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1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CB7E2-D7E9-498D-9938-568228335334}" v="225" dt="2021-03-10T19:51:24.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9" autoAdjust="0"/>
    <p:restoredTop sz="69150"/>
  </p:normalViewPr>
  <p:slideViewPr>
    <p:cSldViewPr snapToGrid="0">
      <p:cViewPr varScale="1">
        <p:scale>
          <a:sx n="79" d="100"/>
          <a:sy n="79"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ch" userId="8ae8df808a00c05c" providerId="LiveId" clId="{59ACB7E2-D7E9-498D-9938-568228335334}"/>
    <pc:docChg chg="undo custSel modSld">
      <pc:chgData name="Teach" userId="8ae8df808a00c05c" providerId="LiveId" clId="{59ACB7E2-D7E9-498D-9938-568228335334}" dt="2021-03-10T19:51:24.048" v="1191"/>
      <pc:docMkLst>
        <pc:docMk/>
      </pc:docMkLst>
      <pc:sldChg chg="modSp mod modAnim modNotesTx">
        <pc:chgData name="Teach" userId="8ae8df808a00c05c" providerId="LiveId" clId="{59ACB7E2-D7E9-498D-9938-568228335334}" dt="2021-03-10T19:51:24.048" v="1191"/>
        <pc:sldMkLst>
          <pc:docMk/>
          <pc:sldMk cId="3168619686" sldId="318"/>
        </pc:sldMkLst>
        <pc:spChg chg="mod modVis">
          <ac:chgData name="Teach" userId="8ae8df808a00c05c" providerId="LiveId" clId="{59ACB7E2-D7E9-498D-9938-568228335334}" dt="2021-03-10T19:26:39.327" v="9" actId="33935"/>
          <ac:spMkLst>
            <pc:docMk/>
            <pc:sldMk cId="3168619686" sldId="318"/>
            <ac:spMk id="15" creationId="{68567A0C-7627-49CF-A48C-B77A45895B40}"/>
          </ac:spMkLst>
        </pc:spChg>
        <pc:spChg chg="mod modVis">
          <ac:chgData name="Teach" userId="8ae8df808a00c05c" providerId="LiveId" clId="{59ACB7E2-D7E9-498D-9938-568228335334}" dt="2021-03-10T19:41:38.538" v="826" actId="20577"/>
          <ac:spMkLst>
            <pc:docMk/>
            <pc:sldMk cId="3168619686" sldId="318"/>
            <ac:spMk id="20" creationId="{5552CF84-A266-469C-B52F-619938F480CF}"/>
          </ac:spMkLst>
        </pc:spChg>
        <pc:spChg chg="mod modVis">
          <ac:chgData name="Teach" userId="8ae8df808a00c05c" providerId="LiveId" clId="{59ACB7E2-D7E9-498D-9938-568228335334}" dt="2021-03-10T19:26:39.327" v="9" actId="33935"/>
          <ac:spMkLst>
            <pc:docMk/>
            <pc:sldMk cId="3168619686" sldId="318"/>
            <ac:spMk id="24" creationId="{C1CF56AD-905B-4D00-AF23-560D2DF73CDD}"/>
          </ac:spMkLst>
        </pc:spChg>
        <pc:spChg chg="mod modVis">
          <ac:chgData name="Teach" userId="8ae8df808a00c05c" providerId="LiveId" clId="{59ACB7E2-D7E9-498D-9938-568228335334}" dt="2021-03-10T19:26:39.327" v="9" actId="33935"/>
          <ac:spMkLst>
            <pc:docMk/>
            <pc:sldMk cId="3168619686" sldId="318"/>
            <ac:spMk id="26" creationId="{3D315A96-6131-4130-9818-9B2BB6D398A1}"/>
          </ac:spMkLst>
        </pc:spChg>
        <pc:spChg chg="mod modVis">
          <ac:chgData name="Teach" userId="8ae8df808a00c05c" providerId="LiveId" clId="{59ACB7E2-D7E9-498D-9938-568228335334}" dt="2021-03-10T19:26:39.327" v="9" actId="33935"/>
          <ac:spMkLst>
            <pc:docMk/>
            <pc:sldMk cId="3168619686" sldId="318"/>
            <ac:spMk id="37" creationId="{87D778E0-1B87-4EA9-A8C0-1349F380FB20}"/>
          </ac:spMkLst>
        </pc:spChg>
        <pc:spChg chg="mod modVis">
          <ac:chgData name="Teach" userId="8ae8df808a00c05c" providerId="LiveId" clId="{59ACB7E2-D7E9-498D-9938-568228335334}" dt="2021-03-10T19:26:39.327" v="9" actId="33935"/>
          <ac:spMkLst>
            <pc:docMk/>
            <pc:sldMk cId="3168619686" sldId="318"/>
            <ac:spMk id="43" creationId="{768B52C5-6895-4B8B-9955-DF4EC35B77AE}"/>
          </ac:spMkLst>
        </pc:spChg>
        <pc:grpChg chg="mod modVis">
          <ac:chgData name="Teach" userId="8ae8df808a00c05c" providerId="LiveId" clId="{59ACB7E2-D7E9-498D-9938-568228335334}" dt="2021-03-10T19:26:39.327" v="9" actId="33935"/>
          <ac:grpSpMkLst>
            <pc:docMk/>
            <pc:sldMk cId="3168619686" sldId="318"/>
            <ac:grpSpMk id="10" creationId="{425C9A25-A1FD-4621-8DAD-878760A55540}"/>
          </ac:grpSpMkLst>
        </pc:grpChg>
        <pc:grpChg chg="mod modVis">
          <ac:chgData name="Teach" userId="8ae8df808a00c05c" providerId="LiveId" clId="{59ACB7E2-D7E9-498D-9938-568228335334}" dt="2021-03-10T19:26:39.327" v="9" actId="33935"/>
          <ac:grpSpMkLst>
            <pc:docMk/>
            <pc:sldMk cId="3168619686" sldId="318"/>
            <ac:grpSpMk id="30" creationId="{092FD2D2-1C6A-4F2D-87BE-B3FB2E90EDAE}"/>
          </ac:grpSpMkLst>
        </pc:grpChg>
        <pc:picChg chg="mod modCrop">
          <ac:chgData name="Teach" userId="8ae8df808a00c05c" providerId="LiveId" clId="{59ACB7E2-D7E9-498D-9938-568228335334}" dt="2021-03-10T19:51:00.087" v="1189" actId="732"/>
          <ac:picMkLst>
            <pc:docMk/>
            <pc:sldMk cId="3168619686" sldId="318"/>
            <ac:picMk id="27" creationId="{5C977C50-F269-49D9-9493-22906BF5E2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0F245-7C8A-DE4F-830A-BB1405C53FDA}"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1D804-64E8-054E-A94E-AA88A74641E7}" type="slidenum">
              <a:rPr lang="en-US" smtClean="0"/>
              <a:t>‹#›</a:t>
            </a:fld>
            <a:endParaRPr lang="en-US"/>
          </a:p>
        </p:txBody>
      </p:sp>
    </p:spTree>
    <p:extLst>
      <p:ext uri="{BB962C8B-B14F-4D97-AF65-F5344CB8AC3E}">
        <p14:creationId xmlns:p14="http://schemas.microsoft.com/office/powerpoint/2010/main" val="221968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Objectives:</a:t>
            </a:r>
          </a:p>
          <a:p>
            <a:pPr marL="228600" indent="-228600">
              <a:buAutoNum type="arabicPeriod"/>
            </a:pPr>
            <a:r>
              <a:rPr lang="en-US" b="0" i="0" dirty="0">
                <a:solidFill>
                  <a:srgbClr val="32373C"/>
                </a:solidFill>
                <a:effectLst/>
                <a:latin typeface="-apple-system"/>
              </a:rPr>
              <a:t>Use POCUS to identify normal pleural and aerated lung in a patient with sub-acute dyspnea to diagnose a COPD exacerbation.</a:t>
            </a:r>
          </a:p>
          <a:p>
            <a:pPr marL="228600" indent="-228600">
              <a:buAutoNum type="arabicPeriod"/>
            </a:pPr>
            <a:r>
              <a:rPr lang="en-US" b="0" i="0" dirty="0">
                <a:solidFill>
                  <a:srgbClr val="32373C"/>
                </a:solidFill>
                <a:effectLst/>
                <a:latin typeface="-apple-system"/>
              </a:rPr>
              <a:t>Describe the mechanism that produces a-lines and similar reflection artifacts throughout the body.</a:t>
            </a:r>
          </a:p>
          <a:p>
            <a:pPr marL="228600" indent="-228600">
              <a:buAutoNum type="arabicPeriod"/>
            </a:pPr>
            <a:endParaRPr lang="en-US" sz="1200" b="0" i="0" kern="1200" dirty="0">
              <a:solidFill>
                <a:schemeClr val="tx1"/>
              </a:solidFill>
              <a:effectLst/>
              <a:latin typeface="+mn-lt"/>
              <a:ea typeface="+mn-ea"/>
              <a:cs typeface="+mn-cs"/>
            </a:endParaRPr>
          </a:p>
          <a:p>
            <a:r>
              <a:rPr lang="en-US" b="1" dirty="0"/>
              <a:t>Instructions:</a:t>
            </a:r>
          </a:p>
          <a:p>
            <a:r>
              <a:rPr lang="en-US" dirty="0"/>
              <a:t>Have the image pulled up in presenter mode before learners look at the screen, to avoid revealing the diagnosis.  Ask a learner to provide an overall interpretation.  Then advance through the animations to prompt learners with key questions and reveal the findings, diagnosis, and teaching points.  You can go back to prior graphics and questions by using the back arrow on the keyboard or by scrolling back on the mouse wheel.</a:t>
            </a:r>
          </a:p>
          <a:p>
            <a:endParaRPr lang="en-US" dirty="0"/>
          </a:p>
          <a:p>
            <a:r>
              <a:rPr lang="en-US" b="1" dirty="0"/>
              <a:t>POCUS image interpretation:</a:t>
            </a:r>
            <a:br>
              <a:rPr lang="en-US" dirty="0"/>
            </a:br>
            <a:r>
              <a:rPr lang="en-US" u="sng" dirty="0">
                <a:effectLst/>
              </a:rPr>
              <a:t>Normal lung sliding</a:t>
            </a:r>
            <a:r>
              <a:rPr lang="en-US" dirty="0"/>
              <a:t> = normal pleura</a:t>
            </a:r>
            <a:br>
              <a:rPr lang="en-US" dirty="0"/>
            </a:br>
            <a:r>
              <a:rPr lang="en-US" u="sng" dirty="0">
                <a:effectLst/>
              </a:rPr>
              <a:t>A-profile</a:t>
            </a:r>
            <a:r>
              <a:rPr lang="en-US" dirty="0"/>
              <a:t> = aerated lung deep to the visceral pleura in this specific window.</a:t>
            </a:r>
          </a:p>
          <a:p>
            <a:endParaRPr lang="en-US" dirty="0"/>
          </a:p>
          <a:p>
            <a:r>
              <a:rPr lang="en-US" b="1" dirty="0"/>
              <a:t>Diagnosis:</a:t>
            </a:r>
            <a:r>
              <a:rPr lang="en-US" dirty="0"/>
              <a:t> </a:t>
            </a:r>
          </a:p>
          <a:p>
            <a:r>
              <a:rPr lang="en-US" dirty="0"/>
              <a:t>Likely COPD exacerbation based on the clinical stem and normal lung sliding with a-profile on POCUS.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Take home points </a:t>
            </a:r>
          </a:p>
          <a:p>
            <a:pPr marL="171450" indent="-171450">
              <a:buFontTx/>
              <a:buChar char="-"/>
            </a:pPr>
            <a:r>
              <a:rPr lang="en-US" sz="1200" b="0" i="0" kern="1200" dirty="0">
                <a:solidFill>
                  <a:schemeClr val="tx1"/>
                </a:solidFill>
                <a:effectLst/>
                <a:latin typeface="+mn-lt"/>
                <a:ea typeface="+mn-ea"/>
                <a:cs typeface="+mn-cs"/>
              </a:rPr>
              <a:t>A-lines on lung US are a recurring artifact produced by back-and-forth reflections of US waves between air in the chest and the transducer.  </a:t>
            </a:r>
          </a:p>
          <a:p>
            <a:pPr marL="171450" indent="-171450">
              <a:buFontTx/>
              <a:buChar char="-"/>
            </a:pPr>
            <a:r>
              <a:rPr lang="en-US" sz="1200" b="0" i="0" kern="1200" dirty="0">
                <a:solidFill>
                  <a:schemeClr val="tx1"/>
                </a:solidFill>
                <a:effectLst/>
                <a:latin typeface="+mn-lt"/>
                <a:ea typeface="+mn-ea"/>
                <a:cs typeface="+mn-cs"/>
              </a:rPr>
              <a:t>A-lines with no lung sliding = air in the pleura or diseased pleura with aerated lung. </a:t>
            </a:r>
          </a:p>
          <a:p>
            <a:pPr marL="171450" indent="-171450">
              <a:buFontTx/>
              <a:buChar char="-"/>
            </a:pPr>
            <a:r>
              <a:rPr lang="en-US" sz="1200" b="0" i="0" kern="1200" dirty="0">
                <a:solidFill>
                  <a:schemeClr val="tx1"/>
                </a:solidFill>
                <a:effectLst/>
                <a:latin typeface="+mn-lt"/>
                <a:ea typeface="+mn-ea"/>
                <a:cs typeface="+mn-cs"/>
              </a:rPr>
              <a:t>A-lines with normal lung sliding = well aerated lung just deep to the visceral pleura in a specific window.  Alternatively, increased density in the same window would produce B-lines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“ACP POCUS 3: Lung Ultrasound.” </a:t>
            </a:r>
            <a:r>
              <a:rPr lang="en-US" i="1" dirty="0">
                <a:effectLst/>
              </a:rPr>
              <a:t>ACP</a:t>
            </a:r>
            <a:r>
              <a:rPr lang="en-US" dirty="0">
                <a:effectLst/>
              </a:rPr>
              <a:t>, 1 Oct. 2022, </a:t>
            </a:r>
            <a:r>
              <a:rPr lang="en-US" dirty="0" err="1">
                <a:effectLst/>
              </a:rPr>
              <a:t>www.acponline.org</a:t>
            </a:r>
            <a:r>
              <a:rPr lang="en-US" dirty="0">
                <a:effectLst/>
              </a:rPr>
              <a:t>/</a:t>
            </a:r>
            <a:r>
              <a:rPr lang="en-US" dirty="0" err="1">
                <a:effectLst/>
              </a:rPr>
              <a:t>cme-moc</a:t>
            </a:r>
            <a:r>
              <a:rPr lang="en-US" dirty="0">
                <a:effectLst/>
              </a:rPr>
              <a:t>/online-learning-center/acp-pocus-3-lung-ultrasound. </a:t>
            </a:r>
          </a:p>
          <a:p>
            <a:endParaRPr lang="en-US" dirty="0"/>
          </a:p>
        </p:txBody>
      </p:sp>
      <p:sp>
        <p:nvSpPr>
          <p:cNvPr id="4" name="Slide Number Placeholder 3"/>
          <p:cNvSpPr>
            <a:spLocks noGrp="1"/>
          </p:cNvSpPr>
          <p:nvPr>
            <p:ph type="sldNum" sz="quarter" idx="5"/>
          </p:nvPr>
        </p:nvSpPr>
        <p:spPr/>
        <p:txBody>
          <a:bodyPr/>
          <a:lstStyle/>
          <a:p>
            <a:fld id="{EBE1D804-64E8-054E-A94E-AA88A74641E7}" type="slidenum">
              <a:rPr lang="en-US" smtClean="0"/>
              <a:t>1</a:t>
            </a:fld>
            <a:endParaRPr lang="en-US"/>
          </a:p>
        </p:txBody>
      </p:sp>
    </p:spTree>
    <p:extLst>
      <p:ext uri="{BB962C8B-B14F-4D97-AF65-F5344CB8AC3E}">
        <p14:creationId xmlns:p14="http://schemas.microsoft.com/office/powerpoint/2010/main" val="96853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C084-9F0F-43EC-995B-AD45B820E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8D081C-833E-4911-BB0C-6C70D5C80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47DF90-EAD3-42C8-8E91-EDD62DC8DD2E}"/>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5" name="Footer Placeholder 4">
            <a:extLst>
              <a:ext uri="{FF2B5EF4-FFF2-40B4-BE49-F238E27FC236}">
                <a16:creationId xmlns:a16="http://schemas.microsoft.com/office/drawing/2014/main" id="{A93A458B-6E16-438A-AA54-A67799EFD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42AD9-4B62-47B8-BC38-48A50E1E4D31}"/>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322469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F950-A777-48EF-9517-6FCD59423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5E2A67-4114-4CFC-8C96-1B9270CB07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FD0F6-D984-4A1E-98D8-EDC5C8394185}"/>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5" name="Footer Placeholder 4">
            <a:extLst>
              <a:ext uri="{FF2B5EF4-FFF2-40B4-BE49-F238E27FC236}">
                <a16:creationId xmlns:a16="http://schemas.microsoft.com/office/drawing/2014/main" id="{BFAD697C-E02F-444D-9B50-258264BBB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B5FBF-4F9D-4CB8-B248-11C917E06C1D}"/>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336029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5D928-00F4-430F-AE5A-59461FC992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9B7841-F398-47CB-AA67-B99CFEA06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29281-821A-4EF5-9845-A7E723BFE99F}"/>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5" name="Footer Placeholder 4">
            <a:extLst>
              <a:ext uri="{FF2B5EF4-FFF2-40B4-BE49-F238E27FC236}">
                <a16:creationId xmlns:a16="http://schemas.microsoft.com/office/drawing/2014/main" id="{CF10A2BC-195F-4288-A0F4-9F2DB1778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C06D5-6FE7-4B1F-9705-EF8C998B0367}"/>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81948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C594-8C47-4B61-A42B-3076DD874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49225-FEFF-4616-90C1-F07AF464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54555-2D5D-41DB-88FB-B3F5B1CFDBAF}"/>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5" name="Footer Placeholder 4">
            <a:extLst>
              <a:ext uri="{FF2B5EF4-FFF2-40B4-BE49-F238E27FC236}">
                <a16:creationId xmlns:a16="http://schemas.microsoft.com/office/drawing/2014/main" id="{EF26ED58-1CED-4149-8144-0605039E6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95FB2-CDA0-4BB2-AD6C-F61780B9CFB9}"/>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247969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B6F5-F024-4EC7-AD41-0E8D28AF5A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878A6-950C-47FE-9909-77AEDCD94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8D32A0-7358-4D5A-B24F-59DEF347A33C}"/>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5" name="Footer Placeholder 4">
            <a:extLst>
              <a:ext uri="{FF2B5EF4-FFF2-40B4-BE49-F238E27FC236}">
                <a16:creationId xmlns:a16="http://schemas.microsoft.com/office/drawing/2014/main" id="{7AFB0F91-45FF-4649-A353-84553329E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2A40F-6518-4B0D-8FE2-F746D6FE7DCF}"/>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236613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77E7-38CC-4773-BA61-F0881995D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24628-6A88-48F5-A62D-023DE74E12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6034C7-BF9D-4F9A-A177-EC7F6B088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EA927-6EDC-45DC-9012-39C6F4783B5D}"/>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6" name="Footer Placeholder 5">
            <a:extLst>
              <a:ext uri="{FF2B5EF4-FFF2-40B4-BE49-F238E27FC236}">
                <a16:creationId xmlns:a16="http://schemas.microsoft.com/office/drawing/2014/main" id="{B8AECE4F-EA5F-4D88-8289-26201D1E8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75B2B-D0A5-466A-9322-1D172F3CEEF8}"/>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137150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5B9D-6AF5-4F24-8B50-46DFF81B85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82ABC-CA09-4E9E-87AA-7DAB27819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1B9A9-F8DD-49A8-B06A-03DE756A4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101FB3-390A-4CD2-B47E-D0433C656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D5D56-A65F-4697-B056-E007F05943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019BD3-AFB4-4B3C-8956-04FA754640F8}"/>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8" name="Footer Placeholder 7">
            <a:extLst>
              <a:ext uri="{FF2B5EF4-FFF2-40B4-BE49-F238E27FC236}">
                <a16:creationId xmlns:a16="http://schemas.microsoft.com/office/drawing/2014/main" id="{B0DFA8B8-1815-412D-9988-2DDB444935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7510-3FB2-49D3-B956-6D750DA1E7F0}"/>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126775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BC32-63F3-457C-A67C-E02DB2C1E0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68034D-D287-4236-A158-B495074ACCCC}"/>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4" name="Footer Placeholder 3">
            <a:extLst>
              <a:ext uri="{FF2B5EF4-FFF2-40B4-BE49-F238E27FC236}">
                <a16:creationId xmlns:a16="http://schemas.microsoft.com/office/drawing/2014/main" id="{0FB7C8DF-9252-42D2-82E9-6999179042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C1D456-844C-46FE-87AB-39B37C5A61CC}"/>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198067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48C39-09CE-4BCF-A763-4DAD54271FCD}"/>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3" name="Footer Placeholder 2">
            <a:extLst>
              <a:ext uri="{FF2B5EF4-FFF2-40B4-BE49-F238E27FC236}">
                <a16:creationId xmlns:a16="http://schemas.microsoft.com/office/drawing/2014/main" id="{C0CDC87E-A43B-4D72-9710-B570ACFCA9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5DB0F2-E25C-4B42-A9A0-8D75AA4D8646}"/>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394428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7D13-0C86-4892-BF56-BC344FB7F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C7F35-3DA8-4219-8E3F-E1B0B1678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AAF1AB-44E5-48E6-8F43-D90306ABA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FD9F53-A877-419A-A861-EDDB2D519761}"/>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6" name="Footer Placeholder 5">
            <a:extLst>
              <a:ext uri="{FF2B5EF4-FFF2-40B4-BE49-F238E27FC236}">
                <a16:creationId xmlns:a16="http://schemas.microsoft.com/office/drawing/2014/main" id="{0A89FD89-1EAA-4A8B-A4BF-5C3657237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DF6AE-A2B2-40D8-B4A1-95C72A6F03A5}"/>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370238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DCC9-6463-4E86-8DA0-644C4D867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FD88B0-A49A-48AC-B1B4-DF9EC43E2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8EF1C-D1C2-4718-AB95-52A2DFC2A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C076-FAA2-4475-9047-ECEA24AACA60}"/>
              </a:ext>
            </a:extLst>
          </p:cNvPr>
          <p:cNvSpPr>
            <a:spLocks noGrp="1"/>
          </p:cNvSpPr>
          <p:nvPr>
            <p:ph type="dt" sz="half" idx="10"/>
          </p:nvPr>
        </p:nvSpPr>
        <p:spPr/>
        <p:txBody>
          <a:bodyPr/>
          <a:lstStyle/>
          <a:p>
            <a:fld id="{34888967-64C1-4FC4-BCF6-44CCE78838B6}" type="datetimeFigureOut">
              <a:rPr lang="en-US" smtClean="0"/>
              <a:t>3/10/2021</a:t>
            </a:fld>
            <a:endParaRPr lang="en-US"/>
          </a:p>
        </p:txBody>
      </p:sp>
      <p:sp>
        <p:nvSpPr>
          <p:cNvPr id="6" name="Footer Placeholder 5">
            <a:extLst>
              <a:ext uri="{FF2B5EF4-FFF2-40B4-BE49-F238E27FC236}">
                <a16:creationId xmlns:a16="http://schemas.microsoft.com/office/drawing/2014/main" id="{C80B81D6-586C-46E6-BB01-2B6F3A938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3571A-B37F-4293-9C59-09DB32915D76}"/>
              </a:ext>
            </a:extLst>
          </p:cNvPr>
          <p:cNvSpPr>
            <a:spLocks noGrp="1"/>
          </p:cNvSpPr>
          <p:nvPr>
            <p:ph type="sldNum" sz="quarter" idx="12"/>
          </p:nvPr>
        </p:nvSpPr>
        <p:spPr/>
        <p:txBody>
          <a:bodyPr/>
          <a:lstStyle/>
          <a:p>
            <a:fld id="{DAB1E7E9-2F8C-4F28-92C3-646C707C878F}" type="slidenum">
              <a:rPr lang="en-US" smtClean="0"/>
              <a:t>‹#›</a:t>
            </a:fld>
            <a:endParaRPr lang="en-US"/>
          </a:p>
        </p:txBody>
      </p:sp>
    </p:spTree>
    <p:extLst>
      <p:ext uri="{BB962C8B-B14F-4D97-AF65-F5344CB8AC3E}">
        <p14:creationId xmlns:p14="http://schemas.microsoft.com/office/powerpoint/2010/main" val="144051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3AC14-712B-4488-9404-48289C93D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EC1447-F01E-4DBF-9519-AE787DC2D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4B974-19A2-4E0E-8B30-0FA01ADEE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88967-64C1-4FC4-BCF6-44CCE78838B6}" type="datetimeFigureOut">
              <a:rPr lang="en-US" smtClean="0"/>
              <a:t>3/10/2021</a:t>
            </a:fld>
            <a:endParaRPr lang="en-US"/>
          </a:p>
        </p:txBody>
      </p:sp>
      <p:sp>
        <p:nvSpPr>
          <p:cNvPr id="5" name="Footer Placeholder 4">
            <a:extLst>
              <a:ext uri="{FF2B5EF4-FFF2-40B4-BE49-F238E27FC236}">
                <a16:creationId xmlns:a16="http://schemas.microsoft.com/office/drawing/2014/main" id="{C4811BF3-9527-45F3-932E-3E3D1652F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7CDF6-47C3-4B32-8095-493F330A7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E7E9-2F8C-4F28-92C3-646C707C878F}" type="slidenum">
              <a:rPr lang="en-US" smtClean="0"/>
              <a:t>‹#›</a:t>
            </a:fld>
            <a:endParaRPr lang="en-US"/>
          </a:p>
        </p:txBody>
      </p:sp>
    </p:spTree>
    <p:extLst>
      <p:ext uri="{BB962C8B-B14F-4D97-AF65-F5344CB8AC3E}">
        <p14:creationId xmlns:p14="http://schemas.microsoft.com/office/powerpoint/2010/main" val="1816404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Nml A profile">
            <a:hlinkClick r:id="" action="ppaction://media"/>
            <a:extLst>
              <a:ext uri="{FF2B5EF4-FFF2-40B4-BE49-F238E27FC236}">
                <a16:creationId xmlns:a16="http://schemas.microsoft.com/office/drawing/2014/main" id="{5C977C50-F269-49D9-9493-22906BF5E2C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3818" t="19921" r="23796" b="-1"/>
          <a:stretch/>
        </p:blipFill>
        <p:spPr>
          <a:xfrm>
            <a:off x="2987200" y="1809031"/>
            <a:ext cx="6437572" cy="5535286"/>
          </a:xfrm>
          <a:prstGeom prst="rect">
            <a:avLst/>
          </a:prstGeom>
        </p:spPr>
      </p:pic>
      <p:cxnSp>
        <p:nvCxnSpPr>
          <p:cNvPr id="28" name="Straight Arrow Connector 27">
            <a:extLst>
              <a:ext uri="{FF2B5EF4-FFF2-40B4-BE49-F238E27FC236}">
                <a16:creationId xmlns:a16="http://schemas.microsoft.com/office/drawing/2014/main" id="{90398B3A-88EB-482A-93E1-FF15D95D667A}"/>
              </a:ext>
            </a:extLst>
          </p:cNvPr>
          <p:cNvCxnSpPr>
            <a:cxnSpLocks/>
          </p:cNvCxnSpPr>
          <p:nvPr/>
        </p:nvCxnSpPr>
        <p:spPr>
          <a:xfrm>
            <a:off x="4358471" y="2658953"/>
            <a:ext cx="1450731" cy="6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Pleural line">
            <a:extLst>
              <a:ext uri="{FF2B5EF4-FFF2-40B4-BE49-F238E27FC236}">
                <a16:creationId xmlns:a16="http://schemas.microsoft.com/office/drawing/2014/main" id="{41D27FC7-1132-48ED-BBFE-C95E98507555}"/>
              </a:ext>
            </a:extLst>
          </p:cNvPr>
          <p:cNvSpPr txBox="1"/>
          <p:nvPr/>
        </p:nvSpPr>
        <p:spPr>
          <a:xfrm>
            <a:off x="3174892" y="2477673"/>
            <a:ext cx="1647934" cy="369332"/>
          </a:xfrm>
          <a:prstGeom prst="rect">
            <a:avLst/>
          </a:prstGeom>
          <a:noFill/>
        </p:spPr>
        <p:txBody>
          <a:bodyPr wrap="square" rtlCol="0">
            <a:spAutoFit/>
          </a:bodyPr>
          <a:lstStyle/>
          <a:p>
            <a:r>
              <a:rPr lang="en-US" dirty="0">
                <a:solidFill>
                  <a:schemeClr val="bg1"/>
                </a:solidFill>
              </a:rPr>
              <a:t>Pleural line</a:t>
            </a:r>
          </a:p>
        </p:txBody>
      </p:sp>
      <p:sp>
        <p:nvSpPr>
          <p:cNvPr id="36" name="A line text">
            <a:extLst>
              <a:ext uri="{FF2B5EF4-FFF2-40B4-BE49-F238E27FC236}">
                <a16:creationId xmlns:a16="http://schemas.microsoft.com/office/drawing/2014/main" id="{EA93DBFE-77DA-40D8-ACCC-097A85D0ADAE}"/>
              </a:ext>
            </a:extLst>
          </p:cNvPr>
          <p:cNvSpPr txBox="1"/>
          <p:nvPr/>
        </p:nvSpPr>
        <p:spPr>
          <a:xfrm>
            <a:off x="3589875" y="3344754"/>
            <a:ext cx="1082906" cy="369332"/>
          </a:xfrm>
          <a:prstGeom prst="rect">
            <a:avLst/>
          </a:prstGeom>
          <a:noFill/>
        </p:spPr>
        <p:txBody>
          <a:bodyPr wrap="square" rtlCol="0">
            <a:spAutoFit/>
          </a:bodyPr>
          <a:lstStyle/>
          <a:p>
            <a:r>
              <a:rPr lang="en-US" dirty="0">
                <a:solidFill>
                  <a:schemeClr val="bg1"/>
                </a:solidFill>
              </a:rPr>
              <a:t>A lines</a:t>
            </a:r>
          </a:p>
        </p:txBody>
      </p:sp>
      <p:grpSp>
        <p:nvGrpSpPr>
          <p:cNvPr id="49" name="A line arrows">
            <a:extLst>
              <a:ext uri="{FF2B5EF4-FFF2-40B4-BE49-F238E27FC236}">
                <a16:creationId xmlns:a16="http://schemas.microsoft.com/office/drawing/2014/main" id="{1786798C-D9CC-4E8A-993A-F4457E4B2ADB}"/>
              </a:ext>
            </a:extLst>
          </p:cNvPr>
          <p:cNvGrpSpPr/>
          <p:nvPr/>
        </p:nvGrpSpPr>
        <p:grpSpPr>
          <a:xfrm>
            <a:off x="4384426" y="3546832"/>
            <a:ext cx="1424776" cy="1817725"/>
            <a:chOff x="4384426" y="3546832"/>
            <a:chExt cx="1424776" cy="1817725"/>
          </a:xfrm>
        </p:grpSpPr>
        <p:cxnSp>
          <p:nvCxnSpPr>
            <p:cNvPr id="32" name="Straight Arrow Connector 31">
              <a:extLst>
                <a:ext uri="{FF2B5EF4-FFF2-40B4-BE49-F238E27FC236}">
                  <a16:creationId xmlns:a16="http://schemas.microsoft.com/office/drawing/2014/main" id="{01B77D5A-C99C-43F4-8783-5CCDC001062C}"/>
                </a:ext>
              </a:extLst>
            </p:cNvPr>
            <p:cNvCxnSpPr>
              <a:cxnSpLocks/>
            </p:cNvCxnSpPr>
            <p:nvPr/>
          </p:nvCxnSpPr>
          <p:spPr>
            <a:xfrm>
              <a:off x="4384426" y="3546832"/>
              <a:ext cx="1424776"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A2E81B2D-18F1-4F8C-91B4-61D395B84130}"/>
                </a:ext>
              </a:extLst>
            </p:cNvPr>
            <p:cNvCxnSpPr>
              <a:cxnSpLocks/>
            </p:cNvCxnSpPr>
            <p:nvPr/>
          </p:nvCxnSpPr>
          <p:spPr>
            <a:xfrm>
              <a:off x="5275801" y="4464811"/>
              <a:ext cx="431663"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a:extLst>
                <a:ext uri="{FF2B5EF4-FFF2-40B4-BE49-F238E27FC236}">
                  <a16:creationId xmlns:a16="http://schemas.microsoft.com/office/drawing/2014/main" id="{4F37D721-CE80-4F8A-8611-A9275A095B68}"/>
                </a:ext>
              </a:extLst>
            </p:cNvPr>
            <p:cNvCxnSpPr>
              <a:cxnSpLocks/>
            </p:cNvCxnSpPr>
            <p:nvPr/>
          </p:nvCxnSpPr>
          <p:spPr>
            <a:xfrm>
              <a:off x="5208393" y="5364557"/>
              <a:ext cx="499071"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grpSp>
      <p:sp>
        <p:nvSpPr>
          <p:cNvPr id="37" name="Name this a line">
            <a:extLst>
              <a:ext uri="{FF2B5EF4-FFF2-40B4-BE49-F238E27FC236}">
                <a16:creationId xmlns:a16="http://schemas.microsoft.com/office/drawing/2014/main" id="{87D778E0-1B87-4EA9-A8C0-1349F380FB20}"/>
              </a:ext>
            </a:extLst>
          </p:cNvPr>
          <p:cNvSpPr txBox="1"/>
          <p:nvPr/>
        </p:nvSpPr>
        <p:spPr>
          <a:xfrm>
            <a:off x="2673184" y="3224271"/>
            <a:ext cx="2192019" cy="646331"/>
          </a:xfrm>
          <a:prstGeom prst="rect">
            <a:avLst/>
          </a:prstGeom>
          <a:noFill/>
        </p:spPr>
        <p:txBody>
          <a:bodyPr wrap="square" rtlCol="0">
            <a:spAutoFit/>
          </a:bodyPr>
          <a:lstStyle/>
          <a:p>
            <a:pPr algn="ctr"/>
            <a:r>
              <a:rPr lang="en-US" dirty="0">
                <a:solidFill>
                  <a:schemeClr val="bg1"/>
                </a:solidFill>
              </a:rPr>
              <a:t>Name this </a:t>
            </a:r>
          </a:p>
          <a:p>
            <a:pPr algn="ctr"/>
            <a:r>
              <a:rPr lang="en-US" dirty="0">
                <a:solidFill>
                  <a:schemeClr val="bg1"/>
                </a:solidFill>
              </a:rPr>
              <a:t>Imaging Finding</a:t>
            </a:r>
          </a:p>
        </p:txBody>
      </p:sp>
      <p:grpSp>
        <p:nvGrpSpPr>
          <p:cNvPr id="30" name="Body">
            <a:extLst>
              <a:ext uri="{FF2B5EF4-FFF2-40B4-BE49-F238E27FC236}">
                <a16:creationId xmlns:a16="http://schemas.microsoft.com/office/drawing/2014/main" id="{092FD2D2-1C6A-4F2D-87BE-B3FB2E90EDAE}"/>
              </a:ext>
            </a:extLst>
          </p:cNvPr>
          <p:cNvGrpSpPr/>
          <p:nvPr/>
        </p:nvGrpSpPr>
        <p:grpSpPr>
          <a:xfrm>
            <a:off x="-1316710" y="1831618"/>
            <a:ext cx="13639171" cy="4493718"/>
            <a:chOff x="-1316710" y="1881858"/>
            <a:chExt cx="13639171" cy="4493718"/>
          </a:xfrm>
        </p:grpSpPr>
        <p:sp>
          <p:nvSpPr>
            <p:cNvPr id="4" name="Freeform: Shape 3">
              <a:extLst>
                <a:ext uri="{FF2B5EF4-FFF2-40B4-BE49-F238E27FC236}">
                  <a16:creationId xmlns:a16="http://schemas.microsoft.com/office/drawing/2014/main" id="{D11D7E01-2FC7-4771-9EDF-CF813028AF16}"/>
                </a:ext>
              </a:extLst>
            </p:cNvPr>
            <p:cNvSpPr/>
            <p:nvPr/>
          </p:nvSpPr>
          <p:spPr>
            <a:xfrm>
              <a:off x="2282534" y="1881858"/>
              <a:ext cx="10039927" cy="3676314"/>
            </a:xfrm>
            <a:custGeom>
              <a:avLst/>
              <a:gdLst>
                <a:gd name="connsiteX0" fmla="*/ 0 w 10039927"/>
                <a:gd name="connsiteY0" fmla="*/ 3676314 h 3676314"/>
                <a:gd name="connsiteX1" fmla="*/ 609600 w 10039927"/>
                <a:gd name="connsiteY1" fmla="*/ 2023005 h 3676314"/>
                <a:gd name="connsiteX2" fmla="*/ 2724727 w 10039927"/>
                <a:gd name="connsiteY2" fmla="*/ 295805 h 3676314"/>
                <a:gd name="connsiteX3" fmla="*/ 5218546 w 10039927"/>
                <a:gd name="connsiteY3" fmla="*/ 241 h 3676314"/>
                <a:gd name="connsiteX4" fmla="*/ 8672946 w 10039927"/>
                <a:gd name="connsiteY4" fmla="*/ 249623 h 3676314"/>
                <a:gd name="connsiteX5" fmla="*/ 10039927 w 10039927"/>
                <a:gd name="connsiteY5" fmla="*/ 471296 h 367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927" h="3676314">
                  <a:moveTo>
                    <a:pt x="0" y="3676314"/>
                  </a:moveTo>
                  <a:cubicBezTo>
                    <a:pt x="77739" y="3131368"/>
                    <a:pt x="155479" y="2586423"/>
                    <a:pt x="609600" y="2023005"/>
                  </a:cubicBezTo>
                  <a:cubicBezTo>
                    <a:pt x="1063721" y="1459587"/>
                    <a:pt x="1956569" y="632932"/>
                    <a:pt x="2724727" y="295805"/>
                  </a:cubicBezTo>
                  <a:cubicBezTo>
                    <a:pt x="3492885" y="-41322"/>
                    <a:pt x="4227176" y="7938"/>
                    <a:pt x="5218546" y="241"/>
                  </a:cubicBezTo>
                  <a:cubicBezTo>
                    <a:pt x="6209916" y="-7456"/>
                    <a:pt x="7869383" y="171114"/>
                    <a:pt x="8672946" y="249623"/>
                  </a:cubicBezTo>
                  <a:cubicBezTo>
                    <a:pt x="9476509" y="328132"/>
                    <a:pt x="9758218" y="399714"/>
                    <a:pt x="10039927" y="471296"/>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CB2F5F-C128-4594-8790-0E4DD0BA95D1}"/>
                </a:ext>
              </a:extLst>
            </p:cNvPr>
            <p:cNvSpPr/>
            <p:nvPr/>
          </p:nvSpPr>
          <p:spPr>
            <a:xfrm>
              <a:off x="-1316710" y="2980887"/>
              <a:ext cx="3669478" cy="3394689"/>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HEAD</a:t>
              </a:r>
            </a:p>
          </p:txBody>
        </p:sp>
      </p:grpSp>
      <p:pic>
        <p:nvPicPr>
          <p:cNvPr id="9" name="Transducer" descr="Lumify | Medical design, Medical device design, Medical">
            <a:extLst>
              <a:ext uri="{FF2B5EF4-FFF2-40B4-BE49-F238E27FC236}">
                <a16:creationId xmlns:a16="http://schemas.microsoft.com/office/drawing/2014/main" id="{194BDC49-0CFA-436B-8F6C-E0E8D13D4D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862528" y="312335"/>
            <a:ext cx="632393" cy="1526931"/>
          </a:xfrm>
          <a:prstGeom prst="rect">
            <a:avLst/>
          </a:prstGeom>
          <a:noFill/>
          <a:extLst>
            <a:ext uri="{909E8E84-426E-40DD-AFC4-6F175D3DCCD1}">
              <a14:hiddenFill xmlns:a14="http://schemas.microsoft.com/office/drawing/2010/main">
                <a:solidFill>
                  <a:srgbClr val="FFFFFF"/>
                </a:solidFill>
              </a14:hiddenFill>
            </a:ext>
          </a:extLst>
        </p:spPr>
      </p:pic>
      <p:sp>
        <p:nvSpPr>
          <p:cNvPr id="24" name="Question 1">
            <a:extLst>
              <a:ext uri="{FF2B5EF4-FFF2-40B4-BE49-F238E27FC236}">
                <a16:creationId xmlns:a16="http://schemas.microsoft.com/office/drawing/2014/main" id="{C1CF56AD-905B-4D00-AF23-560D2DF73CDD}"/>
              </a:ext>
            </a:extLst>
          </p:cNvPr>
          <p:cNvSpPr txBox="1"/>
          <p:nvPr/>
        </p:nvSpPr>
        <p:spPr>
          <a:xfrm>
            <a:off x="518029" y="550021"/>
            <a:ext cx="11279504" cy="523220"/>
          </a:xfrm>
          <a:prstGeom prst="rect">
            <a:avLst/>
          </a:prstGeom>
          <a:solidFill>
            <a:schemeClr val="tx1"/>
          </a:solidFill>
        </p:spPr>
        <p:txBody>
          <a:bodyPr wrap="square" rtlCol="0">
            <a:spAutoFit/>
          </a:bodyPr>
          <a:lstStyle/>
          <a:p>
            <a:pPr algn="ctr"/>
            <a:r>
              <a:rPr lang="en-US" sz="2800" dirty="0">
                <a:solidFill>
                  <a:schemeClr val="bg1"/>
                </a:solidFill>
              </a:rPr>
              <a:t>Q: Based on the findings in this apical lung view, what is the likely diagnosis?</a:t>
            </a:r>
          </a:p>
        </p:txBody>
      </p:sp>
      <p:sp>
        <p:nvSpPr>
          <p:cNvPr id="15" name="Answer 1">
            <a:extLst>
              <a:ext uri="{FF2B5EF4-FFF2-40B4-BE49-F238E27FC236}">
                <a16:creationId xmlns:a16="http://schemas.microsoft.com/office/drawing/2014/main" id="{68567A0C-7627-49CF-A48C-B77A45895B40}"/>
              </a:ext>
            </a:extLst>
          </p:cNvPr>
          <p:cNvSpPr txBox="1"/>
          <p:nvPr/>
        </p:nvSpPr>
        <p:spPr>
          <a:xfrm>
            <a:off x="662306" y="563477"/>
            <a:ext cx="11032836" cy="523220"/>
          </a:xfrm>
          <a:prstGeom prst="rect">
            <a:avLst/>
          </a:prstGeom>
          <a:solidFill>
            <a:schemeClr val="tx1"/>
          </a:solidFill>
        </p:spPr>
        <p:txBody>
          <a:bodyPr wrap="square" rtlCol="0">
            <a:spAutoFit/>
          </a:bodyPr>
          <a:lstStyle/>
          <a:p>
            <a:pPr algn="ctr"/>
            <a:r>
              <a:rPr lang="en-US" sz="2800" dirty="0">
                <a:solidFill>
                  <a:schemeClr val="bg1"/>
                </a:solidFill>
              </a:rPr>
              <a:t>COPD exacerbation</a:t>
            </a:r>
          </a:p>
        </p:txBody>
      </p:sp>
      <p:sp>
        <p:nvSpPr>
          <p:cNvPr id="5" name="Case stem">
            <a:extLst>
              <a:ext uri="{FF2B5EF4-FFF2-40B4-BE49-F238E27FC236}">
                <a16:creationId xmlns:a16="http://schemas.microsoft.com/office/drawing/2014/main" id="{4D5A078F-1DC1-034A-89C9-0794948C2836}"/>
              </a:ext>
            </a:extLst>
          </p:cNvPr>
          <p:cNvSpPr txBox="1"/>
          <p:nvPr/>
        </p:nvSpPr>
        <p:spPr>
          <a:xfrm>
            <a:off x="-69867" y="39625"/>
            <a:ext cx="12326112" cy="523220"/>
          </a:xfrm>
          <a:prstGeom prst="rect">
            <a:avLst/>
          </a:prstGeom>
          <a:solidFill>
            <a:schemeClr val="tx1"/>
          </a:solidFill>
        </p:spPr>
        <p:txBody>
          <a:bodyPr wrap="square" rtlCol="0">
            <a:spAutoFit/>
          </a:bodyPr>
          <a:lstStyle/>
          <a:p>
            <a:pPr algn="ctr"/>
            <a:r>
              <a:rPr lang="en-US" sz="2800" dirty="0">
                <a:solidFill>
                  <a:schemeClr val="bg1"/>
                </a:solidFill>
              </a:rPr>
              <a:t>55yo man with history of HF and COPD presents with sub-acute dyspnea and cough. </a:t>
            </a:r>
          </a:p>
        </p:txBody>
      </p:sp>
      <p:sp>
        <p:nvSpPr>
          <p:cNvPr id="20" name="A line explanation">
            <a:extLst>
              <a:ext uri="{FF2B5EF4-FFF2-40B4-BE49-F238E27FC236}">
                <a16:creationId xmlns:a16="http://schemas.microsoft.com/office/drawing/2014/main" id="{5552CF84-A266-469C-B52F-619938F480CF}"/>
              </a:ext>
            </a:extLst>
          </p:cNvPr>
          <p:cNvSpPr txBox="1"/>
          <p:nvPr/>
        </p:nvSpPr>
        <p:spPr>
          <a:xfrm>
            <a:off x="8406578" y="2352216"/>
            <a:ext cx="3603492" cy="2862322"/>
          </a:xfrm>
          <a:prstGeom prst="rect">
            <a:avLst/>
          </a:prstGeom>
          <a:noFill/>
        </p:spPr>
        <p:txBody>
          <a:bodyPr wrap="square" rtlCol="0">
            <a:spAutoFit/>
          </a:bodyPr>
          <a:lstStyle/>
          <a:p>
            <a:pPr algn="ctr"/>
            <a:r>
              <a:rPr lang="en-US" sz="2000" b="1" u="sng" dirty="0">
                <a:solidFill>
                  <a:schemeClr val="bg1"/>
                </a:solidFill>
              </a:rPr>
              <a:t>A Lines</a:t>
            </a:r>
          </a:p>
          <a:p>
            <a:pPr algn="ctr"/>
            <a:r>
              <a:rPr lang="en-US" sz="2000" dirty="0">
                <a:solidFill>
                  <a:schemeClr val="bg1"/>
                </a:solidFill>
              </a:rPr>
              <a:t>Recurring artifact produced by back-and-forth reflections between air in the lung and transducer, repeated over and over.</a:t>
            </a:r>
          </a:p>
          <a:p>
            <a:pPr algn="ctr"/>
            <a:endParaRPr lang="en-US" sz="2000" dirty="0">
              <a:solidFill>
                <a:schemeClr val="bg1"/>
              </a:solidFill>
            </a:endParaRPr>
          </a:p>
          <a:p>
            <a:pPr algn="ctr"/>
            <a:r>
              <a:rPr lang="en-US" sz="2000" dirty="0">
                <a:solidFill>
                  <a:schemeClr val="bg1"/>
                </a:solidFill>
              </a:rPr>
              <a:t>Recurring image = the tissue between transducer and the air.</a:t>
            </a:r>
          </a:p>
        </p:txBody>
      </p:sp>
      <p:sp>
        <p:nvSpPr>
          <p:cNvPr id="26" name="Rectangle 25">
            <a:extLst>
              <a:ext uri="{FF2B5EF4-FFF2-40B4-BE49-F238E27FC236}">
                <a16:creationId xmlns:a16="http://schemas.microsoft.com/office/drawing/2014/main" id="{3D315A96-6131-4130-9818-9B2BB6D398A1}"/>
              </a:ext>
            </a:extLst>
          </p:cNvPr>
          <p:cNvSpPr/>
          <p:nvPr/>
        </p:nvSpPr>
        <p:spPr>
          <a:xfrm>
            <a:off x="9424772" y="1055515"/>
            <a:ext cx="2321609" cy="1076647"/>
          </a:xfrm>
          <a:prstGeom prst="rect">
            <a:avLst/>
          </a:prstGeom>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Scroll or Use Arrows to Advance and Reverse Animations</a:t>
            </a:r>
          </a:p>
        </p:txBody>
      </p:sp>
      <p:grpSp>
        <p:nvGrpSpPr>
          <p:cNvPr id="10" name="name this rib shaddow">
            <a:extLst>
              <a:ext uri="{FF2B5EF4-FFF2-40B4-BE49-F238E27FC236}">
                <a16:creationId xmlns:a16="http://schemas.microsoft.com/office/drawing/2014/main" id="{425C9A25-A1FD-4621-8DAD-878760A55540}"/>
              </a:ext>
            </a:extLst>
          </p:cNvPr>
          <p:cNvGrpSpPr/>
          <p:nvPr/>
        </p:nvGrpSpPr>
        <p:grpSpPr>
          <a:xfrm>
            <a:off x="4950143" y="4611889"/>
            <a:ext cx="1951903" cy="1984591"/>
            <a:chOff x="4950143" y="4611889"/>
            <a:chExt cx="1951903" cy="1984591"/>
          </a:xfrm>
        </p:grpSpPr>
        <p:grpSp>
          <p:nvGrpSpPr>
            <p:cNvPr id="8" name="Group 7">
              <a:extLst>
                <a:ext uri="{FF2B5EF4-FFF2-40B4-BE49-F238E27FC236}">
                  <a16:creationId xmlns:a16="http://schemas.microsoft.com/office/drawing/2014/main" id="{F4F57AF5-7A41-423A-96C0-8EEF346D0959}"/>
                </a:ext>
              </a:extLst>
            </p:cNvPr>
            <p:cNvGrpSpPr/>
            <p:nvPr/>
          </p:nvGrpSpPr>
          <p:grpSpPr>
            <a:xfrm>
              <a:off x="4950143" y="4611889"/>
              <a:ext cx="1951903" cy="1338260"/>
              <a:chOff x="4950143" y="4611889"/>
              <a:chExt cx="1951903" cy="1338260"/>
            </a:xfrm>
          </p:grpSpPr>
          <p:cxnSp>
            <p:nvCxnSpPr>
              <p:cNvPr id="29" name="Straight Arrow Connector 28">
                <a:extLst>
                  <a:ext uri="{FF2B5EF4-FFF2-40B4-BE49-F238E27FC236}">
                    <a16:creationId xmlns:a16="http://schemas.microsoft.com/office/drawing/2014/main" id="{A92F7C79-8081-4571-BBFA-AC8EAD32B197}"/>
                  </a:ext>
                </a:extLst>
              </p:cNvPr>
              <p:cNvCxnSpPr>
                <a:cxnSpLocks/>
              </p:cNvCxnSpPr>
              <p:nvPr/>
            </p:nvCxnSpPr>
            <p:spPr>
              <a:xfrm flipH="1" flipV="1">
                <a:off x="4950143" y="4611889"/>
                <a:ext cx="640068" cy="1338260"/>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521C386-F8AA-4D6E-9E04-2B9C4F391CC4}"/>
                  </a:ext>
                </a:extLst>
              </p:cNvPr>
              <p:cNvCxnSpPr>
                <a:cxnSpLocks/>
              </p:cNvCxnSpPr>
              <p:nvPr/>
            </p:nvCxnSpPr>
            <p:spPr>
              <a:xfrm flipV="1">
                <a:off x="6257005" y="4678231"/>
                <a:ext cx="645041" cy="1269619"/>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3a">
              <a:extLst>
                <a:ext uri="{FF2B5EF4-FFF2-40B4-BE49-F238E27FC236}">
                  <a16:creationId xmlns:a16="http://schemas.microsoft.com/office/drawing/2014/main" id="{10617346-4959-48CB-899A-C4639A776E81}"/>
                </a:ext>
              </a:extLst>
            </p:cNvPr>
            <p:cNvSpPr txBox="1"/>
            <p:nvPr/>
          </p:nvSpPr>
          <p:spPr>
            <a:xfrm>
              <a:off x="4966501" y="5950149"/>
              <a:ext cx="1840653" cy="646331"/>
            </a:xfrm>
            <a:prstGeom prst="rect">
              <a:avLst/>
            </a:prstGeom>
            <a:noFill/>
          </p:spPr>
          <p:txBody>
            <a:bodyPr wrap="square" rtlCol="0">
              <a:spAutoFit/>
            </a:bodyPr>
            <a:lstStyle/>
            <a:p>
              <a:pPr algn="ctr"/>
              <a:r>
                <a:rPr lang="en-US" dirty="0">
                  <a:solidFill>
                    <a:schemeClr val="bg1"/>
                  </a:solidFill>
                </a:rPr>
                <a:t>Name this imaging finding</a:t>
              </a:r>
            </a:p>
          </p:txBody>
        </p:sp>
      </p:grpSp>
      <p:grpSp>
        <p:nvGrpSpPr>
          <p:cNvPr id="11" name="Rib shadow">
            <a:extLst>
              <a:ext uri="{FF2B5EF4-FFF2-40B4-BE49-F238E27FC236}">
                <a16:creationId xmlns:a16="http://schemas.microsoft.com/office/drawing/2014/main" id="{441759CB-84EF-41D6-96E4-1BD782525440}"/>
              </a:ext>
            </a:extLst>
          </p:cNvPr>
          <p:cNvGrpSpPr/>
          <p:nvPr/>
        </p:nvGrpSpPr>
        <p:grpSpPr>
          <a:xfrm>
            <a:off x="3751046" y="5416098"/>
            <a:ext cx="4738183" cy="424734"/>
            <a:chOff x="3751046" y="5416098"/>
            <a:chExt cx="4738183" cy="424734"/>
          </a:xfrm>
        </p:grpSpPr>
        <p:sp>
          <p:nvSpPr>
            <p:cNvPr id="39" name="TextBox 38">
              <a:extLst>
                <a:ext uri="{FF2B5EF4-FFF2-40B4-BE49-F238E27FC236}">
                  <a16:creationId xmlns:a16="http://schemas.microsoft.com/office/drawing/2014/main" id="{3083E9DF-48E2-46D2-ADD3-A7DC11C88778}"/>
                </a:ext>
              </a:extLst>
            </p:cNvPr>
            <p:cNvSpPr txBox="1"/>
            <p:nvPr/>
          </p:nvSpPr>
          <p:spPr>
            <a:xfrm>
              <a:off x="3751046" y="5471500"/>
              <a:ext cx="1647934" cy="369332"/>
            </a:xfrm>
            <a:prstGeom prst="rect">
              <a:avLst/>
            </a:prstGeom>
            <a:noFill/>
          </p:spPr>
          <p:txBody>
            <a:bodyPr wrap="square" rtlCol="0">
              <a:spAutoFit/>
            </a:bodyPr>
            <a:lstStyle/>
            <a:p>
              <a:r>
                <a:rPr lang="en-US" dirty="0">
                  <a:solidFill>
                    <a:schemeClr val="bg1"/>
                  </a:solidFill>
                </a:rPr>
                <a:t>Rib Shadow</a:t>
              </a:r>
            </a:p>
          </p:txBody>
        </p:sp>
        <p:sp>
          <p:nvSpPr>
            <p:cNvPr id="42" name="TextBox 41">
              <a:extLst>
                <a:ext uri="{FF2B5EF4-FFF2-40B4-BE49-F238E27FC236}">
                  <a16:creationId xmlns:a16="http://schemas.microsoft.com/office/drawing/2014/main" id="{52415B61-7CC1-436E-A9C6-0FBA2C80E248}"/>
                </a:ext>
              </a:extLst>
            </p:cNvPr>
            <p:cNvSpPr txBox="1"/>
            <p:nvPr/>
          </p:nvSpPr>
          <p:spPr>
            <a:xfrm>
              <a:off x="6841295" y="5416098"/>
              <a:ext cx="1647934" cy="369332"/>
            </a:xfrm>
            <a:prstGeom prst="rect">
              <a:avLst/>
            </a:prstGeom>
            <a:noFill/>
          </p:spPr>
          <p:txBody>
            <a:bodyPr wrap="square" rtlCol="0">
              <a:spAutoFit/>
            </a:bodyPr>
            <a:lstStyle/>
            <a:p>
              <a:r>
                <a:rPr lang="en-US" dirty="0">
                  <a:solidFill>
                    <a:schemeClr val="bg1"/>
                  </a:solidFill>
                </a:rPr>
                <a:t>Rib Shadow</a:t>
              </a:r>
            </a:p>
          </p:txBody>
        </p:sp>
      </p:grpSp>
      <p:sp>
        <p:nvSpPr>
          <p:cNvPr id="43" name="name this structure">
            <a:extLst>
              <a:ext uri="{FF2B5EF4-FFF2-40B4-BE49-F238E27FC236}">
                <a16:creationId xmlns:a16="http://schemas.microsoft.com/office/drawing/2014/main" id="{768B52C5-6895-4B8B-9955-DF4EC35B77AE}"/>
              </a:ext>
            </a:extLst>
          </p:cNvPr>
          <p:cNvSpPr txBox="1"/>
          <p:nvPr/>
        </p:nvSpPr>
        <p:spPr>
          <a:xfrm>
            <a:off x="2630807" y="2335105"/>
            <a:ext cx="2192019" cy="707886"/>
          </a:xfrm>
          <a:prstGeom prst="rect">
            <a:avLst/>
          </a:prstGeom>
          <a:noFill/>
        </p:spPr>
        <p:txBody>
          <a:bodyPr wrap="square" rtlCol="0">
            <a:spAutoFit/>
          </a:bodyPr>
          <a:lstStyle/>
          <a:p>
            <a:pPr algn="ctr"/>
            <a:r>
              <a:rPr lang="en-US" sz="2000" dirty="0">
                <a:solidFill>
                  <a:schemeClr val="bg1"/>
                </a:solidFill>
              </a:rPr>
              <a:t>Name this Structure</a:t>
            </a:r>
          </a:p>
        </p:txBody>
      </p:sp>
      <p:grpSp>
        <p:nvGrpSpPr>
          <p:cNvPr id="47" name="rib shadow">
            <a:extLst>
              <a:ext uri="{FF2B5EF4-FFF2-40B4-BE49-F238E27FC236}">
                <a16:creationId xmlns:a16="http://schemas.microsoft.com/office/drawing/2014/main" id="{3D8E66CA-9830-434F-9D0E-AB4723FF269C}"/>
              </a:ext>
            </a:extLst>
          </p:cNvPr>
          <p:cNvGrpSpPr/>
          <p:nvPr/>
        </p:nvGrpSpPr>
        <p:grpSpPr>
          <a:xfrm>
            <a:off x="3742347" y="2880952"/>
            <a:ext cx="4003891" cy="2956697"/>
            <a:chOff x="3742347" y="2880952"/>
            <a:chExt cx="4003891" cy="2956697"/>
          </a:xfrm>
        </p:grpSpPr>
        <p:cxnSp>
          <p:nvCxnSpPr>
            <p:cNvPr id="13" name="Straight Connector 12">
              <a:extLst>
                <a:ext uri="{FF2B5EF4-FFF2-40B4-BE49-F238E27FC236}">
                  <a16:creationId xmlns:a16="http://schemas.microsoft.com/office/drawing/2014/main" id="{8D97B1DD-A5C3-417B-9C5A-769E357AF003}"/>
                </a:ext>
              </a:extLst>
            </p:cNvPr>
            <p:cNvCxnSpPr>
              <a:cxnSpLocks/>
            </p:cNvCxnSpPr>
            <p:nvPr/>
          </p:nvCxnSpPr>
          <p:spPr>
            <a:xfrm flipH="1">
              <a:off x="5167681" y="2963877"/>
              <a:ext cx="273897" cy="2873772"/>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E9C9AAD-F160-48E1-B9FD-B8048F3987EE}"/>
                </a:ext>
              </a:extLst>
            </p:cNvPr>
            <p:cNvCxnSpPr>
              <a:cxnSpLocks/>
            </p:cNvCxnSpPr>
            <p:nvPr/>
          </p:nvCxnSpPr>
          <p:spPr>
            <a:xfrm flipH="1">
              <a:off x="3742347" y="2926402"/>
              <a:ext cx="1355941" cy="2539283"/>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A93691-40BC-48EA-A947-BE0BAC292519}"/>
                </a:ext>
              </a:extLst>
            </p:cNvPr>
            <p:cNvCxnSpPr>
              <a:cxnSpLocks/>
            </p:cNvCxnSpPr>
            <p:nvPr/>
          </p:nvCxnSpPr>
          <p:spPr>
            <a:xfrm rot="-1620000" flipH="1">
              <a:off x="7472341" y="2880952"/>
              <a:ext cx="273897" cy="2873772"/>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4FFBFE-8BD2-42E0-891E-78264B6398B1}"/>
                </a:ext>
              </a:extLst>
            </p:cNvPr>
            <p:cNvCxnSpPr>
              <a:cxnSpLocks/>
            </p:cNvCxnSpPr>
            <p:nvPr/>
          </p:nvCxnSpPr>
          <p:spPr>
            <a:xfrm rot="-1620000" flipH="1">
              <a:off x="6027543" y="3084878"/>
              <a:ext cx="1213325" cy="263177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6865C9C8-CCCB-49F3-9F81-37788DA8DACC}"/>
              </a:ext>
            </a:extLst>
          </p:cNvPr>
          <p:cNvGrpSpPr/>
          <p:nvPr/>
        </p:nvGrpSpPr>
        <p:grpSpPr>
          <a:xfrm rot="5400000">
            <a:off x="6089908" y="1752720"/>
            <a:ext cx="177631" cy="290253"/>
            <a:chOff x="4822826" y="1178824"/>
            <a:chExt cx="177631" cy="290253"/>
          </a:xfrm>
        </p:grpSpPr>
        <p:sp>
          <p:nvSpPr>
            <p:cNvPr id="50" name="Arc 49">
              <a:extLst>
                <a:ext uri="{FF2B5EF4-FFF2-40B4-BE49-F238E27FC236}">
                  <a16:creationId xmlns:a16="http://schemas.microsoft.com/office/drawing/2014/main" id="{1A6A8336-574D-4585-8BC2-2A070831BED4}"/>
                </a:ext>
              </a:extLst>
            </p:cNvPr>
            <p:cNvSpPr/>
            <p:nvPr/>
          </p:nvSpPr>
          <p:spPr>
            <a:xfrm>
              <a:off x="4822826" y="1178824"/>
              <a:ext cx="130174" cy="286756"/>
            </a:xfrm>
            <a:prstGeom prst="arc">
              <a:avLst>
                <a:gd name="adj1" fmla="val 16200000"/>
                <a:gd name="adj2" fmla="val 5428039"/>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781E3C49-4623-43C2-9A52-D4BAFBDFEEC5}"/>
                </a:ext>
              </a:extLst>
            </p:cNvPr>
            <p:cNvSpPr/>
            <p:nvPr/>
          </p:nvSpPr>
          <p:spPr>
            <a:xfrm>
              <a:off x="4870283" y="1182321"/>
              <a:ext cx="130174" cy="286756"/>
            </a:xfrm>
            <a:prstGeom prst="arc">
              <a:avLst>
                <a:gd name="adj1" fmla="val 16200000"/>
                <a:gd name="adj2" fmla="val 5428039"/>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64" name="Straight Connector 63">
            <a:extLst>
              <a:ext uri="{FF2B5EF4-FFF2-40B4-BE49-F238E27FC236}">
                <a16:creationId xmlns:a16="http://schemas.microsoft.com/office/drawing/2014/main" id="{55AE3EBC-C0E5-4CAA-9D51-48AAC7E657D8}"/>
              </a:ext>
            </a:extLst>
          </p:cNvPr>
          <p:cNvCxnSpPr/>
          <p:nvPr/>
        </p:nvCxnSpPr>
        <p:spPr>
          <a:xfrm>
            <a:off x="5862528" y="2691783"/>
            <a:ext cx="4613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BDCE818-0914-4C8D-B6A7-A3C7AE56E38C}"/>
              </a:ext>
            </a:extLst>
          </p:cNvPr>
          <p:cNvCxnSpPr/>
          <p:nvPr/>
        </p:nvCxnSpPr>
        <p:spPr>
          <a:xfrm>
            <a:off x="5852189" y="3546832"/>
            <a:ext cx="46132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AA04716-BEE3-4540-8040-32B9DD6019F8}"/>
              </a:ext>
            </a:extLst>
          </p:cNvPr>
          <p:cNvCxnSpPr/>
          <p:nvPr/>
        </p:nvCxnSpPr>
        <p:spPr>
          <a:xfrm>
            <a:off x="5802936" y="4464811"/>
            <a:ext cx="46132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4C0D825-F520-4FB7-B9CA-ADF2F1EF46C6}"/>
              </a:ext>
            </a:extLst>
          </p:cNvPr>
          <p:cNvSpPr txBox="1"/>
          <p:nvPr/>
        </p:nvSpPr>
        <p:spPr>
          <a:xfrm>
            <a:off x="6578353" y="2108437"/>
            <a:ext cx="624174" cy="461665"/>
          </a:xfrm>
          <a:prstGeom prst="rect">
            <a:avLst/>
          </a:prstGeom>
          <a:noFill/>
        </p:spPr>
        <p:txBody>
          <a:bodyPr wrap="square" rtlCol="0">
            <a:spAutoFit/>
          </a:bodyPr>
          <a:lstStyle/>
          <a:p>
            <a:r>
              <a:rPr lang="en-US" sz="2400" dirty="0">
                <a:solidFill>
                  <a:schemeClr val="bg1"/>
                </a:solidFill>
              </a:rPr>
              <a:t>1x</a:t>
            </a:r>
          </a:p>
        </p:txBody>
      </p:sp>
      <p:sp>
        <p:nvSpPr>
          <p:cNvPr id="68" name="TextBox 67">
            <a:extLst>
              <a:ext uri="{FF2B5EF4-FFF2-40B4-BE49-F238E27FC236}">
                <a16:creationId xmlns:a16="http://schemas.microsoft.com/office/drawing/2014/main" id="{C29E2A45-4EF4-40F1-8DCE-240671692BB0}"/>
              </a:ext>
            </a:extLst>
          </p:cNvPr>
          <p:cNvSpPr txBox="1"/>
          <p:nvPr/>
        </p:nvSpPr>
        <p:spPr>
          <a:xfrm>
            <a:off x="6567544" y="2887880"/>
            <a:ext cx="624174" cy="461665"/>
          </a:xfrm>
          <a:prstGeom prst="rect">
            <a:avLst/>
          </a:prstGeom>
          <a:noFill/>
        </p:spPr>
        <p:txBody>
          <a:bodyPr wrap="square" rtlCol="0">
            <a:spAutoFit/>
          </a:bodyPr>
          <a:lstStyle/>
          <a:p>
            <a:r>
              <a:rPr lang="en-US" sz="2400" dirty="0">
                <a:solidFill>
                  <a:schemeClr val="bg1"/>
                </a:solidFill>
              </a:rPr>
              <a:t>2x</a:t>
            </a:r>
          </a:p>
        </p:txBody>
      </p:sp>
      <p:sp>
        <p:nvSpPr>
          <p:cNvPr id="69" name="TextBox 68">
            <a:extLst>
              <a:ext uri="{FF2B5EF4-FFF2-40B4-BE49-F238E27FC236}">
                <a16:creationId xmlns:a16="http://schemas.microsoft.com/office/drawing/2014/main" id="{D67A3A70-583E-4C9F-AE69-56EBACC6132C}"/>
              </a:ext>
            </a:extLst>
          </p:cNvPr>
          <p:cNvSpPr txBox="1"/>
          <p:nvPr/>
        </p:nvSpPr>
        <p:spPr>
          <a:xfrm>
            <a:off x="6593772" y="3812741"/>
            <a:ext cx="624174" cy="461665"/>
          </a:xfrm>
          <a:prstGeom prst="rect">
            <a:avLst/>
          </a:prstGeom>
          <a:noFill/>
        </p:spPr>
        <p:txBody>
          <a:bodyPr wrap="square" rtlCol="0">
            <a:spAutoFit/>
          </a:bodyPr>
          <a:lstStyle/>
          <a:p>
            <a:r>
              <a:rPr lang="en-US" sz="2400" dirty="0">
                <a:solidFill>
                  <a:schemeClr val="bg1"/>
                </a:solidFill>
              </a:rPr>
              <a:t>3x</a:t>
            </a:r>
          </a:p>
        </p:txBody>
      </p:sp>
    </p:spTree>
    <p:extLst>
      <p:ext uri="{BB962C8B-B14F-4D97-AF65-F5344CB8AC3E}">
        <p14:creationId xmlns:p14="http://schemas.microsoft.com/office/powerpoint/2010/main" val="31686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999" fill="hold"/>
                                        <p:tgtEl>
                                          <p:spTgt spid="27"/>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1" presetClass="exit"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7"/>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par>
                                <p:cTn id="66" presetID="1" presetClass="exit" presetSubtype="0" fill="hold" grpId="1" nodeType="withEffect">
                                  <p:stCondLst>
                                    <p:cond delay="0"/>
                                  </p:stCondLst>
                                  <p:childTnLst>
                                    <p:set>
                                      <p:cBhvr>
                                        <p:cTn id="67" dur="1" fill="hold">
                                          <p:stCondLst>
                                            <p:cond delay="0"/>
                                          </p:stCondLst>
                                        </p:cTn>
                                        <p:tgtEl>
                                          <p:spTgt spid="37"/>
                                        </p:tgtEl>
                                        <p:attrNameLst>
                                          <p:attrName>style.visibility</p:attrName>
                                        </p:attrNameLst>
                                      </p:cBhvr>
                                      <p:to>
                                        <p:strVal val="hidden"/>
                                      </p:to>
                                    </p:set>
                                  </p:childTnLst>
                                </p:cTn>
                              </p:par>
                              <p:par>
                                <p:cTn id="68" presetID="42" presetClass="path" presetSubtype="0" accel="50000" decel="50000" fill="hold" nodeType="withEffect">
                                  <p:stCondLst>
                                    <p:cond delay="0"/>
                                  </p:stCondLst>
                                  <p:childTnLst>
                                    <p:animMotion origin="layout" path="M -0.00156 -3.7037E-7 L -0.00065 0.09514 " pathEditMode="relative" rAng="0" ptsTypes="AA">
                                      <p:cBhvr>
                                        <p:cTn id="69" dur="2000" fill="hold"/>
                                        <p:tgtEl>
                                          <p:spTgt spid="52"/>
                                        </p:tgtEl>
                                        <p:attrNameLst>
                                          <p:attrName>ppt_x</p:attrName>
                                          <p:attrName>ppt_y</p:attrName>
                                        </p:attrNameLst>
                                      </p:cBhvr>
                                      <p:rCtr x="39" y="4745"/>
                                    </p:animMotion>
                                  </p:childTnLst>
                                </p:cTn>
                              </p:par>
                            </p:childTnLst>
                          </p:cTn>
                        </p:par>
                        <p:par>
                          <p:cTn id="70" fill="hold">
                            <p:stCondLst>
                              <p:cond delay="2000"/>
                            </p:stCondLst>
                            <p:childTnLst>
                              <p:par>
                                <p:cTn id="71" presetID="42" presetClass="path" presetSubtype="0" accel="50000" decel="50000" fill="hold" nodeType="afterEffect">
                                  <p:stCondLst>
                                    <p:cond delay="0"/>
                                  </p:stCondLst>
                                  <p:childTnLst>
                                    <p:animMotion origin="layout" path="M -8.33333E-7 -3.7037E-7 L 0.00091 0.10579 " pathEditMode="relative" rAng="0" ptsTypes="AA">
                                      <p:cBhvr>
                                        <p:cTn id="72" dur="2000" spd="-100000" fill="hold"/>
                                        <p:tgtEl>
                                          <p:spTgt spid="52"/>
                                        </p:tgtEl>
                                        <p:attrNameLst>
                                          <p:attrName>ppt_x</p:attrName>
                                          <p:attrName>ppt_y</p:attrName>
                                        </p:attrNameLst>
                                      </p:cBhvr>
                                      <p:rCtr x="39" y="5278"/>
                                    </p:animMotion>
                                  </p:childTnLst>
                                </p:cTn>
                              </p:par>
                            </p:childTnLst>
                          </p:cTn>
                        </p:par>
                        <p:par>
                          <p:cTn id="73" fill="hold">
                            <p:stCondLst>
                              <p:cond delay="4000"/>
                            </p:stCondLst>
                            <p:childTnLst>
                              <p:par>
                                <p:cTn id="74" presetID="1" presetClass="entr" presetSubtype="0"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childTnLst>
                                </p:cTn>
                              </p:par>
                            </p:childTnLst>
                          </p:cTn>
                        </p:par>
                        <p:par>
                          <p:cTn id="78" fill="hold">
                            <p:stCondLst>
                              <p:cond delay="4000"/>
                            </p:stCondLst>
                            <p:childTnLst>
                              <p:par>
                                <p:cTn id="79" presetID="42" presetClass="path" presetSubtype="0" accel="50000" decel="50000" fill="hold" nodeType="afterEffect">
                                  <p:stCondLst>
                                    <p:cond delay="0"/>
                                  </p:stCondLst>
                                  <p:childTnLst>
                                    <p:animMotion origin="layout" path="M -8.33333E-7 -3.7037E-7 L 0.00169 0.09676 " pathEditMode="relative" rAng="0" ptsTypes="AA">
                                      <p:cBhvr>
                                        <p:cTn id="80" dur="2000" fill="hold"/>
                                        <p:tgtEl>
                                          <p:spTgt spid="52"/>
                                        </p:tgtEl>
                                        <p:attrNameLst>
                                          <p:attrName>ppt_x</p:attrName>
                                          <p:attrName>ppt_y</p:attrName>
                                        </p:attrNameLst>
                                      </p:cBhvr>
                                      <p:rCtr x="78" y="4838"/>
                                    </p:animMotion>
                                  </p:childTnLst>
                                </p:cTn>
                              </p:par>
                            </p:childTnLst>
                          </p:cTn>
                        </p:par>
                        <p:par>
                          <p:cTn id="81" fill="hold">
                            <p:stCondLst>
                              <p:cond delay="6000"/>
                            </p:stCondLst>
                            <p:childTnLst>
                              <p:par>
                                <p:cTn id="82" presetID="42" presetClass="path" presetSubtype="0" accel="50000" decel="50000" fill="hold" nodeType="afterEffect">
                                  <p:stCondLst>
                                    <p:cond delay="0"/>
                                  </p:stCondLst>
                                  <p:childTnLst>
                                    <p:animMotion origin="layout" path="M -8.33333E-7 -3.7037E-7 L 0.00169 0.09514 " pathEditMode="relative" rAng="0" ptsTypes="AA">
                                      <p:cBhvr>
                                        <p:cTn id="83" dur="2000" spd="-100000" fill="hold"/>
                                        <p:tgtEl>
                                          <p:spTgt spid="52"/>
                                        </p:tgtEl>
                                        <p:attrNameLst>
                                          <p:attrName>ppt_x</p:attrName>
                                          <p:attrName>ppt_y</p:attrName>
                                        </p:attrNameLst>
                                      </p:cBhvr>
                                      <p:rCtr x="78" y="4745"/>
                                    </p:animMotion>
                                  </p:childTnLst>
                                </p:cTn>
                              </p:par>
                            </p:childTnLst>
                          </p:cTn>
                        </p:par>
                        <p:par>
                          <p:cTn id="84" fill="hold">
                            <p:stCondLst>
                              <p:cond delay="8000"/>
                            </p:stCondLst>
                            <p:childTnLst>
                              <p:par>
                                <p:cTn id="85" presetID="1" presetClass="entr" presetSubtype="0"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par>
                          <p:cTn id="89" fill="hold">
                            <p:stCondLst>
                              <p:cond delay="8000"/>
                            </p:stCondLst>
                            <p:childTnLst>
                              <p:par>
                                <p:cTn id="90" presetID="42" presetClass="path" presetSubtype="0" accel="50000" decel="50000" fill="hold" nodeType="afterEffect">
                                  <p:stCondLst>
                                    <p:cond delay="0"/>
                                  </p:stCondLst>
                                  <p:childTnLst>
                                    <p:animMotion origin="layout" path="M -8.33333E-7 -3.7037E-7 L 0.00169 0.09444 " pathEditMode="relative" rAng="0" ptsTypes="AA">
                                      <p:cBhvr>
                                        <p:cTn id="91" dur="2000" fill="hold"/>
                                        <p:tgtEl>
                                          <p:spTgt spid="52"/>
                                        </p:tgtEl>
                                        <p:attrNameLst>
                                          <p:attrName>ppt_x</p:attrName>
                                          <p:attrName>ppt_y</p:attrName>
                                        </p:attrNameLst>
                                      </p:cBhvr>
                                      <p:rCtr x="78" y="4722"/>
                                    </p:animMotion>
                                  </p:childTnLst>
                                </p:cTn>
                              </p:par>
                            </p:childTnLst>
                          </p:cTn>
                        </p:par>
                        <p:par>
                          <p:cTn id="92" fill="hold">
                            <p:stCondLst>
                              <p:cond delay="10000"/>
                            </p:stCondLst>
                            <p:childTnLst>
                              <p:par>
                                <p:cTn id="93" presetID="42" presetClass="path" presetSubtype="0" accel="50000" decel="50000" fill="hold" nodeType="afterEffect">
                                  <p:stCondLst>
                                    <p:cond delay="0"/>
                                  </p:stCondLst>
                                  <p:childTnLst>
                                    <p:animMotion origin="layout" path="M -8.33333E-7 -3.7037E-7 L 0.00169 0.09444 " pathEditMode="relative" rAng="0" ptsTypes="AA">
                                      <p:cBhvr>
                                        <p:cTn id="94" dur="2000" spd="-100000" fill="hold"/>
                                        <p:tgtEl>
                                          <p:spTgt spid="52"/>
                                        </p:tgtEl>
                                        <p:attrNameLst>
                                          <p:attrName>ppt_x</p:attrName>
                                          <p:attrName>ppt_y</p:attrName>
                                        </p:attrNameLst>
                                      </p:cBhvr>
                                      <p:rCtr x="78" y="4722"/>
                                    </p:animMotion>
                                  </p:childTnLst>
                                </p:cTn>
                              </p:par>
                            </p:childTnLst>
                          </p:cTn>
                        </p:par>
                        <p:par>
                          <p:cTn id="95" fill="hold">
                            <p:stCondLst>
                              <p:cond delay="12000"/>
                            </p:stCondLst>
                            <p:childTnLst>
                              <p:par>
                                <p:cTn id="96" presetID="1" presetClass="entr" presetSubtype="0" fill="hold" nodeType="afterEffect">
                                  <p:stCondLst>
                                    <p:cond delay="0"/>
                                  </p:stCondLst>
                                  <p:childTnLst>
                                    <p:set>
                                      <p:cBhvr>
                                        <p:cTn id="97" dur="1" fill="hold">
                                          <p:stCondLst>
                                            <p:cond delay="0"/>
                                          </p:stCondLst>
                                        </p:cTn>
                                        <p:tgtEl>
                                          <p:spTgt spid="6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2" presetClass="mediacall" presetSubtype="0" fill="hold" nodeType="clickEffect">
                                  <p:stCondLst>
                                    <p:cond delay="0"/>
                                  </p:stCondLst>
                                  <p:childTnLst>
                                    <p:cmd type="call" cmd="togglePause">
                                      <p:cBhvr>
                                        <p:cTn id="103"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4" repeatCount="indefinite" fill="hold" display="0">
                  <p:stCondLst>
                    <p:cond delay="indefinite"/>
                  </p:stCondLst>
                </p:cTn>
                <p:tgtEl>
                  <p:spTgt spid="27"/>
                </p:tgtEl>
              </p:cMediaNode>
            </p:video>
          </p:childTnLst>
        </p:cTn>
      </p:par>
    </p:tnLst>
    <p:bldLst>
      <p:bldP spid="35" grpId="0"/>
      <p:bldP spid="36" grpId="0"/>
      <p:bldP spid="37" grpId="0"/>
      <p:bldP spid="37" grpId="1"/>
      <p:bldP spid="24" grpId="0" animBg="1"/>
      <p:bldP spid="24" grpId="1" animBg="1"/>
      <p:bldP spid="15" grpId="0" animBg="1"/>
      <p:bldP spid="20" grpId="0"/>
      <p:bldP spid="26" grpId="0" animBg="1"/>
      <p:bldP spid="43" grpId="0"/>
      <p:bldP spid="43" grpId="1"/>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365</Words>
  <Application>Microsoft Office PowerPoint</Application>
  <PresentationFormat>Widescreen</PresentationFormat>
  <Paragraphs>40</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-apple-system</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Fainstad</dc:creator>
  <cp:lastModifiedBy>Brandon Fainstad</cp:lastModifiedBy>
  <cp:revision>7</cp:revision>
  <dcterms:created xsi:type="dcterms:W3CDTF">2021-02-05T21:45:48Z</dcterms:created>
  <dcterms:modified xsi:type="dcterms:W3CDTF">2021-03-10T19:51:44Z</dcterms:modified>
</cp:coreProperties>
</file>