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FFCC99"/>
    <a:srgbClr val="99CCFF"/>
    <a:srgbClr val="FF99CC"/>
    <a:srgbClr val="CC66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4" autoAdjust="0"/>
    <p:restoredTop sz="76067" autoAdjust="0"/>
  </p:normalViewPr>
  <p:slideViewPr>
    <p:cSldViewPr snapToGrid="0">
      <p:cViewPr varScale="1">
        <p:scale>
          <a:sx n="62" d="100"/>
          <a:sy n="62" d="100"/>
        </p:scale>
        <p:origin x="1320"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B910AF-DA6A-4E6D-867B-53E8BF2C95EF}" type="datetimeFigureOut">
              <a:rPr lang="en-US" smtClean="0"/>
              <a:t>3/11/2021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2FE3A8-A98B-4D16-84A5-B121C1AAC87C}" type="slidenum">
              <a:rPr lang="en-US" smtClean="0"/>
              <a:t>‹#›</a:t>
            </a:fld>
            <a:endParaRPr lang="en-US"/>
          </a:p>
        </p:txBody>
      </p:sp>
    </p:spTree>
    <p:extLst>
      <p:ext uri="{BB962C8B-B14F-4D97-AF65-F5344CB8AC3E}">
        <p14:creationId xmlns:p14="http://schemas.microsoft.com/office/powerpoint/2010/main" val="980536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Objectives:</a:t>
            </a:r>
          </a:p>
          <a:p>
            <a:pPr marL="171450" indent="-171450">
              <a:buFontTx/>
              <a:buChar char="-"/>
            </a:pPr>
            <a:r>
              <a:rPr lang="en-US" b="0" dirty="0"/>
              <a:t>Identify</a:t>
            </a:r>
            <a:r>
              <a:rPr lang="en-US" b="0" baseline="0" dirty="0"/>
              <a:t> left and right central venous catheters (CVCs) on a chest x ray and the appropriate location of their placement</a:t>
            </a:r>
          </a:p>
          <a:p>
            <a:pPr marL="171450" indent="-171450">
              <a:buFontTx/>
              <a:buChar char="-"/>
            </a:pPr>
            <a:endParaRPr lang="en-US" b="1" dirty="0"/>
          </a:p>
          <a:p>
            <a:r>
              <a:rPr lang="en-US" b="1" dirty="0"/>
              <a:t>Instructions</a:t>
            </a:r>
            <a:r>
              <a:rPr lang="en-US" dirty="0"/>
              <a:t>: Ask a leaner to provide an overall interpretation.  Advance using the arrows or scroll wheel on the mouse reveal subsequent questions with answers and graphics.  You can go back to prior graphics and questions by using the back arrow or scrolling back on the mouse wheel.  </a:t>
            </a:r>
          </a:p>
          <a:p>
            <a:endParaRPr lang="en-US" dirty="0"/>
          </a:p>
          <a:p>
            <a:r>
              <a:rPr lang="en-US" sz="1200" b="1" kern="1200" dirty="0">
                <a:solidFill>
                  <a:schemeClr val="tx1"/>
                </a:solidFill>
                <a:latin typeface="+mn-lt"/>
                <a:ea typeface="+mn-ea"/>
                <a:cs typeface="+mn-cs"/>
              </a:rPr>
              <a:t>Official CXR Read</a:t>
            </a:r>
            <a:r>
              <a:rPr lang="en-US" sz="1200" kern="120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The right IJ dialysis catheter and left central venous catheter terminate in the distal superior vena cava. The endotracheal team terminates above the level of the carina. An esophageal probe and orogastric tube is present.</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Continued edema with bibasilar opacities. Small pleural effusions. No pneumothorax. Dilated bowel. </a:t>
            </a:r>
          </a:p>
          <a:p>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Diagnosis:</a:t>
            </a:r>
            <a:r>
              <a:rPr lang="en-US" sz="1200" b="0" kern="1200" baseline="0" dirty="0">
                <a:solidFill>
                  <a:schemeClr val="tx1"/>
                </a:solidFill>
                <a:latin typeface="+mn-lt"/>
                <a:ea typeface="+mn-ea"/>
                <a:cs typeface="+mn-cs"/>
              </a:rPr>
              <a:t> left lower lobe pneumonia, non-specific bowel dilation</a:t>
            </a:r>
            <a:endParaRPr lang="en-US" sz="1200" b="0" kern="1200" dirty="0">
              <a:solidFill>
                <a:schemeClr val="tx1"/>
              </a:solidFill>
              <a:latin typeface="+mn-lt"/>
              <a:ea typeface="+mn-ea"/>
              <a:cs typeface="+mn-cs"/>
            </a:endParaRP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Take home points</a:t>
            </a:r>
            <a:r>
              <a:rPr lang="en-US" sz="1200" kern="1200" dirty="0">
                <a:solidFill>
                  <a:schemeClr val="tx1"/>
                </a:solidFill>
                <a:latin typeface="+mn-lt"/>
                <a:ea typeface="+mn-ea"/>
                <a:cs typeface="+mn-cs"/>
              </a:rPr>
              <a:t>:</a:t>
            </a:r>
          </a:p>
          <a:p>
            <a:pPr marL="171450" indent="-171450">
              <a:buFontTx/>
              <a:buChar char="-"/>
            </a:pPr>
            <a:r>
              <a:rPr lang="en-US" sz="1200" kern="1200" dirty="0">
                <a:solidFill>
                  <a:schemeClr val="tx1"/>
                </a:solidFill>
                <a:latin typeface="+mn-lt"/>
                <a:ea typeface="+mn-ea"/>
                <a:cs typeface="+mn-cs"/>
              </a:rPr>
              <a:t>An</a:t>
            </a:r>
            <a:r>
              <a:rPr lang="en-US" sz="1200" kern="1200" baseline="0" dirty="0">
                <a:solidFill>
                  <a:schemeClr val="tx1"/>
                </a:solidFill>
                <a:latin typeface="+mn-lt"/>
                <a:ea typeface="+mn-ea"/>
                <a:cs typeface="+mn-cs"/>
              </a:rPr>
              <a:t> internal jugular central venous catheter should terminate in the distal superior vena cava, approximately at the level of the carina</a:t>
            </a:r>
          </a:p>
          <a:p>
            <a:pPr marL="171450" indent="-171450">
              <a:buFontTx/>
              <a:buChar char="-"/>
            </a:pPr>
            <a:r>
              <a:rPr lang="en-US" sz="1200" kern="1200" baseline="0" dirty="0">
                <a:solidFill>
                  <a:schemeClr val="tx1"/>
                </a:solidFill>
                <a:latin typeface="+mn-lt"/>
                <a:ea typeface="+mn-ea"/>
                <a:cs typeface="+mn-cs"/>
              </a:rPr>
              <a:t>Dialysis catheters are thicker and less flexible than triple lumen catheters, and therefore preferentially placed on the right (straighter trajectory)</a:t>
            </a:r>
          </a:p>
          <a:p>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References:</a:t>
            </a:r>
          </a:p>
          <a:p>
            <a:r>
              <a:rPr lang="en-US" sz="1200" b="0" i="0" kern="1200" dirty="0">
                <a:solidFill>
                  <a:schemeClr val="tx1"/>
                </a:solidFill>
                <a:effectLst/>
                <a:latin typeface="+mn-lt"/>
                <a:ea typeface="+mn-ea"/>
                <a:cs typeface="+mn-cs"/>
              </a:rPr>
              <a:t>Goodman, L. R. (2019). </a:t>
            </a:r>
            <a:r>
              <a:rPr lang="en-US" sz="1200" b="0" i="0" kern="1200" dirty="0" err="1">
                <a:solidFill>
                  <a:schemeClr val="tx1"/>
                </a:solidFill>
                <a:effectLst/>
                <a:latin typeface="+mn-lt"/>
                <a:ea typeface="+mn-ea"/>
                <a:cs typeface="+mn-cs"/>
              </a:rPr>
              <a:t>Felson's</a:t>
            </a:r>
            <a:r>
              <a:rPr lang="en-US" sz="1200" b="0" i="0" kern="1200" dirty="0">
                <a:solidFill>
                  <a:schemeClr val="tx1"/>
                </a:solidFill>
                <a:effectLst/>
                <a:latin typeface="+mn-lt"/>
                <a:ea typeface="+mn-ea"/>
                <a:cs typeface="+mn-cs"/>
              </a:rPr>
              <a:t> Principles of Chest </a:t>
            </a:r>
            <a:r>
              <a:rPr lang="en-US" sz="1200" b="0" i="0" kern="1200" dirty="0" err="1">
                <a:solidFill>
                  <a:schemeClr val="tx1"/>
                </a:solidFill>
                <a:effectLst/>
                <a:latin typeface="+mn-lt"/>
                <a:ea typeface="+mn-ea"/>
                <a:cs typeface="+mn-cs"/>
              </a:rPr>
              <a:t>Roentgenology</a:t>
            </a:r>
            <a:r>
              <a:rPr lang="en-US" sz="1200" b="0" i="0" kern="1200" dirty="0">
                <a:solidFill>
                  <a:schemeClr val="tx1"/>
                </a:solidFill>
                <a:effectLst/>
                <a:latin typeface="+mn-lt"/>
                <a:ea typeface="+mn-ea"/>
                <a:cs typeface="+mn-cs"/>
              </a:rPr>
              <a:t> E-Book: A Programmed Text. Netherlands: Elsevier Health Sciences.</a:t>
            </a:r>
            <a:endParaRPr lang="en-US" b="0" dirty="0"/>
          </a:p>
        </p:txBody>
      </p:sp>
      <p:sp>
        <p:nvSpPr>
          <p:cNvPr id="4" name="Slide Number Placeholder 3"/>
          <p:cNvSpPr>
            <a:spLocks noGrp="1"/>
          </p:cNvSpPr>
          <p:nvPr>
            <p:ph type="sldNum" sz="quarter" idx="5"/>
          </p:nvPr>
        </p:nvSpPr>
        <p:spPr/>
        <p:txBody>
          <a:bodyPr/>
          <a:lstStyle/>
          <a:p>
            <a:fld id="{C342401B-AD1E-4148-843A-1CF96CA8A26C}" type="slidenum">
              <a:rPr lang="en-US" smtClean="0"/>
              <a:t>1</a:t>
            </a:fld>
            <a:endParaRPr lang="en-US"/>
          </a:p>
        </p:txBody>
      </p:sp>
    </p:spTree>
    <p:extLst>
      <p:ext uri="{BB962C8B-B14F-4D97-AF65-F5344CB8AC3E}">
        <p14:creationId xmlns:p14="http://schemas.microsoft.com/office/powerpoint/2010/main" val="1635801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Objectives:</a:t>
            </a:r>
          </a:p>
          <a:p>
            <a:pPr marL="171450" indent="-171450">
              <a:buFontTx/>
              <a:buChar char="-"/>
            </a:pPr>
            <a:r>
              <a:rPr lang="en-US" b="0" dirty="0"/>
              <a:t>Identify</a:t>
            </a:r>
            <a:r>
              <a:rPr lang="en-US" b="0" baseline="0" dirty="0"/>
              <a:t> left and right internal jugular central venous catheters (CVCs) on a chest x ray and the appropriate location their placement</a:t>
            </a:r>
          </a:p>
          <a:p>
            <a:endParaRPr lang="en-US" b="1" dirty="0"/>
          </a:p>
          <a:p>
            <a:r>
              <a:rPr lang="en-US" b="1" dirty="0"/>
              <a:t>Instructions</a:t>
            </a:r>
            <a:r>
              <a:rPr lang="en-US" dirty="0"/>
              <a:t>: Ask a leaner to provide an overall interpretation.  Advance using the arrows or scroll wheel on the mouse reveal subsequent questions with answers and graphics.  You can go back to prior graphics and questions by using the back arrow or scrolling back on the mouse wheel.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Official CXR Read</a:t>
            </a:r>
            <a:r>
              <a:rPr lang="en-US" sz="1200" kern="120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The right IJ dialysis catheter and left central venous catheter terminate in the distal inferior vena cava. The endotracheal team terminates above the level of the carina. An esophageal probe and orogastric tube is present.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Continued edema with bibasilar opacities. Small pleural effusions. No pneumothorax. Dilated bowel. </a:t>
            </a:r>
          </a:p>
          <a:p>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Diagnosis:</a:t>
            </a:r>
            <a:r>
              <a:rPr lang="en-US" sz="1200" b="0" kern="1200" baseline="0" dirty="0">
                <a:solidFill>
                  <a:schemeClr val="tx1"/>
                </a:solidFill>
                <a:latin typeface="+mn-lt"/>
                <a:ea typeface="+mn-ea"/>
                <a:cs typeface="+mn-cs"/>
              </a:rPr>
              <a:t> left lower lobe pneumonia, non-specific bowel dilation</a:t>
            </a:r>
            <a:endParaRPr lang="en-US" sz="1200" b="0" kern="1200" dirty="0">
              <a:solidFill>
                <a:schemeClr val="tx1"/>
              </a:solidFill>
              <a:latin typeface="+mn-lt"/>
              <a:ea typeface="+mn-ea"/>
              <a:cs typeface="+mn-cs"/>
            </a:endParaRP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Take home points</a:t>
            </a:r>
            <a:r>
              <a:rPr lang="en-US" sz="1200" kern="1200" dirty="0">
                <a:solidFill>
                  <a:schemeClr val="tx1"/>
                </a:solidFill>
                <a:latin typeface="+mn-lt"/>
                <a:ea typeface="+mn-ea"/>
                <a:cs typeface="+mn-cs"/>
              </a:rPr>
              <a:t>:</a:t>
            </a:r>
          </a:p>
          <a:p>
            <a:pPr marL="171450" indent="-171450">
              <a:buFontTx/>
              <a:buChar char="-"/>
            </a:pPr>
            <a:r>
              <a:rPr lang="en-US" sz="1200" kern="1200" dirty="0">
                <a:solidFill>
                  <a:schemeClr val="tx1"/>
                </a:solidFill>
                <a:latin typeface="+mn-lt"/>
                <a:ea typeface="+mn-ea"/>
                <a:cs typeface="+mn-cs"/>
              </a:rPr>
              <a:t>An</a:t>
            </a:r>
            <a:r>
              <a:rPr lang="en-US" sz="1200" kern="1200" baseline="0" dirty="0">
                <a:solidFill>
                  <a:schemeClr val="tx1"/>
                </a:solidFill>
                <a:latin typeface="+mn-lt"/>
                <a:ea typeface="+mn-ea"/>
                <a:cs typeface="+mn-cs"/>
              </a:rPr>
              <a:t> internal jugular central venous catheter should terminate in the distal superior vena cava, approximately at the level of the carina</a:t>
            </a:r>
          </a:p>
          <a:p>
            <a:pPr marL="171450" indent="-171450">
              <a:buFontTx/>
              <a:buChar char="-"/>
            </a:pPr>
            <a:r>
              <a:rPr lang="en-US" sz="1200" kern="1200" baseline="0" dirty="0">
                <a:solidFill>
                  <a:schemeClr val="tx1"/>
                </a:solidFill>
                <a:latin typeface="+mn-lt"/>
                <a:ea typeface="+mn-ea"/>
                <a:cs typeface="+mn-cs"/>
              </a:rPr>
              <a:t>Dialysis catheters are thicker and less flexible than triple lumen catheters, and therefore preferentially placed on the right (straighter trajectory)</a:t>
            </a:r>
          </a:p>
          <a:p>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References: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Goodman, L. R. (2019). </a:t>
            </a:r>
            <a:r>
              <a:rPr lang="en-US" sz="1200" b="0" i="0" kern="1200" dirty="0" err="1">
                <a:solidFill>
                  <a:schemeClr val="tx1"/>
                </a:solidFill>
                <a:effectLst/>
                <a:latin typeface="+mn-lt"/>
                <a:ea typeface="+mn-ea"/>
                <a:cs typeface="+mn-cs"/>
              </a:rPr>
              <a:t>Felson's</a:t>
            </a:r>
            <a:r>
              <a:rPr lang="en-US" sz="1200" b="0" i="0" kern="1200" dirty="0">
                <a:solidFill>
                  <a:schemeClr val="tx1"/>
                </a:solidFill>
                <a:effectLst/>
                <a:latin typeface="+mn-lt"/>
                <a:ea typeface="+mn-ea"/>
                <a:cs typeface="+mn-cs"/>
              </a:rPr>
              <a:t> Principles of Chest </a:t>
            </a:r>
            <a:r>
              <a:rPr lang="en-US" sz="1200" b="0" i="0" kern="1200" dirty="0" err="1">
                <a:solidFill>
                  <a:schemeClr val="tx1"/>
                </a:solidFill>
                <a:effectLst/>
                <a:latin typeface="+mn-lt"/>
                <a:ea typeface="+mn-ea"/>
                <a:cs typeface="+mn-cs"/>
              </a:rPr>
              <a:t>Roentgenology</a:t>
            </a:r>
            <a:r>
              <a:rPr lang="en-US" sz="1200" b="0" i="0" kern="1200" dirty="0">
                <a:solidFill>
                  <a:schemeClr val="tx1"/>
                </a:solidFill>
                <a:effectLst/>
                <a:latin typeface="+mn-lt"/>
                <a:ea typeface="+mn-ea"/>
                <a:cs typeface="+mn-cs"/>
              </a:rPr>
              <a:t> E-Book: A Programmed Text. </a:t>
            </a:r>
            <a:r>
              <a:rPr lang="en-US" sz="1200" b="0" i="0" kern="1200">
                <a:solidFill>
                  <a:schemeClr val="tx1"/>
                </a:solidFill>
                <a:effectLst/>
                <a:latin typeface="+mn-lt"/>
                <a:ea typeface="+mn-ea"/>
                <a:cs typeface="+mn-cs"/>
              </a:rPr>
              <a:t>Netherlands: Elsevier Health Sciences.</a:t>
            </a:r>
            <a:endParaRPr lang="en-US" b="0"/>
          </a:p>
        </p:txBody>
      </p:sp>
      <p:sp>
        <p:nvSpPr>
          <p:cNvPr id="4" name="Slide Number Placeholder 3"/>
          <p:cNvSpPr>
            <a:spLocks noGrp="1"/>
          </p:cNvSpPr>
          <p:nvPr>
            <p:ph type="sldNum" sz="quarter" idx="5"/>
          </p:nvPr>
        </p:nvSpPr>
        <p:spPr/>
        <p:txBody>
          <a:bodyPr/>
          <a:lstStyle/>
          <a:p>
            <a:fld id="{C342401B-AD1E-4148-843A-1CF96CA8A26C}" type="slidenum">
              <a:rPr lang="en-US" smtClean="0"/>
              <a:t>2</a:t>
            </a:fld>
            <a:endParaRPr lang="en-US"/>
          </a:p>
        </p:txBody>
      </p:sp>
    </p:spTree>
    <p:extLst>
      <p:ext uri="{BB962C8B-B14F-4D97-AF65-F5344CB8AC3E}">
        <p14:creationId xmlns:p14="http://schemas.microsoft.com/office/powerpoint/2010/main" val="2419075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409A97-9955-4FDE-80EC-C1F71071BFD0}" type="datetimeFigureOut">
              <a:rPr lang="en-US" smtClean="0"/>
              <a:t>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3816488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409A97-9955-4FDE-80EC-C1F71071BFD0}" type="datetimeFigureOut">
              <a:rPr lang="en-US" smtClean="0"/>
              <a:t>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123098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409A97-9955-4FDE-80EC-C1F71071BFD0}" type="datetimeFigureOut">
              <a:rPr lang="en-US" smtClean="0"/>
              <a:t>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846581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409A97-9955-4FDE-80EC-C1F71071BFD0}" type="datetimeFigureOut">
              <a:rPr lang="en-US" smtClean="0"/>
              <a:t>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176561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409A97-9955-4FDE-80EC-C1F71071BFD0}" type="datetimeFigureOut">
              <a:rPr lang="en-US" smtClean="0"/>
              <a:t>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3270974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409A97-9955-4FDE-80EC-C1F71071BFD0}" type="datetimeFigureOut">
              <a:rPr lang="en-US" smtClean="0"/>
              <a:t>3/11/2021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3583235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409A97-9955-4FDE-80EC-C1F71071BFD0}" type="datetimeFigureOut">
              <a:rPr lang="en-US" smtClean="0"/>
              <a:t>3/11/2021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1936804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409A97-9955-4FDE-80EC-C1F71071BFD0}" type="datetimeFigureOut">
              <a:rPr lang="en-US" smtClean="0"/>
              <a:t>3/11/2021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870585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409A97-9955-4FDE-80EC-C1F71071BFD0}" type="datetimeFigureOut">
              <a:rPr lang="en-US" smtClean="0"/>
              <a:t>3/11/2021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3540992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409A97-9955-4FDE-80EC-C1F71071BFD0}" type="datetimeFigureOut">
              <a:rPr lang="en-US" smtClean="0"/>
              <a:t>3/11/2021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1444846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409A97-9955-4FDE-80EC-C1F71071BFD0}" type="datetimeFigureOut">
              <a:rPr lang="en-US" smtClean="0"/>
              <a:t>3/11/2021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3429789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409A97-9955-4FDE-80EC-C1F71071BFD0}" type="datetimeFigureOut">
              <a:rPr lang="en-US" smtClean="0"/>
              <a:t>3/11/2021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44BF26-5EC2-4376-BB6B-A668EDD6899D}" type="slidenum">
              <a:rPr lang="en-US" smtClean="0"/>
              <a:t>‹#›</a:t>
            </a:fld>
            <a:endParaRPr lang="en-US"/>
          </a:p>
        </p:txBody>
      </p:sp>
    </p:spTree>
    <p:extLst>
      <p:ext uri="{BB962C8B-B14F-4D97-AF65-F5344CB8AC3E}">
        <p14:creationId xmlns:p14="http://schemas.microsoft.com/office/powerpoint/2010/main" val="197921145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p:cNvPicPr>
            <a:picLocks noChangeAspect="1"/>
          </p:cNvPicPr>
          <p:nvPr/>
        </p:nvPicPr>
        <p:blipFill rotWithShape="1">
          <a:blip r:embed="rId3"/>
          <a:srcRect b="8988"/>
          <a:stretch/>
        </p:blipFill>
        <p:spPr>
          <a:xfrm>
            <a:off x="2881303" y="1330409"/>
            <a:ext cx="6429375" cy="5522090"/>
          </a:xfrm>
          <a:prstGeom prst="rect">
            <a:avLst/>
          </a:prstGeom>
        </p:spPr>
      </p:pic>
      <p:sp>
        <p:nvSpPr>
          <p:cNvPr id="18" name="Case stem">
            <a:extLst>
              <a:ext uri="{FF2B5EF4-FFF2-40B4-BE49-F238E27FC236}">
                <a16:creationId xmlns:a16="http://schemas.microsoft.com/office/drawing/2014/main" id="{641F0419-6197-437B-A96B-E329F6C18A08}"/>
              </a:ext>
            </a:extLst>
          </p:cNvPr>
          <p:cNvSpPr txBox="1"/>
          <p:nvPr/>
        </p:nvSpPr>
        <p:spPr>
          <a:xfrm>
            <a:off x="-1" y="0"/>
            <a:ext cx="12192000" cy="461665"/>
          </a:xfrm>
          <a:prstGeom prst="rect">
            <a:avLst/>
          </a:prstGeom>
          <a:solidFill>
            <a:schemeClr val="tx1"/>
          </a:solidFill>
        </p:spPr>
        <p:txBody>
          <a:bodyPr wrap="square" rtlCol="0">
            <a:spAutoFit/>
          </a:bodyPr>
          <a:lstStyle/>
          <a:p>
            <a:pPr algn="ctr"/>
            <a:r>
              <a:rPr lang="en-US" sz="2400" dirty="0">
                <a:solidFill>
                  <a:schemeClr val="bg1"/>
                </a:solidFill>
              </a:rPr>
              <a:t>52 </a:t>
            </a:r>
            <a:r>
              <a:rPr lang="en-US" sz="2400" dirty="0" err="1">
                <a:solidFill>
                  <a:schemeClr val="bg1"/>
                </a:solidFill>
              </a:rPr>
              <a:t>yo</a:t>
            </a:r>
            <a:r>
              <a:rPr lang="en-US" sz="2400" dirty="0">
                <a:solidFill>
                  <a:schemeClr val="bg1"/>
                </a:solidFill>
              </a:rPr>
              <a:t> M w/ myasthenia gravis admitted for respiratory failure and septic shock of unclear source.</a:t>
            </a:r>
          </a:p>
        </p:txBody>
      </p:sp>
      <p:pic>
        <p:nvPicPr>
          <p:cNvPr id="3" name="Logo" descr="A picture containing drawing&#10;&#10;Description automatically generated">
            <a:extLst>
              <a:ext uri="{FF2B5EF4-FFF2-40B4-BE49-F238E27FC236}">
                <a16:creationId xmlns:a16="http://schemas.microsoft.com/office/drawing/2014/main" id="{86A08B67-C245-4E74-868D-CBFF6A362D9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3890" y="6387270"/>
            <a:ext cx="1093478" cy="416055"/>
          </a:xfrm>
          <a:prstGeom prst="rect">
            <a:avLst/>
          </a:prstGeom>
        </p:spPr>
      </p:pic>
      <p:sp>
        <p:nvSpPr>
          <p:cNvPr id="21" name="Click anywhere">
            <a:extLst>
              <a:ext uri="{FF2B5EF4-FFF2-40B4-BE49-F238E27FC236}">
                <a16:creationId xmlns:a16="http://schemas.microsoft.com/office/drawing/2014/main" id="{90686ED4-BC1E-4F16-AB51-F32A925AFF96}"/>
              </a:ext>
            </a:extLst>
          </p:cNvPr>
          <p:cNvSpPr txBox="1"/>
          <p:nvPr/>
        </p:nvSpPr>
        <p:spPr>
          <a:xfrm>
            <a:off x="5530962" y="5042097"/>
            <a:ext cx="1536314" cy="1464231"/>
          </a:xfrm>
          <a:prstGeom prst="roundRect">
            <a:avLst/>
          </a:prstGeom>
          <a:solidFill>
            <a:schemeClr val="bg1"/>
          </a:solidFill>
          <a:ln w="38100">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US" sz="1600" dirty="0"/>
              <a:t>Scroll or use arrows to advance and reverse slide animations</a:t>
            </a:r>
          </a:p>
        </p:txBody>
      </p:sp>
      <p:sp>
        <p:nvSpPr>
          <p:cNvPr id="12" name="Image Attribution">
            <a:extLst>
              <a:ext uri="{FF2B5EF4-FFF2-40B4-BE49-F238E27FC236}">
                <a16:creationId xmlns:a16="http://schemas.microsoft.com/office/drawing/2014/main" id="{83E7C1BA-B593-4CB9-9868-405F9EAF4794}"/>
              </a:ext>
            </a:extLst>
          </p:cNvPr>
          <p:cNvSpPr txBox="1"/>
          <p:nvPr/>
        </p:nvSpPr>
        <p:spPr>
          <a:xfrm>
            <a:off x="-1" y="6263601"/>
            <a:ext cx="1866664" cy="461665"/>
          </a:xfrm>
          <a:prstGeom prst="rect">
            <a:avLst/>
          </a:prstGeom>
          <a:noFill/>
        </p:spPr>
        <p:txBody>
          <a:bodyPr wrap="square" rtlCol="0">
            <a:spAutoFit/>
          </a:bodyPr>
          <a:lstStyle/>
          <a:p>
            <a:r>
              <a:rPr lang="en-US" sz="1200" i="1" dirty="0"/>
              <a:t>Images courtesy of </a:t>
            </a:r>
          </a:p>
          <a:p>
            <a:r>
              <a:rPr lang="en-US" sz="1200" i="1" dirty="0"/>
              <a:t>Samantha King, MD</a:t>
            </a:r>
          </a:p>
        </p:txBody>
      </p:sp>
      <p:grpSp>
        <p:nvGrpSpPr>
          <p:cNvPr id="31" name="Left IJ triple lumen"/>
          <p:cNvGrpSpPr/>
          <p:nvPr/>
        </p:nvGrpSpPr>
        <p:grpSpPr>
          <a:xfrm>
            <a:off x="6643378" y="1864425"/>
            <a:ext cx="5393991" cy="692187"/>
            <a:chOff x="6643378" y="1645767"/>
            <a:chExt cx="5393991" cy="692187"/>
          </a:xfrm>
        </p:grpSpPr>
        <p:cxnSp>
          <p:nvCxnSpPr>
            <p:cNvPr id="5" name="Straight Arrow Connector 4"/>
            <p:cNvCxnSpPr>
              <a:stCxn id="6" idx="1"/>
            </p:cNvCxnSpPr>
            <p:nvPr/>
          </p:nvCxnSpPr>
          <p:spPr>
            <a:xfrm flipH="1">
              <a:off x="6643378" y="1968933"/>
              <a:ext cx="2969545" cy="369021"/>
            </a:xfrm>
            <a:prstGeom prst="straightConnector1">
              <a:avLst/>
            </a:prstGeom>
            <a:ln w="25400">
              <a:solidFill>
                <a:schemeClr val="accent4">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9612923" y="1645767"/>
              <a:ext cx="2424446" cy="646331"/>
            </a:xfrm>
            <a:prstGeom prst="rect">
              <a:avLst/>
            </a:prstGeom>
            <a:noFill/>
            <a:ln w="25400">
              <a:solidFill>
                <a:schemeClr val="accent4">
                  <a:lumMod val="60000"/>
                  <a:lumOff val="40000"/>
                </a:schemeClr>
              </a:solidFill>
            </a:ln>
          </p:spPr>
          <p:txBody>
            <a:bodyPr wrap="square" rtlCol="0">
              <a:spAutoFit/>
            </a:bodyPr>
            <a:lstStyle/>
            <a:p>
              <a:pPr algn="ctr"/>
              <a:r>
                <a:rPr lang="en-US" dirty="0">
                  <a:solidFill>
                    <a:schemeClr val="accent4">
                      <a:lumMod val="60000"/>
                      <a:lumOff val="40000"/>
                    </a:schemeClr>
                  </a:solidFill>
                </a:rPr>
                <a:t>Left IJ central line (triple lumen)</a:t>
              </a:r>
            </a:p>
          </p:txBody>
        </p:sp>
      </p:grpSp>
      <p:sp>
        <p:nvSpPr>
          <p:cNvPr id="8" name="Question one">
            <a:extLst>
              <a:ext uri="{FF2B5EF4-FFF2-40B4-BE49-F238E27FC236}">
                <a16:creationId xmlns:a16="http://schemas.microsoft.com/office/drawing/2014/main" id="{EFF81F56-43CC-4858-AD5D-A3E95F6CC0D4}"/>
              </a:ext>
            </a:extLst>
          </p:cNvPr>
          <p:cNvSpPr txBox="1"/>
          <p:nvPr/>
        </p:nvSpPr>
        <p:spPr>
          <a:xfrm>
            <a:off x="-2" y="461665"/>
            <a:ext cx="12192000" cy="461665"/>
          </a:xfrm>
          <a:prstGeom prst="rect">
            <a:avLst/>
          </a:prstGeom>
          <a:solidFill>
            <a:schemeClr val="bg1"/>
          </a:solidFill>
        </p:spPr>
        <p:txBody>
          <a:bodyPr wrap="square" rtlCol="0">
            <a:spAutoFit/>
          </a:bodyPr>
          <a:lstStyle/>
          <a:p>
            <a:pPr algn="ctr"/>
            <a:r>
              <a:rPr lang="en-US" sz="2400" dirty="0"/>
              <a:t>What is your overall interpretation?</a:t>
            </a:r>
          </a:p>
        </p:txBody>
      </p:sp>
      <p:grpSp>
        <p:nvGrpSpPr>
          <p:cNvPr id="36" name="Right IJ HD cath"/>
          <p:cNvGrpSpPr/>
          <p:nvPr/>
        </p:nvGrpSpPr>
        <p:grpSpPr>
          <a:xfrm>
            <a:off x="154614" y="1976405"/>
            <a:ext cx="5338136" cy="369332"/>
            <a:chOff x="154614" y="1757747"/>
            <a:chExt cx="5338136" cy="369332"/>
          </a:xfrm>
        </p:grpSpPr>
        <p:sp>
          <p:nvSpPr>
            <p:cNvPr id="15" name="TextBox 14"/>
            <p:cNvSpPr txBox="1"/>
            <p:nvPr/>
          </p:nvSpPr>
          <p:spPr>
            <a:xfrm>
              <a:off x="154614" y="1757747"/>
              <a:ext cx="2424446" cy="369332"/>
            </a:xfrm>
            <a:prstGeom prst="rect">
              <a:avLst/>
            </a:prstGeom>
            <a:noFill/>
            <a:ln w="25400">
              <a:solidFill>
                <a:schemeClr val="accent3">
                  <a:lumMod val="60000"/>
                  <a:lumOff val="40000"/>
                </a:schemeClr>
              </a:solidFill>
            </a:ln>
          </p:spPr>
          <p:txBody>
            <a:bodyPr wrap="square" rtlCol="0">
              <a:spAutoFit/>
            </a:bodyPr>
            <a:lstStyle/>
            <a:p>
              <a:pPr algn="ctr"/>
              <a:r>
                <a:rPr lang="en-US" dirty="0">
                  <a:solidFill>
                    <a:schemeClr val="accent3">
                      <a:lumMod val="60000"/>
                      <a:lumOff val="40000"/>
                    </a:schemeClr>
                  </a:solidFill>
                </a:rPr>
                <a:t>Right IJ dialysis catheter</a:t>
              </a:r>
            </a:p>
          </p:txBody>
        </p:sp>
        <p:cxnSp>
          <p:nvCxnSpPr>
            <p:cNvPr id="9" name="Straight Arrow Connector 8"/>
            <p:cNvCxnSpPr>
              <a:cxnSpLocks/>
              <a:stCxn id="15" idx="3"/>
              <a:endCxn id="47" idx="1"/>
            </p:cNvCxnSpPr>
            <p:nvPr/>
          </p:nvCxnSpPr>
          <p:spPr>
            <a:xfrm>
              <a:off x="2579060" y="1942413"/>
              <a:ext cx="2913690" cy="107636"/>
            </a:xfrm>
            <a:prstGeom prst="straightConnector1">
              <a:avLst/>
            </a:prstGeom>
            <a:ln w="25400">
              <a:solidFill>
                <a:schemeClr val="accent3">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2" name="OG tube"/>
          <p:cNvGrpSpPr/>
          <p:nvPr/>
        </p:nvGrpSpPr>
        <p:grpSpPr>
          <a:xfrm>
            <a:off x="5878688" y="2895668"/>
            <a:ext cx="6139631" cy="1886273"/>
            <a:chOff x="5878688" y="2677010"/>
            <a:chExt cx="6139631" cy="1886273"/>
          </a:xfrm>
        </p:grpSpPr>
        <p:sp>
          <p:nvSpPr>
            <p:cNvPr id="19" name="TextBox 18"/>
            <p:cNvSpPr txBox="1"/>
            <p:nvPr/>
          </p:nvSpPr>
          <p:spPr>
            <a:xfrm>
              <a:off x="9593873" y="2677010"/>
              <a:ext cx="2424446" cy="369332"/>
            </a:xfrm>
            <a:prstGeom prst="rect">
              <a:avLst/>
            </a:prstGeom>
            <a:noFill/>
            <a:ln w="25400">
              <a:solidFill>
                <a:schemeClr val="accent6">
                  <a:lumMod val="60000"/>
                  <a:lumOff val="40000"/>
                </a:schemeClr>
              </a:solidFill>
            </a:ln>
          </p:spPr>
          <p:txBody>
            <a:bodyPr wrap="square" rtlCol="0">
              <a:spAutoFit/>
            </a:bodyPr>
            <a:lstStyle/>
            <a:p>
              <a:pPr algn="ctr"/>
              <a:r>
                <a:rPr lang="en-US" dirty="0">
                  <a:solidFill>
                    <a:schemeClr val="accent6">
                      <a:lumMod val="60000"/>
                      <a:lumOff val="40000"/>
                    </a:schemeClr>
                  </a:solidFill>
                </a:rPr>
                <a:t>OG tube</a:t>
              </a:r>
            </a:p>
          </p:txBody>
        </p:sp>
        <p:cxnSp>
          <p:nvCxnSpPr>
            <p:cNvPr id="11" name="Straight Arrow Connector 10"/>
            <p:cNvCxnSpPr>
              <a:stCxn id="19" idx="1"/>
            </p:cNvCxnSpPr>
            <p:nvPr/>
          </p:nvCxnSpPr>
          <p:spPr>
            <a:xfrm flipH="1">
              <a:off x="5878688" y="2861676"/>
              <a:ext cx="3715185" cy="1701607"/>
            </a:xfrm>
            <a:prstGeom prst="straightConnector1">
              <a:avLst/>
            </a:prstGeom>
            <a:ln w="25400">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51" name="Question two">
            <a:extLst>
              <a:ext uri="{FF2B5EF4-FFF2-40B4-BE49-F238E27FC236}">
                <a16:creationId xmlns:a16="http://schemas.microsoft.com/office/drawing/2014/main" id="{3E24A490-6EC4-473D-8AA1-59D5FA638B5B}"/>
              </a:ext>
            </a:extLst>
          </p:cNvPr>
          <p:cNvSpPr txBox="1"/>
          <p:nvPr/>
        </p:nvSpPr>
        <p:spPr>
          <a:xfrm>
            <a:off x="-3" y="908670"/>
            <a:ext cx="12192000" cy="461665"/>
          </a:xfrm>
          <a:prstGeom prst="rect">
            <a:avLst/>
          </a:prstGeom>
          <a:solidFill>
            <a:schemeClr val="bg1"/>
          </a:solidFill>
        </p:spPr>
        <p:txBody>
          <a:bodyPr wrap="square" rtlCol="0">
            <a:spAutoFit/>
          </a:bodyPr>
          <a:lstStyle/>
          <a:p>
            <a:pPr algn="ctr"/>
            <a:r>
              <a:rPr lang="en-US" sz="2400" dirty="0"/>
              <a:t>What invasive devices are present?</a:t>
            </a:r>
          </a:p>
        </p:txBody>
      </p:sp>
      <p:sp>
        <p:nvSpPr>
          <p:cNvPr id="42" name="Answer one">
            <a:extLst>
              <a:ext uri="{FF2B5EF4-FFF2-40B4-BE49-F238E27FC236}">
                <a16:creationId xmlns:a16="http://schemas.microsoft.com/office/drawing/2014/main" id="{D7007FF2-9E68-4FAC-B4F6-F8B1F94BFCAF}"/>
              </a:ext>
            </a:extLst>
          </p:cNvPr>
          <p:cNvSpPr txBox="1"/>
          <p:nvPr/>
        </p:nvSpPr>
        <p:spPr>
          <a:xfrm>
            <a:off x="0" y="461665"/>
            <a:ext cx="12192000" cy="461665"/>
          </a:xfrm>
          <a:prstGeom prst="rect">
            <a:avLst/>
          </a:prstGeom>
          <a:solidFill>
            <a:schemeClr val="tx1"/>
          </a:solidFill>
        </p:spPr>
        <p:txBody>
          <a:bodyPr wrap="square" rtlCol="0">
            <a:spAutoFit/>
          </a:bodyPr>
          <a:lstStyle/>
          <a:p>
            <a:pPr algn="ctr"/>
            <a:r>
              <a:rPr lang="en-US" sz="2400" dirty="0">
                <a:solidFill>
                  <a:schemeClr val="bg1"/>
                </a:solidFill>
              </a:rPr>
              <a:t>Small left basilar consolidation, elevated left </a:t>
            </a:r>
            <a:r>
              <a:rPr lang="en-US" sz="2400" dirty="0" err="1">
                <a:solidFill>
                  <a:schemeClr val="bg1"/>
                </a:solidFill>
              </a:rPr>
              <a:t>hemidiaphragm</a:t>
            </a:r>
            <a:r>
              <a:rPr lang="en-US" sz="2400" dirty="0">
                <a:solidFill>
                  <a:schemeClr val="bg1"/>
                </a:solidFill>
              </a:rPr>
              <a:t>, dilated loops of bowel.</a:t>
            </a:r>
          </a:p>
        </p:txBody>
      </p:sp>
      <p:grpSp>
        <p:nvGrpSpPr>
          <p:cNvPr id="34" name="ET tube"/>
          <p:cNvGrpSpPr/>
          <p:nvPr/>
        </p:nvGrpSpPr>
        <p:grpSpPr>
          <a:xfrm>
            <a:off x="154614" y="2953270"/>
            <a:ext cx="5866259" cy="1778858"/>
            <a:chOff x="154614" y="2734612"/>
            <a:chExt cx="5866259" cy="1778858"/>
          </a:xfrm>
        </p:grpSpPr>
        <p:sp>
          <p:nvSpPr>
            <p:cNvPr id="23" name="TextBox 22"/>
            <p:cNvSpPr txBox="1"/>
            <p:nvPr/>
          </p:nvSpPr>
          <p:spPr>
            <a:xfrm>
              <a:off x="154614" y="4144138"/>
              <a:ext cx="2424446" cy="369332"/>
            </a:xfrm>
            <a:prstGeom prst="rect">
              <a:avLst/>
            </a:prstGeom>
            <a:noFill/>
            <a:ln w="25400">
              <a:solidFill>
                <a:schemeClr val="accent2">
                  <a:lumMod val="60000"/>
                  <a:lumOff val="40000"/>
                </a:schemeClr>
              </a:solidFill>
            </a:ln>
          </p:spPr>
          <p:txBody>
            <a:bodyPr wrap="square" rtlCol="0">
              <a:spAutoFit/>
            </a:bodyPr>
            <a:lstStyle/>
            <a:p>
              <a:pPr algn="ctr"/>
              <a:r>
                <a:rPr lang="en-US" dirty="0">
                  <a:solidFill>
                    <a:schemeClr val="accent2">
                      <a:lumMod val="60000"/>
                      <a:lumOff val="40000"/>
                    </a:schemeClr>
                  </a:solidFill>
                </a:rPr>
                <a:t>ET tube</a:t>
              </a:r>
            </a:p>
          </p:txBody>
        </p:sp>
        <p:cxnSp>
          <p:nvCxnSpPr>
            <p:cNvPr id="25" name="Straight Arrow Connector 24"/>
            <p:cNvCxnSpPr>
              <a:stCxn id="23" idx="3"/>
            </p:cNvCxnSpPr>
            <p:nvPr/>
          </p:nvCxnSpPr>
          <p:spPr>
            <a:xfrm flipV="1">
              <a:off x="2579060" y="2734612"/>
              <a:ext cx="3441813" cy="1594192"/>
            </a:xfrm>
            <a:prstGeom prst="straightConnector1">
              <a:avLst/>
            </a:prstGeom>
            <a:ln w="2540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5" name="Esophageal probe"/>
          <p:cNvGrpSpPr/>
          <p:nvPr/>
        </p:nvGrpSpPr>
        <p:grpSpPr>
          <a:xfrm>
            <a:off x="154614" y="2890300"/>
            <a:ext cx="5782547" cy="716087"/>
            <a:chOff x="154614" y="2671642"/>
            <a:chExt cx="5782547" cy="716087"/>
          </a:xfrm>
        </p:grpSpPr>
        <p:sp>
          <p:nvSpPr>
            <p:cNvPr id="28" name="TextBox 27"/>
            <p:cNvSpPr txBox="1"/>
            <p:nvPr/>
          </p:nvSpPr>
          <p:spPr>
            <a:xfrm>
              <a:off x="154614" y="3018397"/>
              <a:ext cx="2424446" cy="369332"/>
            </a:xfrm>
            <a:prstGeom prst="rect">
              <a:avLst/>
            </a:prstGeom>
            <a:noFill/>
            <a:ln w="25400">
              <a:solidFill>
                <a:srgbClr val="FF99CC"/>
              </a:solidFill>
            </a:ln>
          </p:spPr>
          <p:txBody>
            <a:bodyPr wrap="square" rtlCol="0">
              <a:spAutoFit/>
            </a:bodyPr>
            <a:lstStyle/>
            <a:p>
              <a:pPr algn="ctr"/>
              <a:r>
                <a:rPr lang="en-US" dirty="0">
                  <a:solidFill>
                    <a:srgbClr val="FF99CC"/>
                  </a:solidFill>
                </a:rPr>
                <a:t>Esophageal probe</a:t>
              </a:r>
            </a:p>
          </p:txBody>
        </p:sp>
        <p:cxnSp>
          <p:nvCxnSpPr>
            <p:cNvPr id="29" name="Straight Arrow Connector 28"/>
            <p:cNvCxnSpPr/>
            <p:nvPr/>
          </p:nvCxnSpPr>
          <p:spPr>
            <a:xfrm flipV="1">
              <a:off x="2598110" y="2671642"/>
              <a:ext cx="3339051" cy="564209"/>
            </a:xfrm>
            <a:prstGeom prst="straightConnector1">
              <a:avLst/>
            </a:prstGeom>
            <a:ln w="25400">
              <a:solidFill>
                <a:srgbClr val="FF99CC"/>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3" name="Dilated bowel"/>
          <p:cNvGrpSpPr/>
          <p:nvPr/>
        </p:nvGrpSpPr>
        <p:grpSpPr>
          <a:xfrm>
            <a:off x="8446788" y="5655458"/>
            <a:ext cx="3590580" cy="664728"/>
            <a:chOff x="3090637" y="3855424"/>
            <a:chExt cx="3590581" cy="664728"/>
          </a:xfrm>
        </p:grpSpPr>
        <p:sp>
          <p:nvSpPr>
            <p:cNvPr id="45" name="TextBox 44"/>
            <p:cNvSpPr txBox="1"/>
            <p:nvPr/>
          </p:nvSpPr>
          <p:spPr>
            <a:xfrm>
              <a:off x="4256772" y="4150820"/>
              <a:ext cx="2424446" cy="369332"/>
            </a:xfrm>
            <a:prstGeom prst="rect">
              <a:avLst/>
            </a:prstGeom>
            <a:noFill/>
            <a:ln w="25400">
              <a:solidFill>
                <a:srgbClr val="99CCFF"/>
              </a:solidFill>
            </a:ln>
          </p:spPr>
          <p:txBody>
            <a:bodyPr wrap="square" rtlCol="0">
              <a:spAutoFit/>
            </a:bodyPr>
            <a:lstStyle/>
            <a:p>
              <a:pPr algn="ctr"/>
              <a:r>
                <a:rPr lang="en-US" dirty="0">
                  <a:solidFill>
                    <a:srgbClr val="99CCFF"/>
                  </a:solidFill>
                </a:rPr>
                <a:t>Dilated loops of bowel</a:t>
              </a:r>
            </a:p>
          </p:txBody>
        </p:sp>
        <p:cxnSp>
          <p:nvCxnSpPr>
            <p:cNvPr id="46" name="Straight Arrow Connector 45"/>
            <p:cNvCxnSpPr>
              <a:stCxn id="45" idx="1"/>
            </p:cNvCxnSpPr>
            <p:nvPr/>
          </p:nvCxnSpPr>
          <p:spPr>
            <a:xfrm flipH="1" flipV="1">
              <a:off x="3090637" y="3855424"/>
              <a:ext cx="1166135" cy="480062"/>
            </a:xfrm>
            <a:prstGeom prst="straightConnector1">
              <a:avLst/>
            </a:prstGeom>
            <a:ln w="25400">
              <a:solidFill>
                <a:srgbClr val="99CCFF"/>
              </a:solidFill>
              <a:tailEnd type="triangle"/>
            </a:ln>
          </p:spPr>
          <p:style>
            <a:lnRef idx="1">
              <a:schemeClr val="accent1"/>
            </a:lnRef>
            <a:fillRef idx="0">
              <a:schemeClr val="accent1"/>
            </a:fillRef>
            <a:effectRef idx="0">
              <a:schemeClr val="accent1"/>
            </a:effectRef>
            <a:fontRef idx="minor">
              <a:schemeClr val="tx1"/>
            </a:fontRef>
          </p:style>
        </p:cxnSp>
      </p:grpSp>
      <p:sp>
        <p:nvSpPr>
          <p:cNvPr id="49" name="Question three">
            <a:extLst>
              <a:ext uri="{FF2B5EF4-FFF2-40B4-BE49-F238E27FC236}">
                <a16:creationId xmlns:a16="http://schemas.microsoft.com/office/drawing/2014/main" id="{3E24A490-6EC4-473D-8AA1-59D5FA638B5B}"/>
              </a:ext>
            </a:extLst>
          </p:cNvPr>
          <p:cNvSpPr txBox="1"/>
          <p:nvPr/>
        </p:nvSpPr>
        <p:spPr>
          <a:xfrm>
            <a:off x="0" y="921464"/>
            <a:ext cx="12192000" cy="461665"/>
          </a:xfrm>
          <a:prstGeom prst="rect">
            <a:avLst/>
          </a:prstGeom>
          <a:solidFill>
            <a:schemeClr val="bg1"/>
          </a:solidFill>
        </p:spPr>
        <p:txBody>
          <a:bodyPr wrap="square" rtlCol="0">
            <a:spAutoFit/>
          </a:bodyPr>
          <a:lstStyle/>
          <a:p>
            <a:pPr algn="ctr"/>
            <a:r>
              <a:rPr lang="en-US" sz="2400" dirty="0"/>
              <a:t>Are the central lines in the appropriate position?</a:t>
            </a:r>
          </a:p>
        </p:txBody>
      </p:sp>
      <p:grpSp>
        <p:nvGrpSpPr>
          <p:cNvPr id="50" name="Left hemidiaphragm elevation"/>
          <p:cNvGrpSpPr/>
          <p:nvPr/>
        </p:nvGrpSpPr>
        <p:grpSpPr>
          <a:xfrm>
            <a:off x="7910111" y="4844911"/>
            <a:ext cx="4134567" cy="810547"/>
            <a:chOff x="2553960" y="3770678"/>
            <a:chExt cx="4134568" cy="810547"/>
          </a:xfrm>
        </p:grpSpPr>
        <p:sp>
          <p:nvSpPr>
            <p:cNvPr id="52" name="TextBox 51"/>
            <p:cNvSpPr txBox="1"/>
            <p:nvPr/>
          </p:nvSpPr>
          <p:spPr>
            <a:xfrm>
              <a:off x="4264082" y="3934894"/>
              <a:ext cx="2424446" cy="646331"/>
            </a:xfrm>
            <a:prstGeom prst="rect">
              <a:avLst/>
            </a:prstGeom>
            <a:noFill/>
            <a:ln w="25400">
              <a:solidFill>
                <a:srgbClr val="FFCC99"/>
              </a:solidFill>
            </a:ln>
          </p:spPr>
          <p:txBody>
            <a:bodyPr wrap="square" rtlCol="0">
              <a:spAutoFit/>
            </a:bodyPr>
            <a:lstStyle/>
            <a:p>
              <a:pPr algn="ctr"/>
              <a:r>
                <a:rPr lang="en-US" dirty="0">
                  <a:solidFill>
                    <a:srgbClr val="FFCC99"/>
                  </a:solidFill>
                </a:rPr>
                <a:t>Left </a:t>
              </a:r>
              <a:r>
                <a:rPr lang="en-US" dirty="0" err="1">
                  <a:solidFill>
                    <a:srgbClr val="FFCC99"/>
                  </a:solidFill>
                </a:rPr>
                <a:t>hemidiaphgram</a:t>
              </a:r>
              <a:r>
                <a:rPr lang="en-US" dirty="0">
                  <a:solidFill>
                    <a:srgbClr val="FFCC99"/>
                  </a:solidFill>
                </a:rPr>
                <a:t> elevation</a:t>
              </a:r>
            </a:p>
          </p:txBody>
        </p:sp>
        <p:cxnSp>
          <p:nvCxnSpPr>
            <p:cNvPr id="53" name="Straight Arrow Connector 52"/>
            <p:cNvCxnSpPr>
              <a:stCxn id="52" idx="1"/>
            </p:cNvCxnSpPr>
            <p:nvPr/>
          </p:nvCxnSpPr>
          <p:spPr>
            <a:xfrm flipH="1" flipV="1">
              <a:off x="2553960" y="3770678"/>
              <a:ext cx="1710122" cy="487382"/>
            </a:xfrm>
            <a:prstGeom prst="straightConnector1">
              <a:avLst/>
            </a:prstGeom>
            <a:ln w="25400">
              <a:solidFill>
                <a:srgbClr val="FFCC99"/>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4" name="Left basilar consolidation"/>
          <p:cNvGrpSpPr/>
          <p:nvPr/>
        </p:nvGrpSpPr>
        <p:grpSpPr>
          <a:xfrm>
            <a:off x="7397262" y="3687102"/>
            <a:ext cx="4621057" cy="923330"/>
            <a:chOff x="2041111" y="3529533"/>
            <a:chExt cx="4621058" cy="923330"/>
          </a:xfrm>
        </p:grpSpPr>
        <p:sp>
          <p:nvSpPr>
            <p:cNvPr id="55" name="TextBox 54"/>
            <p:cNvSpPr txBox="1"/>
            <p:nvPr/>
          </p:nvSpPr>
          <p:spPr>
            <a:xfrm>
              <a:off x="4237723" y="3529533"/>
              <a:ext cx="2424446" cy="923330"/>
            </a:xfrm>
            <a:prstGeom prst="rect">
              <a:avLst/>
            </a:prstGeom>
            <a:noFill/>
            <a:ln w="25400">
              <a:solidFill>
                <a:srgbClr val="66FFFF"/>
              </a:solidFill>
            </a:ln>
          </p:spPr>
          <p:txBody>
            <a:bodyPr wrap="square" rtlCol="0">
              <a:spAutoFit/>
            </a:bodyPr>
            <a:lstStyle/>
            <a:p>
              <a:pPr algn="ctr"/>
              <a:r>
                <a:rPr lang="en-US" dirty="0">
                  <a:solidFill>
                    <a:srgbClr val="66FFFF"/>
                  </a:solidFill>
                </a:rPr>
                <a:t>Small left basilar consolidation with air </a:t>
              </a:r>
              <a:r>
                <a:rPr lang="en-US" dirty="0" err="1">
                  <a:solidFill>
                    <a:srgbClr val="66FFFF"/>
                  </a:solidFill>
                </a:rPr>
                <a:t>bronchograms</a:t>
              </a:r>
              <a:endParaRPr lang="en-US" dirty="0">
                <a:solidFill>
                  <a:srgbClr val="66FFFF"/>
                </a:solidFill>
              </a:endParaRPr>
            </a:p>
          </p:txBody>
        </p:sp>
        <p:cxnSp>
          <p:nvCxnSpPr>
            <p:cNvPr id="56" name="Straight Arrow Connector 55"/>
            <p:cNvCxnSpPr>
              <a:stCxn id="55" idx="1"/>
            </p:cNvCxnSpPr>
            <p:nvPr/>
          </p:nvCxnSpPr>
          <p:spPr>
            <a:xfrm flipH="1">
              <a:off x="2041111" y="3991198"/>
              <a:ext cx="2196612" cy="348072"/>
            </a:xfrm>
            <a:prstGeom prst="straightConnector1">
              <a:avLst/>
            </a:prstGeom>
            <a:ln w="25400">
              <a:solidFill>
                <a:srgbClr val="66FFFF"/>
              </a:solidFill>
              <a:tailEnd type="triangle"/>
            </a:ln>
          </p:spPr>
          <p:style>
            <a:lnRef idx="1">
              <a:schemeClr val="accent1"/>
            </a:lnRef>
            <a:fillRef idx="0">
              <a:schemeClr val="accent1"/>
            </a:fillRef>
            <a:effectRef idx="0">
              <a:schemeClr val="accent1"/>
            </a:effectRef>
            <a:fontRef idx="minor">
              <a:schemeClr val="tx1"/>
            </a:fontRef>
          </p:style>
        </p:cxnSp>
      </p:grpSp>
      <p:sp>
        <p:nvSpPr>
          <p:cNvPr id="47" name="HD line outline">
            <a:extLst>
              <a:ext uri="{FF2B5EF4-FFF2-40B4-BE49-F238E27FC236}">
                <a16:creationId xmlns:a16="http://schemas.microsoft.com/office/drawing/2014/main" id="{F12E38D8-6EDB-4064-94DC-DA22371FE896}"/>
              </a:ext>
            </a:extLst>
          </p:cNvPr>
          <p:cNvSpPr/>
          <p:nvPr/>
        </p:nvSpPr>
        <p:spPr>
          <a:xfrm>
            <a:off x="5403746" y="1881357"/>
            <a:ext cx="165387" cy="1944077"/>
          </a:xfrm>
          <a:custGeom>
            <a:avLst/>
            <a:gdLst>
              <a:gd name="connsiteX0" fmla="*/ 89004 w 165387"/>
              <a:gd name="connsiteY0" fmla="*/ 63500 h 1944077"/>
              <a:gd name="connsiteX1" fmla="*/ 89004 w 165387"/>
              <a:gd name="connsiteY1" fmla="*/ 387350 h 1944077"/>
              <a:gd name="connsiteX2" fmla="*/ 12804 w 165387"/>
              <a:gd name="connsiteY2" fmla="*/ 1397000 h 1944077"/>
              <a:gd name="connsiteX3" fmla="*/ 104 w 165387"/>
              <a:gd name="connsiteY3" fmla="*/ 1835150 h 1944077"/>
              <a:gd name="connsiteX4" fmla="*/ 12804 w 165387"/>
              <a:gd name="connsiteY4" fmla="*/ 1943100 h 1944077"/>
              <a:gd name="connsiteX5" fmla="*/ 63604 w 165387"/>
              <a:gd name="connsiteY5" fmla="*/ 1797050 h 1944077"/>
              <a:gd name="connsiteX6" fmla="*/ 114404 w 165387"/>
              <a:gd name="connsiteY6" fmla="*/ 1206500 h 1944077"/>
              <a:gd name="connsiteX7" fmla="*/ 152504 w 165387"/>
              <a:gd name="connsiteY7" fmla="*/ 450850 h 1944077"/>
              <a:gd name="connsiteX8" fmla="*/ 165204 w 165387"/>
              <a:gd name="connsiteY8" fmla="*/ 101600 h 1944077"/>
              <a:gd name="connsiteX9" fmla="*/ 158854 w 165387"/>
              <a:gd name="connsiteY9" fmla="*/ 0 h 194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5387" h="1944077">
                <a:moveTo>
                  <a:pt x="89004" y="63500"/>
                </a:moveTo>
                <a:cubicBezTo>
                  <a:pt x="95354" y="114300"/>
                  <a:pt x="101704" y="165100"/>
                  <a:pt x="89004" y="387350"/>
                </a:cubicBezTo>
                <a:cubicBezTo>
                  <a:pt x="76304" y="609600"/>
                  <a:pt x="27621" y="1155700"/>
                  <a:pt x="12804" y="1397000"/>
                </a:cubicBezTo>
                <a:cubicBezTo>
                  <a:pt x="-2013" y="1638300"/>
                  <a:pt x="104" y="1744133"/>
                  <a:pt x="104" y="1835150"/>
                </a:cubicBezTo>
                <a:cubicBezTo>
                  <a:pt x="104" y="1926167"/>
                  <a:pt x="2221" y="1949450"/>
                  <a:pt x="12804" y="1943100"/>
                </a:cubicBezTo>
                <a:cubicBezTo>
                  <a:pt x="23387" y="1936750"/>
                  <a:pt x="46671" y="1919817"/>
                  <a:pt x="63604" y="1797050"/>
                </a:cubicBezTo>
                <a:cubicBezTo>
                  <a:pt x="80537" y="1674283"/>
                  <a:pt x="99587" y="1430867"/>
                  <a:pt x="114404" y="1206500"/>
                </a:cubicBezTo>
                <a:cubicBezTo>
                  <a:pt x="129221" y="982133"/>
                  <a:pt x="144037" y="635000"/>
                  <a:pt x="152504" y="450850"/>
                </a:cubicBezTo>
                <a:cubicBezTo>
                  <a:pt x="160971" y="266700"/>
                  <a:pt x="164146" y="176742"/>
                  <a:pt x="165204" y="101600"/>
                </a:cubicBezTo>
                <a:cubicBezTo>
                  <a:pt x="166262" y="26458"/>
                  <a:pt x="162558" y="13229"/>
                  <a:pt x="158854" y="0"/>
                </a:cubicBezTo>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Subclavian outline">
            <a:extLst>
              <a:ext uri="{FF2B5EF4-FFF2-40B4-BE49-F238E27FC236}">
                <a16:creationId xmlns:a16="http://schemas.microsoft.com/office/drawing/2014/main" id="{2F78AA73-E11A-4AF7-9580-8EF717E16CFB}"/>
              </a:ext>
            </a:extLst>
          </p:cNvPr>
          <p:cNvSpPr/>
          <p:nvPr/>
        </p:nvSpPr>
        <p:spPr>
          <a:xfrm>
            <a:off x="5461311" y="1894057"/>
            <a:ext cx="1428439" cy="1770173"/>
          </a:xfrm>
          <a:custGeom>
            <a:avLst/>
            <a:gdLst>
              <a:gd name="connsiteX0" fmla="*/ 1358589 w 1428439"/>
              <a:gd name="connsiteY0" fmla="*/ 88900 h 1770173"/>
              <a:gd name="connsiteX1" fmla="*/ 1326839 w 1428439"/>
              <a:gd name="connsiteY1" fmla="*/ 368300 h 1770173"/>
              <a:gd name="connsiteX2" fmla="*/ 1180789 w 1428439"/>
              <a:gd name="connsiteY2" fmla="*/ 679450 h 1770173"/>
              <a:gd name="connsiteX3" fmla="*/ 895039 w 1428439"/>
              <a:gd name="connsiteY3" fmla="*/ 933450 h 1770173"/>
              <a:gd name="connsiteX4" fmla="*/ 507689 w 1428439"/>
              <a:gd name="connsiteY4" fmla="*/ 1193800 h 1770173"/>
              <a:gd name="connsiteX5" fmla="*/ 139389 w 1428439"/>
              <a:gd name="connsiteY5" fmla="*/ 1562100 h 1770173"/>
              <a:gd name="connsiteX6" fmla="*/ 18739 w 1428439"/>
              <a:gd name="connsiteY6" fmla="*/ 1682750 h 1770173"/>
              <a:gd name="connsiteX7" fmla="*/ 25089 w 1428439"/>
              <a:gd name="connsiteY7" fmla="*/ 1765300 h 1770173"/>
              <a:gd name="connsiteX8" fmla="*/ 253689 w 1428439"/>
              <a:gd name="connsiteY8" fmla="*/ 1536700 h 1770173"/>
              <a:gd name="connsiteX9" fmla="*/ 590239 w 1428439"/>
              <a:gd name="connsiteY9" fmla="*/ 1231900 h 1770173"/>
              <a:gd name="connsiteX10" fmla="*/ 933139 w 1428439"/>
              <a:gd name="connsiteY10" fmla="*/ 1009650 h 1770173"/>
              <a:gd name="connsiteX11" fmla="*/ 1237939 w 1428439"/>
              <a:gd name="connsiteY11" fmla="*/ 749300 h 1770173"/>
              <a:gd name="connsiteX12" fmla="*/ 1352239 w 1428439"/>
              <a:gd name="connsiteY12" fmla="*/ 495300 h 1770173"/>
              <a:gd name="connsiteX13" fmla="*/ 1415739 w 1428439"/>
              <a:gd name="connsiteY13" fmla="*/ 196850 h 1770173"/>
              <a:gd name="connsiteX14" fmla="*/ 1415739 w 1428439"/>
              <a:gd name="connsiteY14" fmla="*/ 44450 h 1770173"/>
              <a:gd name="connsiteX15" fmla="*/ 1428439 w 1428439"/>
              <a:gd name="connsiteY15" fmla="*/ 0 h 1770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28439" h="1770173">
                <a:moveTo>
                  <a:pt x="1358589" y="88900"/>
                </a:moveTo>
                <a:cubicBezTo>
                  <a:pt x="1357530" y="179387"/>
                  <a:pt x="1356472" y="269875"/>
                  <a:pt x="1326839" y="368300"/>
                </a:cubicBezTo>
                <a:cubicBezTo>
                  <a:pt x="1297206" y="466725"/>
                  <a:pt x="1252756" y="585258"/>
                  <a:pt x="1180789" y="679450"/>
                </a:cubicBezTo>
                <a:cubicBezTo>
                  <a:pt x="1108822" y="773642"/>
                  <a:pt x="1007222" y="847725"/>
                  <a:pt x="895039" y="933450"/>
                </a:cubicBezTo>
                <a:cubicBezTo>
                  <a:pt x="782856" y="1019175"/>
                  <a:pt x="633631" y="1089025"/>
                  <a:pt x="507689" y="1193800"/>
                </a:cubicBezTo>
                <a:cubicBezTo>
                  <a:pt x="381747" y="1298575"/>
                  <a:pt x="139389" y="1562100"/>
                  <a:pt x="139389" y="1562100"/>
                </a:cubicBezTo>
                <a:cubicBezTo>
                  <a:pt x="57897" y="1643592"/>
                  <a:pt x="37789" y="1648883"/>
                  <a:pt x="18739" y="1682750"/>
                </a:cubicBezTo>
                <a:cubicBezTo>
                  <a:pt x="-311" y="1716617"/>
                  <a:pt x="-14069" y="1789642"/>
                  <a:pt x="25089" y="1765300"/>
                </a:cubicBezTo>
                <a:cubicBezTo>
                  <a:pt x="64247" y="1740958"/>
                  <a:pt x="159497" y="1625600"/>
                  <a:pt x="253689" y="1536700"/>
                </a:cubicBezTo>
                <a:cubicBezTo>
                  <a:pt x="347881" y="1447800"/>
                  <a:pt x="476997" y="1319742"/>
                  <a:pt x="590239" y="1231900"/>
                </a:cubicBezTo>
                <a:cubicBezTo>
                  <a:pt x="703481" y="1144058"/>
                  <a:pt x="825189" y="1090083"/>
                  <a:pt x="933139" y="1009650"/>
                </a:cubicBezTo>
                <a:cubicBezTo>
                  <a:pt x="1041089" y="929217"/>
                  <a:pt x="1168089" y="835025"/>
                  <a:pt x="1237939" y="749300"/>
                </a:cubicBezTo>
                <a:cubicBezTo>
                  <a:pt x="1307789" y="663575"/>
                  <a:pt x="1322606" y="587375"/>
                  <a:pt x="1352239" y="495300"/>
                </a:cubicBezTo>
                <a:cubicBezTo>
                  <a:pt x="1381872" y="403225"/>
                  <a:pt x="1405156" y="271992"/>
                  <a:pt x="1415739" y="196850"/>
                </a:cubicBezTo>
                <a:cubicBezTo>
                  <a:pt x="1426322" y="121708"/>
                  <a:pt x="1413622" y="77258"/>
                  <a:pt x="1415739" y="44450"/>
                </a:cubicBezTo>
                <a:cubicBezTo>
                  <a:pt x="1417856" y="11642"/>
                  <a:pt x="1423147" y="5821"/>
                  <a:pt x="1428439" y="0"/>
                </a:cubicBezTo>
              </a:path>
            </a:pathLst>
          </a:custGeom>
        </p:spPr>
        <p:style>
          <a:lnRef idx="1">
            <a:schemeClr val="accent4"/>
          </a:lnRef>
          <a:fillRef idx="0">
            <a:schemeClr val="accent4"/>
          </a:fillRef>
          <a:effectRef idx="0">
            <a:schemeClr val="accent4"/>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078091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43"/>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50"/>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54"/>
                                        </p:tgtEl>
                                        <p:attrNameLst>
                                          <p:attrName>style.visibility</p:attrName>
                                        </p:attrNameLst>
                                      </p:cBhvr>
                                      <p:to>
                                        <p:strVal val="hidden"/>
                                      </p:to>
                                    </p:set>
                                  </p:childTnLst>
                                </p:cTn>
                              </p:par>
                              <p:par>
                                <p:cTn id="31" presetID="1" presetClass="entr" presetSubtype="0" fill="hold" nodeType="withEffect">
                                  <p:stCondLst>
                                    <p:cond delay="0"/>
                                  </p:stCondLst>
                                  <p:childTnLst>
                                    <p:set>
                                      <p:cBhvr>
                                        <p:cTn id="32" dur="1" fill="hold">
                                          <p:stCondLst>
                                            <p:cond delay="0"/>
                                          </p:stCondLst>
                                        </p:cTn>
                                        <p:tgtEl>
                                          <p:spTgt spid="3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9"/>
                                        </p:tgtEl>
                                        <p:attrNameLst>
                                          <p:attrName>style.visibility</p:attrName>
                                        </p:attrNameLst>
                                      </p:cBhvr>
                                      <p:to>
                                        <p:strVal val="visible"/>
                                      </p:to>
                                    </p:set>
                                  </p:childTnLst>
                                </p:cTn>
                              </p:par>
                              <p:par>
                                <p:cTn id="45" presetID="1" presetClass="exit" presetSubtype="0" fill="hold" nodeType="withEffect">
                                  <p:stCondLst>
                                    <p:cond delay="0"/>
                                  </p:stCondLst>
                                  <p:childTnLst>
                                    <p:set>
                                      <p:cBhvr>
                                        <p:cTn id="46" dur="1" fill="hold">
                                          <p:stCondLst>
                                            <p:cond delay="0"/>
                                          </p:stCondLst>
                                        </p:cTn>
                                        <p:tgtEl>
                                          <p:spTgt spid="35"/>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34"/>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32"/>
                                        </p:tgtEl>
                                        <p:attrNameLst>
                                          <p:attrName>style.visibility</p:attrName>
                                        </p:attrNameLst>
                                      </p:cBhvr>
                                      <p:to>
                                        <p:strVal val="hidden"/>
                                      </p:to>
                                    </p:set>
                                  </p:childTnLst>
                                </p:cTn>
                              </p:par>
                              <p:par>
                                <p:cTn id="51" presetID="1" presetClass="entr" presetSubtype="0" fill="hold" grpId="0" nodeType="withEffect">
                                  <p:stCondLst>
                                    <p:cond delay="0"/>
                                  </p:stCondLst>
                                  <p:childTnLst>
                                    <p:set>
                                      <p:cBhvr>
                                        <p:cTn id="52" dur="1" fill="hold">
                                          <p:stCondLst>
                                            <p:cond delay="0"/>
                                          </p:stCondLst>
                                        </p:cTn>
                                        <p:tgtEl>
                                          <p:spTgt spid="5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8" grpId="0" animBg="1"/>
      <p:bldP spid="51" grpId="0" animBg="1"/>
      <p:bldP spid="42" grpId="0" animBg="1"/>
      <p:bldP spid="49" grpId="0" animBg="1"/>
      <p:bldP spid="47" grpId="0" animBg="1"/>
      <p:bldP spid="5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ase stem">
            <a:extLst>
              <a:ext uri="{FF2B5EF4-FFF2-40B4-BE49-F238E27FC236}">
                <a16:creationId xmlns:a16="http://schemas.microsoft.com/office/drawing/2014/main" id="{641F0419-6197-437B-A96B-E329F6C18A08}"/>
              </a:ext>
            </a:extLst>
          </p:cNvPr>
          <p:cNvSpPr txBox="1"/>
          <p:nvPr/>
        </p:nvSpPr>
        <p:spPr>
          <a:xfrm>
            <a:off x="-1" y="0"/>
            <a:ext cx="12192000" cy="461665"/>
          </a:xfrm>
          <a:prstGeom prst="rect">
            <a:avLst/>
          </a:prstGeom>
          <a:solidFill>
            <a:schemeClr val="tx1"/>
          </a:solidFill>
        </p:spPr>
        <p:txBody>
          <a:bodyPr wrap="square" rtlCol="0">
            <a:spAutoFit/>
          </a:bodyPr>
          <a:lstStyle/>
          <a:p>
            <a:pPr algn="ctr"/>
            <a:r>
              <a:rPr lang="en-US" sz="2400" dirty="0">
                <a:solidFill>
                  <a:schemeClr val="bg1"/>
                </a:solidFill>
              </a:rPr>
              <a:t>52 </a:t>
            </a:r>
            <a:r>
              <a:rPr lang="en-US" sz="2400" dirty="0" err="1">
                <a:solidFill>
                  <a:schemeClr val="bg1"/>
                </a:solidFill>
              </a:rPr>
              <a:t>yo</a:t>
            </a:r>
            <a:r>
              <a:rPr lang="en-US" sz="2400" dirty="0">
                <a:solidFill>
                  <a:schemeClr val="bg1"/>
                </a:solidFill>
              </a:rPr>
              <a:t> M w/ myasthenia gravis admitted for respiratory failure and septic shock of unclear source.</a:t>
            </a:r>
          </a:p>
        </p:txBody>
      </p:sp>
      <p:pic>
        <p:nvPicPr>
          <p:cNvPr id="3" name="Logo" descr="A picture containing drawing&#10;&#10;Description automatically generated">
            <a:extLst>
              <a:ext uri="{FF2B5EF4-FFF2-40B4-BE49-F238E27FC236}">
                <a16:creationId xmlns:a16="http://schemas.microsoft.com/office/drawing/2014/main" id="{86A08B67-C245-4E74-868D-CBFF6A362D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43890" y="6387270"/>
            <a:ext cx="1093478" cy="416055"/>
          </a:xfrm>
          <a:prstGeom prst="rect">
            <a:avLst/>
          </a:prstGeom>
        </p:spPr>
      </p:pic>
      <p:sp>
        <p:nvSpPr>
          <p:cNvPr id="21" name="Click anywhere">
            <a:extLst>
              <a:ext uri="{FF2B5EF4-FFF2-40B4-BE49-F238E27FC236}">
                <a16:creationId xmlns:a16="http://schemas.microsoft.com/office/drawing/2014/main" id="{90686ED4-BC1E-4F16-AB51-F32A925AFF96}"/>
              </a:ext>
            </a:extLst>
          </p:cNvPr>
          <p:cNvSpPr txBox="1"/>
          <p:nvPr/>
        </p:nvSpPr>
        <p:spPr>
          <a:xfrm>
            <a:off x="5530962" y="5042097"/>
            <a:ext cx="1536314" cy="1464231"/>
          </a:xfrm>
          <a:prstGeom prst="roundRect">
            <a:avLst/>
          </a:prstGeom>
          <a:solidFill>
            <a:schemeClr val="bg1"/>
          </a:solidFill>
          <a:ln w="38100">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US" sz="1600" dirty="0"/>
              <a:t>Scroll or use arrows to advance and reverse slide animations</a:t>
            </a:r>
          </a:p>
        </p:txBody>
      </p:sp>
      <p:sp>
        <p:nvSpPr>
          <p:cNvPr id="12" name="Image Attribution">
            <a:extLst>
              <a:ext uri="{FF2B5EF4-FFF2-40B4-BE49-F238E27FC236}">
                <a16:creationId xmlns:a16="http://schemas.microsoft.com/office/drawing/2014/main" id="{83E7C1BA-B593-4CB9-9868-405F9EAF4794}"/>
              </a:ext>
            </a:extLst>
          </p:cNvPr>
          <p:cNvSpPr txBox="1"/>
          <p:nvPr/>
        </p:nvSpPr>
        <p:spPr>
          <a:xfrm>
            <a:off x="-1" y="6263601"/>
            <a:ext cx="1866664" cy="461665"/>
          </a:xfrm>
          <a:prstGeom prst="rect">
            <a:avLst/>
          </a:prstGeom>
          <a:noFill/>
        </p:spPr>
        <p:txBody>
          <a:bodyPr wrap="square" rtlCol="0">
            <a:spAutoFit/>
          </a:bodyPr>
          <a:lstStyle/>
          <a:p>
            <a:r>
              <a:rPr lang="en-US" sz="1200" i="1" dirty="0"/>
              <a:t>Images courtesy of </a:t>
            </a:r>
          </a:p>
          <a:p>
            <a:r>
              <a:rPr lang="en-US" sz="1200" i="1" dirty="0"/>
              <a:t>Samantha King, MD</a:t>
            </a:r>
          </a:p>
        </p:txBody>
      </p:sp>
      <p:pic>
        <p:nvPicPr>
          <p:cNvPr id="2" name="Picture 1"/>
          <p:cNvPicPr>
            <a:picLocks noChangeAspect="1"/>
          </p:cNvPicPr>
          <p:nvPr/>
        </p:nvPicPr>
        <p:blipFill rotWithShape="1">
          <a:blip r:embed="rId4"/>
          <a:srcRect b="8988"/>
          <a:stretch/>
        </p:blipFill>
        <p:spPr>
          <a:xfrm>
            <a:off x="2881303" y="1330409"/>
            <a:ext cx="6429375" cy="5522090"/>
          </a:xfrm>
          <a:prstGeom prst="rect">
            <a:avLst/>
          </a:prstGeom>
        </p:spPr>
      </p:pic>
      <p:grpSp>
        <p:nvGrpSpPr>
          <p:cNvPr id="31" name="Left IJ triple lumen"/>
          <p:cNvGrpSpPr/>
          <p:nvPr/>
        </p:nvGrpSpPr>
        <p:grpSpPr>
          <a:xfrm>
            <a:off x="6394450" y="1864425"/>
            <a:ext cx="5642919" cy="1050308"/>
            <a:chOff x="6394450" y="1645767"/>
            <a:chExt cx="5642919" cy="1050308"/>
          </a:xfrm>
        </p:grpSpPr>
        <p:cxnSp>
          <p:nvCxnSpPr>
            <p:cNvPr id="5" name="Straight Arrow Connector 4"/>
            <p:cNvCxnSpPr>
              <a:stCxn id="6" idx="1"/>
              <a:endCxn id="57" idx="10"/>
            </p:cNvCxnSpPr>
            <p:nvPr/>
          </p:nvCxnSpPr>
          <p:spPr>
            <a:xfrm flipH="1">
              <a:off x="6394450" y="1968933"/>
              <a:ext cx="3218473" cy="727142"/>
            </a:xfrm>
            <a:prstGeom prst="straightConnector1">
              <a:avLst/>
            </a:prstGeom>
            <a:ln w="25400">
              <a:solidFill>
                <a:schemeClr val="accent4">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9612923" y="1645767"/>
              <a:ext cx="2424446" cy="646331"/>
            </a:xfrm>
            <a:prstGeom prst="rect">
              <a:avLst/>
            </a:prstGeom>
            <a:noFill/>
            <a:ln w="25400">
              <a:solidFill>
                <a:schemeClr val="accent4">
                  <a:lumMod val="60000"/>
                  <a:lumOff val="40000"/>
                </a:schemeClr>
              </a:solidFill>
            </a:ln>
          </p:spPr>
          <p:txBody>
            <a:bodyPr wrap="square" rtlCol="0">
              <a:spAutoFit/>
            </a:bodyPr>
            <a:lstStyle/>
            <a:p>
              <a:pPr algn="ctr"/>
              <a:r>
                <a:rPr lang="en-US" dirty="0">
                  <a:solidFill>
                    <a:schemeClr val="accent4">
                      <a:lumMod val="60000"/>
                      <a:lumOff val="40000"/>
                    </a:schemeClr>
                  </a:solidFill>
                </a:rPr>
                <a:t>Left IJ central line (triple lumen)</a:t>
              </a:r>
            </a:p>
          </p:txBody>
        </p:sp>
      </p:grpSp>
      <p:sp>
        <p:nvSpPr>
          <p:cNvPr id="8" name="Question one">
            <a:extLst>
              <a:ext uri="{FF2B5EF4-FFF2-40B4-BE49-F238E27FC236}">
                <a16:creationId xmlns:a16="http://schemas.microsoft.com/office/drawing/2014/main" id="{EFF81F56-43CC-4858-AD5D-A3E95F6CC0D4}"/>
              </a:ext>
            </a:extLst>
          </p:cNvPr>
          <p:cNvSpPr txBox="1"/>
          <p:nvPr/>
        </p:nvSpPr>
        <p:spPr>
          <a:xfrm>
            <a:off x="-2" y="461665"/>
            <a:ext cx="12192000" cy="461665"/>
          </a:xfrm>
          <a:prstGeom prst="rect">
            <a:avLst/>
          </a:prstGeom>
          <a:solidFill>
            <a:schemeClr val="bg1"/>
          </a:solidFill>
        </p:spPr>
        <p:txBody>
          <a:bodyPr wrap="square" rtlCol="0">
            <a:spAutoFit/>
          </a:bodyPr>
          <a:lstStyle/>
          <a:p>
            <a:pPr algn="ctr"/>
            <a:r>
              <a:rPr lang="en-US" sz="2400" dirty="0"/>
              <a:t>What is your overall interpretation?</a:t>
            </a:r>
          </a:p>
        </p:txBody>
      </p:sp>
      <p:grpSp>
        <p:nvGrpSpPr>
          <p:cNvPr id="36" name="Right IJ HD cath"/>
          <p:cNvGrpSpPr/>
          <p:nvPr/>
        </p:nvGrpSpPr>
        <p:grpSpPr>
          <a:xfrm>
            <a:off x="154614" y="1976405"/>
            <a:ext cx="5261936" cy="1312978"/>
            <a:chOff x="154614" y="1757747"/>
            <a:chExt cx="5261936" cy="1312978"/>
          </a:xfrm>
        </p:grpSpPr>
        <p:sp>
          <p:nvSpPr>
            <p:cNvPr id="15" name="TextBox 14"/>
            <p:cNvSpPr txBox="1"/>
            <p:nvPr/>
          </p:nvSpPr>
          <p:spPr>
            <a:xfrm>
              <a:off x="154614" y="1757747"/>
              <a:ext cx="2424446" cy="369332"/>
            </a:xfrm>
            <a:prstGeom prst="rect">
              <a:avLst/>
            </a:prstGeom>
            <a:noFill/>
            <a:ln w="25400">
              <a:solidFill>
                <a:schemeClr val="accent3">
                  <a:lumMod val="60000"/>
                  <a:lumOff val="40000"/>
                </a:schemeClr>
              </a:solidFill>
            </a:ln>
          </p:spPr>
          <p:txBody>
            <a:bodyPr wrap="square" rtlCol="0">
              <a:spAutoFit/>
            </a:bodyPr>
            <a:lstStyle/>
            <a:p>
              <a:pPr algn="ctr"/>
              <a:r>
                <a:rPr lang="en-US" dirty="0">
                  <a:solidFill>
                    <a:schemeClr val="accent3">
                      <a:lumMod val="60000"/>
                      <a:lumOff val="40000"/>
                    </a:schemeClr>
                  </a:solidFill>
                </a:rPr>
                <a:t>Right IJ dialysis catheter</a:t>
              </a:r>
            </a:p>
          </p:txBody>
        </p:sp>
        <p:cxnSp>
          <p:nvCxnSpPr>
            <p:cNvPr id="9" name="Straight Arrow Connector 8"/>
            <p:cNvCxnSpPr>
              <a:cxnSpLocks/>
              <a:stCxn id="15" idx="3"/>
              <a:endCxn id="47" idx="2"/>
            </p:cNvCxnSpPr>
            <p:nvPr/>
          </p:nvCxnSpPr>
          <p:spPr>
            <a:xfrm>
              <a:off x="2579060" y="1942413"/>
              <a:ext cx="2837490" cy="1128312"/>
            </a:xfrm>
            <a:prstGeom prst="straightConnector1">
              <a:avLst/>
            </a:prstGeom>
            <a:ln w="25400">
              <a:solidFill>
                <a:schemeClr val="accent3">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42" name="Answer one">
            <a:extLst>
              <a:ext uri="{FF2B5EF4-FFF2-40B4-BE49-F238E27FC236}">
                <a16:creationId xmlns:a16="http://schemas.microsoft.com/office/drawing/2014/main" id="{D7007FF2-9E68-4FAC-B4F6-F8B1F94BFCAF}"/>
              </a:ext>
            </a:extLst>
          </p:cNvPr>
          <p:cNvSpPr txBox="1"/>
          <p:nvPr/>
        </p:nvSpPr>
        <p:spPr>
          <a:xfrm>
            <a:off x="0" y="461665"/>
            <a:ext cx="12192000" cy="461665"/>
          </a:xfrm>
          <a:prstGeom prst="rect">
            <a:avLst/>
          </a:prstGeom>
          <a:solidFill>
            <a:schemeClr val="tx1"/>
          </a:solidFill>
        </p:spPr>
        <p:txBody>
          <a:bodyPr wrap="square" rtlCol="0">
            <a:spAutoFit/>
          </a:bodyPr>
          <a:lstStyle/>
          <a:p>
            <a:pPr algn="ctr"/>
            <a:r>
              <a:rPr lang="en-US" sz="2400" dirty="0">
                <a:solidFill>
                  <a:schemeClr val="bg1"/>
                </a:solidFill>
              </a:rPr>
              <a:t>Small left basilar consolidation, elevated left </a:t>
            </a:r>
            <a:r>
              <a:rPr lang="en-US" sz="2400" dirty="0" err="1">
                <a:solidFill>
                  <a:schemeClr val="bg1"/>
                </a:solidFill>
              </a:rPr>
              <a:t>hemidiaphragm</a:t>
            </a:r>
            <a:r>
              <a:rPr lang="en-US" sz="2400" dirty="0">
                <a:solidFill>
                  <a:schemeClr val="bg1"/>
                </a:solidFill>
              </a:rPr>
              <a:t>, dilated loops of bowel.</a:t>
            </a:r>
          </a:p>
        </p:txBody>
      </p:sp>
      <p:sp>
        <p:nvSpPr>
          <p:cNvPr id="41" name="Central line placement">
            <a:extLst>
              <a:ext uri="{FF2B5EF4-FFF2-40B4-BE49-F238E27FC236}">
                <a16:creationId xmlns:a16="http://schemas.microsoft.com/office/drawing/2014/main" id="{B92CB426-CA3C-4F47-AC33-6A9C21AB4A77}"/>
              </a:ext>
            </a:extLst>
          </p:cNvPr>
          <p:cNvSpPr txBox="1"/>
          <p:nvPr/>
        </p:nvSpPr>
        <p:spPr>
          <a:xfrm>
            <a:off x="9532535" y="2705991"/>
            <a:ext cx="2458117" cy="147732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u="sng" dirty="0"/>
              <a:t>Central line placement:</a:t>
            </a:r>
          </a:p>
          <a:p>
            <a:pPr algn="ctr"/>
            <a:r>
              <a:rPr lang="en-US" i="1" dirty="0"/>
              <a:t>Should terminate in the distal </a:t>
            </a:r>
            <a:r>
              <a:rPr lang="en-US" i="1" dirty="0">
                <a:solidFill>
                  <a:schemeClr val="accent1"/>
                </a:solidFill>
              </a:rPr>
              <a:t>superior vena cava</a:t>
            </a:r>
            <a:r>
              <a:rPr lang="en-US" i="1" dirty="0"/>
              <a:t>, at about the level of the </a:t>
            </a:r>
            <a:r>
              <a:rPr lang="en-US" i="1" dirty="0">
                <a:solidFill>
                  <a:srgbClr val="FF0000"/>
                </a:solidFill>
              </a:rPr>
              <a:t>carina</a:t>
            </a:r>
            <a:r>
              <a:rPr lang="en-US" i="1" dirty="0"/>
              <a:t>.</a:t>
            </a:r>
          </a:p>
        </p:txBody>
      </p:sp>
      <p:sp>
        <p:nvSpPr>
          <p:cNvPr id="49" name="Question three">
            <a:extLst>
              <a:ext uri="{FF2B5EF4-FFF2-40B4-BE49-F238E27FC236}">
                <a16:creationId xmlns:a16="http://schemas.microsoft.com/office/drawing/2014/main" id="{3E24A490-6EC4-473D-8AA1-59D5FA638B5B}"/>
              </a:ext>
            </a:extLst>
          </p:cNvPr>
          <p:cNvSpPr txBox="1"/>
          <p:nvPr/>
        </p:nvSpPr>
        <p:spPr>
          <a:xfrm>
            <a:off x="-10" y="921533"/>
            <a:ext cx="12192000" cy="461665"/>
          </a:xfrm>
          <a:prstGeom prst="rect">
            <a:avLst/>
          </a:prstGeom>
          <a:solidFill>
            <a:schemeClr val="bg1"/>
          </a:solidFill>
        </p:spPr>
        <p:txBody>
          <a:bodyPr wrap="square" rtlCol="0">
            <a:spAutoFit/>
          </a:bodyPr>
          <a:lstStyle/>
          <a:p>
            <a:pPr algn="ctr"/>
            <a:r>
              <a:rPr lang="en-US" sz="2400" dirty="0"/>
              <a:t>Are the central lines in the appropriate position?</a:t>
            </a:r>
          </a:p>
        </p:txBody>
      </p:sp>
      <p:grpSp>
        <p:nvGrpSpPr>
          <p:cNvPr id="75" name="Thoracic venous anatomy"/>
          <p:cNvGrpSpPr/>
          <p:nvPr/>
        </p:nvGrpSpPr>
        <p:grpSpPr>
          <a:xfrm>
            <a:off x="4312242" y="1270561"/>
            <a:ext cx="3705846" cy="2874396"/>
            <a:chOff x="4312242" y="730728"/>
            <a:chExt cx="3705846" cy="2874396"/>
          </a:xfrm>
        </p:grpSpPr>
        <p:sp>
          <p:nvSpPr>
            <p:cNvPr id="69" name="Freeform 68"/>
            <p:cNvSpPr/>
            <p:nvPr/>
          </p:nvSpPr>
          <p:spPr>
            <a:xfrm>
              <a:off x="4312242" y="730728"/>
              <a:ext cx="3678068" cy="2806326"/>
            </a:xfrm>
            <a:custGeom>
              <a:avLst/>
              <a:gdLst>
                <a:gd name="connsiteX0" fmla="*/ 959141 w 3695644"/>
                <a:gd name="connsiteY0" fmla="*/ 58412 h 2806326"/>
                <a:gd name="connsiteX1" fmla="*/ 1096927 w 3695644"/>
                <a:gd name="connsiteY1" fmla="*/ 283880 h 2806326"/>
                <a:gd name="connsiteX2" fmla="*/ 1109453 w 3695644"/>
                <a:gd name="connsiteY2" fmla="*/ 872604 h 2806326"/>
                <a:gd name="connsiteX3" fmla="*/ 1084401 w 3695644"/>
                <a:gd name="connsiteY3" fmla="*/ 1085546 h 2806326"/>
                <a:gd name="connsiteX4" fmla="*/ 232631 w 3695644"/>
                <a:gd name="connsiteY4" fmla="*/ 922708 h 2806326"/>
                <a:gd name="connsiteX5" fmla="*/ 57267 w 3695644"/>
                <a:gd name="connsiteY5" fmla="*/ 1185754 h 2806326"/>
                <a:gd name="connsiteX6" fmla="*/ 1084401 w 3695644"/>
                <a:gd name="connsiteY6" fmla="*/ 1348593 h 2806326"/>
                <a:gd name="connsiteX7" fmla="*/ 1034297 w 3695644"/>
                <a:gd name="connsiteY7" fmla="*/ 1862160 h 2806326"/>
                <a:gd name="connsiteX8" fmla="*/ 1021771 w 3695644"/>
                <a:gd name="connsiteY8" fmla="*/ 2526039 h 2806326"/>
                <a:gd name="connsiteX9" fmla="*/ 1034297 w 3695644"/>
                <a:gd name="connsiteY9" fmla="*/ 2764034 h 2806326"/>
                <a:gd name="connsiteX10" fmla="*/ 1297343 w 3695644"/>
                <a:gd name="connsiteY10" fmla="*/ 2764034 h 2806326"/>
                <a:gd name="connsiteX11" fmla="*/ 1397551 w 3695644"/>
                <a:gd name="connsiteY11" fmla="*/ 2338149 h 2806326"/>
                <a:gd name="connsiteX12" fmla="*/ 1823436 w 3695644"/>
                <a:gd name="connsiteY12" fmla="*/ 1962368 h 2806326"/>
                <a:gd name="connsiteX13" fmla="*/ 2374582 w 3695644"/>
                <a:gd name="connsiteY13" fmla="*/ 1486379 h 2806326"/>
                <a:gd name="connsiteX14" fmla="*/ 2487316 w 3695644"/>
                <a:gd name="connsiteY14" fmla="*/ 1373645 h 2806326"/>
                <a:gd name="connsiteX15" fmla="*/ 2913201 w 3695644"/>
                <a:gd name="connsiteY15" fmla="*/ 1373645 h 2806326"/>
                <a:gd name="connsiteX16" fmla="*/ 3414242 w 3695644"/>
                <a:gd name="connsiteY16" fmla="*/ 1373645 h 2806326"/>
                <a:gd name="connsiteX17" fmla="*/ 3677288 w 3695644"/>
                <a:gd name="connsiteY17" fmla="*/ 1311014 h 2806326"/>
                <a:gd name="connsiteX18" fmla="*/ 3552028 w 3695644"/>
                <a:gd name="connsiteY18" fmla="*/ 1085546 h 2806326"/>
                <a:gd name="connsiteX19" fmla="*/ 2587524 w 3695644"/>
                <a:gd name="connsiteY19" fmla="*/ 1060494 h 2806326"/>
                <a:gd name="connsiteX20" fmla="*/ 2637628 w 3695644"/>
                <a:gd name="connsiteY20" fmla="*/ 684713 h 2806326"/>
                <a:gd name="connsiteX21" fmla="*/ 2662680 w 3695644"/>
                <a:gd name="connsiteY21" fmla="*/ 346510 h 2806326"/>
                <a:gd name="connsiteX22" fmla="*/ 2737836 w 3695644"/>
                <a:gd name="connsiteY22" fmla="*/ 58412 h 2806326"/>
                <a:gd name="connsiteX23" fmla="*/ 2487316 w 3695644"/>
                <a:gd name="connsiteY23" fmla="*/ 33360 h 2806326"/>
                <a:gd name="connsiteX24" fmla="*/ 2449738 w 3695644"/>
                <a:gd name="connsiteY24" fmla="*/ 434193 h 2806326"/>
                <a:gd name="connsiteX25" fmla="*/ 2399634 w 3695644"/>
                <a:gd name="connsiteY25" fmla="*/ 910182 h 2806326"/>
                <a:gd name="connsiteX26" fmla="*/ 2124061 w 3695644"/>
                <a:gd name="connsiteY26" fmla="*/ 1348593 h 2806326"/>
                <a:gd name="connsiteX27" fmla="*/ 1347447 w 3695644"/>
                <a:gd name="connsiteY27" fmla="*/ 1849634 h 2806326"/>
                <a:gd name="connsiteX28" fmla="*/ 1359973 w 3695644"/>
                <a:gd name="connsiteY28" fmla="*/ 1035442 h 2806326"/>
                <a:gd name="connsiteX29" fmla="*/ 1347447 w 3695644"/>
                <a:gd name="connsiteY29" fmla="*/ 371562 h 2806326"/>
                <a:gd name="connsiteX30" fmla="*/ 1272291 w 3695644"/>
                <a:gd name="connsiteY30" fmla="*/ 45886 h 2806326"/>
                <a:gd name="connsiteX31" fmla="*/ 959141 w 3695644"/>
                <a:gd name="connsiteY31" fmla="*/ 58412 h 2806326"/>
                <a:gd name="connsiteX0" fmla="*/ 957729 w 3694232"/>
                <a:gd name="connsiteY0" fmla="*/ 58412 h 2806326"/>
                <a:gd name="connsiteX1" fmla="*/ 1095515 w 3694232"/>
                <a:gd name="connsiteY1" fmla="*/ 283880 h 2806326"/>
                <a:gd name="connsiteX2" fmla="*/ 1108041 w 3694232"/>
                <a:gd name="connsiteY2" fmla="*/ 872604 h 2806326"/>
                <a:gd name="connsiteX3" fmla="*/ 1032885 w 3694232"/>
                <a:gd name="connsiteY3" fmla="*/ 1047968 h 2806326"/>
                <a:gd name="connsiteX4" fmla="*/ 231219 w 3694232"/>
                <a:gd name="connsiteY4" fmla="*/ 922708 h 2806326"/>
                <a:gd name="connsiteX5" fmla="*/ 55855 w 3694232"/>
                <a:gd name="connsiteY5" fmla="*/ 1185754 h 2806326"/>
                <a:gd name="connsiteX6" fmla="*/ 1082989 w 3694232"/>
                <a:gd name="connsiteY6" fmla="*/ 1348593 h 2806326"/>
                <a:gd name="connsiteX7" fmla="*/ 1032885 w 3694232"/>
                <a:gd name="connsiteY7" fmla="*/ 1862160 h 2806326"/>
                <a:gd name="connsiteX8" fmla="*/ 1020359 w 3694232"/>
                <a:gd name="connsiteY8" fmla="*/ 2526039 h 2806326"/>
                <a:gd name="connsiteX9" fmla="*/ 1032885 w 3694232"/>
                <a:gd name="connsiteY9" fmla="*/ 2764034 h 2806326"/>
                <a:gd name="connsiteX10" fmla="*/ 1295931 w 3694232"/>
                <a:gd name="connsiteY10" fmla="*/ 2764034 h 2806326"/>
                <a:gd name="connsiteX11" fmla="*/ 1396139 w 3694232"/>
                <a:gd name="connsiteY11" fmla="*/ 2338149 h 2806326"/>
                <a:gd name="connsiteX12" fmla="*/ 1822024 w 3694232"/>
                <a:gd name="connsiteY12" fmla="*/ 1962368 h 2806326"/>
                <a:gd name="connsiteX13" fmla="*/ 2373170 w 3694232"/>
                <a:gd name="connsiteY13" fmla="*/ 1486379 h 2806326"/>
                <a:gd name="connsiteX14" fmla="*/ 2485904 w 3694232"/>
                <a:gd name="connsiteY14" fmla="*/ 1373645 h 2806326"/>
                <a:gd name="connsiteX15" fmla="*/ 2911789 w 3694232"/>
                <a:gd name="connsiteY15" fmla="*/ 1373645 h 2806326"/>
                <a:gd name="connsiteX16" fmla="*/ 3412830 w 3694232"/>
                <a:gd name="connsiteY16" fmla="*/ 1373645 h 2806326"/>
                <a:gd name="connsiteX17" fmla="*/ 3675876 w 3694232"/>
                <a:gd name="connsiteY17" fmla="*/ 1311014 h 2806326"/>
                <a:gd name="connsiteX18" fmla="*/ 3550616 w 3694232"/>
                <a:gd name="connsiteY18" fmla="*/ 1085546 h 2806326"/>
                <a:gd name="connsiteX19" fmla="*/ 2586112 w 3694232"/>
                <a:gd name="connsiteY19" fmla="*/ 1060494 h 2806326"/>
                <a:gd name="connsiteX20" fmla="*/ 2636216 w 3694232"/>
                <a:gd name="connsiteY20" fmla="*/ 684713 h 2806326"/>
                <a:gd name="connsiteX21" fmla="*/ 2661268 w 3694232"/>
                <a:gd name="connsiteY21" fmla="*/ 346510 h 2806326"/>
                <a:gd name="connsiteX22" fmla="*/ 2736424 w 3694232"/>
                <a:gd name="connsiteY22" fmla="*/ 58412 h 2806326"/>
                <a:gd name="connsiteX23" fmla="*/ 2485904 w 3694232"/>
                <a:gd name="connsiteY23" fmla="*/ 33360 h 2806326"/>
                <a:gd name="connsiteX24" fmla="*/ 2448326 w 3694232"/>
                <a:gd name="connsiteY24" fmla="*/ 434193 h 2806326"/>
                <a:gd name="connsiteX25" fmla="*/ 2398222 w 3694232"/>
                <a:gd name="connsiteY25" fmla="*/ 910182 h 2806326"/>
                <a:gd name="connsiteX26" fmla="*/ 2122649 w 3694232"/>
                <a:gd name="connsiteY26" fmla="*/ 1348593 h 2806326"/>
                <a:gd name="connsiteX27" fmla="*/ 1346035 w 3694232"/>
                <a:gd name="connsiteY27" fmla="*/ 1849634 h 2806326"/>
                <a:gd name="connsiteX28" fmla="*/ 1358561 w 3694232"/>
                <a:gd name="connsiteY28" fmla="*/ 1035442 h 2806326"/>
                <a:gd name="connsiteX29" fmla="*/ 1346035 w 3694232"/>
                <a:gd name="connsiteY29" fmla="*/ 371562 h 2806326"/>
                <a:gd name="connsiteX30" fmla="*/ 1270879 w 3694232"/>
                <a:gd name="connsiteY30" fmla="*/ 45886 h 2806326"/>
                <a:gd name="connsiteX31" fmla="*/ 957729 w 3694232"/>
                <a:gd name="connsiteY31" fmla="*/ 58412 h 2806326"/>
                <a:gd name="connsiteX0" fmla="*/ 957729 w 3688957"/>
                <a:gd name="connsiteY0" fmla="*/ 58412 h 2806326"/>
                <a:gd name="connsiteX1" fmla="*/ 1095515 w 3688957"/>
                <a:gd name="connsiteY1" fmla="*/ 283880 h 2806326"/>
                <a:gd name="connsiteX2" fmla="*/ 1108041 w 3688957"/>
                <a:gd name="connsiteY2" fmla="*/ 872604 h 2806326"/>
                <a:gd name="connsiteX3" fmla="*/ 1032885 w 3688957"/>
                <a:gd name="connsiteY3" fmla="*/ 1047968 h 2806326"/>
                <a:gd name="connsiteX4" fmla="*/ 231219 w 3688957"/>
                <a:gd name="connsiteY4" fmla="*/ 922708 h 2806326"/>
                <a:gd name="connsiteX5" fmla="*/ 55855 w 3688957"/>
                <a:gd name="connsiteY5" fmla="*/ 1185754 h 2806326"/>
                <a:gd name="connsiteX6" fmla="*/ 1082989 w 3688957"/>
                <a:gd name="connsiteY6" fmla="*/ 1348593 h 2806326"/>
                <a:gd name="connsiteX7" fmla="*/ 1032885 w 3688957"/>
                <a:gd name="connsiteY7" fmla="*/ 1862160 h 2806326"/>
                <a:gd name="connsiteX8" fmla="*/ 1020359 w 3688957"/>
                <a:gd name="connsiteY8" fmla="*/ 2526039 h 2806326"/>
                <a:gd name="connsiteX9" fmla="*/ 1032885 w 3688957"/>
                <a:gd name="connsiteY9" fmla="*/ 2764034 h 2806326"/>
                <a:gd name="connsiteX10" fmla="*/ 1295931 w 3688957"/>
                <a:gd name="connsiteY10" fmla="*/ 2764034 h 2806326"/>
                <a:gd name="connsiteX11" fmla="*/ 1396139 w 3688957"/>
                <a:gd name="connsiteY11" fmla="*/ 2338149 h 2806326"/>
                <a:gd name="connsiteX12" fmla="*/ 1822024 w 3688957"/>
                <a:gd name="connsiteY12" fmla="*/ 1962368 h 2806326"/>
                <a:gd name="connsiteX13" fmla="*/ 2373170 w 3688957"/>
                <a:gd name="connsiteY13" fmla="*/ 1486379 h 2806326"/>
                <a:gd name="connsiteX14" fmla="*/ 2485904 w 3688957"/>
                <a:gd name="connsiteY14" fmla="*/ 1373645 h 2806326"/>
                <a:gd name="connsiteX15" fmla="*/ 2911789 w 3688957"/>
                <a:gd name="connsiteY15" fmla="*/ 1373645 h 2806326"/>
                <a:gd name="connsiteX16" fmla="*/ 3412830 w 3688957"/>
                <a:gd name="connsiteY16" fmla="*/ 1373645 h 2806326"/>
                <a:gd name="connsiteX17" fmla="*/ 3675876 w 3688957"/>
                <a:gd name="connsiteY17" fmla="*/ 1311014 h 2806326"/>
                <a:gd name="connsiteX18" fmla="*/ 3550616 w 3688957"/>
                <a:gd name="connsiteY18" fmla="*/ 1085546 h 2806326"/>
                <a:gd name="connsiteX19" fmla="*/ 2723898 w 3688957"/>
                <a:gd name="connsiteY19" fmla="*/ 1073020 h 2806326"/>
                <a:gd name="connsiteX20" fmla="*/ 2636216 w 3688957"/>
                <a:gd name="connsiteY20" fmla="*/ 684713 h 2806326"/>
                <a:gd name="connsiteX21" fmla="*/ 2661268 w 3688957"/>
                <a:gd name="connsiteY21" fmla="*/ 346510 h 2806326"/>
                <a:gd name="connsiteX22" fmla="*/ 2736424 w 3688957"/>
                <a:gd name="connsiteY22" fmla="*/ 58412 h 2806326"/>
                <a:gd name="connsiteX23" fmla="*/ 2485904 w 3688957"/>
                <a:gd name="connsiteY23" fmla="*/ 33360 h 2806326"/>
                <a:gd name="connsiteX24" fmla="*/ 2448326 w 3688957"/>
                <a:gd name="connsiteY24" fmla="*/ 434193 h 2806326"/>
                <a:gd name="connsiteX25" fmla="*/ 2398222 w 3688957"/>
                <a:gd name="connsiteY25" fmla="*/ 910182 h 2806326"/>
                <a:gd name="connsiteX26" fmla="*/ 2122649 w 3688957"/>
                <a:gd name="connsiteY26" fmla="*/ 1348593 h 2806326"/>
                <a:gd name="connsiteX27" fmla="*/ 1346035 w 3688957"/>
                <a:gd name="connsiteY27" fmla="*/ 1849634 h 2806326"/>
                <a:gd name="connsiteX28" fmla="*/ 1358561 w 3688957"/>
                <a:gd name="connsiteY28" fmla="*/ 1035442 h 2806326"/>
                <a:gd name="connsiteX29" fmla="*/ 1346035 w 3688957"/>
                <a:gd name="connsiteY29" fmla="*/ 371562 h 2806326"/>
                <a:gd name="connsiteX30" fmla="*/ 1270879 w 3688957"/>
                <a:gd name="connsiteY30" fmla="*/ 45886 h 2806326"/>
                <a:gd name="connsiteX31" fmla="*/ 957729 w 3688957"/>
                <a:gd name="connsiteY31" fmla="*/ 58412 h 2806326"/>
                <a:gd name="connsiteX0" fmla="*/ 948689 w 3679917"/>
                <a:gd name="connsiteY0" fmla="*/ 58412 h 2806326"/>
                <a:gd name="connsiteX1" fmla="*/ 1086475 w 3679917"/>
                <a:gd name="connsiteY1" fmla="*/ 283880 h 2806326"/>
                <a:gd name="connsiteX2" fmla="*/ 1099001 w 3679917"/>
                <a:gd name="connsiteY2" fmla="*/ 872604 h 2806326"/>
                <a:gd name="connsiteX3" fmla="*/ 1023845 w 3679917"/>
                <a:gd name="connsiteY3" fmla="*/ 1047968 h 2806326"/>
                <a:gd name="connsiteX4" fmla="*/ 222179 w 3679917"/>
                <a:gd name="connsiteY4" fmla="*/ 922708 h 2806326"/>
                <a:gd name="connsiteX5" fmla="*/ 46815 w 3679917"/>
                <a:gd name="connsiteY5" fmla="*/ 1185754 h 2806326"/>
                <a:gd name="connsiteX6" fmla="*/ 948688 w 3679917"/>
                <a:gd name="connsiteY6" fmla="*/ 1323540 h 2806326"/>
                <a:gd name="connsiteX7" fmla="*/ 1023845 w 3679917"/>
                <a:gd name="connsiteY7" fmla="*/ 1862160 h 2806326"/>
                <a:gd name="connsiteX8" fmla="*/ 1011319 w 3679917"/>
                <a:gd name="connsiteY8" fmla="*/ 2526039 h 2806326"/>
                <a:gd name="connsiteX9" fmla="*/ 1023845 w 3679917"/>
                <a:gd name="connsiteY9" fmla="*/ 2764034 h 2806326"/>
                <a:gd name="connsiteX10" fmla="*/ 1286891 w 3679917"/>
                <a:gd name="connsiteY10" fmla="*/ 2764034 h 2806326"/>
                <a:gd name="connsiteX11" fmla="*/ 1387099 w 3679917"/>
                <a:gd name="connsiteY11" fmla="*/ 2338149 h 2806326"/>
                <a:gd name="connsiteX12" fmla="*/ 1812984 w 3679917"/>
                <a:gd name="connsiteY12" fmla="*/ 1962368 h 2806326"/>
                <a:gd name="connsiteX13" fmla="*/ 2364130 w 3679917"/>
                <a:gd name="connsiteY13" fmla="*/ 1486379 h 2806326"/>
                <a:gd name="connsiteX14" fmla="*/ 2476864 w 3679917"/>
                <a:gd name="connsiteY14" fmla="*/ 1373645 h 2806326"/>
                <a:gd name="connsiteX15" fmla="*/ 2902749 w 3679917"/>
                <a:gd name="connsiteY15" fmla="*/ 1373645 h 2806326"/>
                <a:gd name="connsiteX16" fmla="*/ 3403790 w 3679917"/>
                <a:gd name="connsiteY16" fmla="*/ 1373645 h 2806326"/>
                <a:gd name="connsiteX17" fmla="*/ 3666836 w 3679917"/>
                <a:gd name="connsiteY17" fmla="*/ 1311014 h 2806326"/>
                <a:gd name="connsiteX18" fmla="*/ 3541576 w 3679917"/>
                <a:gd name="connsiteY18" fmla="*/ 1085546 h 2806326"/>
                <a:gd name="connsiteX19" fmla="*/ 2714858 w 3679917"/>
                <a:gd name="connsiteY19" fmla="*/ 1073020 h 2806326"/>
                <a:gd name="connsiteX20" fmla="*/ 2627176 w 3679917"/>
                <a:gd name="connsiteY20" fmla="*/ 684713 h 2806326"/>
                <a:gd name="connsiteX21" fmla="*/ 2652228 w 3679917"/>
                <a:gd name="connsiteY21" fmla="*/ 346510 h 2806326"/>
                <a:gd name="connsiteX22" fmla="*/ 2727384 w 3679917"/>
                <a:gd name="connsiteY22" fmla="*/ 58412 h 2806326"/>
                <a:gd name="connsiteX23" fmla="*/ 2476864 w 3679917"/>
                <a:gd name="connsiteY23" fmla="*/ 33360 h 2806326"/>
                <a:gd name="connsiteX24" fmla="*/ 2439286 w 3679917"/>
                <a:gd name="connsiteY24" fmla="*/ 434193 h 2806326"/>
                <a:gd name="connsiteX25" fmla="*/ 2389182 w 3679917"/>
                <a:gd name="connsiteY25" fmla="*/ 910182 h 2806326"/>
                <a:gd name="connsiteX26" fmla="*/ 2113609 w 3679917"/>
                <a:gd name="connsiteY26" fmla="*/ 1348593 h 2806326"/>
                <a:gd name="connsiteX27" fmla="*/ 1336995 w 3679917"/>
                <a:gd name="connsiteY27" fmla="*/ 1849634 h 2806326"/>
                <a:gd name="connsiteX28" fmla="*/ 1349521 w 3679917"/>
                <a:gd name="connsiteY28" fmla="*/ 1035442 h 2806326"/>
                <a:gd name="connsiteX29" fmla="*/ 1336995 w 3679917"/>
                <a:gd name="connsiteY29" fmla="*/ 371562 h 2806326"/>
                <a:gd name="connsiteX30" fmla="*/ 1261839 w 3679917"/>
                <a:gd name="connsiteY30" fmla="*/ 45886 h 2806326"/>
                <a:gd name="connsiteX31" fmla="*/ 948689 w 3679917"/>
                <a:gd name="connsiteY31" fmla="*/ 58412 h 2806326"/>
                <a:gd name="connsiteX0" fmla="*/ 948689 w 3679917"/>
                <a:gd name="connsiteY0" fmla="*/ 58412 h 2806326"/>
                <a:gd name="connsiteX1" fmla="*/ 1086475 w 3679917"/>
                <a:gd name="connsiteY1" fmla="*/ 283880 h 2806326"/>
                <a:gd name="connsiteX2" fmla="*/ 1099001 w 3679917"/>
                <a:gd name="connsiteY2" fmla="*/ 872604 h 2806326"/>
                <a:gd name="connsiteX3" fmla="*/ 1023845 w 3679917"/>
                <a:gd name="connsiteY3" fmla="*/ 1047968 h 2806326"/>
                <a:gd name="connsiteX4" fmla="*/ 222179 w 3679917"/>
                <a:gd name="connsiteY4" fmla="*/ 922708 h 2806326"/>
                <a:gd name="connsiteX5" fmla="*/ 46815 w 3679917"/>
                <a:gd name="connsiteY5" fmla="*/ 1185754 h 2806326"/>
                <a:gd name="connsiteX6" fmla="*/ 948688 w 3679917"/>
                <a:gd name="connsiteY6" fmla="*/ 1323540 h 2806326"/>
                <a:gd name="connsiteX7" fmla="*/ 1023845 w 3679917"/>
                <a:gd name="connsiteY7" fmla="*/ 1862160 h 2806326"/>
                <a:gd name="connsiteX8" fmla="*/ 1011319 w 3679917"/>
                <a:gd name="connsiteY8" fmla="*/ 2526039 h 2806326"/>
                <a:gd name="connsiteX9" fmla="*/ 1023845 w 3679917"/>
                <a:gd name="connsiteY9" fmla="*/ 2764034 h 2806326"/>
                <a:gd name="connsiteX10" fmla="*/ 1286891 w 3679917"/>
                <a:gd name="connsiteY10" fmla="*/ 2764034 h 2806326"/>
                <a:gd name="connsiteX11" fmla="*/ 1387099 w 3679917"/>
                <a:gd name="connsiteY11" fmla="*/ 2338149 h 2806326"/>
                <a:gd name="connsiteX12" fmla="*/ 1812984 w 3679917"/>
                <a:gd name="connsiteY12" fmla="*/ 1962368 h 2806326"/>
                <a:gd name="connsiteX13" fmla="*/ 2364130 w 3679917"/>
                <a:gd name="connsiteY13" fmla="*/ 1486379 h 2806326"/>
                <a:gd name="connsiteX14" fmla="*/ 2577072 w 3679917"/>
                <a:gd name="connsiteY14" fmla="*/ 1298488 h 2806326"/>
                <a:gd name="connsiteX15" fmla="*/ 2902749 w 3679917"/>
                <a:gd name="connsiteY15" fmla="*/ 1373645 h 2806326"/>
                <a:gd name="connsiteX16" fmla="*/ 3403790 w 3679917"/>
                <a:gd name="connsiteY16" fmla="*/ 1373645 h 2806326"/>
                <a:gd name="connsiteX17" fmla="*/ 3666836 w 3679917"/>
                <a:gd name="connsiteY17" fmla="*/ 1311014 h 2806326"/>
                <a:gd name="connsiteX18" fmla="*/ 3541576 w 3679917"/>
                <a:gd name="connsiteY18" fmla="*/ 1085546 h 2806326"/>
                <a:gd name="connsiteX19" fmla="*/ 2714858 w 3679917"/>
                <a:gd name="connsiteY19" fmla="*/ 1073020 h 2806326"/>
                <a:gd name="connsiteX20" fmla="*/ 2627176 w 3679917"/>
                <a:gd name="connsiteY20" fmla="*/ 684713 h 2806326"/>
                <a:gd name="connsiteX21" fmla="*/ 2652228 w 3679917"/>
                <a:gd name="connsiteY21" fmla="*/ 346510 h 2806326"/>
                <a:gd name="connsiteX22" fmla="*/ 2727384 w 3679917"/>
                <a:gd name="connsiteY22" fmla="*/ 58412 h 2806326"/>
                <a:gd name="connsiteX23" fmla="*/ 2476864 w 3679917"/>
                <a:gd name="connsiteY23" fmla="*/ 33360 h 2806326"/>
                <a:gd name="connsiteX24" fmla="*/ 2439286 w 3679917"/>
                <a:gd name="connsiteY24" fmla="*/ 434193 h 2806326"/>
                <a:gd name="connsiteX25" fmla="*/ 2389182 w 3679917"/>
                <a:gd name="connsiteY25" fmla="*/ 910182 h 2806326"/>
                <a:gd name="connsiteX26" fmla="*/ 2113609 w 3679917"/>
                <a:gd name="connsiteY26" fmla="*/ 1348593 h 2806326"/>
                <a:gd name="connsiteX27" fmla="*/ 1336995 w 3679917"/>
                <a:gd name="connsiteY27" fmla="*/ 1849634 h 2806326"/>
                <a:gd name="connsiteX28" fmla="*/ 1349521 w 3679917"/>
                <a:gd name="connsiteY28" fmla="*/ 1035442 h 2806326"/>
                <a:gd name="connsiteX29" fmla="*/ 1336995 w 3679917"/>
                <a:gd name="connsiteY29" fmla="*/ 371562 h 2806326"/>
                <a:gd name="connsiteX30" fmla="*/ 1261839 w 3679917"/>
                <a:gd name="connsiteY30" fmla="*/ 45886 h 2806326"/>
                <a:gd name="connsiteX31" fmla="*/ 948689 w 3679917"/>
                <a:gd name="connsiteY31" fmla="*/ 58412 h 2806326"/>
                <a:gd name="connsiteX0" fmla="*/ 948689 w 3679917"/>
                <a:gd name="connsiteY0" fmla="*/ 58412 h 2806326"/>
                <a:gd name="connsiteX1" fmla="*/ 1086475 w 3679917"/>
                <a:gd name="connsiteY1" fmla="*/ 283880 h 2806326"/>
                <a:gd name="connsiteX2" fmla="*/ 1099001 w 3679917"/>
                <a:gd name="connsiteY2" fmla="*/ 872604 h 2806326"/>
                <a:gd name="connsiteX3" fmla="*/ 1023845 w 3679917"/>
                <a:gd name="connsiteY3" fmla="*/ 1047968 h 2806326"/>
                <a:gd name="connsiteX4" fmla="*/ 222179 w 3679917"/>
                <a:gd name="connsiteY4" fmla="*/ 922708 h 2806326"/>
                <a:gd name="connsiteX5" fmla="*/ 46815 w 3679917"/>
                <a:gd name="connsiteY5" fmla="*/ 1185754 h 2806326"/>
                <a:gd name="connsiteX6" fmla="*/ 948688 w 3679917"/>
                <a:gd name="connsiteY6" fmla="*/ 1323540 h 2806326"/>
                <a:gd name="connsiteX7" fmla="*/ 1023845 w 3679917"/>
                <a:gd name="connsiteY7" fmla="*/ 1862160 h 2806326"/>
                <a:gd name="connsiteX8" fmla="*/ 1011319 w 3679917"/>
                <a:gd name="connsiteY8" fmla="*/ 2526039 h 2806326"/>
                <a:gd name="connsiteX9" fmla="*/ 1023845 w 3679917"/>
                <a:gd name="connsiteY9" fmla="*/ 2764034 h 2806326"/>
                <a:gd name="connsiteX10" fmla="*/ 1286891 w 3679917"/>
                <a:gd name="connsiteY10" fmla="*/ 2764034 h 2806326"/>
                <a:gd name="connsiteX11" fmla="*/ 1387099 w 3679917"/>
                <a:gd name="connsiteY11" fmla="*/ 2338149 h 2806326"/>
                <a:gd name="connsiteX12" fmla="*/ 1812984 w 3679917"/>
                <a:gd name="connsiteY12" fmla="*/ 1962368 h 2806326"/>
                <a:gd name="connsiteX13" fmla="*/ 2364130 w 3679917"/>
                <a:gd name="connsiteY13" fmla="*/ 1486379 h 2806326"/>
                <a:gd name="connsiteX14" fmla="*/ 2577072 w 3679917"/>
                <a:gd name="connsiteY14" fmla="*/ 1298488 h 2806326"/>
                <a:gd name="connsiteX15" fmla="*/ 2965379 w 3679917"/>
                <a:gd name="connsiteY15" fmla="*/ 1285962 h 2806326"/>
                <a:gd name="connsiteX16" fmla="*/ 3403790 w 3679917"/>
                <a:gd name="connsiteY16" fmla="*/ 1373645 h 2806326"/>
                <a:gd name="connsiteX17" fmla="*/ 3666836 w 3679917"/>
                <a:gd name="connsiteY17" fmla="*/ 1311014 h 2806326"/>
                <a:gd name="connsiteX18" fmla="*/ 3541576 w 3679917"/>
                <a:gd name="connsiteY18" fmla="*/ 1085546 h 2806326"/>
                <a:gd name="connsiteX19" fmla="*/ 2714858 w 3679917"/>
                <a:gd name="connsiteY19" fmla="*/ 1073020 h 2806326"/>
                <a:gd name="connsiteX20" fmla="*/ 2627176 w 3679917"/>
                <a:gd name="connsiteY20" fmla="*/ 684713 h 2806326"/>
                <a:gd name="connsiteX21" fmla="*/ 2652228 w 3679917"/>
                <a:gd name="connsiteY21" fmla="*/ 346510 h 2806326"/>
                <a:gd name="connsiteX22" fmla="*/ 2727384 w 3679917"/>
                <a:gd name="connsiteY22" fmla="*/ 58412 h 2806326"/>
                <a:gd name="connsiteX23" fmla="*/ 2476864 w 3679917"/>
                <a:gd name="connsiteY23" fmla="*/ 33360 h 2806326"/>
                <a:gd name="connsiteX24" fmla="*/ 2439286 w 3679917"/>
                <a:gd name="connsiteY24" fmla="*/ 434193 h 2806326"/>
                <a:gd name="connsiteX25" fmla="*/ 2389182 w 3679917"/>
                <a:gd name="connsiteY25" fmla="*/ 910182 h 2806326"/>
                <a:gd name="connsiteX26" fmla="*/ 2113609 w 3679917"/>
                <a:gd name="connsiteY26" fmla="*/ 1348593 h 2806326"/>
                <a:gd name="connsiteX27" fmla="*/ 1336995 w 3679917"/>
                <a:gd name="connsiteY27" fmla="*/ 1849634 h 2806326"/>
                <a:gd name="connsiteX28" fmla="*/ 1349521 w 3679917"/>
                <a:gd name="connsiteY28" fmla="*/ 1035442 h 2806326"/>
                <a:gd name="connsiteX29" fmla="*/ 1336995 w 3679917"/>
                <a:gd name="connsiteY29" fmla="*/ 371562 h 2806326"/>
                <a:gd name="connsiteX30" fmla="*/ 1261839 w 3679917"/>
                <a:gd name="connsiteY30" fmla="*/ 45886 h 2806326"/>
                <a:gd name="connsiteX31" fmla="*/ 948689 w 3679917"/>
                <a:gd name="connsiteY31" fmla="*/ 58412 h 2806326"/>
                <a:gd name="connsiteX0" fmla="*/ 948689 w 3678068"/>
                <a:gd name="connsiteY0" fmla="*/ 58412 h 2806326"/>
                <a:gd name="connsiteX1" fmla="*/ 1086475 w 3678068"/>
                <a:gd name="connsiteY1" fmla="*/ 283880 h 2806326"/>
                <a:gd name="connsiteX2" fmla="*/ 1099001 w 3678068"/>
                <a:gd name="connsiteY2" fmla="*/ 872604 h 2806326"/>
                <a:gd name="connsiteX3" fmla="*/ 1023845 w 3678068"/>
                <a:gd name="connsiteY3" fmla="*/ 1047968 h 2806326"/>
                <a:gd name="connsiteX4" fmla="*/ 222179 w 3678068"/>
                <a:gd name="connsiteY4" fmla="*/ 922708 h 2806326"/>
                <a:gd name="connsiteX5" fmla="*/ 46815 w 3678068"/>
                <a:gd name="connsiteY5" fmla="*/ 1185754 h 2806326"/>
                <a:gd name="connsiteX6" fmla="*/ 948688 w 3678068"/>
                <a:gd name="connsiteY6" fmla="*/ 1323540 h 2806326"/>
                <a:gd name="connsiteX7" fmla="*/ 1023845 w 3678068"/>
                <a:gd name="connsiteY7" fmla="*/ 1862160 h 2806326"/>
                <a:gd name="connsiteX8" fmla="*/ 1011319 w 3678068"/>
                <a:gd name="connsiteY8" fmla="*/ 2526039 h 2806326"/>
                <a:gd name="connsiteX9" fmla="*/ 1023845 w 3678068"/>
                <a:gd name="connsiteY9" fmla="*/ 2764034 h 2806326"/>
                <a:gd name="connsiteX10" fmla="*/ 1286891 w 3678068"/>
                <a:gd name="connsiteY10" fmla="*/ 2764034 h 2806326"/>
                <a:gd name="connsiteX11" fmla="*/ 1387099 w 3678068"/>
                <a:gd name="connsiteY11" fmla="*/ 2338149 h 2806326"/>
                <a:gd name="connsiteX12" fmla="*/ 1812984 w 3678068"/>
                <a:gd name="connsiteY12" fmla="*/ 1962368 h 2806326"/>
                <a:gd name="connsiteX13" fmla="*/ 2364130 w 3678068"/>
                <a:gd name="connsiteY13" fmla="*/ 1486379 h 2806326"/>
                <a:gd name="connsiteX14" fmla="*/ 2577072 w 3678068"/>
                <a:gd name="connsiteY14" fmla="*/ 1298488 h 2806326"/>
                <a:gd name="connsiteX15" fmla="*/ 2965379 w 3678068"/>
                <a:gd name="connsiteY15" fmla="*/ 1285962 h 2806326"/>
                <a:gd name="connsiteX16" fmla="*/ 3428842 w 3678068"/>
                <a:gd name="connsiteY16" fmla="*/ 1298488 h 2806326"/>
                <a:gd name="connsiteX17" fmla="*/ 3666836 w 3678068"/>
                <a:gd name="connsiteY17" fmla="*/ 1311014 h 2806326"/>
                <a:gd name="connsiteX18" fmla="*/ 3541576 w 3678068"/>
                <a:gd name="connsiteY18" fmla="*/ 1085546 h 2806326"/>
                <a:gd name="connsiteX19" fmla="*/ 2714858 w 3678068"/>
                <a:gd name="connsiteY19" fmla="*/ 1073020 h 2806326"/>
                <a:gd name="connsiteX20" fmla="*/ 2627176 w 3678068"/>
                <a:gd name="connsiteY20" fmla="*/ 684713 h 2806326"/>
                <a:gd name="connsiteX21" fmla="*/ 2652228 w 3678068"/>
                <a:gd name="connsiteY21" fmla="*/ 346510 h 2806326"/>
                <a:gd name="connsiteX22" fmla="*/ 2727384 w 3678068"/>
                <a:gd name="connsiteY22" fmla="*/ 58412 h 2806326"/>
                <a:gd name="connsiteX23" fmla="*/ 2476864 w 3678068"/>
                <a:gd name="connsiteY23" fmla="*/ 33360 h 2806326"/>
                <a:gd name="connsiteX24" fmla="*/ 2439286 w 3678068"/>
                <a:gd name="connsiteY24" fmla="*/ 434193 h 2806326"/>
                <a:gd name="connsiteX25" fmla="*/ 2389182 w 3678068"/>
                <a:gd name="connsiteY25" fmla="*/ 910182 h 2806326"/>
                <a:gd name="connsiteX26" fmla="*/ 2113609 w 3678068"/>
                <a:gd name="connsiteY26" fmla="*/ 1348593 h 2806326"/>
                <a:gd name="connsiteX27" fmla="*/ 1336995 w 3678068"/>
                <a:gd name="connsiteY27" fmla="*/ 1849634 h 2806326"/>
                <a:gd name="connsiteX28" fmla="*/ 1349521 w 3678068"/>
                <a:gd name="connsiteY28" fmla="*/ 1035442 h 2806326"/>
                <a:gd name="connsiteX29" fmla="*/ 1336995 w 3678068"/>
                <a:gd name="connsiteY29" fmla="*/ 371562 h 2806326"/>
                <a:gd name="connsiteX30" fmla="*/ 1261839 w 3678068"/>
                <a:gd name="connsiteY30" fmla="*/ 45886 h 2806326"/>
                <a:gd name="connsiteX31" fmla="*/ 948689 w 3678068"/>
                <a:gd name="connsiteY31" fmla="*/ 58412 h 2806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678068" h="2806326">
                  <a:moveTo>
                    <a:pt x="948689" y="58412"/>
                  </a:moveTo>
                  <a:cubicBezTo>
                    <a:pt x="919462" y="98078"/>
                    <a:pt x="1061423" y="148182"/>
                    <a:pt x="1086475" y="283880"/>
                  </a:cubicBezTo>
                  <a:cubicBezTo>
                    <a:pt x="1111527" y="419578"/>
                    <a:pt x="1109439" y="745256"/>
                    <a:pt x="1099001" y="872604"/>
                  </a:cubicBezTo>
                  <a:cubicBezTo>
                    <a:pt x="1088563" y="999952"/>
                    <a:pt x="1169982" y="1039617"/>
                    <a:pt x="1023845" y="1047968"/>
                  </a:cubicBezTo>
                  <a:cubicBezTo>
                    <a:pt x="877708" y="1056319"/>
                    <a:pt x="385017" y="899744"/>
                    <a:pt x="222179" y="922708"/>
                  </a:cubicBezTo>
                  <a:cubicBezTo>
                    <a:pt x="59341" y="945672"/>
                    <a:pt x="-74270" y="1118949"/>
                    <a:pt x="46815" y="1185754"/>
                  </a:cubicBezTo>
                  <a:cubicBezTo>
                    <a:pt x="167900" y="1252559"/>
                    <a:pt x="785850" y="1210806"/>
                    <a:pt x="948688" y="1323540"/>
                  </a:cubicBezTo>
                  <a:cubicBezTo>
                    <a:pt x="1111526" y="1436274"/>
                    <a:pt x="1013407" y="1661744"/>
                    <a:pt x="1023845" y="1862160"/>
                  </a:cubicBezTo>
                  <a:cubicBezTo>
                    <a:pt x="1034283" y="2062576"/>
                    <a:pt x="1011319" y="2375727"/>
                    <a:pt x="1011319" y="2526039"/>
                  </a:cubicBezTo>
                  <a:cubicBezTo>
                    <a:pt x="1011319" y="2676351"/>
                    <a:pt x="977916" y="2724368"/>
                    <a:pt x="1023845" y="2764034"/>
                  </a:cubicBezTo>
                  <a:cubicBezTo>
                    <a:pt x="1069774" y="2803700"/>
                    <a:pt x="1226349" y="2835015"/>
                    <a:pt x="1286891" y="2764034"/>
                  </a:cubicBezTo>
                  <a:cubicBezTo>
                    <a:pt x="1347433" y="2693053"/>
                    <a:pt x="1299417" y="2471760"/>
                    <a:pt x="1387099" y="2338149"/>
                  </a:cubicBezTo>
                  <a:cubicBezTo>
                    <a:pt x="1474781" y="2204538"/>
                    <a:pt x="1812984" y="1962368"/>
                    <a:pt x="1812984" y="1962368"/>
                  </a:cubicBezTo>
                  <a:lnTo>
                    <a:pt x="2364130" y="1486379"/>
                  </a:lnTo>
                  <a:cubicBezTo>
                    <a:pt x="2491478" y="1375732"/>
                    <a:pt x="2476864" y="1331891"/>
                    <a:pt x="2577072" y="1298488"/>
                  </a:cubicBezTo>
                  <a:cubicBezTo>
                    <a:pt x="2677280" y="1265085"/>
                    <a:pt x="2823417" y="1285962"/>
                    <a:pt x="2965379" y="1285962"/>
                  </a:cubicBezTo>
                  <a:cubicBezTo>
                    <a:pt x="3107341" y="1285962"/>
                    <a:pt x="3311933" y="1294313"/>
                    <a:pt x="3428842" y="1298488"/>
                  </a:cubicBezTo>
                  <a:cubicBezTo>
                    <a:pt x="3545751" y="1302663"/>
                    <a:pt x="3648047" y="1346504"/>
                    <a:pt x="3666836" y="1311014"/>
                  </a:cubicBezTo>
                  <a:cubicBezTo>
                    <a:pt x="3685625" y="1275524"/>
                    <a:pt x="3700239" y="1125212"/>
                    <a:pt x="3541576" y="1085546"/>
                  </a:cubicBezTo>
                  <a:cubicBezTo>
                    <a:pt x="3382913" y="1045880"/>
                    <a:pt x="2867258" y="1139826"/>
                    <a:pt x="2714858" y="1073020"/>
                  </a:cubicBezTo>
                  <a:cubicBezTo>
                    <a:pt x="2562458" y="1006215"/>
                    <a:pt x="2637614" y="805798"/>
                    <a:pt x="2627176" y="684713"/>
                  </a:cubicBezTo>
                  <a:cubicBezTo>
                    <a:pt x="2616738" y="563628"/>
                    <a:pt x="2635527" y="450893"/>
                    <a:pt x="2652228" y="346510"/>
                  </a:cubicBezTo>
                  <a:cubicBezTo>
                    <a:pt x="2668929" y="242127"/>
                    <a:pt x="2756611" y="110604"/>
                    <a:pt x="2727384" y="58412"/>
                  </a:cubicBezTo>
                  <a:cubicBezTo>
                    <a:pt x="2698157" y="6220"/>
                    <a:pt x="2524880" y="-29270"/>
                    <a:pt x="2476864" y="33360"/>
                  </a:cubicBezTo>
                  <a:cubicBezTo>
                    <a:pt x="2428848" y="95990"/>
                    <a:pt x="2453900" y="288056"/>
                    <a:pt x="2439286" y="434193"/>
                  </a:cubicBezTo>
                  <a:cubicBezTo>
                    <a:pt x="2424672" y="580330"/>
                    <a:pt x="2443461" y="757782"/>
                    <a:pt x="2389182" y="910182"/>
                  </a:cubicBezTo>
                  <a:cubicBezTo>
                    <a:pt x="2334903" y="1062582"/>
                    <a:pt x="2288974" y="1192018"/>
                    <a:pt x="2113609" y="1348593"/>
                  </a:cubicBezTo>
                  <a:cubicBezTo>
                    <a:pt x="1938245" y="1505168"/>
                    <a:pt x="1464343" y="1901826"/>
                    <a:pt x="1336995" y="1849634"/>
                  </a:cubicBezTo>
                  <a:cubicBezTo>
                    <a:pt x="1209647" y="1797442"/>
                    <a:pt x="1349521" y="1281787"/>
                    <a:pt x="1349521" y="1035442"/>
                  </a:cubicBezTo>
                  <a:cubicBezTo>
                    <a:pt x="1349521" y="789097"/>
                    <a:pt x="1351609" y="536488"/>
                    <a:pt x="1336995" y="371562"/>
                  </a:cubicBezTo>
                  <a:cubicBezTo>
                    <a:pt x="1322381" y="206636"/>
                    <a:pt x="1328645" y="93902"/>
                    <a:pt x="1261839" y="45886"/>
                  </a:cubicBezTo>
                  <a:cubicBezTo>
                    <a:pt x="1195034" y="-2130"/>
                    <a:pt x="977916" y="18746"/>
                    <a:pt x="948689" y="58412"/>
                  </a:cubicBezTo>
                  <a:close/>
                </a:path>
              </a:pathLst>
            </a:custGeom>
            <a:solidFill>
              <a:schemeClr val="accent1">
                <a:lumMod val="40000"/>
                <a:lumOff val="60000"/>
                <a:alpha val="25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5207274" y="3235792"/>
              <a:ext cx="541687" cy="369332"/>
            </a:xfrm>
            <a:prstGeom prst="rect">
              <a:avLst/>
            </a:prstGeom>
            <a:noFill/>
          </p:spPr>
          <p:txBody>
            <a:bodyPr wrap="none" rtlCol="0">
              <a:spAutoFit/>
            </a:bodyPr>
            <a:lstStyle/>
            <a:p>
              <a:r>
                <a:rPr lang="en-US" dirty="0">
                  <a:solidFill>
                    <a:schemeClr val="accent1"/>
                  </a:solidFill>
                </a:rPr>
                <a:t>SVC</a:t>
              </a:r>
            </a:p>
          </p:txBody>
        </p:sp>
        <p:sp>
          <p:nvSpPr>
            <p:cNvPr id="71" name="TextBox 70"/>
            <p:cNvSpPr txBox="1"/>
            <p:nvPr/>
          </p:nvSpPr>
          <p:spPr>
            <a:xfrm>
              <a:off x="5372906" y="940188"/>
              <a:ext cx="316112" cy="369332"/>
            </a:xfrm>
            <a:prstGeom prst="rect">
              <a:avLst/>
            </a:prstGeom>
            <a:noFill/>
          </p:spPr>
          <p:txBody>
            <a:bodyPr wrap="none" rtlCol="0">
              <a:spAutoFit/>
            </a:bodyPr>
            <a:lstStyle/>
            <a:p>
              <a:r>
                <a:rPr lang="en-US" dirty="0">
                  <a:solidFill>
                    <a:schemeClr val="accent1">
                      <a:lumMod val="50000"/>
                    </a:schemeClr>
                  </a:solidFill>
                </a:rPr>
                <a:t>IJ</a:t>
              </a:r>
            </a:p>
          </p:txBody>
        </p:sp>
        <p:sp>
          <p:nvSpPr>
            <p:cNvPr id="72" name="TextBox 71"/>
            <p:cNvSpPr txBox="1"/>
            <p:nvPr/>
          </p:nvSpPr>
          <p:spPr>
            <a:xfrm>
              <a:off x="6703659" y="940188"/>
              <a:ext cx="316112" cy="369332"/>
            </a:xfrm>
            <a:prstGeom prst="rect">
              <a:avLst/>
            </a:prstGeom>
            <a:noFill/>
          </p:spPr>
          <p:txBody>
            <a:bodyPr wrap="none" rtlCol="0">
              <a:spAutoFit/>
            </a:bodyPr>
            <a:lstStyle/>
            <a:p>
              <a:r>
                <a:rPr lang="en-US" dirty="0">
                  <a:solidFill>
                    <a:schemeClr val="accent1">
                      <a:lumMod val="50000"/>
                    </a:schemeClr>
                  </a:solidFill>
                </a:rPr>
                <a:t>IJ</a:t>
              </a:r>
            </a:p>
          </p:txBody>
        </p:sp>
        <p:sp>
          <p:nvSpPr>
            <p:cNvPr id="73" name="TextBox 72"/>
            <p:cNvSpPr txBox="1"/>
            <p:nvPr/>
          </p:nvSpPr>
          <p:spPr>
            <a:xfrm>
              <a:off x="4361396" y="1671618"/>
              <a:ext cx="1181093" cy="369332"/>
            </a:xfrm>
            <a:prstGeom prst="rect">
              <a:avLst/>
            </a:prstGeom>
            <a:noFill/>
          </p:spPr>
          <p:txBody>
            <a:bodyPr wrap="none" rtlCol="0">
              <a:spAutoFit/>
            </a:bodyPr>
            <a:lstStyle/>
            <a:p>
              <a:r>
                <a:rPr lang="en-US" dirty="0">
                  <a:solidFill>
                    <a:schemeClr val="accent1">
                      <a:lumMod val="50000"/>
                    </a:schemeClr>
                  </a:solidFill>
                </a:rPr>
                <a:t>Subclavian</a:t>
              </a:r>
            </a:p>
          </p:txBody>
        </p:sp>
        <p:sp>
          <p:nvSpPr>
            <p:cNvPr id="74" name="TextBox 73"/>
            <p:cNvSpPr txBox="1"/>
            <p:nvPr/>
          </p:nvSpPr>
          <p:spPr>
            <a:xfrm>
              <a:off x="6836995" y="1737128"/>
              <a:ext cx="1181093" cy="369332"/>
            </a:xfrm>
            <a:prstGeom prst="rect">
              <a:avLst/>
            </a:prstGeom>
            <a:noFill/>
          </p:spPr>
          <p:txBody>
            <a:bodyPr wrap="none" rtlCol="0">
              <a:spAutoFit/>
            </a:bodyPr>
            <a:lstStyle/>
            <a:p>
              <a:r>
                <a:rPr lang="en-US" dirty="0">
                  <a:solidFill>
                    <a:schemeClr val="accent1">
                      <a:lumMod val="50000"/>
                    </a:schemeClr>
                  </a:solidFill>
                </a:rPr>
                <a:t>Subclavian</a:t>
              </a:r>
            </a:p>
          </p:txBody>
        </p:sp>
      </p:grpSp>
      <p:sp>
        <p:nvSpPr>
          <p:cNvPr id="47" name="HD line outline">
            <a:extLst>
              <a:ext uri="{FF2B5EF4-FFF2-40B4-BE49-F238E27FC236}">
                <a16:creationId xmlns:a16="http://schemas.microsoft.com/office/drawing/2014/main" id="{257FE7C9-D8DF-4246-9BE2-0275F89150A9}"/>
              </a:ext>
            </a:extLst>
          </p:cNvPr>
          <p:cNvSpPr/>
          <p:nvPr/>
        </p:nvSpPr>
        <p:spPr>
          <a:xfrm>
            <a:off x="5403746" y="1892383"/>
            <a:ext cx="165387" cy="1944077"/>
          </a:xfrm>
          <a:custGeom>
            <a:avLst/>
            <a:gdLst>
              <a:gd name="connsiteX0" fmla="*/ 89004 w 165387"/>
              <a:gd name="connsiteY0" fmla="*/ 63500 h 1944077"/>
              <a:gd name="connsiteX1" fmla="*/ 89004 w 165387"/>
              <a:gd name="connsiteY1" fmla="*/ 387350 h 1944077"/>
              <a:gd name="connsiteX2" fmla="*/ 12804 w 165387"/>
              <a:gd name="connsiteY2" fmla="*/ 1397000 h 1944077"/>
              <a:gd name="connsiteX3" fmla="*/ 104 w 165387"/>
              <a:gd name="connsiteY3" fmla="*/ 1835150 h 1944077"/>
              <a:gd name="connsiteX4" fmla="*/ 12804 w 165387"/>
              <a:gd name="connsiteY4" fmla="*/ 1943100 h 1944077"/>
              <a:gd name="connsiteX5" fmla="*/ 63604 w 165387"/>
              <a:gd name="connsiteY5" fmla="*/ 1797050 h 1944077"/>
              <a:gd name="connsiteX6" fmla="*/ 114404 w 165387"/>
              <a:gd name="connsiteY6" fmla="*/ 1206500 h 1944077"/>
              <a:gd name="connsiteX7" fmla="*/ 152504 w 165387"/>
              <a:gd name="connsiteY7" fmla="*/ 450850 h 1944077"/>
              <a:gd name="connsiteX8" fmla="*/ 165204 w 165387"/>
              <a:gd name="connsiteY8" fmla="*/ 101600 h 1944077"/>
              <a:gd name="connsiteX9" fmla="*/ 158854 w 165387"/>
              <a:gd name="connsiteY9" fmla="*/ 0 h 1944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5387" h="1944077">
                <a:moveTo>
                  <a:pt x="89004" y="63500"/>
                </a:moveTo>
                <a:cubicBezTo>
                  <a:pt x="95354" y="114300"/>
                  <a:pt x="101704" y="165100"/>
                  <a:pt x="89004" y="387350"/>
                </a:cubicBezTo>
                <a:cubicBezTo>
                  <a:pt x="76304" y="609600"/>
                  <a:pt x="27621" y="1155700"/>
                  <a:pt x="12804" y="1397000"/>
                </a:cubicBezTo>
                <a:cubicBezTo>
                  <a:pt x="-2013" y="1638300"/>
                  <a:pt x="104" y="1744133"/>
                  <a:pt x="104" y="1835150"/>
                </a:cubicBezTo>
                <a:cubicBezTo>
                  <a:pt x="104" y="1926167"/>
                  <a:pt x="2221" y="1949450"/>
                  <a:pt x="12804" y="1943100"/>
                </a:cubicBezTo>
                <a:cubicBezTo>
                  <a:pt x="23387" y="1936750"/>
                  <a:pt x="46671" y="1919817"/>
                  <a:pt x="63604" y="1797050"/>
                </a:cubicBezTo>
                <a:cubicBezTo>
                  <a:pt x="80537" y="1674283"/>
                  <a:pt x="99587" y="1430867"/>
                  <a:pt x="114404" y="1206500"/>
                </a:cubicBezTo>
                <a:cubicBezTo>
                  <a:pt x="129221" y="982133"/>
                  <a:pt x="144037" y="635000"/>
                  <a:pt x="152504" y="450850"/>
                </a:cubicBezTo>
                <a:cubicBezTo>
                  <a:pt x="160971" y="266700"/>
                  <a:pt x="164146" y="176742"/>
                  <a:pt x="165204" y="101600"/>
                </a:cubicBezTo>
                <a:cubicBezTo>
                  <a:pt x="166262" y="26458"/>
                  <a:pt x="162558" y="13229"/>
                  <a:pt x="158854" y="0"/>
                </a:cubicBezTo>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left IJ CVC">
            <a:extLst>
              <a:ext uri="{FF2B5EF4-FFF2-40B4-BE49-F238E27FC236}">
                <a16:creationId xmlns:a16="http://schemas.microsoft.com/office/drawing/2014/main" id="{1769D605-653C-4B00-9FE0-E731CC3034EE}"/>
              </a:ext>
            </a:extLst>
          </p:cNvPr>
          <p:cNvSpPr/>
          <p:nvPr/>
        </p:nvSpPr>
        <p:spPr>
          <a:xfrm>
            <a:off x="5461311" y="1905083"/>
            <a:ext cx="1428439" cy="1770173"/>
          </a:xfrm>
          <a:custGeom>
            <a:avLst/>
            <a:gdLst>
              <a:gd name="connsiteX0" fmla="*/ 1358589 w 1428439"/>
              <a:gd name="connsiteY0" fmla="*/ 88900 h 1770173"/>
              <a:gd name="connsiteX1" fmla="*/ 1326839 w 1428439"/>
              <a:gd name="connsiteY1" fmla="*/ 368300 h 1770173"/>
              <a:gd name="connsiteX2" fmla="*/ 1180789 w 1428439"/>
              <a:gd name="connsiteY2" fmla="*/ 679450 h 1770173"/>
              <a:gd name="connsiteX3" fmla="*/ 895039 w 1428439"/>
              <a:gd name="connsiteY3" fmla="*/ 933450 h 1770173"/>
              <a:gd name="connsiteX4" fmla="*/ 507689 w 1428439"/>
              <a:gd name="connsiteY4" fmla="*/ 1193800 h 1770173"/>
              <a:gd name="connsiteX5" fmla="*/ 139389 w 1428439"/>
              <a:gd name="connsiteY5" fmla="*/ 1562100 h 1770173"/>
              <a:gd name="connsiteX6" fmla="*/ 18739 w 1428439"/>
              <a:gd name="connsiteY6" fmla="*/ 1682750 h 1770173"/>
              <a:gd name="connsiteX7" fmla="*/ 25089 w 1428439"/>
              <a:gd name="connsiteY7" fmla="*/ 1765300 h 1770173"/>
              <a:gd name="connsiteX8" fmla="*/ 253689 w 1428439"/>
              <a:gd name="connsiteY8" fmla="*/ 1536700 h 1770173"/>
              <a:gd name="connsiteX9" fmla="*/ 590239 w 1428439"/>
              <a:gd name="connsiteY9" fmla="*/ 1231900 h 1770173"/>
              <a:gd name="connsiteX10" fmla="*/ 933139 w 1428439"/>
              <a:gd name="connsiteY10" fmla="*/ 1009650 h 1770173"/>
              <a:gd name="connsiteX11" fmla="*/ 1237939 w 1428439"/>
              <a:gd name="connsiteY11" fmla="*/ 749300 h 1770173"/>
              <a:gd name="connsiteX12" fmla="*/ 1352239 w 1428439"/>
              <a:gd name="connsiteY12" fmla="*/ 495300 h 1770173"/>
              <a:gd name="connsiteX13" fmla="*/ 1415739 w 1428439"/>
              <a:gd name="connsiteY13" fmla="*/ 196850 h 1770173"/>
              <a:gd name="connsiteX14" fmla="*/ 1415739 w 1428439"/>
              <a:gd name="connsiteY14" fmla="*/ 44450 h 1770173"/>
              <a:gd name="connsiteX15" fmla="*/ 1428439 w 1428439"/>
              <a:gd name="connsiteY15" fmla="*/ 0 h 1770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28439" h="1770173">
                <a:moveTo>
                  <a:pt x="1358589" y="88900"/>
                </a:moveTo>
                <a:cubicBezTo>
                  <a:pt x="1357530" y="179387"/>
                  <a:pt x="1356472" y="269875"/>
                  <a:pt x="1326839" y="368300"/>
                </a:cubicBezTo>
                <a:cubicBezTo>
                  <a:pt x="1297206" y="466725"/>
                  <a:pt x="1252756" y="585258"/>
                  <a:pt x="1180789" y="679450"/>
                </a:cubicBezTo>
                <a:cubicBezTo>
                  <a:pt x="1108822" y="773642"/>
                  <a:pt x="1007222" y="847725"/>
                  <a:pt x="895039" y="933450"/>
                </a:cubicBezTo>
                <a:cubicBezTo>
                  <a:pt x="782856" y="1019175"/>
                  <a:pt x="633631" y="1089025"/>
                  <a:pt x="507689" y="1193800"/>
                </a:cubicBezTo>
                <a:cubicBezTo>
                  <a:pt x="381747" y="1298575"/>
                  <a:pt x="139389" y="1562100"/>
                  <a:pt x="139389" y="1562100"/>
                </a:cubicBezTo>
                <a:cubicBezTo>
                  <a:pt x="57897" y="1643592"/>
                  <a:pt x="37789" y="1648883"/>
                  <a:pt x="18739" y="1682750"/>
                </a:cubicBezTo>
                <a:cubicBezTo>
                  <a:pt x="-311" y="1716617"/>
                  <a:pt x="-14069" y="1789642"/>
                  <a:pt x="25089" y="1765300"/>
                </a:cubicBezTo>
                <a:cubicBezTo>
                  <a:pt x="64247" y="1740958"/>
                  <a:pt x="159497" y="1625600"/>
                  <a:pt x="253689" y="1536700"/>
                </a:cubicBezTo>
                <a:cubicBezTo>
                  <a:pt x="347881" y="1447800"/>
                  <a:pt x="476997" y="1319742"/>
                  <a:pt x="590239" y="1231900"/>
                </a:cubicBezTo>
                <a:cubicBezTo>
                  <a:pt x="703481" y="1144058"/>
                  <a:pt x="825189" y="1090083"/>
                  <a:pt x="933139" y="1009650"/>
                </a:cubicBezTo>
                <a:cubicBezTo>
                  <a:pt x="1041089" y="929217"/>
                  <a:pt x="1168089" y="835025"/>
                  <a:pt x="1237939" y="749300"/>
                </a:cubicBezTo>
                <a:cubicBezTo>
                  <a:pt x="1307789" y="663575"/>
                  <a:pt x="1322606" y="587375"/>
                  <a:pt x="1352239" y="495300"/>
                </a:cubicBezTo>
                <a:cubicBezTo>
                  <a:pt x="1381872" y="403225"/>
                  <a:pt x="1405156" y="271992"/>
                  <a:pt x="1415739" y="196850"/>
                </a:cubicBezTo>
                <a:cubicBezTo>
                  <a:pt x="1426322" y="121708"/>
                  <a:pt x="1413622" y="77258"/>
                  <a:pt x="1415739" y="44450"/>
                </a:cubicBezTo>
                <a:cubicBezTo>
                  <a:pt x="1417856" y="11642"/>
                  <a:pt x="1423147" y="5821"/>
                  <a:pt x="1428439" y="0"/>
                </a:cubicBezTo>
              </a:path>
            </a:pathLst>
          </a:custGeom>
        </p:spPr>
        <p:style>
          <a:lnRef idx="1">
            <a:schemeClr val="accent4"/>
          </a:lnRef>
          <a:fillRef idx="0">
            <a:schemeClr val="accent4"/>
          </a:fillRef>
          <a:effectRef idx="0">
            <a:schemeClr val="accent4"/>
          </a:effectRef>
          <a:fontRef idx="minor">
            <a:schemeClr val="tx1"/>
          </a:fontRef>
        </p:style>
        <p:txBody>
          <a:bodyPr rtlCol="0" anchor="ctr"/>
          <a:lstStyle/>
          <a:p>
            <a:pPr algn="ctr"/>
            <a:endParaRPr lang="en-US"/>
          </a:p>
        </p:txBody>
      </p:sp>
      <p:grpSp>
        <p:nvGrpSpPr>
          <p:cNvPr id="38" name="Carina">
            <a:extLst>
              <a:ext uri="{FF2B5EF4-FFF2-40B4-BE49-F238E27FC236}">
                <a16:creationId xmlns:a16="http://schemas.microsoft.com/office/drawing/2014/main" id="{4A453DBB-68CC-4A7C-A8A9-33AC8D3CEC2A}"/>
              </a:ext>
            </a:extLst>
          </p:cNvPr>
          <p:cNvGrpSpPr/>
          <p:nvPr/>
        </p:nvGrpSpPr>
        <p:grpSpPr>
          <a:xfrm>
            <a:off x="5524088" y="3582938"/>
            <a:ext cx="837089" cy="883146"/>
            <a:chOff x="5524088" y="3043105"/>
            <a:chExt cx="837089" cy="883146"/>
          </a:xfrm>
        </p:grpSpPr>
        <p:sp>
          <p:nvSpPr>
            <p:cNvPr id="58" name="TextBox 57">
              <a:extLst>
                <a:ext uri="{FF2B5EF4-FFF2-40B4-BE49-F238E27FC236}">
                  <a16:creationId xmlns:a16="http://schemas.microsoft.com/office/drawing/2014/main" id="{95DE6496-D1F1-4A3A-9215-C1B1F07E2497}"/>
                </a:ext>
              </a:extLst>
            </p:cNvPr>
            <p:cNvSpPr txBox="1"/>
            <p:nvPr/>
          </p:nvSpPr>
          <p:spPr>
            <a:xfrm>
              <a:off x="5524088" y="3556919"/>
              <a:ext cx="837089" cy="369332"/>
            </a:xfrm>
            <a:prstGeom prst="rect">
              <a:avLst/>
            </a:prstGeom>
            <a:noFill/>
          </p:spPr>
          <p:txBody>
            <a:bodyPr wrap="none" rtlCol="0">
              <a:spAutoFit/>
            </a:bodyPr>
            <a:lstStyle/>
            <a:p>
              <a:r>
                <a:rPr lang="en-US" dirty="0">
                  <a:solidFill>
                    <a:srgbClr val="FF0000"/>
                  </a:solidFill>
                </a:rPr>
                <a:t>Carina </a:t>
              </a:r>
            </a:p>
          </p:txBody>
        </p:sp>
        <p:cxnSp>
          <p:nvCxnSpPr>
            <p:cNvPr id="17" name="Straight Arrow Connector 16">
              <a:extLst>
                <a:ext uri="{FF2B5EF4-FFF2-40B4-BE49-F238E27FC236}">
                  <a16:creationId xmlns:a16="http://schemas.microsoft.com/office/drawing/2014/main" id="{46560F2E-70C0-4DBA-BF5C-E3AC8906C90F}"/>
                </a:ext>
              </a:extLst>
            </p:cNvPr>
            <p:cNvCxnSpPr>
              <a:cxnSpLocks/>
              <a:stCxn id="58" idx="0"/>
            </p:cNvCxnSpPr>
            <p:nvPr/>
          </p:nvCxnSpPr>
          <p:spPr>
            <a:xfrm flipV="1">
              <a:off x="5942633" y="3043105"/>
              <a:ext cx="0" cy="51381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39" name="HD line text">
            <a:extLst>
              <a:ext uri="{FF2B5EF4-FFF2-40B4-BE49-F238E27FC236}">
                <a16:creationId xmlns:a16="http://schemas.microsoft.com/office/drawing/2014/main" id="{232F7159-70FD-4ACC-910B-DE21E566983E}"/>
              </a:ext>
            </a:extLst>
          </p:cNvPr>
          <p:cNvSpPr/>
          <p:nvPr/>
        </p:nvSpPr>
        <p:spPr>
          <a:xfrm>
            <a:off x="110554" y="2494014"/>
            <a:ext cx="2577077" cy="203132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i="1" dirty="0"/>
              <a:t>HD catheters are thicker and less flexible than triple lumen catheters, and therefore preferentially placed on the right (straighter trajectory).</a:t>
            </a:r>
            <a:endParaRPr lang="en-US" dirty="0"/>
          </a:p>
        </p:txBody>
      </p:sp>
    </p:spTree>
    <p:extLst>
      <p:ext uri="{BB962C8B-B14F-4D97-AF65-F5344CB8AC3E}">
        <p14:creationId xmlns:p14="http://schemas.microsoft.com/office/powerpoint/2010/main" val="2865495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9" grpId="0" animBg="1"/>
      <p:bldP spid="47" grpId="0" animBg="1"/>
      <p:bldP spid="57" grpId="0" animBg="1"/>
      <p:bldP spid="39"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13B57B1B56684BAB1341979C003C65" ma:contentTypeVersion="13" ma:contentTypeDescription="Create a new document." ma:contentTypeScope="" ma:versionID="3405956e3a549576d6db573d22b4ed99">
  <xsd:schema xmlns:xsd="http://www.w3.org/2001/XMLSchema" xmlns:xs="http://www.w3.org/2001/XMLSchema" xmlns:p="http://schemas.microsoft.com/office/2006/metadata/properties" xmlns:ns3="b8b3ae3f-5481-4331-b963-02e70fee9004" xmlns:ns4="05428c74-abb2-4460-9816-fc88d4c40442" targetNamespace="http://schemas.microsoft.com/office/2006/metadata/properties" ma:root="true" ma:fieldsID="936cb61175cac8064d30e2ba659afcbb" ns3:_="" ns4:_="">
    <xsd:import namespace="b8b3ae3f-5481-4331-b963-02e70fee9004"/>
    <xsd:import namespace="05428c74-abb2-4460-9816-fc88d4c4044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b3ae3f-5481-4331-b963-02e70fee90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428c74-abb2-4460-9816-fc88d4c4044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ABA7D8A-F5E6-405A-ABE6-B4FE95E125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b3ae3f-5481-4331-b963-02e70fee9004"/>
    <ds:schemaRef ds:uri="05428c74-abb2-4460-9816-fc88d4c404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A2253ED-4BC3-4DC9-981E-BB467C2EC2A7}">
  <ds:schemaRefs>
    <ds:schemaRef ds:uri="http://schemas.microsoft.com/sharepoint/v3/contenttype/forms"/>
  </ds:schemaRefs>
</ds:datastoreItem>
</file>

<file path=customXml/itemProps3.xml><?xml version="1.0" encoding="utf-8"?>
<ds:datastoreItem xmlns:ds="http://schemas.openxmlformats.org/officeDocument/2006/customXml" ds:itemID="{F74EA6EA-59D5-4D00-88FA-89FD100C09AF}">
  <ds:schemaRefs>
    <ds:schemaRef ds:uri="b8b3ae3f-5481-4331-b963-02e70fee9004"/>
    <ds:schemaRef ds:uri="http://schemas.microsoft.com/office/2006/documentManagement/types"/>
    <ds:schemaRef ds:uri="http://schemas.microsoft.com/office/2006/metadata/properties"/>
    <ds:schemaRef ds:uri="http://www.w3.org/XML/1998/namespace"/>
    <ds:schemaRef ds:uri="http://purl.org/dc/elements/1.1/"/>
    <ds:schemaRef ds:uri="http://schemas.microsoft.com/office/infopath/2007/PartnerControls"/>
    <ds:schemaRef ds:uri="http://schemas.openxmlformats.org/package/2006/metadata/core-properties"/>
    <ds:schemaRef ds:uri="05428c74-abb2-4460-9816-fc88d4c40442"/>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16770</TotalTime>
  <Words>671</Words>
  <Application>Microsoft Office PowerPoint</Application>
  <PresentationFormat>Widescreen</PresentationFormat>
  <Paragraphs>70</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Fainstad, Brandon P.</dc:creator>
  <cp:lastModifiedBy>Yilin Zhang</cp:lastModifiedBy>
  <cp:revision>30</cp:revision>
  <dcterms:created xsi:type="dcterms:W3CDTF">2020-09-25T16:30:24Z</dcterms:created>
  <dcterms:modified xsi:type="dcterms:W3CDTF">2021-03-12T04:45:02Z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0x0101000913B57B1B56684BAB1341979C003C65</vt:lpwstr>
  </property>
</Properties>
</file>