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39" r:id="rId5"/>
    <p:sldId id="343" r:id="rId6"/>
    <p:sldId id="344" r:id="rId7"/>
    <p:sldId id="345" r:id="rId8"/>
    <p:sldId id="342" r:id="rId9"/>
    <p:sldId id="3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BEFC4-7F8B-42B4-8826-5CDDE94D39C3}" v="102" dt="2021-08-26T15:08:23.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8" autoAdjust="0"/>
    <p:restoredTop sz="73937" autoAdjust="0"/>
  </p:normalViewPr>
  <p:slideViewPr>
    <p:cSldViewPr snapToGrid="0">
      <p:cViewPr varScale="1">
        <p:scale>
          <a:sx n="63" d="100"/>
          <a:sy n="63" d="100"/>
        </p:scale>
        <p:origin x="590" y="6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nstad, Brandon" userId="aac92477-536e-4d21-9f70-fa5cd941f380" providerId="ADAL" clId="{7F0BEFC4-7F8B-42B4-8826-5CDDE94D39C3}"/>
    <pc:docChg chg="custSel modSld">
      <pc:chgData name="Fainstad, Brandon" userId="aac92477-536e-4d21-9f70-fa5cd941f380" providerId="ADAL" clId="{7F0BEFC4-7F8B-42B4-8826-5CDDE94D39C3}" dt="2021-08-26T15:08:23.492" v="170" actId="962"/>
      <pc:docMkLst>
        <pc:docMk/>
      </pc:docMkLst>
      <pc:sldChg chg="modSp mod modAnim">
        <pc:chgData name="Fainstad, Brandon" userId="aac92477-536e-4d21-9f70-fa5cd941f380" providerId="ADAL" clId="{7F0BEFC4-7F8B-42B4-8826-5CDDE94D39C3}" dt="2021-08-26T15:08:23.492" v="170" actId="962"/>
        <pc:sldMkLst>
          <pc:docMk/>
          <pc:sldMk cId="2515260281" sldId="344"/>
        </pc:sldMkLst>
        <pc:spChg chg="mod">
          <ac:chgData name="Fainstad, Brandon" userId="aac92477-536e-4d21-9f70-fa5cd941f380" providerId="ADAL" clId="{7F0BEFC4-7F8B-42B4-8826-5CDDE94D39C3}" dt="2021-08-26T15:08:23.492" v="170" actId="962"/>
          <ac:spMkLst>
            <pc:docMk/>
            <pc:sldMk cId="2515260281" sldId="344"/>
            <ac:spMk id="60" creationId="{0269B8E5-1EFF-447F-B9F0-59D3701B0B0A}"/>
          </ac:spMkLst>
        </pc:spChg>
        <pc:picChg chg="mod modCrop">
          <ac:chgData name="Fainstad, Brandon" userId="aac92477-536e-4d21-9f70-fa5cd941f380" providerId="ADAL" clId="{7F0BEFC4-7F8B-42B4-8826-5CDDE94D39C3}" dt="2021-08-26T14:52:02.867" v="1" actId="732"/>
          <ac:picMkLst>
            <pc:docMk/>
            <pc:sldMk cId="2515260281" sldId="344"/>
            <ac:picMk id="14" creationId="{0E84B5F6-E46A-4509-8584-A7CC57FCAB24}"/>
          </ac:picMkLst>
        </pc:picChg>
      </pc:sldChg>
      <pc:sldChg chg="addSp delSp modSp mod modAnim">
        <pc:chgData name="Fainstad, Brandon" userId="aac92477-536e-4d21-9f70-fa5cd941f380" providerId="ADAL" clId="{7F0BEFC4-7F8B-42B4-8826-5CDDE94D39C3}" dt="2021-08-26T15:07:25.596" v="164"/>
        <pc:sldMkLst>
          <pc:docMk/>
          <pc:sldMk cId="2838307812" sldId="345"/>
        </pc:sldMkLst>
        <pc:spChg chg="add mod">
          <ac:chgData name="Fainstad, Brandon" userId="aac92477-536e-4d21-9f70-fa5cd941f380" providerId="ADAL" clId="{7F0BEFC4-7F8B-42B4-8826-5CDDE94D39C3}" dt="2021-08-26T15:06:15.394" v="156" actId="962"/>
          <ac:spMkLst>
            <pc:docMk/>
            <pc:sldMk cId="2838307812" sldId="345"/>
            <ac:spMk id="45" creationId="{BE412864-A25D-4E9B-B8A9-D1214C6A9A80}"/>
          </ac:spMkLst>
        </pc:spChg>
        <pc:spChg chg="mod topLvl">
          <ac:chgData name="Fainstad, Brandon" userId="aac92477-536e-4d21-9f70-fa5cd941f380" providerId="ADAL" clId="{7F0BEFC4-7F8B-42B4-8826-5CDDE94D39C3}" dt="2021-08-26T15:06:29.773" v="158" actId="164"/>
          <ac:spMkLst>
            <pc:docMk/>
            <pc:sldMk cId="2838307812" sldId="345"/>
            <ac:spMk id="83" creationId="{8E24E791-FA38-4C8E-879F-D17113BAA4BE}"/>
          </ac:spMkLst>
        </pc:spChg>
        <pc:spChg chg="del mod">
          <ac:chgData name="Fainstad, Brandon" userId="aac92477-536e-4d21-9f70-fa5cd941f380" providerId="ADAL" clId="{7F0BEFC4-7F8B-42B4-8826-5CDDE94D39C3}" dt="2021-08-26T15:05:32.865" v="146" actId="478"/>
          <ac:spMkLst>
            <pc:docMk/>
            <pc:sldMk cId="2838307812" sldId="345"/>
            <ac:spMk id="117" creationId="{BBD05843-745B-47A0-9B03-40120424F2B0}"/>
          </ac:spMkLst>
        </pc:spChg>
        <pc:spChg chg="mod topLvl">
          <ac:chgData name="Fainstad, Brandon" userId="aac92477-536e-4d21-9f70-fa5cd941f380" providerId="ADAL" clId="{7F0BEFC4-7F8B-42B4-8826-5CDDE94D39C3}" dt="2021-08-26T15:06:22.644" v="157" actId="962"/>
          <ac:spMkLst>
            <pc:docMk/>
            <pc:sldMk cId="2838307812" sldId="345"/>
            <ac:spMk id="129" creationId="{2C2243B2-C041-4678-A0BA-6DA3E825500A}"/>
          </ac:spMkLst>
        </pc:spChg>
        <pc:spChg chg="mod topLvl">
          <ac:chgData name="Fainstad, Brandon" userId="aac92477-536e-4d21-9f70-fa5cd941f380" providerId="ADAL" clId="{7F0BEFC4-7F8B-42B4-8826-5CDDE94D39C3}" dt="2021-08-26T15:00:01.484" v="16" actId="962"/>
          <ac:spMkLst>
            <pc:docMk/>
            <pc:sldMk cId="2838307812" sldId="345"/>
            <ac:spMk id="141" creationId="{2E74AAF5-4ADA-4D9A-AEF2-522D2840FA09}"/>
          </ac:spMkLst>
        </pc:spChg>
        <pc:spChg chg="mod topLvl">
          <ac:chgData name="Fainstad, Brandon" userId="aac92477-536e-4d21-9f70-fa5cd941f380" providerId="ADAL" clId="{7F0BEFC4-7F8B-42B4-8826-5CDDE94D39C3}" dt="2021-08-26T14:53:56.225" v="14" actId="164"/>
          <ac:spMkLst>
            <pc:docMk/>
            <pc:sldMk cId="2838307812" sldId="345"/>
            <ac:spMk id="142" creationId="{3AD3BD6D-7064-4D23-BD79-959C4A8FB1CA}"/>
          </ac:spMkLst>
        </pc:spChg>
        <pc:spChg chg="del mod topLvl">
          <ac:chgData name="Fainstad, Brandon" userId="aac92477-536e-4d21-9f70-fa5cd941f380" providerId="ADAL" clId="{7F0BEFC4-7F8B-42B4-8826-5CDDE94D39C3}" dt="2021-08-26T15:05:13.989" v="142" actId="478"/>
          <ac:spMkLst>
            <pc:docMk/>
            <pc:sldMk cId="2838307812" sldId="345"/>
            <ac:spMk id="143" creationId="{4D66E64F-46D9-4D32-AFAB-2BC4FD53A1E1}"/>
          </ac:spMkLst>
        </pc:spChg>
        <pc:spChg chg="mod topLvl">
          <ac:chgData name="Fainstad, Brandon" userId="aac92477-536e-4d21-9f70-fa5cd941f380" providerId="ADAL" clId="{7F0BEFC4-7F8B-42B4-8826-5CDDE94D39C3}" dt="2021-08-26T14:53:56.225" v="14" actId="164"/>
          <ac:spMkLst>
            <pc:docMk/>
            <pc:sldMk cId="2838307812" sldId="345"/>
            <ac:spMk id="165" creationId="{86EECF26-0B1C-4286-8AC5-85CDE89C37D7}"/>
          </ac:spMkLst>
        </pc:spChg>
        <pc:spChg chg="del mod topLvl">
          <ac:chgData name="Fainstad, Brandon" userId="aac92477-536e-4d21-9f70-fa5cd941f380" providerId="ADAL" clId="{7F0BEFC4-7F8B-42B4-8826-5CDDE94D39C3}" dt="2021-08-26T15:00:23.145" v="19" actId="478"/>
          <ac:spMkLst>
            <pc:docMk/>
            <pc:sldMk cId="2838307812" sldId="345"/>
            <ac:spMk id="234" creationId="{7311F8F5-FFE6-4A19-B9B1-76855DC8AE05}"/>
          </ac:spMkLst>
        </pc:spChg>
        <pc:spChg chg="mod topLvl">
          <ac:chgData name="Fainstad, Brandon" userId="aac92477-536e-4d21-9f70-fa5cd941f380" providerId="ADAL" clId="{7F0BEFC4-7F8B-42B4-8826-5CDDE94D39C3}" dt="2021-08-26T15:06:41.071" v="160" actId="962"/>
          <ac:spMkLst>
            <pc:docMk/>
            <pc:sldMk cId="2838307812" sldId="345"/>
            <ac:spMk id="383" creationId="{A5BC95CF-E0FE-4E0A-A39D-3616C4ED377C}"/>
          </ac:spMkLst>
        </pc:spChg>
        <pc:grpChg chg="add mod">
          <ac:chgData name="Fainstad, Brandon" userId="aac92477-536e-4d21-9f70-fa5cd941f380" providerId="ADAL" clId="{7F0BEFC4-7F8B-42B4-8826-5CDDE94D39C3}" dt="2021-08-26T14:59:54.031" v="15" actId="962"/>
          <ac:grpSpMkLst>
            <pc:docMk/>
            <pc:sldMk cId="2838307812" sldId="345"/>
            <ac:grpSpMk id="3" creationId="{8F484C76-B321-479A-9529-C724B77140DD}"/>
          </ac:grpSpMkLst>
        </pc:grpChg>
        <pc:grpChg chg="add mod">
          <ac:chgData name="Fainstad, Brandon" userId="aac92477-536e-4d21-9f70-fa5cd941f380" providerId="ADAL" clId="{7F0BEFC4-7F8B-42B4-8826-5CDDE94D39C3}" dt="2021-08-26T15:06:35.129" v="159" actId="962"/>
          <ac:grpSpMkLst>
            <pc:docMk/>
            <pc:sldMk cId="2838307812" sldId="345"/>
            <ac:grpSpMk id="15" creationId="{D99536A7-0D5D-4FBF-9E52-6B12E1C2AF63}"/>
          </ac:grpSpMkLst>
        </pc:grpChg>
        <pc:grpChg chg="del">
          <ac:chgData name="Fainstad, Brandon" userId="aac92477-536e-4d21-9f70-fa5cd941f380" providerId="ADAL" clId="{7F0BEFC4-7F8B-42B4-8826-5CDDE94D39C3}" dt="2021-08-26T14:52:46.753" v="2" actId="165"/>
          <ac:grpSpMkLst>
            <pc:docMk/>
            <pc:sldMk cId="2838307812" sldId="345"/>
            <ac:grpSpMk id="245" creationId="{1554E8A4-1F06-4953-AE43-A2C0F4792692}"/>
          </ac:grpSpMkLst>
        </pc:grpChg>
        <pc:picChg chg="add mod">
          <ac:chgData name="Fainstad, Brandon" userId="aac92477-536e-4d21-9f70-fa5cd941f380" providerId="ADAL" clId="{7F0BEFC4-7F8B-42B4-8826-5CDDE94D39C3}" dt="2021-08-26T14:53:39.470" v="10" actId="1076"/>
          <ac:picMkLst>
            <pc:docMk/>
            <pc:sldMk cId="2838307812" sldId="345"/>
            <ac:picMk id="34" creationId="{22114EB2-558E-4DBF-BE4B-3B88CFC1430C}"/>
          </ac:picMkLst>
        </pc:picChg>
        <pc:picChg chg="add mod">
          <ac:chgData name="Fainstad, Brandon" userId="aac92477-536e-4d21-9f70-fa5cd941f380" providerId="ADAL" clId="{7F0BEFC4-7F8B-42B4-8826-5CDDE94D39C3}" dt="2021-08-26T15:05:45.162" v="148" actId="1076"/>
          <ac:picMkLst>
            <pc:docMk/>
            <pc:sldMk cId="2838307812" sldId="345"/>
            <ac:picMk id="36" creationId="{110E45CF-5F5D-4489-BC88-0881A47DC120}"/>
          </ac:picMkLst>
        </pc:picChg>
        <pc:picChg chg="add mod">
          <ac:chgData name="Fainstad, Brandon" userId="aac92477-536e-4d21-9f70-fa5cd941f380" providerId="ADAL" clId="{7F0BEFC4-7F8B-42B4-8826-5CDDE94D39C3}" dt="2021-08-26T15:05:23.108" v="144" actId="1076"/>
          <ac:picMkLst>
            <pc:docMk/>
            <pc:sldMk cId="2838307812" sldId="345"/>
            <ac:picMk id="46" creationId="{BF3C1664-6148-43E3-AA72-536513AFD666}"/>
          </ac:picMkLst>
        </pc:picChg>
        <pc:picChg chg="mod topLvl">
          <ac:chgData name="Fainstad, Brandon" userId="aac92477-536e-4d21-9f70-fa5cd941f380" providerId="ADAL" clId="{7F0BEFC4-7F8B-42B4-8826-5CDDE94D39C3}" dt="2021-08-26T14:52:46.753" v="2" actId="165"/>
          <ac:picMkLst>
            <pc:docMk/>
            <pc:sldMk cId="2838307812" sldId="345"/>
            <ac:picMk id="76" creationId="{606B9ECF-067D-475E-B486-CBAEB62428B1}"/>
          </ac:picMkLst>
        </pc:picChg>
        <pc:cxnChg chg="mod topLvl">
          <ac:chgData name="Fainstad, Brandon" userId="aac92477-536e-4d21-9f70-fa5cd941f380" providerId="ADAL" clId="{7F0BEFC4-7F8B-42B4-8826-5CDDE94D39C3}" dt="2021-08-26T15:06:29.773" v="158" actId="164"/>
          <ac:cxnSpMkLst>
            <pc:docMk/>
            <pc:sldMk cId="2838307812" sldId="345"/>
            <ac:cxnSpMk id="95" creationId="{6486E61A-E99D-4B4D-B8BB-8EC37DEF7E7C}"/>
          </ac:cxnSpMkLst>
        </pc:cxnChg>
        <pc:cxnChg chg="mod topLvl">
          <ac:chgData name="Fainstad, Brandon" userId="aac92477-536e-4d21-9f70-fa5cd941f380" providerId="ADAL" clId="{7F0BEFC4-7F8B-42B4-8826-5CDDE94D39C3}" dt="2021-08-26T14:53:56.225" v="14" actId="164"/>
          <ac:cxnSpMkLst>
            <pc:docMk/>
            <pc:sldMk cId="2838307812" sldId="345"/>
            <ac:cxnSpMk id="144" creationId="{2CD7820A-F4D8-407E-AC90-9B6837000039}"/>
          </ac:cxnSpMkLst>
        </pc:cxnChg>
        <pc:cxnChg chg="mod topLvl">
          <ac:chgData name="Fainstad, Brandon" userId="aac92477-536e-4d21-9f70-fa5cd941f380" providerId="ADAL" clId="{7F0BEFC4-7F8B-42B4-8826-5CDDE94D39C3}" dt="2021-08-26T14:53:56.225" v="14" actId="164"/>
          <ac:cxnSpMkLst>
            <pc:docMk/>
            <pc:sldMk cId="2838307812" sldId="345"/>
            <ac:cxnSpMk id="147" creationId="{6C38B16C-8F58-4B9B-99DC-B19B41489C7C}"/>
          </ac:cxnSpMkLst>
        </pc:cxnChg>
        <pc:cxnChg chg="mod topLvl">
          <ac:chgData name="Fainstad, Brandon" userId="aac92477-536e-4d21-9f70-fa5cd941f380" providerId="ADAL" clId="{7F0BEFC4-7F8B-42B4-8826-5CDDE94D39C3}" dt="2021-08-26T14:53:56.225" v="14" actId="164"/>
          <ac:cxnSpMkLst>
            <pc:docMk/>
            <pc:sldMk cId="2838307812" sldId="345"/>
            <ac:cxnSpMk id="157" creationId="{7B5429BD-C523-4FFC-A5B4-61957D887048}"/>
          </ac:cxnSpMkLst>
        </pc:cxnChg>
        <pc:cxnChg chg="mod topLvl">
          <ac:chgData name="Fainstad, Brandon" userId="aac92477-536e-4d21-9f70-fa5cd941f380" providerId="ADAL" clId="{7F0BEFC4-7F8B-42B4-8826-5CDDE94D39C3}" dt="2021-08-26T14:53:56.225" v="14" actId="164"/>
          <ac:cxnSpMkLst>
            <pc:docMk/>
            <pc:sldMk cId="2838307812" sldId="345"/>
            <ac:cxnSpMk id="158" creationId="{EDA16047-D2D9-4E36-BB41-C60F23E1EC93}"/>
          </ac:cxnSpMkLst>
        </pc:cxnChg>
        <pc:cxnChg chg="mod topLvl">
          <ac:chgData name="Fainstad, Brandon" userId="aac92477-536e-4d21-9f70-fa5cd941f380" providerId="ADAL" clId="{7F0BEFC4-7F8B-42B4-8826-5CDDE94D39C3}" dt="2021-08-26T15:06:29.773" v="158" actId="164"/>
          <ac:cxnSpMkLst>
            <pc:docMk/>
            <pc:sldMk cId="2838307812" sldId="345"/>
            <ac:cxnSpMk id="230" creationId="{4C8B6AE2-59EB-4D41-9D53-8CADF2C7048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AE054-5AB4-4EE1-901F-9C53F834C3A9}" type="datetimeFigureOut">
              <a:rPr lang="en-US" smtClean="0"/>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2007B-AA95-4A93-B849-8B8FE45E25C9}" type="slidenum">
              <a:rPr lang="en-US" smtClean="0"/>
              <a:t>‹#›</a:t>
            </a:fld>
            <a:endParaRPr lang="en-US"/>
          </a:p>
        </p:txBody>
      </p:sp>
    </p:spTree>
    <p:extLst>
      <p:ext uri="{BB962C8B-B14F-4D97-AF65-F5344CB8AC3E}">
        <p14:creationId xmlns:p14="http://schemas.microsoft.com/office/powerpoint/2010/main" val="40187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acquisition: </a:t>
            </a:r>
          </a:p>
          <a:p>
            <a:r>
              <a:rPr lang="en-US" sz="1100" dirty="0"/>
              <a:t>-With the transducer just lateral to the left sternal border at approximately the 3rd or 4th rib space, point the probe marker toward the patient’s right shoulder.</a:t>
            </a:r>
          </a:p>
          <a:p>
            <a:r>
              <a:rPr lang="en-US" sz="1100" dirty="0"/>
              <a:t>-A standard PLAX view, should have a near horizontal septum and deep pericardium.  The RV and base of the LV (but not the apex) and both aortic and mitral valves visible should all be visible.</a:t>
            </a:r>
          </a:p>
          <a:p>
            <a:r>
              <a:rPr lang="en-US" sz="1100" dirty="0"/>
              <a:t>-The RV will be seen anteriorly. </a:t>
            </a:r>
          </a:p>
          <a:p>
            <a:r>
              <a:rPr lang="en-US" sz="1100" dirty="0"/>
              <a:t>-Adjust your depth to 1cm deeper than the descending thoracic aorta is visible in the far field. </a:t>
            </a:r>
          </a:p>
          <a:p>
            <a:r>
              <a:rPr lang="en-US" sz="1100" dirty="0"/>
              <a:t>-The pericardium should be roughly flat on the screen. </a:t>
            </a:r>
          </a:p>
          <a:p>
            <a:endParaRPr lang="en-US" sz="1100" dirty="0"/>
          </a:p>
          <a:p>
            <a:r>
              <a:rPr lang="en-US" sz="1100" dirty="0"/>
              <a:t>EPSS is evaluated in this view using M-Mode. Eyeball test, the anterior mitral leaflet should look like it is about to slap the interventricular septum</a:t>
            </a:r>
          </a:p>
          <a:p>
            <a:r>
              <a:rPr lang="en-US" sz="1100" dirty="0"/>
              <a:t>&lt;7mm normal</a:t>
            </a:r>
          </a:p>
          <a:p>
            <a:r>
              <a:rPr lang="en-US" sz="1100" dirty="0"/>
              <a:t>&gt;10 c/w CHF</a:t>
            </a:r>
          </a:p>
          <a:p>
            <a:r>
              <a:rPr lang="en-US" sz="1100" dirty="0"/>
              <a:t>Caveat: If patient has AR or MS will increase EPSS </a:t>
            </a:r>
          </a:p>
          <a:p>
            <a:r>
              <a:rPr lang="en-US" sz="1100" dirty="0"/>
              <a:t>See EPSS talk for more information </a:t>
            </a:r>
          </a:p>
          <a:p>
            <a:endParaRPr lang="en-US" sz="1100" dirty="0"/>
          </a:p>
          <a:p>
            <a:r>
              <a:rPr lang="en-US" sz="1100" dirty="0"/>
              <a:t>LV free wall contraction in interventricular thickening are markers of systolic function. You should see the LV cavity size decrease in a normal functioning heart. </a:t>
            </a:r>
          </a:p>
          <a:p>
            <a:endParaRPr lang="en-US" sz="1100" dirty="0"/>
          </a:p>
          <a:p>
            <a:r>
              <a:rPr lang="en-US" sz="1100" dirty="0"/>
              <a:t>GIF obtained from : https://www.renalfellow.org/2019/06/07/introduction-to-focused-cardiac-ultrasound-the-parasternal-long-axis-view/</a:t>
            </a:r>
          </a:p>
        </p:txBody>
      </p:sp>
      <p:sp>
        <p:nvSpPr>
          <p:cNvPr id="4" name="Slide Number Placeholder 3"/>
          <p:cNvSpPr>
            <a:spLocks noGrp="1"/>
          </p:cNvSpPr>
          <p:nvPr>
            <p:ph type="sldNum" sz="quarter" idx="5"/>
          </p:nvPr>
        </p:nvSpPr>
        <p:spPr/>
        <p:txBody>
          <a:bodyPr/>
          <a:lstStyle/>
          <a:p>
            <a:fld id="{F392007B-AA95-4A93-B849-8B8FE45E25C9}" type="slidenum">
              <a:rPr lang="en-US" smtClean="0"/>
              <a:t>1</a:t>
            </a:fld>
            <a:endParaRPr lang="en-US" dirty="0"/>
          </a:p>
        </p:txBody>
      </p:sp>
    </p:spTree>
    <p:extLst>
      <p:ext uri="{BB962C8B-B14F-4D97-AF65-F5344CB8AC3E}">
        <p14:creationId xmlns:p14="http://schemas.microsoft.com/office/powerpoint/2010/main" val="36854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acquisition: </a:t>
            </a:r>
          </a:p>
          <a:p>
            <a:r>
              <a:rPr lang="en-US" sz="1100" dirty="0"/>
              <a:t>-With the transducer just lateral to the left sternal border at approximately the 3rd or 4th rib space, point the probe marker toward the patient’s right shoulder.</a:t>
            </a:r>
          </a:p>
          <a:p>
            <a:r>
              <a:rPr lang="en-US" sz="1100" dirty="0"/>
              <a:t>-A standard PLAX view, should have a near horizontal septum and deep pericardium.  The RV and base of the LV (but not the apex) and both aortic and mitral valves visible should all be visible.</a:t>
            </a:r>
          </a:p>
          <a:p>
            <a:r>
              <a:rPr lang="en-US" sz="1100" dirty="0"/>
              <a:t>-The RV will be seen anteriorly. </a:t>
            </a:r>
          </a:p>
          <a:p>
            <a:r>
              <a:rPr lang="en-US" sz="1100" dirty="0"/>
              <a:t>-Adjust your depth to 1cm deeper than the descending thoracic aorta is visible in the far field. </a:t>
            </a:r>
          </a:p>
          <a:p>
            <a:r>
              <a:rPr lang="en-US" sz="1100" dirty="0"/>
              <a:t>-The pericardium should be roughly flat on the screen. </a:t>
            </a:r>
          </a:p>
          <a:p>
            <a:endParaRPr lang="en-US" sz="1100" dirty="0"/>
          </a:p>
          <a:p>
            <a:r>
              <a:rPr lang="en-US" sz="1100" dirty="0"/>
              <a:t>EPSS is evaluated in this view using M-Mode. Eyeball test, the anterior mitral leaflet should look like it is about to slap the interventricular septum</a:t>
            </a:r>
          </a:p>
          <a:p>
            <a:r>
              <a:rPr lang="en-US" sz="1100" dirty="0"/>
              <a:t>&lt;7mm normal</a:t>
            </a:r>
          </a:p>
          <a:p>
            <a:r>
              <a:rPr lang="en-US" sz="1100" dirty="0"/>
              <a:t>&gt;10 c/w CHF</a:t>
            </a:r>
          </a:p>
          <a:p>
            <a:r>
              <a:rPr lang="en-US" sz="1100" dirty="0"/>
              <a:t>Caveat: If patient has AR or MS will increase EPSS </a:t>
            </a:r>
          </a:p>
          <a:p>
            <a:r>
              <a:rPr lang="en-US" sz="1100" dirty="0"/>
              <a:t>See EPSS talk for more information </a:t>
            </a:r>
          </a:p>
          <a:p>
            <a:endParaRPr lang="en-US" sz="1100" dirty="0"/>
          </a:p>
          <a:p>
            <a:r>
              <a:rPr lang="en-US" sz="1100" dirty="0"/>
              <a:t>LV free wall contraction in interventricular thickening are markers of systolic function. You should see the LV cavity size decrease in a normal functioning heart. </a:t>
            </a:r>
          </a:p>
          <a:p>
            <a:endParaRPr lang="en-US" sz="1100" dirty="0"/>
          </a:p>
          <a:p>
            <a:r>
              <a:rPr lang="en-US" sz="1100" dirty="0"/>
              <a:t>GIF obtained from : https://www.renalfellow.org/2019/06/07/introduction-to-focused-cardiac-ultrasound-the-parasternal-long-axis-view/</a:t>
            </a:r>
          </a:p>
        </p:txBody>
      </p:sp>
      <p:sp>
        <p:nvSpPr>
          <p:cNvPr id="4" name="Slide Number Placeholder 3"/>
          <p:cNvSpPr>
            <a:spLocks noGrp="1"/>
          </p:cNvSpPr>
          <p:nvPr>
            <p:ph type="sldNum" sz="quarter" idx="5"/>
          </p:nvPr>
        </p:nvSpPr>
        <p:spPr/>
        <p:txBody>
          <a:bodyPr/>
          <a:lstStyle/>
          <a:p>
            <a:fld id="{F392007B-AA95-4A93-B849-8B8FE45E25C9}" type="slidenum">
              <a:rPr lang="en-US" smtClean="0"/>
              <a:t>2</a:t>
            </a:fld>
            <a:endParaRPr lang="en-US"/>
          </a:p>
        </p:txBody>
      </p:sp>
    </p:spTree>
    <p:extLst>
      <p:ext uri="{BB962C8B-B14F-4D97-AF65-F5344CB8AC3E}">
        <p14:creationId xmlns:p14="http://schemas.microsoft.com/office/powerpoint/2010/main" val="409284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acquisition: </a:t>
            </a:r>
          </a:p>
          <a:p>
            <a:r>
              <a:rPr lang="en-US" sz="1100" dirty="0"/>
              <a:t>-With the transducer just lateral to the left sternal border at approximately the 3rd or 4th rib space, point the probe marker toward the patient’s right shoulder.</a:t>
            </a:r>
          </a:p>
          <a:p>
            <a:r>
              <a:rPr lang="en-US" sz="1100" dirty="0"/>
              <a:t>-A standard PLAX view, should have a near horizontal septum and deep pericardium.  The RV and base of the LV (but not the apex) and both aortic and mitral valves visible should all be visible.</a:t>
            </a:r>
          </a:p>
          <a:p>
            <a:r>
              <a:rPr lang="en-US" sz="1100" dirty="0"/>
              <a:t>-The RV will be seen anteriorly. </a:t>
            </a:r>
          </a:p>
          <a:p>
            <a:r>
              <a:rPr lang="en-US" sz="1100" dirty="0"/>
              <a:t>-Adjust your depth to 1cm deeper than the descending thoracic aorta is visible in the far field. </a:t>
            </a:r>
          </a:p>
          <a:p>
            <a:r>
              <a:rPr lang="en-US" sz="1100" dirty="0"/>
              <a:t>-The pericardium should be roughly flat on the screen. </a:t>
            </a:r>
          </a:p>
          <a:p>
            <a:endParaRPr lang="en-US" sz="1100" dirty="0"/>
          </a:p>
          <a:p>
            <a:r>
              <a:rPr lang="en-US" sz="1100" dirty="0"/>
              <a:t>EPSS is evaluated in this view using M-Mode. Eyeball test, the anterior mitral leaflet should look like it is about to slap the interventricular septum</a:t>
            </a:r>
          </a:p>
          <a:p>
            <a:r>
              <a:rPr lang="en-US" sz="1100" dirty="0"/>
              <a:t>&lt;7mm normal</a:t>
            </a:r>
          </a:p>
          <a:p>
            <a:r>
              <a:rPr lang="en-US" sz="1100" dirty="0"/>
              <a:t>&gt;10 c/w CHF</a:t>
            </a:r>
          </a:p>
          <a:p>
            <a:r>
              <a:rPr lang="en-US" sz="1100" dirty="0"/>
              <a:t>Caveat: If patient has AR or MS will increase EPSS </a:t>
            </a:r>
          </a:p>
          <a:p>
            <a:r>
              <a:rPr lang="en-US" sz="1100" dirty="0"/>
              <a:t>See EPSS talk for more information </a:t>
            </a:r>
          </a:p>
          <a:p>
            <a:endParaRPr lang="en-US" sz="1100" dirty="0"/>
          </a:p>
          <a:p>
            <a:r>
              <a:rPr lang="en-US" sz="1100" dirty="0"/>
              <a:t>LV free wall contraction in interventricular thickening are markers of systolic function. You should see the LV cavity size decrease in a normal functioning heart. </a:t>
            </a:r>
          </a:p>
          <a:p>
            <a:endParaRPr lang="en-US" sz="1100" dirty="0"/>
          </a:p>
          <a:p>
            <a:r>
              <a:rPr lang="en-US" sz="1100" dirty="0"/>
              <a:t>GIF obtained from : https://www.renalfellow.org/2019/06/07/introduction-to-focused-cardiac-ultrasound-the-parasternal-long-axis-view/</a:t>
            </a:r>
          </a:p>
        </p:txBody>
      </p:sp>
      <p:sp>
        <p:nvSpPr>
          <p:cNvPr id="4" name="Slide Number Placeholder 3"/>
          <p:cNvSpPr>
            <a:spLocks noGrp="1"/>
          </p:cNvSpPr>
          <p:nvPr>
            <p:ph type="sldNum" sz="quarter" idx="5"/>
          </p:nvPr>
        </p:nvSpPr>
        <p:spPr/>
        <p:txBody>
          <a:bodyPr/>
          <a:lstStyle/>
          <a:p>
            <a:fld id="{F392007B-AA95-4A93-B849-8B8FE45E25C9}" type="slidenum">
              <a:rPr lang="en-US" smtClean="0"/>
              <a:t>3</a:t>
            </a:fld>
            <a:endParaRPr lang="en-US"/>
          </a:p>
        </p:txBody>
      </p:sp>
    </p:spTree>
    <p:extLst>
      <p:ext uri="{BB962C8B-B14F-4D97-AF65-F5344CB8AC3E}">
        <p14:creationId xmlns:p14="http://schemas.microsoft.com/office/powerpoint/2010/main" val="267895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Image acquisition: </a:t>
            </a:r>
          </a:p>
          <a:p>
            <a:r>
              <a:rPr lang="en-US" sz="1100" dirty="0"/>
              <a:t>-With the transducer just lateral to the left sternal border at approximately the 3rd or 4th rib space, point the probe marker toward the patient’s right shoulder.</a:t>
            </a:r>
          </a:p>
          <a:p>
            <a:r>
              <a:rPr lang="en-US" sz="1100" dirty="0"/>
              <a:t>-A standard PLAX view, should have a near horizontal septum and deep pericardium.  The RV and base of the LV (but not the apex) and both aortic and mitral valves visible should all be visible.</a:t>
            </a:r>
          </a:p>
          <a:p>
            <a:r>
              <a:rPr lang="en-US" sz="1100" dirty="0"/>
              <a:t>-The RV will be seen anteriorly. </a:t>
            </a:r>
          </a:p>
          <a:p>
            <a:r>
              <a:rPr lang="en-US" sz="1100" dirty="0"/>
              <a:t>-Adjust your depth to 1cm deeper than the descending thoracic aorta is visible in the far field. </a:t>
            </a:r>
          </a:p>
          <a:p>
            <a:r>
              <a:rPr lang="en-US" sz="1100" dirty="0"/>
              <a:t>-The pericardium should be roughly flat on the screen. </a:t>
            </a:r>
          </a:p>
          <a:p>
            <a:endParaRPr lang="en-US" sz="1100" dirty="0"/>
          </a:p>
          <a:p>
            <a:r>
              <a:rPr lang="en-US" sz="1100" dirty="0"/>
              <a:t>EPSS is evaluated in this view using M-Mode. Eyeball test, the anterior mitral leaflet should look like it is about to slap the interventricular septum</a:t>
            </a:r>
          </a:p>
          <a:p>
            <a:r>
              <a:rPr lang="en-US" sz="1100" dirty="0"/>
              <a:t>&lt;7mm normal</a:t>
            </a:r>
          </a:p>
          <a:p>
            <a:r>
              <a:rPr lang="en-US" sz="1100" dirty="0"/>
              <a:t>&gt;10 c/w CHF</a:t>
            </a:r>
          </a:p>
          <a:p>
            <a:r>
              <a:rPr lang="en-US" sz="1100" dirty="0"/>
              <a:t>Caveat: If patient has AR or MS will increase EPSS </a:t>
            </a:r>
          </a:p>
          <a:p>
            <a:r>
              <a:rPr lang="en-US" sz="1100" dirty="0"/>
              <a:t>See EPSS talk for more information </a:t>
            </a:r>
          </a:p>
          <a:p>
            <a:endParaRPr lang="en-US" sz="1100" dirty="0"/>
          </a:p>
          <a:p>
            <a:r>
              <a:rPr lang="en-US" sz="1100" dirty="0"/>
              <a:t>LV free wall contraction in interventricular thickening are markers of systolic function. You should see the LV cavity size decrease in a normal functioning heart. </a:t>
            </a:r>
          </a:p>
          <a:p>
            <a:endParaRPr lang="en-US" sz="1100" dirty="0"/>
          </a:p>
          <a:p>
            <a:r>
              <a:rPr lang="en-US" sz="1100" dirty="0"/>
              <a:t>GIF obtained from : https://www.renalfellow.org/2019/06/07/introduction-to-focused-cardiac-ultrasound-the-parasternal-long-axis-view/</a:t>
            </a:r>
          </a:p>
        </p:txBody>
      </p:sp>
      <p:sp>
        <p:nvSpPr>
          <p:cNvPr id="4" name="Slide Number Placeholder 3"/>
          <p:cNvSpPr>
            <a:spLocks noGrp="1"/>
          </p:cNvSpPr>
          <p:nvPr>
            <p:ph type="sldNum" sz="quarter" idx="5"/>
          </p:nvPr>
        </p:nvSpPr>
        <p:spPr/>
        <p:txBody>
          <a:bodyPr/>
          <a:lstStyle/>
          <a:p>
            <a:fld id="{F392007B-AA95-4A93-B849-8B8FE45E25C9}" type="slidenum">
              <a:rPr lang="en-US" smtClean="0"/>
              <a:t>4</a:t>
            </a:fld>
            <a:endParaRPr lang="en-US"/>
          </a:p>
        </p:txBody>
      </p:sp>
    </p:spTree>
    <p:extLst>
      <p:ext uri="{BB962C8B-B14F-4D97-AF65-F5344CB8AC3E}">
        <p14:creationId xmlns:p14="http://schemas.microsoft.com/office/powerpoint/2010/main" val="385256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1: </a:t>
            </a:r>
          </a:p>
          <a:p>
            <a:r>
              <a:rPr lang="en-US" dirty="0"/>
              <a:t>Identify landmark structures. </a:t>
            </a:r>
          </a:p>
          <a:p>
            <a:r>
              <a:rPr lang="en-US" dirty="0"/>
              <a:t>Notable abnormalities</a:t>
            </a:r>
          </a:p>
          <a:p>
            <a:r>
              <a:rPr lang="en-US" dirty="0"/>
              <a:t>	-Left atrium appears enlarged (rule of thirds)</a:t>
            </a:r>
          </a:p>
          <a:p>
            <a:r>
              <a:rPr lang="en-US" dirty="0"/>
              <a:t>	-EPSS markedly reduced </a:t>
            </a:r>
          </a:p>
          <a:p>
            <a:r>
              <a:rPr lang="en-US" dirty="0"/>
              <a:t>	-Not well visualized, but appears that LV free wall thickness not changing very much throughout cardiac cycle and LV cavity size does not significantly decrease during systole which points to decreased systolic function</a:t>
            </a:r>
          </a:p>
          <a:p>
            <a:r>
              <a:rPr lang="en-US" dirty="0"/>
              <a:t>Note: No pericardial effusion. Depth could be increased to better visualize descending aorta </a:t>
            </a:r>
          </a:p>
        </p:txBody>
      </p:sp>
      <p:sp>
        <p:nvSpPr>
          <p:cNvPr id="4" name="Slide Number Placeholder 3"/>
          <p:cNvSpPr>
            <a:spLocks noGrp="1"/>
          </p:cNvSpPr>
          <p:nvPr>
            <p:ph type="sldNum" sz="quarter" idx="5"/>
          </p:nvPr>
        </p:nvSpPr>
        <p:spPr/>
        <p:txBody>
          <a:bodyPr/>
          <a:lstStyle/>
          <a:p>
            <a:fld id="{F392007B-AA95-4A93-B849-8B8FE45E25C9}" type="slidenum">
              <a:rPr lang="en-US" smtClean="0"/>
              <a:t>5</a:t>
            </a:fld>
            <a:endParaRPr lang="en-US"/>
          </a:p>
        </p:txBody>
      </p:sp>
    </p:spTree>
    <p:extLst>
      <p:ext uri="{BB962C8B-B14F-4D97-AF65-F5344CB8AC3E}">
        <p14:creationId xmlns:p14="http://schemas.microsoft.com/office/powerpoint/2010/main" val="116672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1: </a:t>
            </a:r>
          </a:p>
          <a:p>
            <a:r>
              <a:rPr lang="en-US" dirty="0"/>
              <a:t>Identify landmark structures. </a:t>
            </a:r>
          </a:p>
          <a:p>
            <a:r>
              <a:rPr lang="en-US" dirty="0"/>
              <a:t>Notable abnormalities</a:t>
            </a:r>
          </a:p>
          <a:p>
            <a:r>
              <a:rPr lang="en-US" dirty="0"/>
              <a:t>	-Left atrium appears enlarged (rule of thirds)</a:t>
            </a:r>
          </a:p>
          <a:p>
            <a:r>
              <a:rPr lang="en-US" dirty="0"/>
              <a:t>	-EPSS markedly reduced </a:t>
            </a:r>
          </a:p>
          <a:p>
            <a:r>
              <a:rPr lang="en-US" dirty="0"/>
              <a:t>	-Not well visualized, but appears that LV free wall thickness not changing very much throughout cardiac cycle and LV cavity size does not significantly decrease during systole which points to decreased systolic function</a:t>
            </a:r>
          </a:p>
          <a:p>
            <a:r>
              <a:rPr lang="en-US" dirty="0"/>
              <a:t>Note: No pericardial effusion. Depth could be increased to better visualize descending aorta </a:t>
            </a:r>
          </a:p>
        </p:txBody>
      </p:sp>
      <p:sp>
        <p:nvSpPr>
          <p:cNvPr id="4" name="Slide Number Placeholder 3"/>
          <p:cNvSpPr>
            <a:spLocks noGrp="1"/>
          </p:cNvSpPr>
          <p:nvPr>
            <p:ph type="sldNum" sz="quarter" idx="5"/>
          </p:nvPr>
        </p:nvSpPr>
        <p:spPr/>
        <p:txBody>
          <a:bodyPr/>
          <a:lstStyle/>
          <a:p>
            <a:fld id="{F392007B-AA95-4A93-B849-8B8FE45E25C9}" type="slidenum">
              <a:rPr lang="en-US" smtClean="0"/>
              <a:t>6</a:t>
            </a:fld>
            <a:endParaRPr lang="en-US"/>
          </a:p>
        </p:txBody>
      </p:sp>
    </p:spTree>
    <p:extLst>
      <p:ext uri="{BB962C8B-B14F-4D97-AF65-F5344CB8AC3E}">
        <p14:creationId xmlns:p14="http://schemas.microsoft.com/office/powerpoint/2010/main" val="13306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47A9-D53B-43D9-8708-4A4F9CD95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6AC791-CF7B-4E5A-829B-C1FEA7278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8A3820-9C64-4254-B706-D7655C8874F1}"/>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5" name="Footer Placeholder 4">
            <a:extLst>
              <a:ext uri="{FF2B5EF4-FFF2-40B4-BE49-F238E27FC236}">
                <a16:creationId xmlns:a16="http://schemas.microsoft.com/office/drawing/2014/main" id="{DF6A3BB0-232D-4C30-81EA-22F168436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54119-109B-45F1-AE71-24E5326EF81B}"/>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125208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CC0A-32B2-4D6B-A976-152A5A6BB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C7FAE1-E8C3-4A04-99E1-FC26CF51F3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D4EBF-9BC0-48F9-BBA1-256AA7B449F0}"/>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5" name="Footer Placeholder 4">
            <a:extLst>
              <a:ext uri="{FF2B5EF4-FFF2-40B4-BE49-F238E27FC236}">
                <a16:creationId xmlns:a16="http://schemas.microsoft.com/office/drawing/2014/main" id="{409FBAC2-A8AA-4365-8035-E8139DCAB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6C765-A941-41A8-ACE1-FC7EEB923CF8}"/>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175985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A6490-5CB4-4007-BF9C-C0B9BBFD82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A637B-55D1-4FD6-8826-8107FE6954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3F6E6-4340-45E1-8E17-57FEF9878CE3}"/>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5" name="Footer Placeholder 4">
            <a:extLst>
              <a:ext uri="{FF2B5EF4-FFF2-40B4-BE49-F238E27FC236}">
                <a16:creationId xmlns:a16="http://schemas.microsoft.com/office/drawing/2014/main" id="{ECF51AFE-9DEF-42C3-B256-8BF6A263A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1D9F0-0590-4283-85CE-FDF9A9299B6D}"/>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250808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F50C-21F5-4629-9EC6-785D86A73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CE0E-9445-461F-9ECE-DDFCB30DE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AAB52-45BA-4DA5-8D42-A08F5258C10D}"/>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5" name="Footer Placeholder 4">
            <a:extLst>
              <a:ext uri="{FF2B5EF4-FFF2-40B4-BE49-F238E27FC236}">
                <a16:creationId xmlns:a16="http://schemas.microsoft.com/office/drawing/2014/main" id="{1282237F-3FF5-4808-8FD5-00EF68EB1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A63D9-4B9C-4C5F-9F78-072EDC354ED5}"/>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348130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FD5A-4224-4D3C-B1F1-B90A847A5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B6431-F589-4041-83A9-477647B3D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06F8E7-1AA6-4BD7-A388-9A352EFFA539}"/>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5" name="Footer Placeholder 4">
            <a:extLst>
              <a:ext uri="{FF2B5EF4-FFF2-40B4-BE49-F238E27FC236}">
                <a16:creationId xmlns:a16="http://schemas.microsoft.com/office/drawing/2014/main" id="{47D54B6F-EDE8-4FBE-9CCD-D1DA25653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CB8CD-7770-4694-A186-17FB1A0452A4}"/>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146074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048C-8CE6-4F5C-9D54-EEF648B5D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1A9E7-68D0-4CAE-8EED-7E16296A61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3C60E-E3A3-43C5-9B70-2947682C4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61302-CA24-440A-B4FF-2A215B8036C7}"/>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6" name="Footer Placeholder 5">
            <a:extLst>
              <a:ext uri="{FF2B5EF4-FFF2-40B4-BE49-F238E27FC236}">
                <a16:creationId xmlns:a16="http://schemas.microsoft.com/office/drawing/2014/main" id="{4C7EEBFF-4BF8-4D9A-877C-4E5B15B3B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3C224-531D-4D5F-B138-C8C2DF558B55}"/>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397738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75BB-BA8C-4CC9-93B3-4A118DAD38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6F770-99FF-4877-A6E4-801BCDCA7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73736-8DED-4689-9646-4FBAC9D97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948A43-C6BB-4B91-88F4-AA4F08A7F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F14354-CC40-406E-99F5-5BC15D383A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7D4896-9FCB-4EF0-BFDF-E1D1B2FC7BF2}"/>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8" name="Footer Placeholder 7">
            <a:extLst>
              <a:ext uri="{FF2B5EF4-FFF2-40B4-BE49-F238E27FC236}">
                <a16:creationId xmlns:a16="http://schemas.microsoft.com/office/drawing/2014/main" id="{7B12BA49-F00F-4AFE-AB38-3A00DBD124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F7A29B-38B0-4F09-BE1C-9FA194FABC25}"/>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1212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DF8A-24FB-44E0-9F17-99FE29456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4F6B9C-BC36-4C97-A0C2-298B31B7F242}"/>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4" name="Footer Placeholder 3">
            <a:extLst>
              <a:ext uri="{FF2B5EF4-FFF2-40B4-BE49-F238E27FC236}">
                <a16:creationId xmlns:a16="http://schemas.microsoft.com/office/drawing/2014/main" id="{D275006E-543E-470E-A609-8F2C7C4FA1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5B6329-5671-4FC1-9965-4613377B21FF}"/>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265707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7B9BC-B772-43F8-B4FC-CF88D87B4201}"/>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3" name="Footer Placeholder 2">
            <a:extLst>
              <a:ext uri="{FF2B5EF4-FFF2-40B4-BE49-F238E27FC236}">
                <a16:creationId xmlns:a16="http://schemas.microsoft.com/office/drawing/2014/main" id="{6148AABF-8B66-415F-B026-058588D738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B94FAD-0F36-4D49-8D81-BC7EBBED37D3}"/>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378856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225D-6212-45BF-9127-F3496C195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76053-9083-4DB1-AC75-EEAFE66D1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FCAA03-47AC-448C-BD62-44DFDB1C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466D0-E4EF-4DF9-8096-64AA0A64889E}"/>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6" name="Footer Placeholder 5">
            <a:extLst>
              <a:ext uri="{FF2B5EF4-FFF2-40B4-BE49-F238E27FC236}">
                <a16:creationId xmlns:a16="http://schemas.microsoft.com/office/drawing/2014/main" id="{9BD45805-0774-4915-B57B-553C8A9B7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04D829-266E-48F1-BED7-DD6BB3E4B33F}"/>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354234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6985-27E5-4F8C-BF91-22DEDCF51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F96F4-60CE-40AC-AE3F-7773EA444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A837F7-B670-4DDC-AFE1-EBA1784FB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39E62-6360-48A5-B5FE-258587AB417D}"/>
              </a:ext>
            </a:extLst>
          </p:cNvPr>
          <p:cNvSpPr>
            <a:spLocks noGrp="1"/>
          </p:cNvSpPr>
          <p:nvPr>
            <p:ph type="dt" sz="half" idx="10"/>
          </p:nvPr>
        </p:nvSpPr>
        <p:spPr/>
        <p:txBody>
          <a:bodyPr/>
          <a:lstStyle/>
          <a:p>
            <a:fld id="{0F84F14A-D76B-40B9-B3E4-3854EC9865A5}" type="datetimeFigureOut">
              <a:rPr lang="en-US" smtClean="0"/>
              <a:t>8/26/2021</a:t>
            </a:fld>
            <a:endParaRPr lang="en-US"/>
          </a:p>
        </p:txBody>
      </p:sp>
      <p:sp>
        <p:nvSpPr>
          <p:cNvPr id="6" name="Footer Placeholder 5">
            <a:extLst>
              <a:ext uri="{FF2B5EF4-FFF2-40B4-BE49-F238E27FC236}">
                <a16:creationId xmlns:a16="http://schemas.microsoft.com/office/drawing/2014/main" id="{E5728423-8843-4CD6-A271-610D92326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C43CA-DAE0-4E68-99E5-FF49B44A1558}"/>
              </a:ext>
            </a:extLst>
          </p:cNvPr>
          <p:cNvSpPr>
            <a:spLocks noGrp="1"/>
          </p:cNvSpPr>
          <p:nvPr>
            <p:ph type="sldNum" sz="quarter" idx="12"/>
          </p:nvPr>
        </p:nvSpPr>
        <p:spPr/>
        <p:txBody>
          <a:bodyPr/>
          <a:lstStyle/>
          <a:p>
            <a:fld id="{DCAEE272-2248-4504-8802-E524313AA46D}" type="slidenum">
              <a:rPr lang="en-US" smtClean="0"/>
              <a:t>‹#›</a:t>
            </a:fld>
            <a:endParaRPr lang="en-US"/>
          </a:p>
        </p:txBody>
      </p:sp>
    </p:spTree>
    <p:extLst>
      <p:ext uri="{BB962C8B-B14F-4D97-AF65-F5344CB8AC3E}">
        <p14:creationId xmlns:p14="http://schemas.microsoft.com/office/powerpoint/2010/main" val="418171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B2958-4B36-4099-B770-95CB160A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895D57-598D-40AC-A83B-119200F92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F33C1-0465-4F25-B77C-BB92D54D4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F14A-D76B-40B9-B3E4-3854EC9865A5}" type="datetimeFigureOut">
              <a:rPr lang="en-US" smtClean="0"/>
              <a:t>8/26/2021</a:t>
            </a:fld>
            <a:endParaRPr lang="en-US"/>
          </a:p>
        </p:txBody>
      </p:sp>
      <p:sp>
        <p:nvSpPr>
          <p:cNvPr id="5" name="Footer Placeholder 4">
            <a:extLst>
              <a:ext uri="{FF2B5EF4-FFF2-40B4-BE49-F238E27FC236}">
                <a16:creationId xmlns:a16="http://schemas.microsoft.com/office/drawing/2014/main" id="{BB0183EC-0D02-4E7B-AF4B-BCEBEC804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85E90E-61B1-441D-88BB-8B212DF7D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EE272-2248-4504-8802-E524313AA46D}" type="slidenum">
              <a:rPr lang="en-US" smtClean="0"/>
              <a:t>‹#›</a:t>
            </a:fld>
            <a:endParaRPr lang="en-US"/>
          </a:p>
        </p:txBody>
      </p:sp>
    </p:spTree>
    <p:extLst>
      <p:ext uri="{BB962C8B-B14F-4D97-AF65-F5344CB8AC3E}">
        <p14:creationId xmlns:p14="http://schemas.microsoft.com/office/powerpoint/2010/main" val="1161362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jp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4.png"/><Relationship Id="rId5" Type="http://schemas.openxmlformats.org/officeDocument/2006/relationships/slide" Target="slide2.xml"/><Relationship Id="rId10" Type="http://schemas.openxmlformats.org/officeDocument/2006/relationships/image" Target="../media/image3.svg"/><Relationship Id="rId4" Type="http://schemas.openxmlformats.org/officeDocument/2006/relationships/hyperlink" Target="https://www.usa.philips.com/healthcare/resources/landing/lumify-ultrasound-outright-purchase"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xml"/><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png"/><Relationship Id="rId3" Type="http://schemas.openxmlformats.org/officeDocument/2006/relationships/slide" Target="slide1.xml"/><Relationship Id="rId7" Type="http://schemas.openxmlformats.org/officeDocument/2006/relationships/image" Target="../media/image2.png"/><Relationship Id="rId12" Type="http://schemas.openxmlformats.org/officeDocument/2006/relationships/hyperlink" Target="https://www.pinterest.com/pin/58314585173746810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8.png"/><Relationship Id="rId5" Type="http://schemas.openxmlformats.org/officeDocument/2006/relationships/slide" Target="slide4.xml"/><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 Target="slide1.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slide" Target="slide5.xml"/><Relationship Id="rId5" Type="http://schemas.openxmlformats.org/officeDocument/2006/relationships/image" Target="../media/image2.png"/><Relationship Id="rId10" Type="http://schemas.openxmlformats.org/officeDocument/2006/relationships/slide" Target="slide4.xml"/><Relationship Id="rId4" Type="http://schemas.openxmlformats.org/officeDocument/2006/relationships/slide" Target="slide2.xml"/><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slide" Target="slide1.xml"/><Relationship Id="rId12"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svg"/><Relationship Id="rId11" Type="http://schemas.openxmlformats.org/officeDocument/2006/relationships/slide" Target="slide6.xml"/><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notesSlide" Target="../notesSlides/notesSlide5.xml"/><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slide" Target="slide1.xml"/><Relationship Id="rId12" Type="http://schemas.openxmlformats.org/officeDocument/2006/relationships/image" Target="../media/image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svg"/><Relationship Id="rId11" Type="http://schemas.openxmlformats.org/officeDocument/2006/relationships/slide" Target="slide5.xml"/><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notesSlide" Target="../notesSlides/notesSlide6.xml"/><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indoor, dryer&#10;&#10;Description automatically generated">
            <a:extLst>
              <a:ext uri="{FF2B5EF4-FFF2-40B4-BE49-F238E27FC236}">
                <a16:creationId xmlns:a16="http://schemas.microsoft.com/office/drawing/2014/main" id="{238F6C5E-B8D5-4A00-B1E6-4D361FA003D4}"/>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rot="19001380">
            <a:off x="4467207" y="801358"/>
            <a:ext cx="6667500" cy="3448050"/>
          </a:xfrm>
          <a:prstGeom prst="rect">
            <a:avLst/>
          </a:prstGeom>
        </p:spPr>
      </p:pic>
      <p:sp>
        <p:nvSpPr>
          <p:cNvPr id="154" name="question 1">
            <a:extLst>
              <a:ext uri="{FF2B5EF4-FFF2-40B4-BE49-F238E27FC236}">
                <a16:creationId xmlns:a16="http://schemas.microsoft.com/office/drawing/2014/main" id="{9B816753-F023-4D31-9D82-47CAC9BBD9A0}"/>
              </a:ext>
            </a:extLst>
          </p:cNvPr>
          <p:cNvSpPr txBox="1"/>
          <p:nvPr/>
        </p:nvSpPr>
        <p:spPr>
          <a:xfrm>
            <a:off x="205189" y="382012"/>
            <a:ext cx="2395838" cy="1021556"/>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Which transducer is best for Parasternal long axis (PLAX) view?</a:t>
            </a:r>
          </a:p>
        </p:txBody>
      </p:sp>
      <p:sp>
        <p:nvSpPr>
          <p:cNvPr id="198" name="Question 2">
            <a:hlinkClick r:id="rId5" action="ppaction://hlinksldjump"/>
            <a:extLst>
              <a:ext uri="{FF2B5EF4-FFF2-40B4-BE49-F238E27FC236}">
                <a16:creationId xmlns:a16="http://schemas.microsoft.com/office/drawing/2014/main" id="{6996478C-46F4-4F2C-9179-4736A69992E6}"/>
              </a:ext>
            </a:extLst>
          </p:cNvPr>
          <p:cNvSpPr txBox="1"/>
          <p:nvPr/>
        </p:nvSpPr>
        <p:spPr>
          <a:xfrm>
            <a:off x="205189" y="1766804"/>
            <a:ext cx="2404590" cy="71508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Proper positioning for PLAX?</a:t>
            </a:r>
          </a:p>
        </p:txBody>
      </p:sp>
      <p:sp>
        <p:nvSpPr>
          <p:cNvPr id="174" name="question 3">
            <a:hlinkClick r:id="rId6" action="ppaction://hlinksldjump"/>
            <a:extLst>
              <a:ext uri="{FF2B5EF4-FFF2-40B4-BE49-F238E27FC236}">
                <a16:creationId xmlns:a16="http://schemas.microsoft.com/office/drawing/2014/main" id="{71D8241D-CA6F-4A6E-AAFA-E11B57775A6D}"/>
              </a:ext>
            </a:extLst>
          </p:cNvPr>
          <p:cNvSpPr txBox="1"/>
          <p:nvPr/>
        </p:nvSpPr>
        <p:spPr>
          <a:xfrm>
            <a:off x="205189" y="2883047"/>
            <a:ext cx="2395838"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PLAX Anatomy Review</a:t>
            </a:r>
          </a:p>
        </p:txBody>
      </p:sp>
      <p:sp>
        <p:nvSpPr>
          <p:cNvPr id="293" name="question 5">
            <a:hlinkClick r:id="rId7" action="ppaction://hlinksldjump"/>
            <a:extLst>
              <a:ext uri="{FF2B5EF4-FFF2-40B4-BE49-F238E27FC236}">
                <a16:creationId xmlns:a16="http://schemas.microsoft.com/office/drawing/2014/main" id="{FDA8AC5E-5708-429F-ABE3-25B21B08E38B}"/>
              </a:ext>
            </a:extLst>
          </p:cNvPr>
          <p:cNvSpPr txBox="1"/>
          <p:nvPr/>
        </p:nvSpPr>
        <p:spPr>
          <a:xfrm>
            <a:off x="194208" y="3692824"/>
            <a:ext cx="2395838" cy="71508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Common uses for PLAX View?</a:t>
            </a:r>
          </a:p>
        </p:txBody>
      </p:sp>
      <p:sp>
        <p:nvSpPr>
          <p:cNvPr id="359" name="Cases">
            <a:hlinkClick r:id="rId8" action="ppaction://hlinksldjump"/>
            <a:extLst>
              <a:ext uri="{FF2B5EF4-FFF2-40B4-BE49-F238E27FC236}">
                <a16:creationId xmlns:a16="http://schemas.microsoft.com/office/drawing/2014/main" id="{EB525BD1-6253-423A-9A3E-87D517474861}"/>
              </a:ext>
            </a:extLst>
          </p:cNvPr>
          <p:cNvSpPr txBox="1"/>
          <p:nvPr/>
        </p:nvSpPr>
        <p:spPr>
          <a:xfrm>
            <a:off x="198968" y="4809067"/>
            <a:ext cx="239107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11" name="Graphic 10" descr="Cursor with solid fill">
            <a:extLst>
              <a:ext uri="{FF2B5EF4-FFF2-40B4-BE49-F238E27FC236}">
                <a16:creationId xmlns:a16="http://schemas.microsoft.com/office/drawing/2014/main" id="{E4FE718E-32B3-4FC3-9D76-9C149EAE080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433251" y="1201687"/>
            <a:ext cx="395274" cy="395274"/>
          </a:xfrm>
          <a:prstGeom prst="rect">
            <a:avLst/>
          </a:prstGeom>
        </p:spPr>
      </p:pic>
      <p:pic>
        <p:nvPicPr>
          <p:cNvPr id="145" name="Graphic 144" descr="Cursor with solid fill">
            <a:extLst>
              <a:ext uri="{FF2B5EF4-FFF2-40B4-BE49-F238E27FC236}">
                <a16:creationId xmlns:a16="http://schemas.microsoft.com/office/drawing/2014/main" id="{889EBA47-30E6-4343-82EE-1202DA9A218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445350" y="2284257"/>
            <a:ext cx="395274" cy="395274"/>
          </a:xfrm>
          <a:prstGeom prst="rect">
            <a:avLst/>
          </a:prstGeom>
        </p:spPr>
      </p:pic>
      <p:pic>
        <p:nvPicPr>
          <p:cNvPr id="150" name="Graphic 149" descr="Cursor with solid fill">
            <a:extLst>
              <a:ext uri="{FF2B5EF4-FFF2-40B4-BE49-F238E27FC236}">
                <a16:creationId xmlns:a16="http://schemas.microsoft.com/office/drawing/2014/main" id="{A8045412-B369-4D06-A0B5-6FCB2247A2A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430971" y="4210277"/>
            <a:ext cx="395274" cy="395274"/>
          </a:xfrm>
          <a:prstGeom prst="rect">
            <a:avLst/>
          </a:prstGeom>
        </p:spPr>
      </p:pic>
      <p:pic>
        <p:nvPicPr>
          <p:cNvPr id="153" name="Graphic 152" descr="Cursor with solid fill">
            <a:extLst>
              <a:ext uri="{FF2B5EF4-FFF2-40B4-BE49-F238E27FC236}">
                <a16:creationId xmlns:a16="http://schemas.microsoft.com/office/drawing/2014/main" id="{F4C46D75-9C09-43CA-999E-B1D5F9376A6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432457" y="3094034"/>
            <a:ext cx="395274" cy="395274"/>
          </a:xfrm>
          <a:prstGeom prst="rect">
            <a:avLst/>
          </a:prstGeom>
        </p:spPr>
      </p:pic>
      <p:pic>
        <p:nvPicPr>
          <p:cNvPr id="156" name="Graphic 155" descr="Cursor with solid fill">
            <a:extLst>
              <a:ext uri="{FF2B5EF4-FFF2-40B4-BE49-F238E27FC236}">
                <a16:creationId xmlns:a16="http://schemas.microsoft.com/office/drawing/2014/main" id="{7F6D6544-D22D-4FCA-8CBC-88D6439E9A1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392408" y="5020053"/>
            <a:ext cx="395274" cy="395274"/>
          </a:xfrm>
          <a:prstGeom prst="rect">
            <a:avLst/>
          </a:prstGeom>
        </p:spPr>
      </p:pic>
      <p:grpSp>
        <p:nvGrpSpPr>
          <p:cNvPr id="4" name="click to reveal and hide">
            <a:extLst>
              <a:ext uri="{FF2B5EF4-FFF2-40B4-BE49-F238E27FC236}">
                <a16:creationId xmlns:a16="http://schemas.microsoft.com/office/drawing/2014/main" id="{C3698785-AEE3-4E94-A84E-89F37B26917E}"/>
              </a:ext>
            </a:extLst>
          </p:cNvPr>
          <p:cNvGrpSpPr/>
          <p:nvPr/>
        </p:nvGrpSpPr>
        <p:grpSpPr>
          <a:xfrm>
            <a:off x="2601027" y="100404"/>
            <a:ext cx="2501479" cy="792386"/>
            <a:chOff x="2601027" y="100404"/>
            <a:chExt cx="2501479" cy="792386"/>
          </a:xfrm>
        </p:grpSpPr>
        <p:cxnSp>
          <p:nvCxnSpPr>
            <p:cNvPr id="138" name="Straight Arrow Connector 137">
              <a:extLst>
                <a:ext uri="{FF2B5EF4-FFF2-40B4-BE49-F238E27FC236}">
                  <a16:creationId xmlns:a16="http://schemas.microsoft.com/office/drawing/2014/main" id="{3A86B51B-B37B-4BC4-B659-B88792256A27}"/>
                </a:ext>
              </a:extLst>
            </p:cNvPr>
            <p:cNvCxnSpPr>
              <a:cxnSpLocks/>
              <a:stCxn id="137" idx="1"/>
              <a:endCxn id="154" idx="3"/>
            </p:cNvCxnSpPr>
            <p:nvPr/>
          </p:nvCxnSpPr>
          <p:spPr>
            <a:xfrm flipH="1">
              <a:off x="2601027" y="469736"/>
              <a:ext cx="563556" cy="4230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7" name="TextBox 136">
              <a:extLst>
                <a:ext uri="{FF2B5EF4-FFF2-40B4-BE49-F238E27FC236}">
                  <a16:creationId xmlns:a16="http://schemas.microsoft.com/office/drawing/2014/main" id="{E43C651D-F1EA-45B9-A89E-FF372708243F}"/>
                </a:ext>
              </a:extLst>
            </p:cNvPr>
            <p:cNvSpPr txBox="1"/>
            <p:nvPr/>
          </p:nvSpPr>
          <p:spPr>
            <a:xfrm>
              <a:off x="3164583" y="100404"/>
              <a:ext cx="1937923" cy="738664"/>
            </a:xfrm>
            <a:prstGeom prst="rect">
              <a:avLst/>
            </a:prstGeom>
            <a:noFill/>
          </p:spPr>
          <p:txBody>
            <a:bodyPr wrap="square" rtlCol="0">
              <a:spAutoFit/>
            </a:bodyPr>
            <a:lstStyle/>
            <a:p>
              <a:r>
                <a:rPr lang="en-US" sz="1400" dirty="0"/>
                <a:t>Click these buttons to </a:t>
              </a:r>
              <a:r>
                <a:rPr lang="en-US" sz="1400" b="1" u="sng" dirty="0"/>
                <a:t>REVEAL &amp; HIDE </a:t>
              </a:r>
              <a:r>
                <a:rPr lang="en-US" sz="1400" dirty="0"/>
                <a:t>answers and graphics</a:t>
              </a:r>
            </a:p>
          </p:txBody>
        </p:sp>
      </p:grpSp>
      <p:grpSp>
        <p:nvGrpSpPr>
          <p:cNvPr id="15" name="Probe selection Group">
            <a:extLst>
              <a:ext uri="{FF2B5EF4-FFF2-40B4-BE49-F238E27FC236}">
                <a16:creationId xmlns:a16="http://schemas.microsoft.com/office/drawing/2014/main" id="{B3AA332F-1743-45ED-AD26-0C27BB5CEFD2}"/>
              </a:ext>
            </a:extLst>
          </p:cNvPr>
          <p:cNvGrpSpPr/>
          <p:nvPr/>
        </p:nvGrpSpPr>
        <p:grpSpPr>
          <a:xfrm>
            <a:off x="5539080" y="1114044"/>
            <a:ext cx="4815155" cy="4783039"/>
            <a:chOff x="5414305" y="1130863"/>
            <a:chExt cx="5182291" cy="5253956"/>
          </a:xfrm>
        </p:grpSpPr>
        <p:sp>
          <p:nvSpPr>
            <p:cNvPr id="8" name="TextBox 7">
              <a:extLst>
                <a:ext uri="{FF2B5EF4-FFF2-40B4-BE49-F238E27FC236}">
                  <a16:creationId xmlns:a16="http://schemas.microsoft.com/office/drawing/2014/main" id="{08280486-254F-4073-9A26-C0D251CE81DE}"/>
                </a:ext>
              </a:extLst>
            </p:cNvPr>
            <p:cNvSpPr txBox="1"/>
            <p:nvPr/>
          </p:nvSpPr>
          <p:spPr>
            <a:xfrm>
              <a:off x="5614416" y="4705077"/>
              <a:ext cx="1819656" cy="369332"/>
            </a:xfrm>
            <a:prstGeom prst="rect">
              <a:avLst/>
            </a:prstGeom>
            <a:noFill/>
          </p:spPr>
          <p:txBody>
            <a:bodyPr wrap="square" rtlCol="0">
              <a:spAutoFit/>
            </a:bodyPr>
            <a:lstStyle/>
            <a:p>
              <a:r>
                <a:rPr lang="en-US" b="1" dirty="0"/>
                <a:t>Curvilinear</a:t>
              </a:r>
              <a:r>
                <a:rPr lang="en-US" dirty="0"/>
                <a:t> </a:t>
              </a:r>
            </a:p>
          </p:txBody>
        </p:sp>
        <p:sp>
          <p:nvSpPr>
            <p:cNvPr id="9" name="TextBox 8">
              <a:extLst>
                <a:ext uri="{FF2B5EF4-FFF2-40B4-BE49-F238E27FC236}">
                  <a16:creationId xmlns:a16="http://schemas.microsoft.com/office/drawing/2014/main" id="{6ECF80D9-0B67-4419-B49C-91521E8D4FD1}"/>
                </a:ext>
              </a:extLst>
            </p:cNvPr>
            <p:cNvSpPr txBox="1"/>
            <p:nvPr/>
          </p:nvSpPr>
          <p:spPr>
            <a:xfrm>
              <a:off x="7101300" y="4152640"/>
              <a:ext cx="1289304" cy="369332"/>
            </a:xfrm>
            <a:prstGeom prst="rect">
              <a:avLst/>
            </a:prstGeom>
            <a:noFill/>
          </p:spPr>
          <p:txBody>
            <a:bodyPr wrap="square" rtlCol="0">
              <a:spAutoFit/>
            </a:bodyPr>
            <a:lstStyle/>
            <a:p>
              <a:r>
                <a:rPr lang="en-US" b="1" dirty="0"/>
                <a:t>Linear</a:t>
              </a:r>
              <a:r>
                <a:rPr lang="en-US" dirty="0"/>
                <a:t> </a:t>
              </a:r>
            </a:p>
          </p:txBody>
        </p:sp>
        <p:sp>
          <p:nvSpPr>
            <p:cNvPr id="10" name="TextBox 9">
              <a:extLst>
                <a:ext uri="{FF2B5EF4-FFF2-40B4-BE49-F238E27FC236}">
                  <a16:creationId xmlns:a16="http://schemas.microsoft.com/office/drawing/2014/main" id="{1820C17F-F531-49F4-9339-C19A3FD53465}"/>
                </a:ext>
              </a:extLst>
            </p:cNvPr>
            <p:cNvSpPr txBox="1"/>
            <p:nvPr/>
          </p:nvSpPr>
          <p:spPr>
            <a:xfrm>
              <a:off x="8449370" y="3347197"/>
              <a:ext cx="1052643" cy="646331"/>
            </a:xfrm>
            <a:prstGeom prst="rect">
              <a:avLst/>
            </a:prstGeom>
            <a:noFill/>
          </p:spPr>
          <p:txBody>
            <a:bodyPr wrap="square" rtlCol="0">
              <a:spAutoFit/>
            </a:bodyPr>
            <a:lstStyle/>
            <a:p>
              <a:pPr algn="ctr"/>
              <a:r>
                <a:rPr lang="en-US" b="1" dirty="0"/>
                <a:t>Phased</a:t>
              </a:r>
            </a:p>
            <a:p>
              <a:pPr algn="ctr"/>
              <a:r>
                <a:rPr lang="en-US" b="1" dirty="0"/>
                <a:t>Array</a:t>
              </a:r>
            </a:p>
          </p:txBody>
        </p:sp>
        <p:sp>
          <p:nvSpPr>
            <p:cNvPr id="12" name="Rectangle 11">
              <a:extLst>
                <a:ext uri="{FF2B5EF4-FFF2-40B4-BE49-F238E27FC236}">
                  <a16:creationId xmlns:a16="http://schemas.microsoft.com/office/drawing/2014/main" id="{68DDCA7A-57F1-4876-A273-3EF6358F6490}"/>
                </a:ext>
              </a:extLst>
            </p:cNvPr>
            <p:cNvSpPr/>
            <p:nvPr/>
          </p:nvSpPr>
          <p:spPr>
            <a:xfrm>
              <a:off x="8230806" y="1130863"/>
              <a:ext cx="1551993" cy="2980094"/>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1E8EC5F1-D879-4F10-89D1-FB5DB7934508}"/>
                </a:ext>
              </a:extLst>
            </p:cNvPr>
            <p:cNvSpPr txBox="1"/>
            <p:nvPr/>
          </p:nvSpPr>
          <p:spPr>
            <a:xfrm>
              <a:off x="5414305" y="5674853"/>
              <a:ext cx="5182291" cy="709966"/>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a:t>Footprint fits in intercostal space.</a:t>
              </a:r>
            </a:p>
            <a:p>
              <a:pPr marL="285750" indent="-285750">
                <a:buFont typeface="Arial" panose="020B0604020202020204" pitchFamily="34" charset="0"/>
                <a:buChar char="•"/>
              </a:pPr>
              <a:r>
                <a:rPr lang="en-US" dirty="0"/>
                <a:t>Lower frequency allows for deep penetration. </a:t>
              </a:r>
            </a:p>
          </p:txBody>
        </p:sp>
      </p:grpSp>
      <p:sp>
        <p:nvSpPr>
          <p:cNvPr id="112" name="question 1 -post">
            <a:extLst>
              <a:ext uri="{FF2B5EF4-FFF2-40B4-BE49-F238E27FC236}">
                <a16:creationId xmlns:a16="http://schemas.microsoft.com/office/drawing/2014/main" id="{96E41DCB-7060-4D48-AD95-D8677FBC8795}"/>
              </a:ext>
            </a:extLst>
          </p:cNvPr>
          <p:cNvSpPr txBox="1"/>
          <p:nvPr/>
        </p:nvSpPr>
        <p:spPr>
          <a:xfrm>
            <a:off x="211285" y="375916"/>
            <a:ext cx="2395838" cy="1021556"/>
          </a:xfrm>
          <a:prstGeom prst="roundRect">
            <a:avLst/>
          </a:prstGeom>
          <a:solidFill>
            <a:schemeClr val="accent5"/>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Which transducer is best for Parasternal long axis (PLAX) view?</a:t>
            </a:r>
          </a:p>
        </p:txBody>
      </p:sp>
      <p:pic>
        <p:nvPicPr>
          <p:cNvPr id="29" name="teachIM logo" descr="Icon&#10;&#10;Description automatically generated">
            <a:extLst>
              <a:ext uri="{FF2B5EF4-FFF2-40B4-BE49-F238E27FC236}">
                <a16:creationId xmlns:a16="http://schemas.microsoft.com/office/drawing/2014/main" id="{32896B44-062B-4704-B67A-03D37C1884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54097" y="6302668"/>
            <a:ext cx="1387970" cy="528106"/>
          </a:xfrm>
          <a:prstGeom prst="rect">
            <a:avLst/>
          </a:prstGeom>
        </p:spPr>
      </p:pic>
    </p:spTree>
    <p:extLst>
      <p:ext uri="{BB962C8B-B14F-4D97-AF65-F5344CB8AC3E}">
        <p14:creationId xmlns:p14="http://schemas.microsoft.com/office/powerpoint/2010/main" val="2694625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childTnLst>
                          </p:cTn>
                        </p:par>
                      </p:childTnLst>
                    </p:cTn>
                  </p:par>
                </p:childTnLst>
              </p:cTn>
              <p:nextCondLst>
                <p:cond evt="onClick" delay="0">
                  <p:tgtEl>
                    <p:spTgt spid="154"/>
                  </p:tgtEl>
                </p:cond>
              </p:nextCondLst>
            </p:seq>
          </p:childTnLst>
        </p:cTn>
      </p:par>
    </p:tnLst>
    <p:bldLst>
      <p:bldP spid="1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question 1">
            <a:hlinkClick r:id="rId3" action="ppaction://hlinksldjump"/>
            <a:extLst>
              <a:ext uri="{FF2B5EF4-FFF2-40B4-BE49-F238E27FC236}">
                <a16:creationId xmlns:a16="http://schemas.microsoft.com/office/drawing/2014/main" id="{9B816753-F023-4D31-9D82-47CAC9BBD9A0}"/>
              </a:ext>
            </a:extLst>
          </p:cNvPr>
          <p:cNvSpPr txBox="1"/>
          <p:nvPr/>
        </p:nvSpPr>
        <p:spPr>
          <a:xfrm>
            <a:off x="205189" y="382012"/>
            <a:ext cx="2395838" cy="1021556"/>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Which transducer is best for Parasternal long axis (PLAX) view?</a:t>
            </a:r>
          </a:p>
        </p:txBody>
      </p:sp>
      <p:sp>
        <p:nvSpPr>
          <p:cNvPr id="198" name="Question 2">
            <a:extLst>
              <a:ext uri="{FF2B5EF4-FFF2-40B4-BE49-F238E27FC236}">
                <a16:creationId xmlns:a16="http://schemas.microsoft.com/office/drawing/2014/main" id="{6996478C-46F4-4F2C-9179-4736A69992E6}"/>
              </a:ext>
            </a:extLst>
          </p:cNvPr>
          <p:cNvSpPr txBox="1"/>
          <p:nvPr/>
        </p:nvSpPr>
        <p:spPr>
          <a:xfrm>
            <a:off x="205189" y="1766804"/>
            <a:ext cx="2404590" cy="715089"/>
          </a:xfrm>
          <a:prstGeom prst="roundRect">
            <a:avLst/>
          </a:prstGeom>
          <a:solidFill>
            <a:schemeClr val="accent5"/>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Proper positioning for PLAX?</a:t>
            </a:r>
          </a:p>
        </p:txBody>
      </p:sp>
      <p:pic>
        <p:nvPicPr>
          <p:cNvPr id="11" name="Graphic 10" descr="Cursor with solid fill">
            <a:extLst>
              <a:ext uri="{FF2B5EF4-FFF2-40B4-BE49-F238E27FC236}">
                <a16:creationId xmlns:a16="http://schemas.microsoft.com/office/drawing/2014/main" id="{E4FE718E-32B3-4FC3-9D76-9C149EAE08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33251" y="1201687"/>
            <a:ext cx="395274" cy="395274"/>
          </a:xfrm>
          <a:prstGeom prst="rect">
            <a:avLst/>
          </a:prstGeom>
        </p:spPr>
      </p:pic>
      <p:pic>
        <p:nvPicPr>
          <p:cNvPr id="145" name="Graphic 144" descr="Cursor with solid fill">
            <a:extLst>
              <a:ext uri="{FF2B5EF4-FFF2-40B4-BE49-F238E27FC236}">
                <a16:creationId xmlns:a16="http://schemas.microsoft.com/office/drawing/2014/main" id="{889EBA47-30E6-4343-82EE-1202DA9A218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42777" y="2301711"/>
            <a:ext cx="395274" cy="395274"/>
          </a:xfrm>
          <a:prstGeom prst="rect">
            <a:avLst/>
          </a:prstGeom>
        </p:spPr>
      </p:pic>
      <p:sp>
        <p:nvSpPr>
          <p:cNvPr id="17" name="Rectangle: Rounded Corners 16">
            <a:extLst>
              <a:ext uri="{FF2B5EF4-FFF2-40B4-BE49-F238E27FC236}">
                <a16:creationId xmlns:a16="http://schemas.microsoft.com/office/drawing/2014/main" id="{14BE00F7-BC0E-405D-82AC-FFC891C05B8C}"/>
              </a:ext>
            </a:extLst>
          </p:cNvPr>
          <p:cNvSpPr/>
          <p:nvPr/>
        </p:nvSpPr>
        <p:spPr>
          <a:xfrm>
            <a:off x="4508088" y="3595886"/>
            <a:ext cx="2618551" cy="12633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25ADCE58-3DB0-4203-B44F-B95FD5CE7DDF}"/>
              </a:ext>
            </a:extLst>
          </p:cNvPr>
          <p:cNvCxnSpPr>
            <a:cxnSpLocks/>
            <a:stCxn id="23" idx="4"/>
            <a:endCxn id="24" idx="0"/>
          </p:cNvCxnSpPr>
          <p:nvPr/>
        </p:nvCxnSpPr>
        <p:spPr>
          <a:xfrm flipH="1">
            <a:off x="8942633" y="2553703"/>
            <a:ext cx="2123" cy="732044"/>
          </a:xfrm>
          <a:prstGeom prst="line">
            <a:avLst/>
          </a:prstGeom>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9F4C302-D8B5-41FB-85F7-BFE61A5C0050}"/>
              </a:ext>
            </a:extLst>
          </p:cNvPr>
          <p:cNvCxnSpPr>
            <a:cxnSpLocks/>
            <a:stCxn id="27" idx="3"/>
            <a:endCxn id="25" idx="7"/>
          </p:cNvCxnSpPr>
          <p:nvPr/>
        </p:nvCxnSpPr>
        <p:spPr>
          <a:xfrm flipH="1">
            <a:off x="9084428" y="4228051"/>
            <a:ext cx="730370" cy="438122"/>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0C11545-461A-45C9-90C0-64243E5D0127}"/>
              </a:ext>
            </a:extLst>
          </p:cNvPr>
          <p:cNvCxnSpPr>
            <a:cxnSpLocks/>
            <a:stCxn id="47" idx="2"/>
            <a:endCxn id="48" idx="0"/>
          </p:cNvCxnSpPr>
          <p:nvPr/>
        </p:nvCxnSpPr>
        <p:spPr>
          <a:xfrm flipH="1">
            <a:off x="5812022" y="1942134"/>
            <a:ext cx="5341" cy="191622"/>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C8BA896-ACDE-473E-A0BB-E75A139D2340}"/>
              </a:ext>
            </a:extLst>
          </p:cNvPr>
          <p:cNvCxnSpPr>
            <a:cxnSpLocks/>
            <a:stCxn id="48" idx="2"/>
            <a:endCxn id="71" idx="0"/>
          </p:cNvCxnSpPr>
          <p:nvPr/>
        </p:nvCxnSpPr>
        <p:spPr>
          <a:xfrm>
            <a:off x="5812022" y="3261081"/>
            <a:ext cx="8543" cy="904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3" name="Rectangle: Rounded Corners 62">
            <a:extLst>
              <a:ext uri="{FF2B5EF4-FFF2-40B4-BE49-F238E27FC236}">
                <a16:creationId xmlns:a16="http://schemas.microsoft.com/office/drawing/2014/main" id="{C733D2A8-DF0E-43AF-86FE-113C6D5CF7B3}"/>
              </a:ext>
            </a:extLst>
          </p:cNvPr>
          <p:cNvSpPr/>
          <p:nvPr/>
        </p:nvSpPr>
        <p:spPr>
          <a:xfrm rot="1652403">
            <a:off x="5907037" y="2447983"/>
            <a:ext cx="175138" cy="6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74ECA914-FC8D-4173-8363-A0D57855BB93}"/>
              </a:ext>
            </a:extLst>
          </p:cNvPr>
          <p:cNvSpPr/>
          <p:nvPr/>
        </p:nvSpPr>
        <p:spPr>
          <a:xfrm>
            <a:off x="4533284" y="563957"/>
            <a:ext cx="2618551" cy="29625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6470F12F-519B-4213-852A-BF48AAC40DCB}"/>
              </a:ext>
            </a:extLst>
          </p:cNvPr>
          <p:cNvSpPr/>
          <p:nvPr/>
        </p:nvSpPr>
        <p:spPr>
          <a:xfrm>
            <a:off x="7633358" y="3597609"/>
            <a:ext cx="2618551" cy="12633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579BA8BD-1717-4717-83E9-298308EFDF48}"/>
              </a:ext>
            </a:extLst>
          </p:cNvPr>
          <p:cNvSpPr/>
          <p:nvPr/>
        </p:nvSpPr>
        <p:spPr>
          <a:xfrm>
            <a:off x="7594524" y="527282"/>
            <a:ext cx="2618551" cy="300793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Connector 20">
            <a:extLst>
              <a:ext uri="{FF2B5EF4-FFF2-40B4-BE49-F238E27FC236}">
                <a16:creationId xmlns:a16="http://schemas.microsoft.com/office/drawing/2014/main" id="{E963D2A1-6A51-4B73-A7C1-7664DE5FA46B}"/>
              </a:ext>
            </a:extLst>
          </p:cNvPr>
          <p:cNvSpPr/>
          <p:nvPr/>
        </p:nvSpPr>
        <p:spPr>
          <a:xfrm>
            <a:off x="8458849" y="913298"/>
            <a:ext cx="967568" cy="1028836"/>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a:extLst>
              <a:ext uri="{FF2B5EF4-FFF2-40B4-BE49-F238E27FC236}">
                <a16:creationId xmlns:a16="http://schemas.microsoft.com/office/drawing/2014/main" id="{6672F7F9-1F71-475D-83CD-E59C19B94C4F}"/>
              </a:ext>
            </a:extLst>
          </p:cNvPr>
          <p:cNvSpPr/>
          <p:nvPr/>
        </p:nvSpPr>
        <p:spPr>
          <a:xfrm>
            <a:off x="8795106" y="2277861"/>
            <a:ext cx="299300" cy="275842"/>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a:extLst>
              <a:ext uri="{FF2B5EF4-FFF2-40B4-BE49-F238E27FC236}">
                <a16:creationId xmlns:a16="http://schemas.microsoft.com/office/drawing/2014/main" id="{07ABB66D-C11C-4181-A82D-141BDC39C21A}"/>
              </a:ext>
            </a:extLst>
          </p:cNvPr>
          <p:cNvSpPr/>
          <p:nvPr/>
        </p:nvSpPr>
        <p:spPr>
          <a:xfrm>
            <a:off x="8635196" y="3285747"/>
            <a:ext cx="614874" cy="615257"/>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a:extLst>
              <a:ext uri="{FF2B5EF4-FFF2-40B4-BE49-F238E27FC236}">
                <a16:creationId xmlns:a16="http://schemas.microsoft.com/office/drawing/2014/main" id="{161894E6-292D-4250-9807-DD50C9686E0B}"/>
              </a:ext>
            </a:extLst>
          </p:cNvPr>
          <p:cNvSpPr/>
          <p:nvPr/>
        </p:nvSpPr>
        <p:spPr>
          <a:xfrm>
            <a:off x="8849163" y="4633048"/>
            <a:ext cx="275630" cy="226191"/>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Connector 25">
            <a:extLst>
              <a:ext uri="{FF2B5EF4-FFF2-40B4-BE49-F238E27FC236}">
                <a16:creationId xmlns:a16="http://schemas.microsoft.com/office/drawing/2014/main" id="{6C7C59AD-45FC-4F89-86DA-583F914FC370}"/>
              </a:ext>
            </a:extLst>
          </p:cNvPr>
          <p:cNvSpPr/>
          <p:nvPr/>
        </p:nvSpPr>
        <p:spPr>
          <a:xfrm>
            <a:off x="9031047" y="2815980"/>
            <a:ext cx="167033" cy="180427"/>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a:extLst>
              <a:ext uri="{FF2B5EF4-FFF2-40B4-BE49-F238E27FC236}">
                <a16:creationId xmlns:a16="http://schemas.microsoft.com/office/drawing/2014/main" id="{78188084-DA10-4522-AD38-1F29F598B1C9}"/>
              </a:ext>
            </a:extLst>
          </p:cNvPr>
          <p:cNvSpPr/>
          <p:nvPr/>
        </p:nvSpPr>
        <p:spPr>
          <a:xfrm>
            <a:off x="9779932" y="4019987"/>
            <a:ext cx="238083" cy="243762"/>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EEE31306-ECB7-405C-8111-FB17676014C4}"/>
              </a:ext>
            </a:extLst>
          </p:cNvPr>
          <p:cNvCxnSpPr>
            <a:cxnSpLocks/>
            <a:stCxn id="21" idx="4"/>
            <a:endCxn id="23" idx="0"/>
          </p:cNvCxnSpPr>
          <p:nvPr/>
        </p:nvCxnSpPr>
        <p:spPr>
          <a:xfrm>
            <a:off x="8942633" y="1942134"/>
            <a:ext cx="2123" cy="335727"/>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7A2A1C26-F758-4670-B48C-7736C8AAE925}"/>
              </a:ext>
            </a:extLst>
          </p:cNvPr>
          <p:cNvCxnSpPr>
            <a:cxnSpLocks/>
            <a:stCxn id="24" idx="5"/>
            <a:endCxn id="27" idx="1"/>
          </p:cNvCxnSpPr>
          <p:nvPr/>
        </p:nvCxnSpPr>
        <p:spPr>
          <a:xfrm>
            <a:off x="9160024" y="3810902"/>
            <a:ext cx="654774" cy="244783"/>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41469FF-E22C-49B7-8F5B-6AAD04205119}"/>
              </a:ext>
            </a:extLst>
          </p:cNvPr>
          <p:cNvCxnSpPr>
            <a:cxnSpLocks/>
            <a:stCxn id="23" idx="4"/>
            <a:endCxn id="26" idx="1"/>
          </p:cNvCxnSpPr>
          <p:nvPr/>
        </p:nvCxnSpPr>
        <p:spPr>
          <a:xfrm>
            <a:off x="8944756" y="2553703"/>
            <a:ext cx="110752" cy="288700"/>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8EC389E-4F54-4465-91E0-67D02DFEDC30}"/>
              </a:ext>
            </a:extLst>
          </p:cNvPr>
          <p:cNvCxnSpPr>
            <a:cxnSpLocks/>
          </p:cNvCxnSpPr>
          <p:nvPr/>
        </p:nvCxnSpPr>
        <p:spPr>
          <a:xfrm>
            <a:off x="9114563" y="3009891"/>
            <a:ext cx="400782" cy="37955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47" name="Picture 46">
            <a:extLst>
              <a:ext uri="{FF2B5EF4-FFF2-40B4-BE49-F238E27FC236}">
                <a16:creationId xmlns:a16="http://schemas.microsoft.com/office/drawing/2014/main" id="{8C0E4A93-1E74-4084-AC7B-78FD43F1CE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6592" y="899628"/>
            <a:ext cx="981541" cy="1042506"/>
          </a:xfrm>
          <a:prstGeom prst="rect">
            <a:avLst/>
          </a:prstGeom>
        </p:spPr>
      </p:pic>
      <p:sp>
        <p:nvSpPr>
          <p:cNvPr id="48" name="Rectangle: Rounded Corners 47">
            <a:extLst>
              <a:ext uri="{FF2B5EF4-FFF2-40B4-BE49-F238E27FC236}">
                <a16:creationId xmlns:a16="http://schemas.microsoft.com/office/drawing/2014/main" id="{7E1DCE63-5360-4780-834B-3AFCEE0CBD8E}"/>
              </a:ext>
            </a:extLst>
          </p:cNvPr>
          <p:cNvSpPr/>
          <p:nvPr/>
        </p:nvSpPr>
        <p:spPr>
          <a:xfrm>
            <a:off x="5387159" y="2133756"/>
            <a:ext cx="849725" cy="11273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938B9EAD-F7ED-4BFE-8FD6-FE92B8F3F390}"/>
              </a:ext>
            </a:extLst>
          </p:cNvPr>
          <p:cNvSpPr/>
          <p:nvPr/>
        </p:nvSpPr>
        <p:spPr>
          <a:xfrm>
            <a:off x="5786438" y="2277805"/>
            <a:ext cx="45719" cy="67907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96C55498-9639-4204-92D3-C252A9FB63FB}"/>
              </a:ext>
            </a:extLst>
          </p:cNvPr>
          <p:cNvCxnSpPr>
            <a:cxnSpLocks/>
            <a:stCxn id="24" idx="5"/>
            <a:endCxn id="27" idx="2"/>
          </p:cNvCxnSpPr>
          <p:nvPr/>
        </p:nvCxnSpPr>
        <p:spPr>
          <a:xfrm>
            <a:off x="9160024" y="3810902"/>
            <a:ext cx="619908" cy="330966"/>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D9E7225D-B02F-47AE-9D2E-5CA6724BE625}"/>
              </a:ext>
            </a:extLst>
          </p:cNvPr>
          <p:cNvCxnSpPr/>
          <p:nvPr/>
        </p:nvCxnSpPr>
        <p:spPr>
          <a:xfrm flipH="1">
            <a:off x="9160024" y="4141868"/>
            <a:ext cx="609082" cy="604275"/>
          </a:xfrm>
          <a:prstGeom prst="line">
            <a:avLst/>
          </a:prstGeom>
          <a:ln/>
        </p:spPr>
        <p:style>
          <a:lnRef idx="1">
            <a:schemeClr val="dk1"/>
          </a:lnRef>
          <a:fillRef idx="0">
            <a:schemeClr val="dk1"/>
          </a:fillRef>
          <a:effectRef idx="0">
            <a:schemeClr val="dk1"/>
          </a:effectRef>
          <a:fontRef idx="minor">
            <a:schemeClr val="tx1"/>
          </a:fontRef>
        </p:style>
      </p:cxnSp>
      <p:sp>
        <p:nvSpPr>
          <p:cNvPr id="71" name="Flowchart: Connector 70">
            <a:extLst>
              <a:ext uri="{FF2B5EF4-FFF2-40B4-BE49-F238E27FC236}">
                <a16:creationId xmlns:a16="http://schemas.microsoft.com/office/drawing/2014/main" id="{1B29EA57-B5A9-4879-AB37-6B6147BF8A17}"/>
              </a:ext>
            </a:extLst>
          </p:cNvPr>
          <p:cNvSpPr/>
          <p:nvPr/>
        </p:nvSpPr>
        <p:spPr>
          <a:xfrm>
            <a:off x="5513128" y="3351541"/>
            <a:ext cx="614874" cy="615257"/>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lowchart: Connector 73">
            <a:extLst>
              <a:ext uri="{FF2B5EF4-FFF2-40B4-BE49-F238E27FC236}">
                <a16:creationId xmlns:a16="http://schemas.microsoft.com/office/drawing/2014/main" id="{476852A9-3AC2-422C-8C88-819701A595F4}"/>
              </a:ext>
            </a:extLst>
          </p:cNvPr>
          <p:cNvSpPr/>
          <p:nvPr/>
        </p:nvSpPr>
        <p:spPr>
          <a:xfrm>
            <a:off x="5387159" y="4765307"/>
            <a:ext cx="275630" cy="226191"/>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Connector 74">
            <a:extLst>
              <a:ext uri="{FF2B5EF4-FFF2-40B4-BE49-F238E27FC236}">
                <a16:creationId xmlns:a16="http://schemas.microsoft.com/office/drawing/2014/main" id="{F6546278-7060-4B96-93A0-FB0FE5E9B7E6}"/>
              </a:ext>
            </a:extLst>
          </p:cNvPr>
          <p:cNvSpPr/>
          <p:nvPr/>
        </p:nvSpPr>
        <p:spPr>
          <a:xfrm>
            <a:off x="6082175" y="4776470"/>
            <a:ext cx="275630" cy="226191"/>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0F1EC682-6F63-45C9-8D4E-EC4C39495244}"/>
              </a:ext>
            </a:extLst>
          </p:cNvPr>
          <p:cNvCxnSpPr>
            <a:cxnSpLocks/>
            <a:stCxn id="71" idx="3"/>
            <a:endCxn id="74" idx="0"/>
          </p:cNvCxnSpPr>
          <p:nvPr/>
        </p:nvCxnSpPr>
        <p:spPr>
          <a:xfrm flipH="1">
            <a:off x="5524974" y="3876696"/>
            <a:ext cx="78200" cy="888611"/>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551F4C79-6E31-48C9-8E39-7B55D554E29C}"/>
              </a:ext>
            </a:extLst>
          </p:cNvPr>
          <p:cNvCxnSpPr>
            <a:cxnSpLocks/>
            <a:stCxn id="71" idx="5"/>
            <a:endCxn id="75" idx="0"/>
          </p:cNvCxnSpPr>
          <p:nvPr/>
        </p:nvCxnSpPr>
        <p:spPr>
          <a:xfrm>
            <a:off x="6037956" y="3876696"/>
            <a:ext cx="182034" cy="899774"/>
          </a:xfrm>
          <a:prstGeom prst="line">
            <a:avLst/>
          </a:prstGeom>
          <a:ln w="19050"/>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14EAA103-0AF1-434D-8AF7-AF07FE881BAB}"/>
              </a:ext>
            </a:extLst>
          </p:cNvPr>
          <p:cNvSpPr txBox="1"/>
          <p:nvPr/>
        </p:nvSpPr>
        <p:spPr>
          <a:xfrm>
            <a:off x="4399152" y="5586142"/>
            <a:ext cx="2765280" cy="923330"/>
          </a:xfrm>
          <a:prstGeom prst="rect">
            <a:avLst/>
          </a:prstGeom>
          <a:noFill/>
        </p:spPr>
        <p:txBody>
          <a:bodyPr wrap="square" rtlCol="0">
            <a:spAutoFit/>
          </a:bodyPr>
          <a:lstStyle/>
          <a:p>
            <a:pPr algn="ctr"/>
            <a:r>
              <a:rPr lang="en-US" dirty="0"/>
              <a:t>Left 3</a:t>
            </a:r>
            <a:r>
              <a:rPr lang="en-US" baseline="30000" dirty="0"/>
              <a:t>rd</a:t>
            </a:r>
            <a:r>
              <a:rPr lang="en-US" dirty="0"/>
              <a:t> intercostal with  marker toward right shoulder.</a:t>
            </a:r>
          </a:p>
        </p:txBody>
      </p:sp>
      <p:sp>
        <p:nvSpPr>
          <p:cNvPr id="290" name="TextBox 289">
            <a:extLst>
              <a:ext uri="{FF2B5EF4-FFF2-40B4-BE49-F238E27FC236}">
                <a16:creationId xmlns:a16="http://schemas.microsoft.com/office/drawing/2014/main" id="{85998625-C825-40AC-8ACC-596A6952E6F4}"/>
              </a:ext>
            </a:extLst>
          </p:cNvPr>
          <p:cNvSpPr txBox="1"/>
          <p:nvPr/>
        </p:nvSpPr>
        <p:spPr>
          <a:xfrm>
            <a:off x="5187832" y="30957"/>
            <a:ext cx="1357356" cy="523220"/>
          </a:xfrm>
          <a:prstGeom prst="rect">
            <a:avLst/>
          </a:prstGeom>
          <a:noFill/>
        </p:spPr>
        <p:txBody>
          <a:bodyPr wrap="square" rtlCol="0">
            <a:spAutoFit/>
          </a:bodyPr>
          <a:lstStyle/>
          <a:p>
            <a:pPr algn="ctr"/>
            <a:r>
              <a:rPr lang="en-US" sz="2800" b="1" dirty="0"/>
              <a:t>Supine</a:t>
            </a:r>
          </a:p>
        </p:txBody>
      </p:sp>
      <p:cxnSp>
        <p:nvCxnSpPr>
          <p:cNvPr id="299" name="Straight Connector 298">
            <a:extLst>
              <a:ext uri="{FF2B5EF4-FFF2-40B4-BE49-F238E27FC236}">
                <a16:creationId xmlns:a16="http://schemas.microsoft.com/office/drawing/2014/main" id="{BDE5B8F3-418A-4C7E-A05C-3E4B01184776}"/>
              </a:ext>
            </a:extLst>
          </p:cNvPr>
          <p:cNvCxnSpPr>
            <a:cxnSpLocks/>
            <a:endCxn id="48" idx="0"/>
          </p:cNvCxnSpPr>
          <p:nvPr/>
        </p:nvCxnSpPr>
        <p:spPr>
          <a:xfrm>
            <a:off x="5812021" y="1942134"/>
            <a:ext cx="1" cy="191622"/>
          </a:xfrm>
          <a:prstGeom prst="line">
            <a:avLst/>
          </a:prstGeom>
          <a:ln w="19050"/>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2F000280-F2BC-4BCA-8910-175F5BD4F70E}"/>
              </a:ext>
            </a:extLst>
          </p:cNvPr>
          <p:cNvCxnSpPr>
            <a:cxnSpLocks/>
            <a:endCxn id="71" idx="0"/>
          </p:cNvCxnSpPr>
          <p:nvPr/>
        </p:nvCxnSpPr>
        <p:spPr>
          <a:xfrm>
            <a:off x="5812021" y="3261081"/>
            <a:ext cx="8544" cy="90460"/>
          </a:xfrm>
          <a:prstGeom prst="line">
            <a:avLst/>
          </a:prstGeom>
          <a:ln w="1905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FFF19703-7DE3-4EFD-A4A2-C19E1589D2D3}"/>
              </a:ext>
            </a:extLst>
          </p:cNvPr>
          <p:cNvGrpSpPr/>
          <p:nvPr/>
        </p:nvGrpSpPr>
        <p:grpSpPr>
          <a:xfrm>
            <a:off x="5476691" y="1953847"/>
            <a:ext cx="813056" cy="857740"/>
            <a:chOff x="5476691" y="1953847"/>
            <a:chExt cx="813056" cy="857740"/>
          </a:xfrm>
        </p:grpSpPr>
        <p:cxnSp>
          <p:nvCxnSpPr>
            <p:cNvPr id="292" name="Straight Connector 291">
              <a:extLst>
                <a:ext uri="{FF2B5EF4-FFF2-40B4-BE49-F238E27FC236}">
                  <a16:creationId xmlns:a16="http://schemas.microsoft.com/office/drawing/2014/main" id="{B9310181-B74D-4FD9-9564-C69C68EFC1F3}"/>
                </a:ext>
              </a:extLst>
            </p:cNvPr>
            <p:cNvCxnSpPr>
              <a:cxnSpLocks/>
            </p:cNvCxnSpPr>
            <p:nvPr/>
          </p:nvCxnSpPr>
          <p:spPr>
            <a:xfrm flipH="1" flipV="1">
              <a:off x="5476691" y="2224216"/>
              <a:ext cx="362429" cy="217633"/>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5C81979-B2AB-4D8D-BA00-7A800683BC97}"/>
                </a:ext>
              </a:extLst>
            </p:cNvPr>
            <p:cNvGrpSpPr/>
            <p:nvPr/>
          </p:nvGrpSpPr>
          <p:grpSpPr>
            <a:xfrm rot="217255">
              <a:off x="5874544" y="1953847"/>
              <a:ext cx="415203" cy="857740"/>
              <a:chOff x="5834743" y="1947553"/>
              <a:chExt cx="415203" cy="857740"/>
            </a:xfrm>
          </p:grpSpPr>
          <p:sp>
            <p:nvSpPr>
              <p:cNvPr id="288" name="Rectangle: Rounded Corners 287">
                <a:extLst>
                  <a:ext uri="{FF2B5EF4-FFF2-40B4-BE49-F238E27FC236}">
                    <a16:creationId xmlns:a16="http://schemas.microsoft.com/office/drawing/2014/main" id="{6921F002-A0D3-49D0-B27A-5B2DA35C6525}"/>
                  </a:ext>
                </a:extLst>
              </p:cNvPr>
              <p:cNvSpPr/>
              <p:nvPr/>
            </p:nvSpPr>
            <p:spPr>
              <a:xfrm rot="1613832">
                <a:off x="5908104" y="2294357"/>
                <a:ext cx="104777" cy="188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Arc 288">
                <a:extLst>
                  <a:ext uri="{FF2B5EF4-FFF2-40B4-BE49-F238E27FC236}">
                    <a16:creationId xmlns:a16="http://schemas.microsoft.com/office/drawing/2014/main" id="{6F6E19C9-B8B7-4058-BF1E-6800628361B2}"/>
                  </a:ext>
                </a:extLst>
              </p:cNvPr>
              <p:cNvSpPr/>
              <p:nvPr/>
            </p:nvSpPr>
            <p:spPr>
              <a:xfrm rot="17854234">
                <a:off x="5687896" y="2243243"/>
                <a:ext cx="857740" cy="266360"/>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2" name="Rectangle: Rounded Corners 301">
                <a:extLst>
                  <a:ext uri="{FF2B5EF4-FFF2-40B4-BE49-F238E27FC236}">
                    <a16:creationId xmlns:a16="http://schemas.microsoft.com/office/drawing/2014/main" id="{3EFDA160-E6D0-43EC-9B1C-957E31FD18B9}"/>
                  </a:ext>
                </a:extLst>
              </p:cNvPr>
              <p:cNvSpPr/>
              <p:nvPr/>
            </p:nvSpPr>
            <p:spPr>
              <a:xfrm rot="1802447">
                <a:off x="5834743" y="2457249"/>
                <a:ext cx="148211" cy="50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304" name="Straight Connector 303">
            <a:extLst>
              <a:ext uri="{FF2B5EF4-FFF2-40B4-BE49-F238E27FC236}">
                <a16:creationId xmlns:a16="http://schemas.microsoft.com/office/drawing/2014/main" id="{B986918E-0F59-4E09-9886-7EF7632E2BAF}"/>
              </a:ext>
            </a:extLst>
          </p:cNvPr>
          <p:cNvCxnSpPr>
            <a:cxnSpLocks/>
            <a:endCxn id="24" idx="0"/>
          </p:cNvCxnSpPr>
          <p:nvPr/>
        </p:nvCxnSpPr>
        <p:spPr>
          <a:xfrm>
            <a:off x="8942633" y="2550096"/>
            <a:ext cx="0" cy="735651"/>
          </a:xfrm>
          <a:prstGeom prst="line">
            <a:avLst/>
          </a:prstGeom>
          <a:ln w="19050"/>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3A524B6F-952C-4C0D-905D-502A839966A4}"/>
              </a:ext>
            </a:extLst>
          </p:cNvPr>
          <p:cNvCxnSpPr>
            <a:cxnSpLocks/>
            <a:stCxn id="27" idx="3"/>
            <a:endCxn id="25" idx="7"/>
          </p:cNvCxnSpPr>
          <p:nvPr/>
        </p:nvCxnSpPr>
        <p:spPr>
          <a:xfrm flipH="1">
            <a:off x="9084428" y="4228051"/>
            <a:ext cx="730370" cy="438122"/>
          </a:xfrm>
          <a:prstGeom prst="line">
            <a:avLst/>
          </a:prstGeom>
          <a:ln w="12700"/>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7991AC77-06C5-4C81-B202-D1C08150740F}"/>
              </a:ext>
            </a:extLst>
          </p:cNvPr>
          <p:cNvGrpSpPr/>
          <p:nvPr/>
        </p:nvGrpSpPr>
        <p:grpSpPr>
          <a:xfrm rot="3615881">
            <a:off x="9078936" y="2220009"/>
            <a:ext cx="415203" cy="857740"/>
            <a:chOff x="10881221" y="2140666"/>
            <a:chExt cx="415203" cy="857740"/>
          </a:xfrm>
        </p:grpSpPr>
        <p:sp>
          <p:nvSpPr>
            <p:cNvPr id="114" name="Arc 113">
              <a:extLst>
                <a:ext uri="{FF2B5EF4-FFF2-40B4-BE49-F238E27FC236}">
                  <a16:creationId xmlns:a16="http://schemas.microsoft.com/office/drawing/2014/main" id="{33366014-6469-4F55-9330-1951C02ADE1A}"/>
                </a:ext>
              </a:extLst>
            </p:cNvPr>
            <p:cNvSpPr/>
            <p:nvPr/>
          </p:nvSpPr>
          <p:spPr>
            <a:xfrm rot="17854234">
              <a:off x="10734374" y="2436356"/>
              <a:ext cx="857740" cy="266360"/>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5" name="Rectangle: Rounded Corners 114">
              <a:extLst>
                <a:ext uri="{FF2B5EF4-FFF2-40B4-BE49-F238E27FC236}">
                  <a16:creationId xmlns:a16="http://schemas.microsoft.com/office/drawing/2014/main" id="{26651D0E-8E75-4F9A-A4EE-B916A6644DA8}"/>
                </a:ext>
              </a:extLst>
            </p:cNvPr>
            <p:cNvSpPr/>
            <p:nvPr/>
          </p:nvSpPr>
          <p:spPr>
            <a:xfrm rot="1802447">
              <a:off x="10881221" y="2650362"/>
              <a:ext cx="148211" cy="50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Rounded Corners 115">
              <a:extLst>
                <a:ext uri="{FF2B5EF4-FFF2-40B4-BE49-F238E27FC236}">
                  <a16:creationId xmlns:a16="http://schemas.microsoft.com/office/drawing/2014/main" id="{D789C4E1-209B-47C8-9524-0DD8312720AC}"/>
                </a:ext>
              </a:extLst>
            </p:cNvPr>
            <p:cNvSpPr/>
            <p:nvPr/>
          </p:nvSpPr>
          <p:spPr>
            <a:xfrm rot="1812976">
              <a:off x="10963082" y="2478105"/>
              <a:ext cx="104777" cy="188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6" name="Arrow: Right 205">
            <a:extLst>
              <a:ext uri="{FF2B5EF4-FFF2-40B4-BE49-F238E27FC236}">
                <a16:creationId xmlns:a16="http://schemas.microsoft.com/office/drawing/2014/main" id="{664144C2-A00A-447A-9AC9-51DDA88973A4}"/>
              </a:ext>
            </a:extLst>
          </p:cNvPr>
          <p:cNvSpPr/>
          <p:nvPr/>
        </p:nvSpPr>
        <p:spPr>
          <a:xfrm rot="12201233">
            <a:off x="5439945" y="2196310"/>
            <a:ext cx="66052" cy="63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a:extLst>
              <a:ext uri="{FF2B5EF4-FFF2-40B4-BE49-F238E27FC236}">
                <a16:creationId xmlns:a16="http://schemas.microsoft.com/office/drawing/2014/main" id="{DD2C5267-F5DF-4DE5-9FDD-BFBF8232634E}"/>
              </a:ext>
            </a:extLst>
          </p:cNvPr>
          <p:cNvSpPr txBox="1"/>
          <p:nvPr/>
        </p:nvSpPr>
        <p:spPr>
          <a:xfrm>
            <a:off x="6998141" y="44466"/>
            <a:ext cx="609787" cy="523220"/>
          </a:xfrm>
          <a:prstGeom prst="rect">
            <a:avLst/>
          </a:prstGeom>
          <a:noFill/>
        </p:spPr>
        <p:txBody>
          <a:bodyPr wrap="square" rtlCol="0">
            <a:spAutoFit/>
          </a:bodyPr>
          <a:lstStyle/>
          <a:p>
            <a:pPr algn="ctr"/>
            <a:r>
              <a:rPr lang="en-US" sz="2800" b="1" dirty="0"/>
              <a:t>or</a:t>
            </a:r>
          </a:p>
        </p:txBody>
      </p:sp>
      <p:sp>
        <p:nvSpPr>
          <p:cNvPr id="123" name="TextBox 122">
            <a:extLst>
              <a:ext uri="{FF2B5EF4-FFF2-40B4-BE49-F238E27FC236}">
                <a16:creationId xmlns:a16="http://schemas.microsoft.com/office/drawing/2014/main" id="{2CA2EA3F-96AF-4041-8717-29D0060042CF}"/>
              </a:ext>
            </a:extLst>
          </p:cNvPr>
          <p:cNvSpPr txBox="1"/>
          <p:nvPr/>
        </p:nvSpPr>
        <p:spPr>
          <a:xfrm>
            <a:off x="7690732" y="44466"/>
            <a:ext cx="2473256" cy="523220"/>
          </a:xfrm>
          <a:prstGeom prst="rect">
            <a:avLst/>
          </a:prstGeom>
          <a:noFill/>
        </p:spPr>
        <p:txBody>
          <a:bodyPr wrap="square" rtlCol="0">
            <a:spAutoFit/>
          </a:bodyPr>
          <a:lstStyle/>
          <a:p>
            <a:pPr algn="ctr"/>
            <a:r>
              <a:rPr lang="en-US" sz="2800" b="1" dirty="0"/>
              <a:t>Left Lateral</a:t>
            </a:r>
          </a:p>
        </p:txBody>
      </p:sp>
      <p:sp>
        <p:nvSpPr>
          <p:cNvPr id="128" name="TextBox 127">
            <a:extLst>
              <a:ext uri="{FF2B5EF4-FFF2-40B4-BE49-F238E27FC236}">
                <a16:creationId xmlns:a16="http://schemas.microsoft.com/office/drawing/2014/main" id="{505BF09C-EFD4-4C7B-A8ED-2E33F40B19A1}"/>
              </a:ext>
            </a:extLst>
          </p:cNvPr>
          <p:cNvSpPr txBox="1"/>
          <p:nvPr/>
        </p:nvSpPr>
        <p:spPr>
          <a:xfrm>
            <a:off x="7476420" y="5573581"/>
            <a:ext cx="2868908" cy="923330"/>
          </a:xfrm>
          <a:prstGeom prst="rect">
            <a:avLst/>
          </a:prstGeom>
          <a:noFill/>
        </p:spPr>
        <p:txBody>
          <a:bodyPr wrap="square" rtlCol="0">
            <a:spAutoFit/>
          </a:bodyPr>
          <a:lstStyle/>
          <a:p>
            <a:pPr marL="342900" indent="-342900">
              <a:buFont typeface="+mj-lt"/>
              <a:buAutoNum type="arabicPeriod"/>
            </a:pPr>
            <a:r>
              <a:rPr lang="en-US" dirty="0"/>
              <a:t>Reposition to left lateral decubitus</a:t>
            </a:r>
          </a:p>
          <a:p>
            <a:pPr marL="342900" indent="-342900">
              <a:buFont typeface="+mj-lt"/>
              <a:buAutoNum type="arabicPeriod"/>
            </a:pPr>
            <a:r>
              <a:rPr lang="en-US" dirty="0"/>
              <a:t>End expiratory hold</a:t>
            </a:r>
          </a:p>
        </p:txBody>
      </p:sp>
      <p:sp>
        <p:nvSpPr>
          <p:cNvPr id="69" name="Ultrasound position">
            <a:extLst>
              <a:ext uri="{FF2B5EF4-FFF2-40B4-BE49-F238E27FC236}">
                <a16:creationId xmlns:a16="http://schemas.microsoft.com/office/drawing/2014/main" id="{97E3890C-49B7-4457-8B2B-39642944EE46}"/>
              </a:ext>
            </a:extLst>
          </p:cNvPr>
          <p:cNvSpPr txBox="1"/>
          <p:nvPr/>
        </p:nvSpPr>
        <p:spPr>
          <a:xfrm>
            <a:off x="4602424" y="5125314"/>
            <a:ext cx="2358736" cy="408623"/>
          </a:xfrm>
          <a:prstGeom prst="roundRect">
            <a:avLst/>
          </a:prstGeom>
          <a:solidFill>
            <a:schemeClr val="bg1"/>
          </a:solidFill>
          <a:ln w="38100">
            <a:solidFill>
              <a:schemeClr val="accent5"/>
            </a:solidFill>
          </a:ln>
        </p:spPr>
        <p:txBody>
          <a:bodyPr wrap="square">
            <a:spAutoFit/>
          </a:bodyPr>
          <a:lstStyle/>
          <a:p>
            <a:pPr algn="ctr"/>
            <a:r>
              <a:rPr lang="en-US" dirty="0"/>
              <a:t>Ultrasound Position?</a:t>
            </a:r>
          </a:p>
        </p:txBody>
      </p:sp>
      <p:pic>
        <p:nvPicPr>
          <p:cNvPr id="70" name="Graphic 69" descr="Cursor with solid fill">
            <a:extLst>
              <a:ext uri="{FF2B5EF4-FFF2-40B4-BE49-F238E27FC236}">
                <a16:creationId xmlns:a16="http://schemas.microsoft.com/office/drawing/2014/main" id="{237A8468-B63E-4F55-8171-66518B0CC17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69158" y="5336300"/>
            <a:ext cx="395274" cy="395274"/>
          </a:xfrm>
          <a:prstGeom prst="rect">
            <a:avLst/>
          </a:prstGeom>
        </p:spPr>
      </p:pic>
      <p:sp>
        <p:nvSpPr>
          <p:cNvPr id="73" name="Poor visualization">
            <a:extLst>
              <a:ext uri="{FF2B5EF4-FFF2-40B4-BE49-F238E27FC236}">
                <a16:creationId xmlns:a16="http://schemas.microsoft.com/office/drawing/2014/main" id="{BD521F78-A0D8-4B3B-958A-E0FD4FE99772}"/>
              </a:ext>
            </a:extLst>
          </p:cNvPr>
          <p:cNvSpPr txBox="1"/>
          <p:nvPr/>
        </p:nvSpPr>
        <p:spPr>
          <a:xfrm>
            <a:off x="7736782" y="5110228"/>
            <a:ext cx="2381156" cy="408623"/>
          </a:xfrm>
          <a:prstGeom prst="roundRect">
            <a:avLst/>
          </a:prstGeom>
          <a:solidFill>
            <a:schemeClr val="bg1"/>
          </a:solidFill>
          <a:ln w="38100">
            <a:solidFill>
              <a:schemeClr val="accent5"/>
            </a:solidFill>
          </a:ln>
        </p:spPr>
        <p:txBody>
          <a:bodyPr wrap="square">
            <a:spAutoFit/>
          </a:bodyPr>
          <a:lstStyle/>
          <a:p>
            <a:pPr algn="ctr"/>
            <a:r>
              <a:rPr lang="en-US" dirty="0"/>
              <a:t>If poor visualization?</a:t>
            </a:r>
          </a:p>
        </p:txBody>
      </p:sp>
      <p:pic>
        <p:nvPicPr>
          <p:cNvPr id="76" name="Graphic 75" descr="Cursor with solid fill">
            <a:extLst>
              <a:ext uri="{FF2B5EF4-FFF2-40B4-BE49-F238E27FC236}">
                <a16:creationId xmlns:a16="http://schemas.microsoft.com/office/drawing/2014/main" id="{B44DA4B8-5D5E-48FC-8E22-DE033000D58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50053" y="5336300"/>
            <a:ext cx="395274" cy="395274"/>
          </a:xfrm>
          <a:prstGeom prst="rect">
            <a:avLst/>
          </a:prstGeom>
        </p:spPr>
      </p:pic>
      <p:sp>
        <p:nvSpPr>
          <p:cNvPr id="72" name="question 3">
            <a:hlinkClick r:id="rId7" action="ppaction://hlinksldjump"/>
            <a:extLst>
              <a:ext uri="{FF2B5EF4-FFF2-40B4-BE49-F238E27FC236}">
                <a16:creationId xmlns:a16="http://schemas.microsoft.com/office/drawing/2014/main" id="{8891336B-F0C8-401A-8D50-A888739CE935}"/>
              </a:ext>
            </a:extLst>
          </p:cNvPr>
          <p:cNvSpPr txBox="1"/>
          <p:nvPr/>
        </p:nvSpPr>
        <p:spPr>
          <a:xfrm>
            <a:off x="205189" y="2883047"/>
            <a:ext cx="2395838"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PLAX Anatomy Review</a:t>
            </a:r>
          </a:p>
        </p:txBody>
      </p:sp>
      <p:sp>
        <p:nvSpPr>
          <p:cNvPr id="77" name="question 5">
            <a:hlinkClick r:id="rId8" action="ppaction://hlinksldjump"/>
            <a:extLst>
              <a:ext uri="{FF2B5EF4-FFF2-40B4-BE49-F238E27FC236}">
                <a16:creationId xmlns:a16="http://schemas.microsoft.com/office/drawing/2014/main" id="{7E6388F1-188D-4CB2-8D7E-85C37ADE2072}"/>
              </a:ext>
            </a:extLst>
          </p:cNvPr>
          <p:cNvSpPr txBox="1"/>
          <p:nvPr/>
        </p:nvSpPr>
        <p:spPr>
          <a:xfrm>
            <a:off x="194208" y="3692824"/>
            <a:ext cx="2395838" cy="71508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Common uses for PLAX View?</a:t>
            </a:r>
          </a:p>
        </p:txBody>
      </p:sp>
      <p:sp>
        <p:nvSpPr>
          <p:cNvPr id="78" name="Cases">
            <a:hlinkClick r:id="rId9" action="ppaction://hlinksldjump"/>
            <a:extLst>
              <a:ext uri="{FF2B5EF4-FFF2-40B4-BE49-F238E27FC236}">
                <a16:creationId xmlns:a16="http://schemas.microsoft.com/office/drawing/2014/main" id="{33B75DF1-AD8B-4FFF-923B-D1CC146B9305}"/>
              </a:ext>
            </a:extLst>
          </p:cNvPr>
          <p:cNvSpPr txBox="1"/>
          <p:nvPr/>
        </p:nvSpPr>
        <p:spPr>
          <a:xfrm>
            <a:off x="198968" y="4809067"/>
            <a:ext cx="239107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79" name="Graphic 78" descr="Cursor with solid fill">
            <a:extLst>
              <a:ext uri="{FF2B5EF4-FFF2-40B4-BE49-F238E27FC236}">
                <a16:creationId xmlns:a16="http://schemas.microsoft.com/office/drawing/2014/main" id="{679A6A3F-7F83-4551-90F2-70521C5E537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30971" y="4210277"/>
            <a:ext cx="395274" cy="395274"/>
          </a:xfrm>
          <a:prstGeom prst="rect">
            <a:avLst/>
          </a:prstGeom>
        </p:spPr>
      </p:pic>
      <p:pic>
        <p:nvPicPr>
          <p:cNvPr id="80" name="Graphic 79" descr="Cursor with solid fill">
            <a:extLst>
              <a:ext uri="{FF2B5EF4-FFF2-40B4-BE49-F238E27FC236}">
                <a16:creationId xmlns:a16="http://schemas.microsoft.com/office/drawing/2014/main" id="{77C5BF16-D651-47F7-8E02-8FF56AA73E0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32457" y="3094034"/>
            <a:ext cx="395274" cy="395274"/>
          </a:xfrm>
          <a:prstGeom prst="rect">
            <a:avLst/>
          </a:prstGeom>
        </p:spPr>
      </p:pic>
      <p:pic>
        <p:nvPicPr>
          <p:cNvPr id="81" name="Graphic 80" descr="Cursor with solid fill">
            <a:extLst>
              <a:ext uri="{FF2B5EF4-FFF2-40B4-BE49-F238E27FC236}">
                <a16:creationId xmlns:a16="http://schemas.microsoft.com/office/drawing/2014/main" id="{9130D816-7624-4901-AA54-48125333C2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92408" y="5020053"/>
            <a:ext cx="395274" cy="395274"/>
          </a:xfrm>
          <a:prstGeom prst="rect">
            <a:avLst/>
          </a:prstGeom>
        </p:spPr>
      </p:pic>
    </p:spTree>
    <p:extLst>
      <p:ext uri="{BB962C8B-B14F-4D97-AF65-F5344CB8AC3E}">
        <p14:creationId xmlns:p14="http://schemas.microsoft.com/office/powerpoint/2010/main" val="4081138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childTnLst>
              </p:cTn>
              <p:nextCondLst>
                <p:cond evt="onClick" delay="0">
                  <p:tgtEl>
                    <p:spTgt spid="69"/>
                  </p:tgtEl>
                </p:cond>
              </p:nextCondLst>
            </p:seq>
            <p:seq concurrent="1" nextAc="seek">
              <p:cTn id="11" restart="whenNotActive" fill="hold" evtFilter="cancelBubble" nodeType="interactiveSeq">
                <p:stCondLst>
                  <p:cond evt="onClick" delay="0">
                    <p:tgtEl>
                      <p:spTgt spid="73"/>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8"/>
                                        </p:tgtEl>
                                        <p:attrNameLst>
                                          <p:attrName>style.visibility</p:attrName>
                                        </p:attrNameLst>
                                      </p:cBhvr>
                                      <p:to>
                                        <p:strVal val="visible"/>
                                      </p:to>
                                    </p:set>
                                  </p:childTnLst>
                                </p:cTn>
                              </p:par>
                            </p:childTnLst>
                          </p:cTn>
                        </p:par>
                      </p:childTnLst>
                    </p:cTn>
                  </p:par>
                </p:childTnLst>
              </p:cTn>
              <p:nextCondLst>
                <p:cond evt="onClick" delay="0">
                  <p:tgtEl>
                    <p:spTgt spid="73"/>
                  </p:tgtEl>
                </p:cond>
              </p:nextCondLst>
            </p:seq>
          </p:childTnLst>
        </p:cTn>
      </p:par>
    </p:tnLst>
    <p:bldLst>
      <p:bldP spid="62" grpId="0"/>
      <p:bldP spid="206" grpId="0" animBg="1"/>
      <p:bldP spid="1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question 1">
            <a:hlinkClick r:id="rId3" action="ppaction://hlinksldjump"/>
            <a:extLst>
              <a:ext uri="{FF2B5EF4-FFF2-40B4-BE49-F238E27FC236}">
                <a16:creationId xmlns:a16="http://schemas.microsoft.com/office/drawing/2014/main" id="{9B816753-F023-4D31-9D82-47CAC9BBD9A0}"/>
              </a:ext>
            </a:extLst>
          </p:cNvPr>
          <p:cNvSpPr txBox="1"/>
          <p:nvPr/>
        </p:nvSpPr>
        <p:spPr>
          <a:xfrm>
            <a:off x="205189" y="382012"/>
            <a:ext cx="2395838" cy="1021556"/>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Which transducer is best for Parasternal long axis (PLAX) view?</a:t>
            </a:r>
          </a:p>
        </p:txBody>
      </p:sp>
      <p:sp>
        <p:nvSpPr>
          <p:cNvPr id="198" name="Question 2">
            <a:hlinkClick r:id="rId4" action="ppaction://hlinksldjump"/>
            <a:extLst>
              <a:ext uri="{FF2B5EF4-FFF2-40B4-BE49-F238E27FC236}">
                <a16:creationId xmlns:a16="http://schemas.microsoft.com/office/drawing/2014/main" id="{6996478C-46F4-4F2C-9179-4736A69992E6}"/>
              </a:ext>
            </a:extLst>
          </p:cNvPr>
          <p:cNvSpPr txBox="1"/>
          <p:nvPr/>
        </p:nvSpPr>
        <p:spPr>
          <a:xfrm>
            <a:off x="205189" y="1668089"/>
            <a:ext cx="2404590" cy="71508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Proper positioning for PLAX?</a:t>
            </a:r>
          </a:p>
        </p:txBody>
      </p:sp>
      <p:sp>
        <p:nvSpPr>
          <p:cNvPr id="169" name="Add label">
            <a:extLst>
              <a:ext uri="{FF2B5EF4-FFF2-40B4-BE49-F238E27FC236}">
                <a16:creationId xmlns:a16="http://schemas.microsoft.com/office/drawing/2014/main" id="{4044BE58-F696-482B-BA86-7E575E1DDD68}"/>
              </a:ext>
            </a:extLst>
          </p:cNvPr>
          <p:cNvSpPr txBox="1"/>
          <p:nvPr/>
        </p:nvSpPr>
        <p:spPr>
          <a:xfrm>
            <a:off x="633285" y="3473521"/>
            <a:ext cx="1977319"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Add Labels</a:t>
            </a:r>
          </a:p>
        </p:txBody>
      </p:sp>
      <p:sp>
        <p:nvSpPr>
          <p:cNvPr id="174" name="question 3">
            <a:extLst>
              <a:ext uri="{FF2B5EF4-FFF2-40B4-BE49-F238E27FC236}">
                <a16:creationId xmlns:a16="http://schemas.microsoft.com/office/drawing/2014/main" id="{71D8241D-CA6F-4A6E-AAFA-E11B57775A6D}"/>
              </a:ext>
            </a:extLst>
          </p:cNvPr>
          <p:cNvSpPr txBox="1"/>
          <p:nvPr/>
        </p:nvSpPr>
        <p:spPr>
          <a:xfrm>
            <a:off x="205189" y="2832057"/>
            <a:ext cx="2395838" cy="408623"/>
          </a:xfrm>
          <a:prstGeom prst="roundRect">
            <a:avLst/>
          </a:prstGeom>
          <a:solidFill>
            <a:schemeClr val="accent5"/>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PLAX Anatomy Review</a:t>
            </a:r>
          </a:p>
        </p:txBody>
      </p:sp>
      <p:sp>
        <p:nvSpPr>
          <p:cNvPr id="293" name="question 5">
            <a:hlinkClick r:id="rId5" action="ppaction://hlinksldjump"/>
            <a:extLst>
              <a:ext uri="{FF2B5EF4-FFF2-40B4-BE49-F238E27FC236}">
                <a16:creationId xmlns:a16="http://schemas.microsoft.com/office/drawing/2014/main" id="{FDA8AC5E-5708-429F-ABE3-25B21B08E38B}"/>
              </a:ext>
            </a:extLst>
          </p:cNvPr>
          <p:cNvSpPr txBox="1"/>
          <p:nvPr/>
        </p:nvSpPr>
        <p:spPr>
          <a:xfrm>
            <a:off x="200428" y="4952390"/>
            <a:ext cx="2395838" cy="71508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Common uses for PLAX View?</a:t>
            </a:r>
          </a:p>
        </p:txBody>
      </p:sp>
      <p:sp>
        <p:nvSpPr>
          <p:cNvPr id="359" name="Cases">
            <a:hlinkClick r:id="rId6" action="ppaction://hlinksldjump"/>
            <a:extLst>
              <a:ext uri="{FF2B5EF4-FFF2-40B4-BE49-F238E27FC236}">
                <a16:creationId xmlns:a16="http://schemas.microsoft.com/office/drawing/2014/main" id="{EB525BD1-6253-423A-9A3E-87D517474861}"/>
              </a:ext>
            </a:extLst>
          </p:cNvPr>
          <p:cNvSpPr txBox="1"/>
          <p:nvPr/>
        </p:nvSpPr>
        <p:spPr>
          <a:xfrm>
            <a:off x="205189" y="6041420"/>
            <a:ext cx="2358736"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11" name="Graphic 10" descr="Cursor with solid fill">
            <a:extLst>
              <a:ext uri="{FF2B5EF4-FFF2-40B4-BE49-F238E27FC236}">
                <a16:creationId xmlns:a16="http://schemas.microsoft.com/office/drawing/2014/main" id="{E4FE718E-32B3-4FC3-9D76-9C149EAE080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33251" y="1201687"/>
            <a:ext cx="395274" cy="395274"/>
          </a:xfrm>
          <a:prstGeom prst="rect">
            <a:avLst/>
          </a:prstGeom>
        </p:spPr>
      </p:pic>
      <p:pic>
        <p:nvPicPr>
          <p:cNvPr id="145" name="Graphic 144" descr="Cursor with solid fill">
            <a:extLst>
              <a:ext uri="{FF2B5EF4-FFF2-40B4-BE49-F238E27FC236}">
                <a16:creationId xmlns:a16="http://schemas.microsoft.com/office/drawing/2014/main" id="{889EBA47-30E6-4343-82EE-1202DA9A218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42777" y="2202996"/>
            <a:ext cx="395274" cy="395274"/>
          </a:xfrm>
          <a:prstGeom prst="rect">
            <a:avLst/>
          </a:prstGeom>
        </p:spPr>
      </p:pic>
      <p:pic>
        <p:nvPicPr>
          <p:cNvPr id="150" name="Graphic 149" descr="Cursor with solid fill">
            <a:extLst>
              <a:ext uri="{FF2B5EF4-FFF2-40B4-BE49-F238E27FC236}">
                <a16:creationId xmlns:a16="http://schemas.microsoft.com/office/drawing/2014/main" id="{A8045412-B369-4D06-A0B5-6FCB2247A2A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02400" y="5443644"/>
            <a:ext cx="395274" cy="395274"/>
          </a:xfrm>
          <a:prstGeom prst="rect">
            <a:avLst/>
          </a:prstGeom>
        </p:spPr>
      </p:pic>
      <p:pic>
        <p:nvPicPr>
          <p:cNvPr id="156" name="Graphic 155" descr="Cursor with solid fill">
            <a:extLst>
              <a:ext uri="{FF2B5EF4-FFF2-40B4-BE49-F238E27FC236}">
                <a16:creationId xmlns:a16="http://schemas.microsoft.com/office/drawing/2014/main" id="{7F6D6544-D22D-4FCA-8CBC-88D6439E9A1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94302" y="6286032"/>
            <a:ext cx="395274" cy="395274"/>
          </a:xfrm>
          <a:prstGeom prst="rect">
            <a:avLst/>
          </a:prstGeom>
        </p:spPr>
      </p:pic>
      <p:pic>
        <p:nvPicPr>
          <p:cNvPr id="19" name="Classic view-N">
            <a:extLst>
              <a:ext uri="{FF2B5EF4-FFF2-40B4-BE49-F238E27FC236}">
                <a16:creationId xmlns:a16="http://schemas.microsoft.com/office/drawing/2014/main" id="{6B649AAF-86B5-4591-9DFE-9A2CE8CFC1E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04781" y="956956"/>
            <a:ext cx="6055557" cy="5452766"/>
          </a:xfrm>
          <a:prstGeom prst="rect">
            <a:avLst/>
          </a:prstGeom>
        </p:spPr>
      </p:pic>
      <p:pic>
        <p:nvPicPr>
          <p:cNvPr id="14" name="Picture 13" descr="Image courtesy of Brandon Fainstad, MD">
            <a:extLst>
              <a:ext uri="{FF2B5EF4-FFF2-40B4-BE49-F238E27FC236}">
                <a16:creationId xmlns:a16="http://schemas.microsoft.com/office/drawing/2014/main" id="{0E84B5F6-E46A-4509-8584-A7CC57FCAB2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36106"/>
          <a:stretch/>
        </p:blipFill>
        <p:spPr>
          <a:xfrm>
            <a:off x="4163633" y="1779038"/>
            <a:ext cx="6092167" cy="4388372"/>
          </a:xfrm>
          <a:prstGeom prst="rect">
            <a:avLst/>
          </a:prstGeom>
        </p:spPr>
      </p:pic>
      <p:grpSp>
        <p:nvGrpSpPr>
          <p:cNvPr id="241" name="transducer location">
            <a:extLst>
              <a:ext uri="{FF2B5EF4-FFF2-40B4-BE49-F238E27FC236}">
                <a16:creationId xmlns:a16="http://schemas.microsoft.com/office/drawing/2014/main" id="{A297AD15-979C-4E7F-B95D-F4A9740E4D90}"/>
              </a:ext>
            </a:extLst>
          </p:cNvPr>
          <p:cNvGrpSpPr/>
          <p:nvPr/>
        </p:nvGrpSpPr>
        <p:grpSpPr>
          <a:xfrm>
            <a:off x="3476500" y="-1821667"/>
            <a:ext cx="7037164" cy="6868713"/>
            <a:chOff x="4473958" y="-1821667"/>
            <a:chExt cx="7037164" cy="6868713"/>
          </a:xfrm>
        </p:grpSpPr>
        <p:grpSp>
          <p:nvGrpSpPr>
            <p:cNvPr id="236" name="Transducer location">
              <a:extLst>
                <a:ext uri="{FF2B5EF4-FFF2-40B4-BE49-F238E27FC236}">
                  <a16:creationId xmlns:a16="http://schemas.microsoft.com/office/drawing/2014/main" id="{98006BF7-D39F-48CA-A6A2-9EF80B502CE6}"/>
                </a:ext>
              </a:extLst>
            </p:cNvPr>
            <p:cNvGrpSpPr/>
            <p:nvPr/>
          </p:nvGrpSpPr>
          <p:grpSpPr>
            <a:xfrm>
              <a:off x="4473958" y="1239515"/>
              <a:ext cx="7037164" cy="3807531"/>
              <a:chOff x="4473958" y="1117595"/>
              <a:chExt cx="7037164" cy="3807531"/>
            </a:xfrm>
          </p:grpSpPr>
          <p:cxnSp>
            <p:nvCxnSpPr>
              <p:cNvPr id="231" name="Straight Connector 230">
                <a:extLst>
                  <a:ext uri="{FF2B5EF4-FFF2-40B4-BE49-F238E27FC236}">
                    <a16:creationId xmlns:a16="http://schemas.microsoft.com/office/drawing/2014/main" id="{61E4506D-1D97-49F1-A660-1B984D976686}"/>
                  </a:ext>
                </a:extLst>
              </p:cNvPr>
              <p:cNvCxnSpPr>
                <a:cxnSpLocks/>
              </p:cNvCxnSpPr>
              <p:nvPr/>
            </p:nvCxnSpPr>
            <p:spPr>
              <a:xfrm flipH="1">
                <a:off x="4473958" y="1129848"/>
                <a:ext cx="3449158" cy="3795278"/>
              </a:xfrm>
              <a:prstGeom prst="line">
                <a:avLst/>
              </a:prstGeom>
              <a:ln w="28575">
                <a:solidFill>
                  <a:schemeClr val="accent5">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113" name="Straight Connector 112">
                <a:extLst>
                  <a:ext uri="{FF2B5EF4-FFF2-40B4-BE49-F238E27FC236}">
                    <a16:creationId xmlns:a16="http://schemas.microsoft.com/office/drawing/2014/main" id="{845878E7-BB30-4FAE-9168-619A46ECA153}"/>
                  </a:ext>
                </a:extLst>
              </p:cNvPr>
              <p:cNvCxnSpPr>
                <a:cxnSpLocks/>
              </p:cNvCxnSpPr>
              <p:nvPr/>
            </p:nvCxnSpPr>
            <p:spPr>
              <a:xfrm>
                <a:off x="7951566" y="1117595"/>
                <a:ext cx="3559556" cy="3778620"/>
              </a:xfrm>
              <a:prstGeom prst="line">
                <a:avLst/>
              </a:prstGeom>
              <a:ln w="28575">
                <a:solidFill>
                  <a:schemeClr val="accent5">
                    <a:lumMod val="60000"/>
                    <a:lumOff val="40000"/>
                  </a:schemeClr>
                </a:solidFill>
              </a:ln>
            </p:spPr>
            <p:style>
              <a:lnRef idx="1">
                <a:schemeClr val="accent4"/>
              </a:lnRef>
              <a:fillRef idx="0">
                <a:schemeClr val="accent4"/>
              </a:fillRef>
              <a:effectRef idx="0">
                <a:schemeClr val="accent4"/>
              </a:effectRef>
              <a:fontRef idx="minor">
                <a:schemeClr val="tx1"/>
              </a:fontRef>
            </p:style>
          </p:cxnSp>
        </p:grpSp>
        <p:pic>
          <p:nvPicPr>
            <p:cNvPr id="240" name="Picture 239" descr="A picture containing indoor, different&#10;&#10;Description automatically generated">
              <a:extLst>
                <a:ext uri="{FF2B5EF4-FFF2-40B4-BE49-F238E27FC236}">
                  <a16:creationId xmlns:a16="http://schemas.microsoft.com/office/drawing/2014/main" id="{E90C863B-291C-446B-B27C-4CFD56272513}"/>
                </a:ext>
              </a:extLst>
            </p:cNvPr>
            <p:cNvPicPr>
              <a:picLocks noChangeAspect="1"/>
            </p:cNvPicPr>
            <p:nvPr/>
          </p:nvPicPr>
          <p:blipFill rotWithShape="1">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rot="10800000" flipH="1">
              <a:off x="7177796" y="-1821667"/>
              <a:ext cx="1684229" cy="3286125"/>
            </a:xfrm>
            <a:prstGeom prst="rect">
              <a:avLst/>
            </a:prstGeom>
          </p:spPr>
        </p:pic>
      </p:grpSp>
      <p:grpSp>
        <p:nvGrpSpPr>
          <p:cNvPr id="8" name="Group 7">
            <a:extLst>
              <a:ext uri="{FF2B5EF4-FFF2-40B4-BE49-F238E27FC236}">
                <a16:creationId xmlns:a16="http://schemas.microsoft.com/office/drawing/2014/main" id="{13F13870-81FB-4420-8E25-1D34D32CC9B2}"/>
              </a:ext>
            </a:extLst>
          </p:cNvPr>
          <p:cNvGrpSpPr/>
          <p:nvPr/>
        </p:nvGrpSpPr>
        <p:grpSpPr>
          <a:xfrm>
            <a:off x="3909060" y="2086985"/>
            <a:ext cx="6643843" cy="4726756"/>
            <a:chOff x="4126230" y="2086985"/>
            <a:chExt cx="6643843" cy="4726756"/>
          </a:xfrm>
        </p:grpSpPr>
        <p:sp>
          <p:nvSpPr>
            <p:cNvPr id="109" name="TextBox 108">
              <a:extLst>
                <a:ext uri="{FF2B5EF4-FFF2-40B4-BE49-F238E27FC236}">
                  <a16:creationId xmlns:a16="http://schemas.microsoft.com/office/drawing/2014/main" id="{B293A9A3-9DF9-4E24-8F21-FC8816B641DF}"/>
                </a:ext>
              </a:extLst>
            </p:cNvPr>
            <p:cNvSpPr txBox="1"/>
            <p:nvPr/>
          </p:nvSpPr>
          <p:spPr>
            <a:xfrm>
              <a:off x="4126230" y="6167410"/>
              <a:ext cx="6643843" cy="646331"/>
            </a:xfrm>
            <a:prstGeom prst="rect">
              <a:avLst/>
            </a:prstGeom>
            <a:solidFill>
              <a:schemeClr val="bg1"/>
            </a:solidFill>
          </p:spPr>
          <p:txBody>
            <a:bodyPr wrap="square">
              <a:spAutoFit/>
            </a:bodyPr>
            <a:lstStyle/>
            <a:p>
              <a:pPr algn="ctr"/>
              <a:r>
                <a:rPr lang="en-US" dirty="0"/>
                <a:t> RV = Right Ventricle  LVOT= Left Ventricle Outflow Track AV= Aortic Valve MV= Mitral Valve    LA = Left Atrium  </a:t>
              </a:r>
              <a:r>
                <a:rPr lang="en-US" dirty="0" err="1"/>
                <a:t>Ao</a:t>
              </a:r>
              <a:r>
                <a:rPr lang="en-US" dirty="0"/>
                <a:t> = Descending Aorta</a:t>
              </a:r>
            </a:p>
          </p:txBody>
        </p:sp>
        <p:sp>
          <p:nvSpPr>
            <p:cNvPr id="20" name="TextBox 19">
              <a:extLst>
                <a:ext uri="{FF2B5EF4-FFF2-40B4-BE49-F238E27FC236}">
                  <a16:creationId xmlns:a16="http://schemas.microsoft.com/office/drawing/2014/main" id="{964065EE-0C1C-47C6-9136-F01391B7E7DD}"/>
                </a:ext>
              </a:extLst>
            </p:cNvPr>
            <p:cNvSpPr txBox="1"/>
            <p:nvPr/>
          </p:nvSpPr>
          <p:spPr>
            <a:xfrm>
              <a:off x="7426887" y="2086985"/>
              <a:ext cx="1048513" cy="584775"/>
            </a:xfrm>
            <a:prstGeom prst="rect">
              <a:avLst/>
            </a:prstGeom>
            <a:noFill/>
          </p:spPr>
          <p:txBody>
            <a:bodyPr wrap="square" rtlCol="0">
              <a:spAutoFit/>
            </a:bodyPr>
            <a:lstStyle/>
            <a:p>
              <a:r>
                <a:rPr lang="en-US" sz="3200" dirty="0">
                  <a:solidFill>
                    <a:srgbClr val="FF0000"/>
                  </a:solidFill>
                </a:rPr>
                <a:t>RV</a:t>
              </a:r>
            </a:p>
          </p:txBody>
        </p:sp>
        <p:sp>
          <p:nvSpPr>
            <p:cNvPr id="28" name="TextBox 27">
              <a:extLst>
                <a:ext uri="{FF2B5EF4-FFF2-40B4-BE49-F238E27FC236}">
                  <a16:creationId xmlns:a16="http://schemas.microsoft.com/office/drawing/2014/main" id="{AD6C797A-871E-4FEE-B235-E1F38E3E0865}"/>
                </a:ext>
              </a:extLst>
            </p:cNvPr>
            <p:cNvSpPr txBox="1"/>
            <p:nvPr/>
          </p:nvSpPr>
          <p:spPr>
            <a:xfrm>
              <a:off x="5837778" y="3199195"/>
              <a:ext cx="1244687" cy="584775"/>
            </a:xfrm>
            <a:prstGeom prst="rect">
              <a:avLst/>
            </a:prstGeom>
            <a:noFill/>
          </p:spPr>
          <p:txBody>
            <a:bodyPr wrap="square" rtlCol="0">
              <a:spAutoFit/>
            </a:bodyPr>
            <a:lstStyle/>
            <a:p>
              <a:r>
                <a:rPr lang="en-US" sz="3200" dirty="0">
                  <a:solidFill>
                    <a:srgbClr val="FF0000"/>
                  </a:solidFill>
                </a:rPr>
                <a:t>LV</a:t>
              </a:r>
            </a:p>
          </p:txBody>
        </p:sp>
        <p:sp>
          <p:nvSpPr>
            <p:cNvPr id="224" name="TextBox 223">
              <a:extLst>
                <a:ext uri="{FF2B5EF4-FFF2-40B4-BE49-F238E27FC236}">
                  <a16:creationId xmlns:a16="http://schemas.microsoft.com/office/drawing/2014/main" id="{19459FFE-187E-4BCA-8AA6-F362AF94399D}"/>
                </a:ext>
              </a:extLst>
            </p:cNvPr>
            <p:cNvSpPr txBox="1"/>
            <p:nvPr/>
          </p:nvSpPr>
          <p:spPr>
            <a:xfrm>
              <a:off x="7052933" y="3411575"/>
              <a:ext cx="1174967" cy="461665"/>
            </a:xfrm>
            <a:prstGeom prst="rect">
              <a:avLst/>
            </a:prstGeom>
            <a:noFill/>
          </p:spPr>
          <p:txBody>
            <a:bodyPr wrap="square" rtlCol="0">
              <a:spAutoFit/>
            </a:bodyPr>
            <a:lstStyle/>
            <a:p>
              <a:r>
                <a:rPr lang="en-US" sz="2400" dirty="0">
                  <a:solidFill>
                    <a:srgbClr val="FF0000"/>
                  </a:solidFill>
                </a:rPr>
                <a:t>LVOT</a:t>
              </a:r>
            </a:p>
          </p:txBody>
        </p:sp>
        <p:sp>
          <p:nvSpPr>
            <p:cNvPr id="225" name="TextBox 224">
              <a:extLst>
                <a:ext uri="{FF2B5EF4-FFF2-40B4-BE49-F238E27FC236}">
                  <a16:creationId xmlns:a16="http://schemas.microsoft.com/office/drawing/2014/main" id="{D902F555-9BF0-4413-93AB-E4B738D55F00}"/>
                </a:ext>
              </a:extLst>
            </p:cNvPr>
            <p:cNvSpPr txBox="1"/>
            <p:nvPr/>
          </p:nvSpPr>
          <p:spPr>
            <a:xfrm>
              <a:off x="7709870" y="4092257"/>
              <a:ext cx="628838" cy="461665"/>
            </a:xfrm>
            <a:prstGeom prst="rect">
              <a:avLst/>
            </a:prstGeom>
            <a:noFill/>
          </p:spPr>
          <p:txBody>
            <a:bodyPr wrap="square" rtlCol="0">
              <a:spAutoFit/>
            </a:bodyPr>
            <a:lstStyle/>
            <a:p>
              <a:r>
                <a:rPr lang="en-US" sz="2400" dirty="0">
                  <a:solidFill>
                    <a:srgbClr val="FF0000"/>
                  </a:solidFill>
                </a:rPr>
                <a:t>MV</a:t>
              </a:r>
            </a:p>
          </p:txBody>
        </p:sp>
        <p:sp>
          <p:nvSpPr>
            <p:cNvPr id="227" name="TextBox 226">
              <a:extLst>
                <a:ext uri="{FF2B5EF4-FFF2-40B4-BE49-F238E27FC236}">
                  <a16:creationId xmlns:a16="http://schemas.microsoft.com/office/drawing/2014/main" id="{456EDC2F-245D-429E-AE46-51F16E10997F}"/>
                </a:ext>
              </a:extLst>
            </p:cNvPr>
            <p:cNvSpPr txBox="1"/>
            <p:nvPr/>
          </p:nvSpPr>
          <p:spPr>
            <a:xfrm>
              <a:off x="8577949" y="4032766"/>
              <a:ext cx="831502" cy="584775"/>
            </a:xfrm>
            <a:prstGeom prst="rect">
              <a:avLst/>
            </a:prstGeom>
            <a:noFill/>
          </p:spPr>
          <p:txBody>
            <a:bodyPr wrap="square" rtlCol="0">
              <a:spAutoFit/>
            </a:bodyPr>
            <a:lstStyle/>
            <a:p>
              <a:r>
                <a:rPr lang="en-US" sz="3200" dirty="0">
                  <a:solidFill>
                    <a:srgbClr val="FF0000"/>
                  </a:solidFill>
                </a:rPr>
                <a:t>LA</a:t>
              </a:r>
            </a:p>
          </p:txBody>
        </p:sp>
        <p:sp>
          <p:nvSpPr>
            <p:cNvPr id="228" name="TextBox 227">
              <a:extLst>
                <a:ext uri="{FF2B5EF4-FFF2-40B4-BE49-F238E27FC236}">
                  <a16:creationId xmlns:a16="http://schemas.microsoft.com/office/drawing/2014/main" id="{E833CFA9-F9B3-4DF5-91A0-0725AECC058B}"/>
                </a:ext>
              </a:extLst>
            </p:cNvPr>
            <p:cNvSpPr txBox="1"/>
            <p:nvPr/>
          </p:nvSpPr>
          <p:spPr>
            <a:xfrm>
              <a:off x="8610427" y="2944525"/>
              <a:ext cx="902546" cy="461665"/>
            </a:xfrm>
            <a:prstGeom prst="rect">
              <a:avLst/>
            </a:prstGeom>
            <a:noFill/>
          </p:spPr>
          <p:txBody>
            <a:bodyPr wrap="square" rtlCol="0">
              <a:spAutoFit/>
            </a:bodyPr>
            <a:lstStyle/>
            <a:p>
              <a:r>
                <a:rPr lang="en-US" sz="2400" dirty="0">
                  <a:solidFill>
                    <a:srgbClr val="FF0000"/>
                  </a:solidFill>
                </a:rPr>
                <a:t>AV</a:t>
              </a:r>
            </a:p>
          </p:txBody>
        </p:sp>
        <p:sp>
          <p:nvSpPr>
            <p:cNvPr id="229" name="TextBox 228">
              <a:extLst>
                <a:ext uri="{FF2B5EF4-FFF2-40B4-BE49-F238E27FC236}">
                  <a16:creationId xmlns:a16="http://schemas.microsoft.com/office/drawing/2014/main" id="{E3568473-22BD-41DE-A21E-BE59D351B20F}"/>
                </a:ext>
              </a:extLst>
            </p:cNvPr>
            <p:cNvSpPr txBox="1"/>
            <p:nvPr/>
          </p:nvSpPr>
          <p:spPr>
            <a:xfrm>
              <a:off x="8538837" y="5287633"/>
              <a:ext cx="596726" cy="523220"/>
            </a:xfrm>
            <a:prstGeom prst="rect">
              <a:avLst/>
            </a:prstGeom>
            <a:noFill/>
          </p:spPr>
          <p:txBody>
            <a:bodyPr wrap="square" rtlCol="0">
              <a:spAutoFit/>
            </a:bodyPr>
            <a:lstStyle/>
            <a:p>
              <a:r>
                <a:rPr lang="en-US" sz="2800" dirty="0" err="1">
                  <a:solidFill>
                    <a:srgbClr val="FF0000"/>
                  </a:solidFill>
                </a:rPr>
                <a:t>Ao</a:t>
              </a:r>
              <a:endParaRPr lang="en-US" sz="2800" dirty="0">
                <a:solidFill>
                  <a:srgbClr val="FF0000"/>
                </a:solidFill>
              </a:endParaRPr>
            </a:p>
          </p:txBody>
        </p:sp>
        <p:sp>
          <p:nvSpPr>
            <p:cNvPr id="117" name="TextBox 116">
              <a:extLst>
                <a:ext uri="{FF2B5EF4-FFF2-40B4-BE49-F238E27FC236}">
                  <a16:creationId xmlns:a16="http://schemas.microsoft.com/office/drawing/2014/main" id="{BBD05843-745B-47A0-9B03-40120424F2B0}"/>
                </a:ext>
              </a:extLst>
            </p:cNvPr>
            <p:cNvSpPr txBox="1"/>
            <p:nvPr/>
          </p:nvSpPr>
          <p:spPr>
            <a:xfrm>
              <a:off x="4470940" y="5544491"/>
              <a:ext cx="1456370" cy="553998"/>
            </a:xfrm>
            <a:prstGeom prst="rect">
              <a:avLst/>
            </a:prstGeom>
            <a:noFill/>
          </p:spPr>
          <p:txBody>
            <a:bodyPr wrap="square" rtlCol="0">
              <a:spAutoFit/>
            </a:bodyPr>
            <a:lstStyle/>
            <a:p>
              <a:r>
                <a:rPr lang="en-US" sz="1000" dirty="0">
                  <a:solidFill>
                    <a:schemeClr val="bg1"/>
                  </a:solidFill>
                </a:rPr>
                <a:t>Image courtesy of Brandon Fainstad, MD</a:t>
              </a:r>
            </a:p>
            <a:p>
              <a:endParaRPr lang="en-US" sz="1000" dirty="0"/>
            </a:p>
          </p:txBody>
        </p:sp>
      </p:grpSp>
      <p:cxnSp>
        <p:nvCxnSpPr>
          <p:cNvPr id="5" name="Connector: Elbow 4">
            <a:extLst>
              <a:ext uri="{FF2B5EF4-FFF2-40B4-BE49-F238E27FC236}">
                <a16:creationId xmlns:a16="http://schemas.microsoft.com/office/drawing/2014/main" id="{741D5ED6-D967-46D6-A395-FE8B34358134}"/>
              </a:ext>
            </a:extLst>
          </p:cNvPr>
          <p:cNvCxnSpPr>
            <a:cxnSpLocks/>
          </p:cNvCxnSpPr>
          <p:nvPr/>
        </p:nvCxnSpPr>
        <p:spPr>
          <a:xfrm rot="16200000" flipH="1">
            <a:off x="311452" y="3357523"/>
            <a:ext cx="422255" cy="20769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5187B24F-EE9C-42AA-B437-3FC8FA5E9D0D}"/>
              </a:ext>
            </a:extLst>
          </p:cNvPr>
          <p:cNvCxnSpPr>
            <a:cxnSpLocks/>
          </p:cNvCxnSpPr>
          <p:nvPr/>
        </p:nvCxnSpPr>
        <p:spPr>
          <a:xfrm rot="16200000" flipH="1">
            <a:off x="-18417" y="3670970"/>
            <a:ext cx="1067450" cy="206870"/>
          </a:xfrm>
          <a:prstGeom prst="bentConnector3">
            <a:avLst>
              <a:gd name="adj1" fmla="val 99970"/>
            </a:avLst>
          </a:prstGeom>
          <a:ln w="38100">
            <a:tailEnd type="triangle"/>
          </a:ln>
        </p:spPr>
        <p:style>
          <a:lnRef idx="1">
            <a:schemeClr val="dk1"/>
          </a:lnRef>
          <a:fillRef idx="0">
            <a:schemeClr val="dk1"/>
          </a:fillRef>
          <a:effectRef idx="0">
            <a:schemeClr val="dk1"/>
          </a:effectRef>
          <a:fontRef idx="minor">
            <a:schemeClr val="tx1"/>
          </a:fontRef>
        </p:style>
      </p:cxnSp>
      <p:sp>
        <p:nvSpPr>
          <p:cNvPr id="37" name="Add outlines">
            <a:extLst>
              <a:ext uri="{FF2B5EF4-FFF2-40B4-BE49-F238E27FC236}">
                <a16:creationId xmlns:a16="http://schemas.microsoft.com/office/drawing/2014/main" id="{1CFA2EBA-CADA-4DEA-B650-01B2E2551ECA}"/>
              </a:ext>
            </a:extLst>
          </p:cNvPr>
          <p:cNvSpPr txBox="1"/>
          <p:nvPr/>
        </p:nvSpPr>
        <p:spPr>
          <a:xfrm>
            <a:off x="638180" y="4106735"/>
            <a:ext cx="1977319"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Add Outlines</a:t>
            </a:r>
          </a:p>
        </p:txBody>
      </p:sp>
      <p:cxnSp>
        <p:nvCxnSpPr>
          <p:cNvPr id="45" name="Straight Connector 44">
            <a:extLst>
              <a:ext uri="{FF2B5EF4-FFF2-40B4-BE49-F238E27FC236}">
                <a16:creationId xmlns:a16="http://schemas.microsoft.com/office/drawing/2014/main" id="{4F673B24-EB31-496C-9537-24E37606F47F}"/>
              </a:ext>
            </a:extLst>
          </p:cNvPr>
          <p:cNvCxnSpPr>
            <a:cxnSpLocks/>
          </p:cNvCxnSpPr>
          <p:nvPr/>
        </p:nvCxnSpPr>
        <p:spPr>
          <a:xfrm>
            <a:off x="5594851" y="1942134"/>
            <a:ext cx="1" cy="191622"/>
          </a:xfrm>
          <a:prstGeom prst="line">
            <a:avLst/>
          </a:prstGeom>
          <a:ln w="19050"/>
        </p:spPr>
        <p:style>
          <a:lnRef idx="1">
            <a:schemeClr val="dk1"/>
          </a:lnRef>
          <a:fillRef idx="0">
            <a:schemeClr val="dk1"/>
          </a:fillRef>
          <a:effectRef idx="0">
            <a:schemeClr val="dk1"/>
          </a:effectRef>
          <a:fontRef idx="minor">
            <a:schemeClr val="tx1"/>
          </a:fontRef>
        </p:style>
      </p:cxnSp>
      <p:pic>
        <p:nvPicPr>
          <p:cNvPr id="46" name="Picture 45">
            <a:extLst>
              <a:ext uri="{FF2B5EF4-FFF2-40B4-BE49-F238E27FC236}">
                <a16:creationId xmlns:a16="http://schemas.microsoft.com/office/drawing/2014/main" id="{C5973AD2-C9A4-46AC-A0BF-334F66A84F5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934777" y="236817"/>
            <a:ext cx="981541" cy="1042506"/>
          </a:xfrm>
          <a:prstGeom prst="rect">
            <a:avLst/>
          </a:prstGeom>
        </p:spPr>
      </p:pic>
      <p:sp>
        <p:nvSpPr>
          <p:cNvPr id="47" name="Rectangle: Rounded Corners 46">
            <a:extLst>
              <a:ext uri="{FF2B5EF4-FFF2-40B4-BE49-F238E27FC236}">
                <a16:creationId xmlns:a16="http://schemas.microsoft.com/office/drawing/2014/main" id="{27F6F688-AB82-457A-8AEE-AFC620AF0812}"/>
              </a:ext>
            </a:extLst>
          </p:cNvPr>
          <p:cNvSpPr/>
          <p:nvPr/>
        </p:nvSpPr>
        <p:spPr>
          <a:xfrm>
            <a:off x="10995344" y="1470945"/>
            <a:ext cx="849725" cy="11273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9D9041A-96DA-4003-928D-F27455154277}"/>
              </a:ext>
            </a:extLst>
          </p:cNvPr>
          <p:cNvSpPr/>
          <p:nvPr/>
        </p:nvSpPr>
        <p:spPr>
          <a:xfrm>
            <a:off x="11394623" y="1614994"/>
            <a:ext cx="45719" cy="67907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C7CC18BC-59C3-49BE-BDF9-F0E9231DED00}"/>
              </a:ext>
            </a:extLst>
          </p:cNvPr>
          <p:cNvCxnSpPr>
            <a:cxnSpLocks/>
            <a:endCxn id="47" idx="0"/>
          </p:cNvCxnSpPr>
          <p:nvPr/>
        </p:nvCxnSpPr>
        <p:spPr>
          <a:xfrm>
            <a:off x="11420206" y="1279323"/>
            <a:ext cx="1" cy="191622"/>
          </a:xfrm>
          <a:prstGeom prst="line">
            <a:avLst/>
          </a:prstGeom>
          <a:ln w="19050"/>
        </p:spPr>
        <p:style>
          <a:lnRef idx="1">
            <a:schemeClr val="dk1"/>
          </a:lnRef>
          <a:fillRef idx="0">
            <a:schemeClr val="dk1"/>
          </a:fillRef>
          <a:effectRef idx="0">
            <a:schemeClr val="dk1"/>
          </a:effectRef>
          <a:fontRef idx="minor">
            <a:schemeClr val="tx1"/>
          </a:fontRef>
        </p:style>
      </p:cxnSp>
      <p:grpSp>
        <p:nvGrpSpPr>
          <p:cNvPr id="50" name="Group 49">
            <a:extLst>
              <a:ext uri="{FF2B5EF4-FFF2-40B4-BE49-F238E27FC236}">
                <a16:creationId xmlns:a16="http://schemas.microsoft.com/office/drawing/2014/main" id="{6AAF2438-F94F-4CFB-99AB-F8BD6A4A096E}"/>
              </a:ext>
            </a:extLst>
          </p:cNvPr>
          <p:cNvGrpSpPr/>
          <p:nvPr/>
        </p:nvGrpSpPr>
        <p:grpSpPr>
          <a:xfrm>
            <a:off x="11084876" y="1291036"/>
            <a:ext cx="813056" cy="857740"/>
            <a:chOff x="5476691" y="1953847"/>
            <a:chExt cx="813056" cy="857740"/>
          </a:xfrm>
        </p:grpSpPr>
        <p:cxnSp>
          <p:nvCxnSpPr>
            <p:cNvPr id="51" name="Straight Connector 50">
              <a:extLst>
                <a:ext uri="{FF2B5EF4-FFF2-40B4-BE49-F238E27FC236}">
                  <a16:creationId xmlns:a16="http://schemas.microsoft.com/office/drawing/2014/main" id="{7F6F3FD0-1B01-4C8C-8445-9E54810684CF}"/>
                </a:ext>
              </a:extLst>
            </p:cNvPr>
            <p:cNvCxnSpPr>
              <a:cxnSpLocks/>
            </p:cNvCxnSpPr>
            <p:nvPr/>
          </p:nvCxnSpPr>
          <p:spPr>
            <a:xfrm flipH="1" flipV="1">
              <a:off x="5476691" y="2224216"/>
              <a:ext cx="362429" cy="217633"/>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A5FA458F-D5FB-4D27-9DFF-3A0D76A9CA7E}"/>
                </a:ext>
              </a:extLst>
            </p:cNvPr>
            <p:cNvGrpSpPr/>
            <p:nvPr/>
          </p:nvGrpSpPr>
          <p:grpSpPr>
            <a:xfrm rot="217255">
              <a:off x="5874544" y="1953847"/>
              <a:ext cx="415203" cy="857740"/>
              <a:chOff x="5834743" y="1947553"/>
              <a:chExt cx="415203" cy="857740"/>
            </a:xfrm>
          </p:grpSpPr>
          <p:sp>
            <p:nvSpPr>
              <p:cNvPr id="53" name="Rectangle: Rounded Corners 52">
                <a:extLst>
                  <a:ext uri="{FF2B5EF4-FFF2-40B4-BE49-F238E27FC236}">
                    <a16:creationId xmlns:a16="http://schemas.microsoft.com/office/drawing/2014/main" id="{1CE1951C-158A-4F5E-B2E8-782B0E0FAF13}"/>
                  </a:ext>
                </a:extLst>
              </p:cNvPr>
              <p:cNvSpPr/>
              <p:nvPr/>
            </p:nvSpPr>
            <p:spPr>
              <a:xfrm rot="1613832">
                <a:off x="5908104" y="2294357"/>
                <a:ext cx="104777" cy="188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Arc 53">
                <a:extLst>
                  <a:ext uri="{FF2B5EF4-FFF2-40B4-BE49-F238E27FC236}">
                    <a16:creationId xmlns:a16="http://schemas.microsoft.com/office/drawing/2014/main" id="{D805F2CB-28FB-4954-8572-A46565720DBC}"/>
                  </a:ext>
                </a:extLst>
              </p:cNvPr>
              <p:cNvSpPr/>
              <p:nvPr/>
            </p:nvSpPr>
            <p:spPr>
              <a:xfrm rot="17854234">
                <a:off x="5687896" y="2243243"/>
                <a:ext cx="857740" cy="266360"/>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Rectangle: Rounded Corners 54">
                <a:extLst>
                  <a:ext uri="{FF2B5EF4-FFF2-40B4-BE49-F238E27FC236}">
                    <a16:creationId xmlns:a16="http://schemas.microsoft.com/office/drawing/2014/main" id="{9F849155-FA0E-497A-A5DA-40DBAF269201}"/>
                  </a:ext>
                </a:extLst>
              </p:cNvPr>
              <p:cNvSpPr/>
              <p:nvPr/>
            </p:nvSpPr>
            <p:spPr>
              <a:xfrm rot="1802447">
                <a:off x="5834743" y="2457249"/>
                <a:ext cx="148211" cy="50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0" name="Straight Connector 9">
            <a:extLst>
              <a:ext uri="{FF2B5EF4-FFF2-40B4-BE49-F238E27FC236}">
                <a16:creationId xmlns:a16="http://schemas.microsoft.com/office/drawing/2014/main" id="{5D34B1E5-21AD-4A68-891E-FB67C15E5C72}"/>
              </a:ext>
            </a:extLst>
          </p:cNvPr>
          <p:cNvCxnSpPr>
            <a:cxnSpLocks/>
          </p:cNvCxnSpPr>
          <p:nvPr/>
        </p:nvCxnSpPr>
        <p:spPr>
          <a:xfrm>
            <a:off x="7521610" y="83225"/>
            <a:ext cx="0" cy="5975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Hide label">
            <a:extLst>
              <a:ext uri="{FF2B5EF4-FFF2-40B4-BE49-F238E27FC236}">
                <a16:creationId xmlns:a16="http://schemas.microsoft.com/office/drawing/2014/main" id="{0269B8E5-1EFF-447F-B9F0-59D3701B0B0A}"/>
              </a:ext>
            </a:extLst>
          </p:cNvPr>
          <p:cNvSpPr txBox="1"/>
          <p:nvPr/>
        </p:nvSpPr>
        <p:spPr>
          <a:xfrm>
            <a:off x="625600" y="3477205"/>
            <a:ext cx="1977319" cy="408623"/>
          </a:xfrm>
          <a:prstGeom prst="roundRect">
            <a:avLst/>
          </a:prstGeom>
          <a:solidFill>
            <a:schemeClr val="accent5"/>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Hide Labels</a:t>
            </a:r>
          </a:p>
        </p:txBody>
      </p:sp>
      <p:pic>
        <p:nvPicPr>
          <p:cNvPr id="153" name="Graphic 152" descr="Cursor with solid fill">
            <a:extLst>
              <a:ext uri="{FF2B5EF4-FFF2-40B4-BE49-F238E27FC236}">
                <a16:creationId xmlns:a16="http://schemas.microsoft.com/office/drawing/2014/main" id="{F4C46D75-9C09-43CA-999E-B1D5F9376A6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59466" y="3718781"/>
            <a:ext cx="395274" cy="395274"/>
          </a:xfrm>
          <a:prstGeom prst="rect">
            <a:avLst/>
          </a:prstGeom>
        </p:spPr>
      </p:pic>
      <p:sp>
        <p:nvSpPr>
          <p:cNvPr id="61" name="Hide outlines">
            <a:extLst>
              <a:ext uri="{FF2B5EF4-FFF2-40B4-BE49-F238E27FC236}">
                <a16:creationId xmlns:a16="http://schemas.microsoft.com/office/drawing/2014/main" id="{81B95721-9BF9-4DB9-A342-179BA7A26454}"/>
              </a:ext>
            </a:extLst>
          </p:cNvPr>
          <p:cNvSpPr txBox="1"/>
          <p:nvPr/>
        </p:nvSpPr>
        <p:spPr>
          <a:xfrm>
            <a:off x="644109" y="4120371"/>
            <a:ext cx="1977319" cy="408623"/>
          </a:xfrm>
          <a:prstGeom prst="roundRect">
            <a:avLst/>
          </a:prstGeom>
          <a:solidFill>
            <a:schemeClr val="accent5"/>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Hide Outlines</a:t>
            </a:r>
          </a:p>
        </p:txBody>
      </p:sp>
      <p:pic>
        <p:nvPicPr>
          <p:cNvPr id="59" name="Graphic 58" descr="Cursor with solid fill">
            <a:extLst>
              <a:ext uri="{FF2B5EF4-FFF2-40B4-BE49-F238E27FC236}">
                <a16:creationId xmlns:a16="http://schemas.microsoft.com/office/drawing/2014/main" id="{2F855C98-D5CC-4904-A5C8-9822F8E1554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50229" y="4349301"/>
            <a:ext cx="395274" cy="395274"/>
          </a:xfrm>
          <a:prstGeom prst="rect">
            <a:avLst/>
          </a:prstGeom>
        </p:spPr>
      </p:pic>
    </p:spTree>
    <p:extLst>
      <p:ext uri="{BB962C8B-B14F-4D97-AF65-F5344CB8AC3E}">
        <p14:creationId xmlns:p14="http://schemas.microsoft.com/office/powerpoint/2010/main" val="2515260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9" restart="whenNotActive" fill="hold" evtFilter="cancelBubble" nodeType="interactiveSeq">
                <p:stCondLst>
                  <p:cond evt="onClick" delay="0">
                    <p:tgtEl>
                      <p:spTgt spid="16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169"/>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61"/>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60" grpId="0" animBg="1"/>
      <p:bldP spid="60" grpId="1" animBg="1"/>
      <p:bldP spid="61" grpId="0" animBg="1"/>
      <p:bldP spid="6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question 1">
            <a:hlinkClick r:id="rId3" action="ppaction://hlinksldjump"/>
            <a:extLst>
              <a:ext uri="{FF2B5EF4-FFF2-40B4-BE49-F238E27FC236}">
                <a16:creationId xmlns:a16="http://schemas.microsoft.com/office/drawing/2014/main" id="{9B816753-F023-4D31-9D82-47CAC9BBD9A0}"/>
              </a:ext>
            </a:extLst>
          </p:cNvPr>
          <p:cNvSpPr txBox="1"/>
          <p:nvPr/>
        </p:nvSpPr>
        <p:spPr>
          <a:xfrm>
            <a:off x="205189" y="382012"/>
            <a:ext cx="2395838" cy="1021556"/>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Which transducer is best for Parasternal long axis (PLAX) view?</a:t>
            </a:r>
          </a:p>
        </p:txBody>
      </p:sp>
      <p:sp>
        <p:nvSpPr>
          <p:cNvPr id="198" name="Question 2">
            <a:hlinkClick r:id="rId4" action="ppaction://hlinksldjump"/>
            <a:extLst>
              <a:ext uri="{FF2B5EF4-FFF2-40B4-BE49-F238E27FC236}">
                <a16:creationId xmlns:a16="http://schemas.microsoft.com/office/drawing/2014/main" id="{6996478C-46F4-4F2C-9179-4736A69992E6}"/>
              </a:ext>
            </a:extLst>
          </p:cNvPr>
          <p:cNvSpPr txBox="1"/>
          <p:nvPr/>
        </p:nvSpPr>
        <p:spPr>
          <a:xfrm>
            <a:off x="205189" y="1668089"/>
            <a:ext cx="2404590" cy="71508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Proper positioning for PLAX?</a:t>
            </a:r>
          </a:p>
        </p:txBody>
      </p:sp>
      <p:pic>
        <p:nvPicPr>
          <p:cNvPr id="11" name="Graphic 10" descr="Cursor with solid fill">
            <a:extLst>
              <a:ext uri="{FF2B5EF4-FFF2-40B4-BE49-F238E27FC236}">
                <a16:creationId xmlns:a16="http://schemas.microsoft.com/office/drawing/2014/main" id="{E4FE718E-32B3-4FC3-9D76-9C149EAE080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33251" y="1201687"/>
            <a:ext cx="395274" cy="395274"/>
          </a:xfrm>
          <a:prstGeom prst="rect">
            <a:avLst/>
          </a:prstGeom>
        </p:spPr>
      </p:pic>
      <p:pic>
        <p:nvPicPr>
          <p:cNvPr id="145" name="Graphic 144" descr="Cursor with solid fill">
            <a:extLst>
              <a:ext uri="{FF2B5EF4-FFF2-40B4-BE49-F238E27FC236}">
                <a16:creationId xmlns:a16="http://schemas.microsoft.com/office/drawing/2014/main" id="{889EBA47-30E6-4343-82EE-1202DA9A218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42777" y="2202996"/>
            <a:ext cx="395274" cy="395274"/>
          </a:xfrm>
          <a:prstGeom prst="rect">
            <a:avLst/>
          </a:prstGeom>
        </p:spPr>
      </p:pic>
      <p:pic>
        <p:nvPicPr>
          <p:cNvPr id="22" name="teachIM logo" descr="Icon&#10;&#10;Description automatically generated">
            <a:extLst>
              <a:ext uri="{FF2B5EF4-FFF2-40B4-BE49-F238E27FC236}">
                <a16:creationId xmlns:a16="http://schemas.microsoft.com/office/drawing/2014/main" id="{9941794D-0E4C-4929-897A-E61CE338C3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54097" y="6302668"/>
            <a:ext cx="1387970" cy="528106"/>
          </a:xfrm>
          <a:prstGeom prst="rect">
            <a:avLst/>
          </a:prstGeom>
        </p:spPr>
      </p:pic>
      <p:pic>
        <p:nvPicPr>
          <p:cNvPr id="76" name="Picture 75" descr="A picture containing crater, night sky&#10;&#10;Description automatically generated">
            <a:extLst>
              <a:ext uri="{FF2B5EF4-FFF2-40B4-BE49-F238E27FC236}">
                <a16:creationId xmlns:a16="http://schemas.microsoft.com/office/drawing/2014/main" id="{606B9ECF-067D-475E-B486-CBAEB62428B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22177" y="1144865"/>
            <a:ext cx="5406469" cy="4516796"/>
          </a:xfrm>
          <a:prstGeom prst="rect">
            <a:avLst/>
          </a:prstGeom>
        </p:spPr>
      </p:pic>
      <p:sp>
        <p:nvSpPr>
          <p:cNvPr id="141" name="chamber size button">
            <a:extLst>
              <a:ext uri="{FF2B5EF4-FFF2-40B4-BE49-F238E27FC236}">
                <a16:creationId xmlns:a16="http://schemas.microsoft.com/office/drawing/2014/main" id="{2E74AAF5-4ADA-4D9A-AEF2-522D2840FA09}"/>
              </a:ext>
            </a:extLst>
          </p:cNvPr>
          <p:cNvSpPr txBox="1"/>
          <p:nvPr/>
        </p:nvSpPr>
        <p:spPr>
          <a:xfrm>
            <a:off x="8660190" y="229176"/>
            <a:ext cx="2784196" cy="408623"/>
          </a:xfrm>
          <a:prstGeom prst="roundRect">
            <a:avLst/>
          </a:prstGeom>
          <a:solidFill>
            <a:schemeClr val="bg1"/>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0000"/>
                </a:solidFill>
              </a:rPr>
              <a:t>1. Assess chamber size</a:t>
            </a:r>
          </a:p>
        </p:txBody>
      </p:sp>
      <p:sp>
        <p:nvSpPr>
          <p:cNvPr id="383" name="others">
            <a:extLst>
              <a:ext uri="{FF2B5EF4-FFF2-40B4-BE49-F238E27FC236}">
                <a16:creationId xmlns:a16="http://schemas.microsoft.com/office/drawing/2014/main" id="{A5BC95CF-E0FE-4E0A-A39D-3616C4ED377C}"/>
              </a:ext>
            </a:extLst>
          </p:cNvPr>
          <p:cNvSpPr txBox="1"/>
          <p:nvPr/>
        </p:nvSpPr>
        <p:spPr>
          <a:xfrm>
            <a:off x="3135089" y="4826653"/>
            <a:ext cx="3001213" cy="1661993"/>
          </a:xfrm>
          <a:prstGeom prst="rect">
            <a:avLst/>
          </a:prstGeom>
          <a:noFill/>
        </p:spPr>
        <p:txBody>
          <a:bodyPr wrap="square" lIns="91440" rtlCol="0">
            <a:spAutoFit/>
          </a:bodyPr>
          <a:lstStyle/>
          <a:p>
            <a:pPr>
              <a:lnSpc>
                <a:spcPct val="150000"/>
              </a:lnSpc>
            </a:pPr>
            <a:r>
              <a:rPr lang="en-US" dirty="0"/>
              <a:t> </a:t>
            </a:r>
          </a:p>
          <a:p>
            <a:pPr marL="285750" indent="-285750">
              <a:buFont typeface="Arial" panose="020B0604020202020204" pitchFamily="34" charset="0"/>
              <a:buChar char="•"/>
            </a:pPr>
            <a:r>
              <a:rPr lang="en-US" dirty="0"/>
              <a:t>Septal flattening or bowing   -&gt; increased RV pressure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Pericardial effusion</a:t>
            </a:r>
          </a:p>
        </p:txBody>
      </p:sp>
      <p:grpSp>
        <p:nvGrpSpPr>
          <p:cNvPr id="3" name="rules of thirds">
            <a:extLst>
              <a:ext uri="{FF2B5EF4-FFF2-40B4-BE49-F238E27FC236}">
                <a16:creationId xmlns:a16="http://schemas.microsoft.com/office/drawing/2014/main" id="{8F484C76-B321-479A-9529-C724B77140DD}"/>
              </a:ext>
            </a:extLst>
          </p:cNvPr>
          <p:cNvGrpSpPr/>
          <p:nvPr/>
        </p:nvGrpSpPr>
        <p:grpSpPr>
          <a:xfrm>
            <a:off x="9538218" y="640615"/>
            <a:ext cx="2327901" cy="2575285"/>
            <a:chOff x="9538218" y="640615"/>
            <a:chExt cx="2327901" cy="2575285"/>
          </a:xfrm>
        </p:grpSpPr>
        <p:sp>
          <p:nvSpPr>
            <p:cNvPr id="142" name="TextBox 141">
              <a:extLst>
                <a:ext uri="{FF2B5EF4-FFF2-40B4-BE49-F238E27FC236}">
                  <a16:creationId xmlns:a16="http://schemas.microsoft.com/office/drawing/2014/main" id="{3AD3BD6D-7064-4D23-BD79-959C4A8FB1CA}"/>
                </a:ext>
              </a:extLst>
            </p:cNvPr>
            <p:cNvSpPr txBox="1"/>
            <p:nvPr/>
          </p:nvSpPr>
          <p:spPr>
            <a:xfrm rot="2708648">
              <a:off x="10348338" y="1720211"/>
              <a:ext cx="1499513" cy="369332"/>
            </a:xfrm>
            <a:prstGeom prst="rect">
              <a:avLst/>
            </a:prstGeom>
            <a:noFill/>
          </p:spPr>
          <p:txBody>
            <a:bodyPr wrap="none" rtlCol="0">
              <a:spAutoFit/>
            </a:bodyPr>
            <a:lstStyle/>
            <a:p>
              <a:r>
                <a:rPr lang="en-US" b="1" dirty="0">
                  <a:solidFill>
                    <a:srgbClr val="FF0000"/>
                  </a:solidFill>
                </a:rPr>
                <a:t>Rule of Thirds</a:t>
              </a:r>
            </a:p>
          </p:txBody>
        </p:sp>
        <p:cxnSp>
          <p:nvCxnSpPr>
            <p:cNvPr id="144" name="Straight Arrow Connector 143">
              <a:extLst>
                <a:ext uri="{FF2B5EF4-FFF2-40B4-BE49-F238E27FC236}">
                  <a16:creationId xmlns:a16="http://schemas.microsoft.com/office/drawing/2014/main" id="{2CD7820A-F4D8-407E-AC90-9B6837000039}"/>
                </a:ext>
              </a:extLst>
            </p:cNvPr>
            <p:cNvCxnSpPr>
              <a:cxnSpLocks/>
            </p:cNvCxnSpPr>
            <p:nvPr/>
          </p:nvCxnSpPr>
          <p:spPr>
            <a:xfrm flipH="1">
              <a:off x="9538218" y="1340323"/>
              <a:ext cx="470248" cy="4761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7B5429BD-C523-4FFC-A5B4-61957D887048}"/>
                </a:ext>
              </a:extLst>
            </p:cNvPr>
            <p:cNvCxnSpPr>
              <a:cxnSpLocks/>
            </p:cNvCxnSpPr>
            <p:nvPr/>
          </p:nvCxnSpPr>
          <p:spPr>
            <a:xfrm flipH="1">
              <a:off x="10919307" y="2748048"/>
              <a:ext cx="536410" cy="467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EDA16047-D2D9-4E36-BB41-C60F23E1EC93}"/>
                </a:ext>
              </a:extLst>
            </p:cNvPr>
            <p:cNvCxnSpPr>
              <a:cxnSpLocks/>
            </p:cNvCxnSpPr>
            <p:nvPr/>
          </p:nvCxnSpPr>
          <p:spPr>
            <a:xfrm flipH="1">
              <a:off x="10228050" y="2002147"/>
              <a:ext cx="408158" cy="3993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C38B16C-8F58-4B9B-99DC-B19B41489C7C}"/>
                </a:ext>
              </a:extLst>
            </p:cNvPr>
            <p:cNvCxnSpPr>
              <a:cxnSpLocks/>
            </p:cNvCxnSpPr>
            <p:nvPr/>
          </p:nvCxnSpPr>
          <p:spPr>
            <a:xfrm>
              <a:off x="10002343" y="1335463"/>
              <a:ext cx="1442043" cy="1437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5" name="Freeform: Shape 164">
              <a:extLst>
                <a:ext uri="{FF2B5EF4-FFF2-40B4-BE49-F238E27FC236}">
                  <a16:creationId xmlns:a16="http://schemas.microsoft.com/office/drawing/2014/main" id="{86EECF26-0B1C-4286-8AC5-85CDE89C37D7}"/>
                </a:ext>
              </a:extLst>
            </p:cNvPr>
            <p:cNvSpPr/>
            <p:nvPr/>
          </p:nvSpPr>
          <p:spPr>
            <a:xfrm>
              <a:off x="9784080" y="640615"/>
              <a:ext cx="2082039" cy="1097280"/>
            </a:xfrm>
            <a:custGeom>
              <a:avLst/>
              <a:gdLst>
                <a:gd name="connsiteX0" fmla="*/ 0 w 2082039"/>
                <a:gd name="connsiteY0" fmla="*/ 0 h 1097280"/>
                <a:gd name="connsiteX1" fmla="*/ 10160 w 2082039"/>
                <a:gd name="connsiteY1" fmla="*/ 284480 h 1097280"/>
                <a:gd name="connsiteX2" fmla="*/ 10160 w 2082039"/>
                <a:gd name="connsiteY2" fmla="*/ 284480 h 1097280"/>
                <a:gd name="connsiteX3" fmla="*/ 2042160 w 2082039"/>
                <a:gd name="connsiteY3" fmla="*/ 304800 h 1097280"/>
                <a:gd name="connsiteX4" fmla="*/ 1402080 w 2082039"/>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039" h="1097280">
                  <a:moveTo>
                    <a:pt x="0" y="0"/>
                  </a:moveTo>
                  <a:lnTo>
                    <a:pt x="10160" y="284480"/>
                  </a:lnTo>
                  <a:lnTo>
                    <a:pt x="10160" y="284480"/>
                  </a:lnTo>
                  <a:cubicBezTo>
                    <a:pt x="348827" y="287867"/>
                    <a:pt x="1810173" y="169333"/>
                    <a:pt x="2042160" y="304800"/>
                  </a:cubicBezTo>
                  <a:cubicBezTo>
                    <a:pt x="2274147" y="440267"/>
                    <a:pt x="1419013" y="1063413"/>
                    <a:pt x="1402080" y="1097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systolic">
            <a:extLst>
              <a:ext uri="{FF2B5EF4-FFF2-40B4-BE49-F238E27FC236}">
                <a16:creationId xmlns:a16="http://schemas.microsoft.com/office/drawing/2014/main" id="{D99536A7-0D5D-4FBF-9E52-6B12E1C2AF63}"/>
              </a:ext>
            </a:extLst>
          </p:cNvPr>
          <p:cNvGrpSpPr/>
          <p:nvPr/>
        </p:nvGrpSpPr>
        <p:grpSpPr>
          <a:xfrm>
            <a:off x="3135089" y="925998"/>
            <a:ext cx="5161459" cy="2628435"/>
            <a:chOff x="3135089" y="925998"/>
            <a:chExt cx="5161459" cy="2628435"/>
          </a:xfrm>
        </p:grpSpPr>
        <p:sp>
          <p:nvSpPr>
            <p:cNvPr id="83" name="TextBox 82">
              <a:extLst>
                <a:ext uri="{FF2B5EF4-FFF2-40B4-BE49-F238E27FC236}">
                  <a16:creationId xmlns:a16="http://schemas.microsoft.com/office/drawing/2014/main" id="{8E24E791-FA38-4C8E-879F-D17113BAA4BE}"/>
                </a:ext>
              </a:extLst>
            </p:cNvPr>
            <p:cNvSpPr txBox="1"/>
            <p:nvPr/>
          </p:nvSpPr>
          <p:spPr>
            <a:xfrm>
              <a:off x="3135089" y="925998"/>
              <a:ext cx="3340768" cy="1754326"/>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dirty="0"/>
                <a:t>Gross assessment of </a:t>
              </a:r>
              <a:r>
                <a:rPr lang="en-US" b="1" dirty="0"/>
                <a:t>Thickening</a:t>
              </a:r>
              <a:r>
                <a:rPr lang="en-US" dirty="0"/>
                <a:t> and </a:t>
              </a:r>
              <a:r>
                <a:rPr lang="en-US" b="1" dirty="0"/>
                <a:t>Contracting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End-point septal separation (see EPSS talk)</a:t>
              </a:r>
            </a:p>
          </p:txBody>
        </p:sp>
        <p:cxnSp>
          <p:nvCxnSpPr>
            <p:cNvPr id="95" name="Straight Arrow Connector 94">
              <a:extLst>
                <a:ext uri="{FF2B5EF4-FFF2-40B4-BE49-F238E27FC236}">
                  <a16:creationId xmlns:a16="http://schemas.microsoft.com/office/drawing/2014/main" id="{6486E61A-E99D-4B4D-B8BB-8EC37DEF7E7C}"/>
                </a:ext>
              </a:extLst>
            </p:cNvPr>
            <p:cNvCxnSpPr>
              <a:cxnSpLocks/>
            </p:cNvCxnSpPr>
            <p:nvPr/>
          </p:nvCxnSpPr>
          <p:spPr>
            <a:xfrm>
              <a:off x="6240221" y="1668089"/>
              <a:ext cx="1442043" cy="188634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4C8B6AE2-59EB-4D41-9D53-8CADF2C7048E}"/>
                </a:ext>
              </a:extLst>
            </p:cNvPr>
            <p:cNvCxnSpPr>
              <a:cxnSpLocks/>
            </p:cNvCxnSpPr>
            <p:nvPr/>
          </p:nvCxnSpPr>
          <p:spPr>
            <a:xfrm>
              <a:off x="6225582" y="1668089"/>
              <a:ext cx="2070966" cy="715089"/>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grpSp>
      <p:sp>
        <p:nvSpPr>
          <p:cNvPr id="129" name="systolic button">
            <a:extLst>
              <a:ext uri="{FF2B5EF4-FFF2-40B4-BE49-F238E27FC236}">
                <a16:creationId xmlns:a16="http://schemas.microsoft.com/office/drawing/2014/main" id="{2C2243B2-C041-4678-A0BA-6DA3E825500A}"/>
              </a:ext>
            </a:extLst>
          </p:cNvPr>
          <p:cNvSpPr txBox="1"/>
          <p:nvPr/>
        </p:nvSpPr>
        <p:spPr>
          <a:xfrm>
            <a:off x="3230129" y="589102"/>
            <a:ext cx="2906173" cy="408623"/>
          </a:xfrm>
          <a:prstGeom prst="round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accent1"/>
                </a:solidFill>
              </a:rPr>
              <a:t>2. Evaluate Systolic Function</a:t>
            </a:r>
            <a:r>
              <a:rPr lang="en-US" sz="1800" dirty="0">
                <a:solidFill>
                  <a:schemeClr val="accent1"/>
                </a:solidFill>
              </a:rPr>
              <a:t> </a:t>
            </a:r>
          </a:p>
        </p:txBody>
      </p:sp>
      <p:pic>
        <p:nvPicPr>
          <p:cNvPr id="34" name="Graphic 33" descr="Cursor with solid fill">
            <a:extLst>
              <a:ext uri="{FF2B5EF4-FFF2-40B4-BE49-F238E27FC236}">
                <a16:creationId xmlns:a16="http://schemas.microsoft.com/office/drawing/2014/main" id="{22114EB2-558E-4DBF-BE4B-3B88CFC1430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03780" y="488747"/>
            <a:ext cx="395274" cy="395274"/>
          </a:xfrm>
          <a:prstGeom prst="rect">
            <a:avLst/>
          </a:prstGeom>
        </p:spPr>
      </p:pic>
      <p:pic>
        <p:nvPicPr>
          <p:cNvPr id="36" name="Graphic 35" descr="Cursor with solid fill">
            <a:extLst>
              <a:ext uri="{FF2B5EF4-FFF2-40B4-BE49-F238E27FC236}">
                <a16:creationId xmlns:a16="http://schemas.microsoft.com/office/drawing/2014/main" id="{110E45CF-5F5D-4489-BC88-0881A47DC12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04709" y="844849"/>
            <a:ext cx="395274" cy="395274"/>
          </a:xfrm>
          <a:prstGeom prst="rect">
            <a:avLst/>
          </a:prstGeom>
        </p:spPr>
      </p:pic>
      <p:sp>
        <p:nvSpPr>
          <p:cNvPr id="45" name="other button">
            <a:extLst>
              <a:ext uri="{FF2B5EF4-FFF2-40B4-BE49-F238E27FC236}">
                <a16:creationId xmlns:a16="http://schemas.microsoft.com/office/drawing/2014/main" id="{BE412864-A25D-4E9B-B8A9-D1214C6A9A80}"/>
              </a:ext>
            </a:extLst>
          </p:cNvPr>
          <p:cNvSpPr txBox="1"/>
          <p:nvPr/>
        </p:nvSpPr>
        <p:spPr>
          <a:xfrm>
            <a:off x="3432761" y="4622342"/>
            <a:ext cx="2487167" cy="408623"/>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sz="1800" b="1" dirty="0"/>
              <a:t>3. Other Considerations</a:t>
            </a:r>
            <a:endParaRPr lang="en-US" dirty="0"/>
          </a:p>
        </p:txBody>
      </p:sp>
      <p:pic>
        <p:nvPicPr>
          <p:cNvPr id="46" name="Graphic 45" descr="Cursor with solid fill">
            <a:extLst>
              <a:ext uri="{FF2B5EF4-FFF2-40B4-BE49-F238E27FC236}">
                <a16:creationId xmlns:a16="http://schemas.microsoft.com/office/drawing/2014/main" id="{BF3C1664-6148-43E3-AA72-536513AFD66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41028" y="4849424"/>
            <a:ext cx="395274" cy="395274"/>
          </a:xfrm>
          <a:prstGeom prst="rect">
            <a:avLst/>
          </a:prstGeom>
        </p:spPr>
      </p:pic>
      <p:sp>
        <p:nvSpPr>
          <p:cNvPr id="37" name="question 3">
            <a:hlinkClick r:id="rId9" action="ppaction://hlinksldjump"/>
            <a:extLst>
              <a:ext uri="{FF2B5EF4-FFF2-40B4-BE49-F238E27FC236}">
                <a16:creationId xmlns:a16="http://schemas.microsoft.com/office/drawing/2014/main" id="{D8B4D276-0357-454F-B954-13373C89466C}"/>
              </a:ext>
            </a:extLst>
          </p:cNvPr>
          <p:cNvSpPr txBox="1"/>
          <p:nvPr/>
        </p:nvSpPr>
        <p:spPr>
          <a:xfrm>
            <a:off x="205189" y="2883047"/>
            <a:ext cx="2395838"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PLAX Anatomy Review</a:t>
            </a:r>
          </a:p>
        </p:txBody>
      </p:sp>
      <p:sp>
        <p:nvSpPr>
          <p:cNvPr id="38" name="question 5">
            <a:hlinkClick r:id="rId10" action="ppaction://hlinksldjump"/>
            <a:extLst>
              <a:ext uri="{FF2B5EF4-FFF2-40B4-BE49-F238E27FC236}">
                <a16:creationId xmlns:a16="http://schemas.microsoft.com/office/drawing/2014/main" id="{9E69EDE3-C846-4681-85C4-A556FBE2C1D5}"/>
              </a:ext>
            </a:extLst>
          </p:cNvPr>
          <p:cNvSpPr txBox="1"/>
          <p:nvPr/>
        </p:nvSpPr>
        <p:spPr>
          <a:xfrm>
            <a:off x="194208" y="3692824"/>
            <a:ext cx="2395838" cy="715089"/>
          </a:xfrm>
          <a:prstGeom prst="roundRect">
            <a:avLst/>
          </a:prstGeom>
          <a:solidFill>
            <a:schemeClr val="accent5"/>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Common uses for PLAX View?</a:t>
            </a:r>
          </a:p>
        </p:txBody>
      </p:sp>
      <p:sp>
        <p:nvSpPr>
          <p:cNvPr id="39" name="Cases">
            <a:hlinkClick r:id="rId11" action="ppaction://hlinksldjump"/>
            <a:extLst>
              <a:ext uri="{FF2B5EF4-FFF2-40B4-BE49-F238E27FC236}">
                <a16:creationId xmlns:a16="http://schemas.microsoft.com/office/drawing/2014/main" id="{D99AA4F9-8DD2-4B60-8384-143F65D74CFE}"/>
              </a:ext>
            </a:extLst>
          </p:cNvPr>
          <p:cNvSpPr txBox="1"/>
          <p:nvPr/>
        </p:nvSpPr>
        <p:spPr>
          <a:xfrm>
            <a:off x="198968" y="4809067"/>
            <a:ext cx="239107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40" name="Graphic 39" descr="Cursor with solid fill">
            <a:extLst>
              <a:ext uri="{FF2B5EF4-FFF2-40B4-BE49-F238E27FC236}">
                <a16:creationId xmlns:a16="http://schemas.microsoft.com/office/drawing/2014/main" id="{77218E14-3B1E-4640-8EC9-D90E35A59B2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30971" y="4210277"/>
            <a:ext cx="395274" cy="395274"/>
          </a:xfrm>
          <a:prstGeom prst="rect">
            <a:avLst/>
          </a:prstGeom>
        </p:spPr>
      </p:pic>
      <p:pic>
        <p:nvPicPr>
          <p:cNvPr id="41" name="Graphic 40" descr="Cursor with solid fill">
            <a:extLst>
              <a:ext uri="{FF2B5EF4-FFF2-40B4-BE49-F238E27FC236}">
                <a16:creationId xmlns:a16="http://schemas.microsoft.com/office/drawing/2014/main" id="{1A928B67-78D8-494D-A4F4-50669A8CAD0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32457" y="3094034"/>
            <a:ext cx="395274" cy="395274"/>
          </a:xfrm>
          <a:prstGeom prst="rect">
            <a:avLst/>
          </a:prstGeom>
        </p:spPr>
      </p:pic>
      <p:pic>
        <p:nvPicPr>
          <p:cNvPr id="42" name="Graphic 41" descr="Cursor with solid fill">
            <a:extLst>
              <a:ext uri="{FF2B5EF4-FFF2-40B4-BE49-F238E27FC236}">
                <a16:creationId xmlns:a16="http://schemas.microsoft.com/office/drawing/2014/main" id="{C9B3836A-3112-4004-87F0-AB50019BD1B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92408" y="5020053"/>
            <a:ext cx="395274" cy="395274"/>
          </a:xfrm>
          <a:prstGeom prst="rect">
            <a:avLst/>
          </a:prstGeom>
        </p:spPr>
      </p:pic>
    </p:spTree>
    <p:extLst>
      <p:ext uri="{BB962C8B-B14F-4D97-AF65-F5344CB8AC3E}">
        <p14:creationId xmlns:p14="http://schemas.microsoft.com/office/powerpoint/2010/main" val="2838307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41"/>
                  </p:tgtEl>
                </p:cond>
              </p:nextCondLst>
            </p:seq>
            <p:seq concurrent="1" nextAc="seek">
              <p:cTn id="7" restart="whenNotActive" fill="hold" evtFilter="cancelBubble" nodeType="interactiveSeq">
                <p:stCondLst>
                  <p:cond evt="onClick" delay="0">
                    <p:tgtEl>
                      <p:spTgt spid="12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9"/>
                  </p:tgtEl>
                </p:cond>
              </p:nextCondLst>
            </p:seq>
            <p:seq concurrent="1" nextAc="seek">
              <p:cTn id="12" restart="whenNotActive" fill="hold" evtFilter="cancelBubble" nodeType="interactiveSeq">
                <p:stCondLst>
                  <p:cond evt="onClick" delay="0">
                    <p:tgtEl>
                      <p:spTgt spid="4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3"/>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childTnLst>
        </p:cTn>
      </p:par>
    </p:tnLst>
    <p:bldLst>
      <p:bldP spid="3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 1 text">
            <a:extLst>
              <a:ext uri="{FF2B5EF4-FFF2-40B4-BE49-F238E27FC236}">
                <a16:creationId xmlns:a16="http://schemas.microsoft.com/office/drawing/2014/main" id="{28FAF219-B0F0-4D6F-A011-8C6E213E6DC1}"/>
              </a:ext>
            </a:extLst>
          </p:cNvPr>
          <p:cNvSpPr txBox="1"/>
          <p:nvPr/>
        </p:nvSpPr>
        <p:spPr>
          <a:xfrm>
            <a:off x="4290562" y="747062"/>
            <a:ext cx="3816636" cy="338554"/>
          </a:xfrm>
          <a:prstGeom prst="rect">
            <a:avLst/>
          </a:prstGeom>
          <a:noFill/>
        </p:spPr>
        <p:txBody>
          <a:bodyPr wrap="square" rtlCol="0">
            <a:spAutoFit/>
          </a:bodyPr>
          <a:lstStyle/>
          <a:p>
            <a:endParaRPr lang="en-US" sz="1600" dirty="0">
              <a:solidFill>
                <a:schemeClr val="bg1"/>
              </a:solidFill>
            </a:endParaRPr>
          </a:p>
        </p:txBody>
      </p:sp>
      <p:sp>
        <p:nvSpPr>
          <p:cNvPr id="31" name="Case 1 - dx button">
            <a:extLst>
              <a:ext uri="{FF2B5EF4-FFF2-40B4-BE49-F238E27FC236}">
                <a16:creationId xmlns:a16="http://schemas.microsoft.com/office/drawing/2014/main" id="{FC95995F-E4E4-4637-AB4F-6B3EE9F47547}"/>
              </a:ext>
            </a:extLst>
          </p:cNvPr>
          <p:cNvSpPr/>
          <p:nvPr/>
        </p:nvSpPr>
        <p:spPr>
          <a:xfrm>
            <a:off x="4144427" y="2553951"/>
            <a:ext cx="3555290" cy="365522"/>
          </a:xfrm>
          <a:prstGeom prst="roundRect">
            <a:avLst>
              <a:gd name="adj" fmla="val 10321"/>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the diagnosis?</a:t>
            </a:r>
          </a:p>
        </p:txBody>
      </p:sp>
      <p:sp>
        <p:nvSpPr>
          <p:cNvPr id="29" name="Case 1 - management question">
            <a:extLst>
              <a:ext uri="{FF2B5EF4-FFF2-40B4-BE49-F238E27FC236}">
                <a16:creationId xmlns:a16="http://schemas.microsoft.com/office/drawing/2014/main" id="{A878A616-CFBF-4671-8D20-04B6C3DBC423}"/>
              </a:ext>
            </a:extLst>
          </p:cNvPr>
          <p:cNvSpPr/>
          <p:nvPr/>
        </p:nvSpPr>
        <p:spPr>
          <a:xfrm>
            <a:off x="4131809" y="3940450"/>
            <a:ext cx="3576312" cy="638843"/>
          </a:xfrm>
          <a:prstGeom prst="roundRect">
            <a:avLst>
              <a:gd name="adj" fmla="val 13824"/>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your next step in management?</a:t>
            </a:r>
          </a:p>
        </p:txBody>
      </p:sp>
      <p:sp>
        <p:nvSpPr>
          <p:cNvPr id="33" name="Case 1 - Ultrasound button">
            <a:extLst>
              <a:ext uri="{FF2B5EF4-FFF2-40B4-BE49-F238E27FC236}">
                <a16:creationId xmlns:a16="http://schemas.microsoft.com/office/drawing/2014/main" id="{8E93BC3D-9A48-4519-87F0-DC82D5777AEB}"/>
              </a:ext>
            </a:extLst>
          </p:cNvPr>
          <p:cNvSpPr/>
          <p:nvPr/>
        </p:nvSpPr>
        <p:spPr>
          <a:xfrm>
            <a:off x="4120159" y="2010548"/>
            <a:ext cx="3555325" cy="393178"/>
          </a:xfrm>
          <a:prstGeom prst="roundRect">
            <a:avLst/>
          </a:prstGeom>
          <a:solidFill>
            <a:srgbClr val="5B9BD5"/>
          </a:solidFill>
          <a:ln w="12700">
            <a:solidFill>
              <a:srgbClr val="5B9BD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bg1"/>
                </a:solidFill>
              </a:rPr>
              <a:t>Video</a:t>
            </a:r>
          </a:p>
        </p:txBody>
      </p:sp>
      <p:sp>
        <p:nvSpPr>
          <p:cNvPr id="35" name="Case 1 - management answer">
            <a:extLst>
              <a:ext uri="{FF2B5EF4-FFF2-40B4-BE49-F238E27FC236}">
                <a16:creationId xmlns:a16="http://schemas.microsoft.com/office/drawing/2014/main" id="{DB2F2D18-103A-4622-B071-CE4836C07EAE}"/>
              </a:ext>
            </a:extLst>
          </p:cNvPr>
          <p:cNvSpPr/>
          <p:nvPr/>
        </p:nvSpPr>
        <p:spPr>
          <a:xfrm>
            <a:off x="4083466" y="4717036"/>
            <a:ext cx="3732969" cy="1373737"/>
          </a:xfrm>
          <a:prstGeom prst="roundRect">
            <a:avLst>
              <a:gd name="adj" fmla="val 1217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dirty="0"/>
              <a:t>Work up: </a:t>
            </a:r>
            <a:r>
              <a:rPr lang="en-US" sz="1600" dirty="0"/>
              <a:t>formal echo, CT angiography vs. LHC to identify CAD and likely dx of ICM</a:t>
            </a:r>
          </a:p>
          <a:p>
            <a:endParaRPr lang="en-US" sz="1600" dirty="0"/>
          </a:p>
          <a:p>
            <a:r>
              <a:rPr lang="en-US" sz="1600" b="1" dirty="0"/>
              <a:t>Treatment: </a:t>
            </a:r>
            <a:r>
              <a:rPr lang="en-US" sz="1600" dirty="0"/>
              <a:t>diuresis, initiation of GDMT with ACEI/ARB and BB</a:t>
            </a:r>
          </a:p>
        </p:txBody>
      </p:sp>
      <p:sp>
        <p:nvSpPr>
          <p:cNvPr id="55" name="Case 1 text">
            <a:extLst>
              <a:ext uri="{FF2B5EF4-FFF2-40B4-BE49-F238E27FC236}">
                <a16:creationId xmlns:a16="http://schemas.microsoft.com/office/drawing/2014/main" id="{145F974C-E80C-47D9-BB43-0FAAE9F4FD9D}"/>
              </a:ext>
            </a:extLst>
          </p:cNvPr>
          <p:cNvSpPr txBox="1"/>
          <p:nvPr/>
        </p:nvSpPr>
        <p:spPr>
          <a:xfrm>
            <a:off x="1042416" y="768671"/>
            <a:ext cx="10107168" cy="1200329"/>
          </a:xfrm>
          <a:prstGeom prst="rect">
            <a:avLst/>
          </a:prstGeom>
          <a:noFill/>
        </p:spPr>
        <p:txBody>
          <a:bodyPr wrap="square">
            <a:spAutoFit/>
          </a:bodyPr>
          <a:lstStyle/>
          <a:p>
            <a:pPr marL="0" indent="0">
              <a:buNone/>
            </a:pPr>
            <a:r>
              <a:rPr lang="en-US" dirty="0"/>
              <a:t>A 65-year-old man with a history of diabetes and tobacco use presenting with several days of progressive dyspnea and non-productive cough. He denies similar prior episodes. He is afebrile, HR 88, normotensive, SpO2 92% on 2L NC. Exam notable for bibasilar rales w/ scattered wheezes, trace pedal edema, warm and well perfused.  </a:t>
            </a:r>
          </a:p>
        </p:txBody>
      </p:sp>
      <p:sp>
        <p:nvSpPr>
          <p:cNvPr id="11" name="Case 1 button">
            <a:extLst>
              <a:ext uri="{FF2B5EF4-FFF2-40B4-BE49-F238E27FC236}">
                <a16:creationId xmlns:a16="http://schemas.microsoft.com/office/drawing/2014/main" id="{D2B7E91F-D4C0-4BE2-8AA9-79828559D719}"/>
              </a:ext>
            </a:extLst>
          </p:cNvPr>
          <p:cNvSpPr/>
          <p:nvPr/>
        </p:nvSpPr>
        <p:spPr>
          <a:xfrm>
            <a:off x="4998720" y="173708"/>
            <a:ext cx="2194560" cy="412786"/>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 1 (5min)</a:t>
            </a:r>
          </a:p>
        </p:txBody>
      </p:sp>
      <p:pic>
        <p:nvPicPr>
          <p:cNvPr id="51" name="Graphic 50" descr="Cursor with solid fill">
            <a:extLst>
              <a:ext uri="{FF2B5EF4-FFF2-40B4-BE49-F238E27FC236}">
                <a16:creationId xmlns:a16="http://schemas.microsoft.com/office/drawing/2014/main" id="{174A5B55-3673-4DF2-B3A7-7BCAFA4D57E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71674" y="386497"/>
            <a:ext cx="344421" cy="344421"/>
          </a:xfrm>
          <a:prstGeom prst="rect">
            <a:avLst/>
          </a:prstGeom>
        </p:spPr>
      </p:pic>
      <p:pic>
        <p:nvPicPr>
          <p:cNvPr id="58" name="Graphic 57" descr="Cursor with solid fill">
            <a:extLst>
              <a:ext uri="{FF2B5EF4-FFF2-40B4-BE49-F238E27FC236}">
                <a16:creationId xmlns:a16="http://schemas.microsoft.com/office/drawing/2014/main" id="{58ECC63D-2A51-4A21-ABB5-09015352CC9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38844" y="2151014"/>
            <a:ext cx="338554" cy="338554"/>
          </a:xfrm>
          <a:prstGeom prst="rect">
            <a:avLst/>
          </a:prstGeom>
        </p:spPr>
      </p:pic>
      <p:pic>
        <p:nvPicPr>
          <p:cNvPr id="77" name="Graphic 76" descr="Cursor with solid fill">
            <a:extLst>
              <a:ext uri="{FF2B5EF4-FFF2-40B4-BE49-F238E27FC236}">
                <a16:creationId xmlns:a16="http://schemas.microsoft.com/office/drawing/2014/main" id="{72ABBB4F-9917-44F6-B5CC-D20ABA3086A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27325" y="2624808"/>
            <a:ext cx="338554" cy="338554"/>
          </a:xfrm>
          <a:prstGeom prst="rect">
            <a:avLst/>
          </a:prstGeom>
        </p:spPr>
      </p:pic>
      <p:pic>
        <p:nvPicPr>
          <p:cNvPr id="78" name="Graphic 77" descr="Cursor with solid fill">
            <a:extLst>
              <a:ext uri="{FF2B5EF4-FFF2-40B4-BE49-F238E27FC236}">
                <a16:creationId xmlns:a16="http://schemas.microsoft.com/office/drawing/2014/main" id="{C1A12F65-20BE-42AA-80D5-2BD66AA8E9C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66834" y="4404045"/>
            <a:ext cx="338554" cy="350495"/>
          </a:xfrm>
          <a:prstGeom prst="rect">
            <a:avLst/>
          </a:prstGeom>
        </p:spPr>
      </p:pic>
      <p:pic>
        <p:nvPicPr>
          <p:cNvPr id="80" name="Home button" descr="Home">
            <a:hlinkClick r:id="rId7" action="ppaction://hlinksldjump"/>
            <a:extLst>
              <a:ext uri="{FF2B5EF4-FFF2-40B4-BE49-F238E27FC236}">
                <a16:creationId xmlns:a16="http://schemas.microsoft.com/office/drawing/2014/main" id="{BFE70307-3F6C-4D4B-BC3C-333561E7F09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3166" y="6206640"/>
            <a:ext cx="529725" cy="529725"/>
          </a:xfrm>
          <a:prstGeom prst="rect">
            <a:avLst/>
          </a:prstGeom>
        </p:spPr>
      </p:pic>
      <p:sp>
        <p:nvSpPr>
          <p:cNvPr id="10" name="TextBox 9">
            <a:extLst>
              <a:ext uri="{FF2B5EF4-FFF2-40B4-BE49-F238E27FC236}">
                <a16:creationId xmlns:a16="http://schemas.microsoft.com/office/drawing/2014/main" id="{31F4E819-DFEB-44C5-BC20-D4779A6E410B}"/>
              </a:ext>
            </a:extLst>
          </p:cNvPr>
          <p:cNvSpPr txBox="1"/>
          <p:nvPr/>
        </p:nvSpPr>
        <p:spPr>
          <a:xfrm>
            <a:off x="4511546" y="5219796"/>
            <a:ext cx="1102760" cy="169277"/>
          </a:xfrm>
          <a:prstGeom prst="rect">
            <a:avLst/>
          </a:prstGeom>
          <a:noFill/>
        </p:spPr>
        <p:txBody>
          <a:bodyPr wrap="square" rtlCol="0">
            <a:spAutoFit/>
          </a:bodyPr>
          <a:lstStyle/>
          <a:p>
            <a:r>
              <a:rPr lang="en-US" sz="500" dirty="0">
                <a:solidFill>
                  <a:schemeClr val="bg1"/>
                </a:solidFill>
              </a:rPr>
              <a:t>Courtesy of Brandon Fainstad, MD</a:t>
            </a:r>
          </a:p>
        </p:txBody>
      </p:sp>
      <p:pic>
        <p:nvPicPr>
          <p:cNvPr id="46" name="HFrEF video">
            <a:hlinkClick r:id="" action="ppaction://media"/>
            <a:extLst>
              <a:ext uri="{FF2B5EF4-FFF2-40B4-BE49-F238E27FC236}">
                <a16:creationId xmlns:a16="http://schemas.microsoft.com/office/drawing/2014/main" id="{871B45EE-489B-41E0-BD51-068A472C672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0"/>
          <a:srcRect l="24219" t="16262" r="25260" b="14290"/>
          <a:stretch/>
        </p:blipFill>
        <p:spPr>
          <a:xfrm>
            <a:off x="3914660" y="2977096"/>
            <a:ext cx="4362679" cy="3373355"/>
          </a:xfrm>
          <a:prstGeom prst="rect">
            <a:avLst/>
          </a:prstGeom>
        </p:spPr>
      </p:pic>
      <p:sp>
        <p:nvSpPr>
          <p:cNvPr id="34" name="Case 1 - dx answer">
            <a:extLst>
              <a:ext uri="{FF2B5EF4-FFF2-40B4-BE49-F238E27FC236}">
                <a16:creationId xmlns:a16="http://schemas.microsoft.com/office/drawing/2014/main" id="{78D59F4F-3EF0-4B50-B0DE-BD1DB0BEC628}"/>
              </a:ext>
            </a:extLst>
          </p:cNvPr>
          <p:cNvSpPr/>
          <p:nvPr/>
        </p:nvSpPr>
        <p:spPr>
          <a:xfrm>
            <a:off x="3986522" y="3006592"/>
            <a:ext cx="3926856" cy="412314"/>
          </a:xfrm>
          <a:prstGeom prst="rect">
            <a:avLst/>
          </a:prstGeom>
          <a:ln>
            <a:solidFill>
              <a:srgbClr val="5B9BD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t>Heart failure with reduced ejection fraction</a:t>
            </a:r>
          </a:p>
        </p:txBody>
      </p:sp>
      <p:grpSp>
        <p:nvGrpSpPr>
          <p:cNvPr id="75" name="diagnosis graphics">
            <a:extLst>
              <a:ext uri="{FF2B5EF4-FFF2-40B4-BE49-F238E27FC236}">
                <a16:creationId xmlns:a16="http://schemas.microsoft.com/office/drawing/2014/main" id="{5753914A-64AE-47D2-BF0E-DAB9BA599B14}"/>
              </a:ext>
            </a:extLst>
          </p:cNvPr>
          <p:cNvGrpSpPr/>
          <p:nvPr/>
        </p:nvGrpSpPr>
        <p:grpSpPr>
          <a:xfrm>
            <a:off x="3890631" y="3733443"/>
            <a:ext cx="4395428" cy="2964474"/>
            <a:chOff x="521887" y="4169204"/>
            <a:chExt cx="4395428" cy="2964474"/>
          </a:xfrm>
        </p:grpSpPr>
        <p:cxnSp>
          <p:nvCxnSpPr>
            <p:cNvPr id="9" name="Straight Arrow Connector 8">
              <a:extLst>
                <a:ext uri="{FF2B5EF4-FFF2-40B4-BE49-F238E27FC236}">
                  <a16:creationId xmlns:a16="http://schemas.microsoft.com/office/drawing/2014/main" id="{A2BDDFFF-F997-40D5-BDBD-F8F677662FB7}"/>
                </a:ext>
              </a:extLst>
            </p:cNvPr>
            <p:cNvCxnSpPr>
              <a:cxnSpLocks/>
              <a:stCxn id="14" idx="0"/>
            </p:cNvCxnSpPr>
            <p:nvPr/>
          </p:nvCxnSpPr>
          <p:spPr>
            <a:xfrm flipV="1">
              <a:off x="1740820" y="5655558"/>
              <a:ext cx="764988" cy="23604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0D181C2-150C-4E18-8FE4-03A05A2CA56D}"/>
                </a:ext>
              </a:extLst>
            </p:cNvPr>
            <p:cNvSpPr txBox="1"/>
            <p:nvPr/>
          </p:nvSpPr>
          <p:spPr>
            <a:xfrm>
              <a:off x="523166" y="5891598"/>
              <a:ext cx="2435308" cy="646331"/>
            </a:xfrm>
            <a:prstGeom prst="rect">
              <a:avLst/>
            </a:prstGeom>
            <a:noFill/>
            <a:ln>
              <a:solidFill>
                <a:schemeClr val="bg1"/>
              </a:solidFill>
            </a:ln>
          </p:spPr>
          <p:txBody>
            <a:bodyPr wrap="square" rtlCol="0">
              <a:spAutoFit/>
            </a:bodyPr>
            <a:lstStyle/>
            <a:p>
              <a:r>
                <a:rPr lang="en-US" dirty="0">
                  <a:solidFill>
                    <a:schemeClr val="bg1"/>
                  </a:solidFill>
                </a:rPr>
                <a:t>Anterior leaflet of MV is &gt;1cm from the septum </a:t>
              </a:r>
            </a:p>
          </p:txBody>
        </p:sp>
        <p:cxnSp>
          <p:nvCxnSpPr>
            <p:cNvPr id="53" name="Straight Arrow Connector 52">
              <a:extLst>
                <a:ext uri="{FF2B5EF4-FFF2-40B4-BE49-F238E27FC236}">
                  <a16:creationId xmlns:a16="http://schemas.microsoft.com/office/drawing/2014/main" id="{5205C401-E938-4624-B685-A52F845CFF8F}"/>
                </a:ext>
              </a:extLst>
            </p:cNvPr>
            <p:cNvCxnSpPr>
              <a:cxnSpLocks/>
              <a:stCxn id="54" idx="2"/>
            </p:cNvCxnSpPr>
            <p:nvPr/>
          </p:nvCxnSpPr>
          <p:spPr>
            <a:xfrm flipH="1">
              <a:off x="2349710" y="4538536"/>
              <a:ext cx="275804" cy="29736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4912BE0-81C6-4CE8-9A0D-1595FE3FCBA8}"/>
                </a:ext>
              </a:extLst>
            </p:cNvPr>
            <p:cNvSpPr txBox="1"/>
            <p:nvPr/>
          </p:nvSpPr>
          <p:spPr>
            <a:xfrm>
              <a:off x="603439" y="4169204"/>
              <a:ext cx="4044149" cy="369332"/>
            </a:xfrm>
            <a:prstGeom prst="rect">
              <a:avLst/>
            </a:prstGeom>
            <a:noFill/>
            <a:ln>
              <a:solidFill>
                <a:schemeClr val="bg1"/>
              </a:solidFill>
            </a:ln>
          </p:spPr>
          <p:txBody>
            <a:bodyPr wrap="square" rtlCol="0">
              <a:spAutoFit/>
            </a:bodyPr>
            <a:lstStyle/>
            <a:p>
              <a:r>
                <a:rPr lang="en-US" dirty="0">
                  <a:solidFill>
                    <a:schemeClr val="bg1"/>
                  </a:solidFill>
                </a:rPr>
                <a:t>Diffuse hypokinesis (minimal thickening)</a:t>
              </a:r>
            </a:p>
          </p:txBody>
        </p:sp>
        <p:sp>
          <p:nvSpPr>
            <p:cNvPr id="61" name="TextBox 60">
              <a:extLst>
                <a:ext uri="{FF2B5EF4-FFF2-40B4-BE49-F238E27FC236}">
                  <a16:creationId xmlns:a16="http://schemas.microsoft.com/office/drawing/2014/main" id="{DAF56147-3FFA-441D-9A6C-132632DE7231}"/>
                </a:ext>
              </a:extLst>
            </p:cNvPr>
            <p:cNvSpPr txBox="1"/>
            <p:nvPr/>
          </p:nvSpPr>
          <p:spPr>
            <a:xfrm>
              <a:off x="3566582" y="5141402"/>
              <a:ext cx="1350733" cy="646331"/>
            </a:xfrm>
            <a:prstGeom prst="rect">
              <a:avLst/>
            </a:prstGeom>
            <a:noFill/>
            <a:ln>
              <a:solidFill>
                <a:schemeClr val="bg1"/>
              </a:solidFill>
            </a:ln>
          </p:spPr>
          <p:txBody>
            <a:bodyPr wrap="square" rtlCol="0">
              <a:spAutoFit/>
            </a:bodyPr>
            <a:lstStyle/>
            <a:p>
              <a:pPr algn="ctr"/>
              <a:r>
                <a:rPr lang="en-US" dirty="0">
                  <a:solidFill>
                    <a:schemeClr val="bg1"/>
                  </a:solidFill>
                </a:rPr>
                <a:t>LAE </a:t>
              </a:r>
            </a:p>
            <a:p>
              <a:pPr algn="ctr"/>
              <a:r>
                <a:rPr lang="en-US" dirty="0">
                  <a:solidFill>
                    <a:schemeClr val="bg1"/>
                  </a:solidFill>
                </a:rPr>
                <a:t>(LA &gt; LVOT)</a:t>
              </a:r>
            </a:p>
          </p:txBody>
        </p:sp>
        <p:cxnSp>
          <p:nvCxnSpPr>
            <p:cNvPr id="44" name="Straight Connector 43">
              <a:extLst>
                <a:ext uri="{FF2B5EF4-FFF2-40B4-BE49-F238E27FC236}">
                  <a16:creationId xmlns:a16="http://schemas.microsoft.com/office/drawing/2014/main" id="{F4D50446-1AFF-49B7-9980-42B8E612C690}"/>
                </a:ext>
              </a:extLst>
            </p:cNvPr>
            <p:cNvCxnSpPr>
              <a:cxnSpLocks/>
              <a:endCxn id="61" idx="0"/>
            </p:cNvCxnSpPr>
            <p:nvPr/>
          </p:nvCxnSpPr>
          <p:spPr>
            <a:xfrm>
              <a:off x="3817419" y="5026342"/>
              <a:ext cx="424530" cy="115060"/>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BDFAA10-94D8-4E74-9C8F-1DE47B1EEC8F}"/>
                </a:ext>
              </a:extLst>
            </p:cNvPr>
            <p:cNvCxnSpPr>
              <a:cxnSpLocks/>
              <a:endCxn id="61" idx="2"/>
            </p:cNvCxnSpPr>
            <p:nvPr/>
          </p:nvCxnSpPr>
          <p:spPr>
            <a:xfrm flipV="1">
              <a:off x="3746845" y="5787733"/>
              <a:ext cx="495104" cy="301596"/>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8C24F61-9536-4BE6-93B2-763A475B83B0}"/>
                </a:ext>
              </a:extLst>
            </p:cNvPr>
            <p:cNvSpPr txBox="1"/>
            <p:nvPr/>
          </p:nvSpPr>
          <p:spPr>
            <a:xfrm>
              <a:off x="521887" y="6733568"/>
              <a:ext cx="1506860" cy="400110"/>
            </a:xfrm>
            <a:prstGeom prst="rect">
              <a:avLst/>
            </a:prstGeom>
            <a:noFill/>
            <a:ln>
              <a:noFill/>
            </a:ln>
          </p:spPr>
          <p:txBody>
            <a:bodyPr wrap="square" rtlCol="0">
              <a:spAutoFit/>
            </a:bodyPr>
            <a:lstStyle/>
            <a:p>
              <a:r>
                <a:rPr lang="en-US" sz="1000" dirty="0"/>
                <a:t>Image courtesy of Brandon Fainstad, MD</a:t>
              </a:r>
            </a:p>
          </p:txBody>
        </p:sp>
      </p:grpSp>
      <p:sp>
        <p:nvSpPr>
          <p:cNvPr id="84" name="case 1 - click next question">
            <a:extLst>
              <a:ext uri="{FF2B5EF4-FFF2-40B4-BE49-F238E27FC236}">
                <a16:creationId xmlns:a16="http://schemas.microsoft.com/office/drawing/2014/main" id="{F4F21B80-B233-44C6-8486-3F7C185280CA}"/>
              </a:ext>
            </a:extLst>
          </p:cNvPr>
          <p:cNvSpPr txBox="1"/>
          <p:nvPr/>
        </p:nvSpPr>
        <p:spPr>
          <a:xfrm>
            <a:off x="7857098" y="2519712"/>
            <a:ext cx="1877166" cy="461665"/>
          </a:xfrm>
          <a:prstGeom prst="rect">
            <a:avLst/>
          </a:prstGeom>
          <a:solidFill>
            <a:schemeClr val="bg1"/>
          </a:solidFill>
          <a:ln>
            <a:noFill/>
          </a:ln>
        </p:spPr>
        <p:txBody>
          <a:bodyPr wrap="square" rtlCol="0">
            <a:spAutoFit/>
          </a:bodyPr>
          <a:lstStyle/>
          <a:p>
            <a:pPr algn="ctr"/>
            <a:r>
              <a:rPr lang="en-US" sz="1200" dirty="0"/>
              <a:t>Click again to hide video and  show next question</a:t>
            </a:r>
          </a:p>
        </p:txBody>
      </p:sp>
      <p:sp>
        <p:nvSpPr>
          <p:cNvPr id="63" name="Case 2 - button">
            <a:hlinkClick r:id="rId11" action="ppaction://hlinksldjump"/>
            <a:extLst>
              <a:ext uri="{FF2B5EF4-FFF2-40B4-BE49-F238E27FC236}">
                <a16:creationId xmlns:a16="http://schemas.microsoft.com/office/drawing/2014/main" id="{84C64126-9B5D-4F79-A489-41D38E590E2C}"/>
              </a:ext>
            </a:extLst>
          </p:cNvPr>
          <p:cNvSpPr/>
          <p:nvPr/>
        </p:nvSpPr>
        <p:spPr>
          <a:xfrm>
            <a:off x="10547160" y="6206640"/>
            <a:ext cx="1506860" cy="412786"/>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 to Case 2</a:t>
            </a:r>
          </a:p>
        </p:txBody>
      </p:sp>
      <p:pic>
        <p:nvPicPr>
          <p:cNvPr id="30" name="teachIM logo" descr="Icon&#10;&#10;Description automatically generated">
            <a:extLst>
              <a:ext uri="{FF2B5EF4-FFF2-40B4-BE49-F238E27FC236}">
                <a16:creationId xmlns:a16="http://schemas.microsoft.com/office/drawing/2014/main" id="{9F6F4572-D576-4464-A5A0-8848A7968DE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47160" y="137966"/>
            <a:ext cx="1387970" cy="528106"/>
          </a:xfrm>
          <a:prstGeom prst="rect">
            <a:avLst/>
          </a:prstGeom>
        </p:spPr>
      </p:pic>
    </p:spTree>
    <p:extLst>
      <p:ext uri="{BB962C8B-B14F-4D97-AF65-F5344CB8AC3E}">
        <p14:creationId xmlns:p14="http://schemas.microsoft.com/office/powerpoint/2010/main" val="3352204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999" fill="hold"/>
                                        <p:tgtEl>
                                          <p:spTgt spid="46"/>
                                        </p:tgtEl>
                                      </p:cBhvr>
                                    </p:cmd>
                                  </p:childTnLst>
                                </p:cTn>
                              </p:par>
                              <p:par>
                                <p:cTn id="10" presetID="1"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31"/>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7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6"/>
                                        </p:tgtEl>
                                        <p:attrNameLst>
                                          <p:attrName>style.visibility</p:attrName>
                                        </p:attrNameLst>
                                      </p:cBhvr>
                                      <p:to>
                                        <p:strVal val="hidden"/>
                                      </p:to>
                                    </p:set>
                                    <p:cmd type="call" cmd="stop">
                                      <p:cBhvr>
                                        <p:cTn id="42" dur="1">
                                          <p:stCondLst>
                                            <p:cond delay="0"/>
                                          </p:stCondLst>
                                        </p:cTn>
                                        <p:tgtEl>
                                          <p:spTgt spid="46"/>
                                        </p:tgtEl>
                                      </p:cBhvr>
                                    </p:cmd>
                                  </p:childTnLst>
                                </p:cTn>
                              </p:par>
                              <p:par>
                                <p:cTn id="43" presetID="1" presetClass="exit" presetSubtype="0" fill="hold" grpId="1" nodeType="withEffect">
                                  <p:stCondLst>
                                    <p:cond delay="0"/>
                                  </p:stCondLst>
                                  <p:childTnLst>
                                    <p:set>
                                      <p:cBhvr>
                                        <p:cTn id="44" dur="1" fill="hold">
                                          <p:stCondLst>
                                            <p:cond delay="0"/>
                                          </p:stCondLst>
                                        </p:cTn>
                                        <p:tgtEl>
                                          <p:spTgt spid="8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29"/>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video>
              <p:cMediaNode vol="80000">
                <p:cTn id="52" repeatCount="indefinite" fill="hold" display="0">
                  <p:stCondLst>
                    <p:cond delay="indefinite"/>
                  </p:stCondLst>
                </p:cTn>
                <p:tgtEl>
                  <p:spTgt spid="46"/>
                </p:tgtEl>
              </p:cMediaNode>
            </p:video>
            <p:seq concurrent="1" nextAc="seek">
              <p:cTn id="53" restart="whenNotActive" fill="hold" evtFilter="cancelBubble" nodeType="interactiveSeq">
                <p:stCondLst>
                  <p:cond evt="onClick" delay="0">
                    <p:tgtEl>
                      <p:spTgt spid="46"/>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46"/>
                                        </p:tgtEl>
                                      </p:cBhvr>
                                    </p:cmd>
                                  </p:childTnLst>
                                </p:cTn>
                              </p:par>
                            </p:childTnLst>
                          </p:cTn>
                        </p:par>
                      </p:childTnLst>
                    </p:cTn>
                  </p:par>
                </p:childTnLst>
              </p:cTn>
              <p:nextCondLst>
                <p:cond evt="onClick" delay="0">
                  <p:tgtEl>
                    <p:spTgt spid="46"/>
                  </p:tgtEl>
                </p:cond>
              </p:nextCondLst>
            </p:seq>
          </p:childTnLst>
        </p:cTn>
      </p:par>
    </p:tnLst>
    <p:bldLst>
      <p:bldP spid="31" grpId="0" animBg="1"/>
      <p:bldP spid="29" grpId="0" animBg="1"/>
      <p:bldP spid="33" grpId="0" animBg="1"/>
      <p:bldP spid="35" grpId="0" animBg="1"/>
      <p:bldP spid="55" grpId="0"/>
      <p:bldP spid="10" grpId="0"/>
      <p:bldP spid="34" grpId="0" animBg="1"/>
      <p:bldP spid="84" grpId="0" animBg="1"/>
      <p:bldP spid="8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ase 2 - dx button">
            <a:extLst>
              <a:ext uri="{FF2B5EF4-FFF2-40B4-BE49-F238E27FC236}">
                <a16:creationId xmlns:a16="http://schemas.microsoft.com/office/drawing/2014/main" id="{A84F9D8A-347B-4BDB-82E9-C85B42CA1385}"/>
              </a:ext>
            </a:extLst>
          </p:cNvPr>
          <p:cNvGrpSpPr/>
          <p:nvPr/>
        </p:nvGrpSpPr>
        <p:grpSpPr>
          <a:xfrm>
            <a:off x="4229514" y="2706631"/>
            <a:ext cx="3768436" cy="534799"/>
            <a:chOff x="4298096" y="3003450"/>
            <a:chExt cx="3768436" cy="534799"/>
          </a:xfrm>
        </p:grpSpPr>
        <p:sp>
          <p:nvSpPr>
            <p:cNvPr id="36" name="Case 2 - dx button">
              <a:extLst>
                <a:ext uri="{FF2B5EF4-FFF2-40B4-BE49-F238E27FC236}">
                  <a16:creationId xmlns:a16="http://schemas.microsoft.com/office/drawing/2014/main" id="{F5FC4484-047C-4D9A-B997-FFCB6948569A}"/>
                </a:ext>
              </a:extLst>
            </p:cNvPr>
            <p:cNvSpPr/>
            <p:nvPr/>
          </p:nvSpPr>
          <p:spPr>
            <a:xfrm>
              <a:off x="4298096" y="3003450"/>
              <a:ext cx="3555290" cy="365522"/>
            </a:xfrm>
            <a:prstGeom prst="roundRect">
              <a:avLst>
                <a:gd name="adj" fmla="val 10321"/>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the diagnosis?</a:t>
              </a:r>
            </a:p>
          </p:txBody>
        </p:sp>
        <p:pic>
          <p:nvPicPr>
            <p:cNvPr id="56" name="case 2 - dx arrow" descr="Cursor with solid fill">
              <a:extLst>
                <a:ext uri="{FF2B5EF4-FFF2-40B4-BE49-F238E27FC236}">
                  <a16:creationId xmlns:a16="http://schemas.microsoft.com/office/drawing/2014/main" id="{704FB0C4-2062-4D5A-9F1C-C04525624FF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27978" y="3199695"/>
              <a:ext cx="338554" cy="338554"/>
            </a:xfrm>
            <a:prstGeom prst="rect">
              <a:avLst/>
            </a:prstGeom>
          </p:spPr>
        </p:pic>
      </p:grpSp>
      <p:grpSp>
        <p:nvGrpSpPr>
          <p:cNvPr id="2" name="Case 2 - US button">
            <a:extLst>
              <a:ext uri="{FF2B5EF4-FFF2-40B4-BE49-F238E27FC236}">
                <a16:creationId xmlns:a16="http://schemas.microsoft.com/office/drawing/2014/main" id="{6778883E-6B56-403A-8E78-27A8113F7361}"/>
              </a:ext>
            </a:extLst>
          </p:cNvPr>
          <p:cNvGrpSpPr/>
          <p:nvPr/>
        </p:nvGrpSpPr>
        <p:grpSpPr>
          <a:xfrm>
            <a:off x="4229514" y="2153862"/>
            <a:ext cx="3732971" cy="488386"/>
            <a:chOff x="4298096" y="2450681"/>
            <a:chExt cx="3732971" cy="488386"/>
          </a:xfrm>
        </p:grpSpPr>
        <p:sp>
          <p:nvSpPr>
            <p:cNvPr id="38" name="Case 2 - Ultrasound button">
              <a:extLst>
                <a:ext uri="{FF2B5EF4-FFF2-40B4-BE49-F238E27FC236}">
                  <a16:creationId xmlns:a16="http://schemas.microsoft.com/office/drawing/2014/main" id="{3FE16BFB-039D-4D62-AA1D-53FF202187B1}"/>
                </a:ext>
              </a:extLst>
            </p:cNvPr>
            <p:cNvSpPr/>
            <p:nvPr/>
          </p:nvSpPr>
          <p:spPr>
            <a:xfrm>
              <a:off x="4298096" y="2450681"/>
              <a:ext cx="3531057" cy="386904"/>
            </a:xfrm>
            <a:prstGeom prst="roundRect">
              <a:avLst/>
            </a:prstGeom>
            <a:solidFill>
              <a:srgbClr val="5B9BD5"/>
            </a:solidFill>
            <a:ln w="12700">
              <a:solidFill>
                <a:srgbClr val="5B9BD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bg1"/>
                  </a:solidFill>
                </a:rPr>
                <a:t>Video</a:t>
              </a:r>
            </a:p>
          </p:txBody>
        </p:sp>
        <p:pic>
          <p:nvPicPr>
            <p:cNvPr id="41" name="Graphic 40" descr="Cursor with solid fill">
              <a:extLst>
                <a:ext uri="{FF2B5EF4-FFF2-40B4-BE49-F238E27FC236}">
                  <a16:creationId xmlns:a16="http://schemas.microsoft.com/office/drawing/2014/main" id="{EF1BA55F-C861-4F92-9129-C52A2EDCFB0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92513" y="2600513"/>
              <a:ext cx="338554" cy="338554"/>
            </a:xfrm>
            <a:prstGeom prst="rect">
              <a:avLst/>
            </a:prstGeom>
          </p:spPr>
        </p:pic>
      </p:grpSp>
      <p:sp>
        <p:nvSpPr>
          <p:cNvPr id="129" name="Case 2 - button">
            <a:extLst>
              <a:ext uri="{FF2B5EF4-FFF2-40B4-BE49-F238E27FC236}">
                <a16:creationId xmlns:a16="http://schemas.microsoft.com/office/drawing/2014/main" id="{41FEB336-49CA-4EC0-AC0A-587C0CD09C68}"/>
              </a:ext>
            </a:extLst>
          </p:cNvPr>
          <p:cNvSpPr/>
          <p:nvPr/>
        </p:nvSpPr>
        <p:spPr>
          <a:xfrm>
            <a:off x="4887848" y="179981"/>
            <a:ext cx="2194560" cy="412786"/>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 2 (5min)</a:t>
            </a:r>
          </a:p>
        </p:txBody>
      </p:sp>
      <p:pic>
        <p:nvPicPr>
          <p:cNvPr id="52" name="Graphic 51" descr="Cursor with solid fill">
            <a:extLst>
              <a:ext uri="{FF2B5EF4-FFF2-40B4-BE49-F238E27FC236}">
                <a16:creationId xmlns:a16="http://schemas.microsoft.com/office/drawing/2014/main" id="{65D322EE-893B-47FC-A3B8-C0A16677560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48219" y="363756"/>
            <a:ext cx="395274" cy="395274"/>
          </a:xfrm>
          <a:prstGeom prst="rect">
            <a:avLst/>
          </a:prstGeom>
        </p:spPr>
      </p:pic>
      <p:pic>
        <p:nvPicPr>
          <p:cNvPr id="80" name="Home button" descr="Home">
            <a:hlinkClick r:id="rId7" action="ppaction://hlinksldjump"/>
            <a:extLst>
              <a:ext uri="{FF2B5EF4-FFF2-40B4-BE49-F238E27FC236}">
                <a16:creationId xmlns:a16="http://schemas.microsoft.com/office/drawing/2014/main" id="{BFE70307-3F6C-4D4B-BC3C-333561E7F09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0289" y="6159152"/>
            <a:ext cx="529725" cy="529725"/>
          </a:xfrm>
          <a:prstGeom prst="rect">
            <a:avLst/>
          </a:prstGeom>
        </p:spPr>
      </p:pic>
      <p:grpSp>
        <p:nvGrpSpPr>
          <p:cNvPr id="7" name="Case 2 - Rx button">
            <a:extLst>
              <a:ext uri="{FF2B5EF4-FFF2-40B4-BE49-F238E27FC236}">
                <a16:creationId xmlns:a16="http://schemas.microsoft.com/office/drawing/2014/main" id="{5DF2E74B-02CF-4524-9927-97021D9A7208}"/>
              </a:ext>
            </a:extLst>
          </p:cNvPr>
          <p:cNvGrpSpPr/>
          <p:nvPr/>
        </p:nvGrpSpPr>
        <p:grpSpPr>
          <a:xfrm>
            <a:off x="4262212" y="4013887"/>
            <a:ext cx="3798545" cy="802982"/>
            <a:chOff x="4476919" y="3452414"/>
            <a:chExt cx="3336038" cy="858400"/>
          </a:xfrm>
        </p:grpSpPr>
        <p:sp>
          <p:nvSpPr>
            <p:cNvPr id="37" name="Case 2 - treatment question">
              <a:extLst>
                <a:ext uri="{FF2B5EF4-FFF2-40B4-BE49-F238E27FC236}">
                  <a16:creationId xmlns:a16="http://schemas.microsoft.com/office/drawing/2014/main" id="{3178E8C2-362F-4FD2-92BF-747CE14C1E15}"/>
                </a:ext>
              </a:extLst>
            </p:cNvPr>
            <p:cNvSpPr/>
            <p:nvPr/>
          </p:nvSpPr>
          <p:spPr>
            <a:xfrm>
              <a:off x="4476919" y="3452414"/>
              <a:ext cx="3122402" cy="679817"/>
            </a:xfrm>
            <a:prstGeom prst="roundRect">
              <a:avLst>
                <a:gd name="adj" fmla="val 13824"/>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your next step in management?</a:t>
              </a:r>
            </a:p>
          </p:txBody>
        </p:sp>
        <p:pic>
          <p:nvPicPr>
            <p:cNvPr id="57" name="Graphic 56" descr="Cursor with solid fill">
              <a:extLst>
                <a:ext uri="{FF2B5EF4-FFF2-40B4-BE49-F238E27FC236}">
                  <a16:creationId xmlns:a16="http://schemas.microsoft.com/office/drawing/2014/main" id="{E286429C-641C-4C7F-881A-A9AF5570DD1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74403" y="3972260"/>
              <a:ext cx="338554" cy="338554"/>
            </a:xfrm>
            <a:prstGeom prst="rect">
              <a:avLst/>
            </a:prstGeom>
          </p:spPr>
        </p:pic>
      </p:grpSp>
      <p:sp>
        <p:nvSpPr>
          <p:cNvPr id="59" name="Case 2 text">
            <a:extLst>
              <a:ext uri="{FF2B5EF4-FFF2-40B4-BE49-F238E27FC236}">
                <a16:creationId xmlns:a16="http://schemas.microsoft.com/office/drawing/2014/main" id="{85935B55-FD21-4FEC-8546-32A333975151}"/>
              </a:ext>
            </a:extLst>
          </p:cNvPr>
          <p:cNvSpPr txBox="1"/>
          <p:nvPr/>
        </p:nvSpPr>
        <p:spPr>
          <a:xfrm>
            <a:off x="835152" y="845826"/>
            <a:ext cx="10521696" cy="923330"/>
          </a:xfrm>
          <a:prstGeom prst="rect">
            <a:avLst/>
          </a:prstGeom>
          <a:noFill/>
        </p:spPr>
        <p:txBody>
          <a:bodyPr wrap="square">
            <a:spAutoFit/>
          </a:bodyPr>
          <a:lstStyle/>
          <a:p>
            <a:pPr marL="0" indent="0">
              <a:buNone/>
            </a:pPr>
            <a:r>
              <a:rPr lang="en-US" dirty="0"/>
              <a:t>A 40-year-old woman with no past medical history presents with several hours of acute onset pleuritic chest pain, dyspnea and light headedness. Pulmonary exam and CXR are unremarkable. She is afebrile, tachycardic to 127bpm, tachypneic to 28, BP is 85/50. </a:t>
            </a:r>
          </a:p>
        </p:txBody>
      </p:sp>
      <p:sp>
        <p:nvSpPr>
          <p:cNvPr id="40" name="Case 2 - maagement answer">
            <a:extLst>
              <a:ext uri="{FF2B5EF4-FFF2-40B4-BE49-F238E27FC236}">
                <a16:creationId xmlns:a16="http://schemas.microsoft.com/office/drawing/2014/main" id="{B1019A0A-68E8-43E8-901C-FD70DFC6CD5D}"/>
              </a:ext>
            </a:extLst>
          </p:cNvPr>
          <p:cNvSpPr/>
          <p:nvPr/>
        </p:nvSpPr>
        <p:spPr>
          <a:xfrm>
            <a:off x="4229513" y="4813339"/>
            <a:ext cx="3555289" cy="1134112"/>
          </a:xfrm>
          <a:prstGeom prst="roundRect">
            <a:avLst>
              <a:gd name="adj" fmla="val 121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t>Work-up: </a:t>
            </a:r>
            <a:r>
              <a:rPr lang="en-US" sz="1600" dirty="0"/>
              <a:t>CTPE, (formal echo if no PE)</a:t>
            </a:r>
          </a:p>
          <a:p>
            <a:pPr algn="ctr"/>
            <a:endParaRPr lang="en-US" sz="1600" dirty="0"/>
          </a:p>
          <a:p>
            <a:pPr algn="ctr"/>
            <a:r>
              <a:rPr lang="en-US" sz="1600" b="1" dirty="0"/>
              <a:t>Treatment: </a:t>
            </a:r>
            <a:r>
              <a:rPr lang="en-US" sz="1600" dirty="0"/>
              <a:t>heparin </a:t>
            </a:r>
            <a:r>
              <a:rPr lang="en-US" sz="1600" dirty="0" err="1"/>
              <a:t>gtt</a:t>
            </a:r>
            <a:r>
              <a:rPr lang="en-US" sz="1600" dirty="0"/>
              <a:t> and </a:t>
            </a:r>
            <a:r>
              <a:rPr lang="en-US" sz="1600" dirty="0" err="1"/>
              <a:t>cal</a:t>
            </a:r>
            <a:r>
              <a:rPr lang="en-US" sz="1600" dirty="0"/>
              <a:t> IR for catheter directed </a:t>
            </a:r>
            <a:r>
              <a:rPr lang="en-US" sz="1600" dirty="0" err="1"/>
              <a:t>tPA</a:t>
            </a:r>
            <a:r>
              <a:rPr lang="en-US" sz="1600" dirty="0"/>
              <a:t> vs IV </a:t>
            </a:r>
            <a:r>
              <a:rPr lang="en-US" sz="1600" dirty="0" err="1"/>
              <a:t>tPA</a:t>
            </a:r>
            <a:r>
              <a:rPr lang="en-US" sz="1600" dirty="0"/>
              <a:t>,.</a:t>
            </a:r>
          </a:p>
        </p:txBody>
      </p:sp>
      <p:sp>
        <p:nvSpPr>
          <p:cNvPr id="86" name="case 2 - click next question">
            <a:extLst>
              <a:ext uri="{FF2B5EF4-FFF2-40B4-BE49-F238E27FC236}">
                <a16:creationId xmlns:a16="http://schemas.microsoft.com/office/drawing/2014/main" id="{63C2CF4E-861A-44AD-B52A-0BC81FB0DF66}"/>
              </a:ext>
            </a:extLst>
          </p:cNvPr>
          <p:cNvSpPr txBox="1"/>
          <p:nvPr/>
        </p:nvSpPr>
        <p:spPr>
          <a:xfrm>
            <a:off x="8038782" y="2801686"/>
            <a:ext cx="1861122" cy="461665"/>
          </a:xfrm>
          <a:prstGeom prst="rect">
            <a:avLst/>
          </a:prstGeom>
          <a:solidFill>
            <a:schemeClr val="bg1"/>
          </a:solidFill>
          <a:ln>
            <a:noFill/>
          </a:ln>
        </p:spPr>
        <p:txBody>
          <a:bodyPr wrap="square" rtlCol="0">
            <a:spAutoFit/>
          </a:bodyPr>
          <a:lstStyle/>
          <a:p>
            <a:pPr algn="ctr"/>
            <a:r>
              <a:rPr lang="en-US" sz="1200" dirty="0"/>
              <a:t>Click again to hide video and  show next question</a:t>
            </a:r>
          </a:p>
        </p:txBody>
      </p:sp>
      <p:sp>
        <p:nvSpPr>
          <p:cNvPr id="64" name="TextBox 63">
            <a:extLst>
              <a:ext uri="{FF2B5EF4-FFF2-40B4-BE49-F238E27FC236}">
                <a16:creationId xmlns:a16="http://schemas.microsoft.com/office/drawing/2014/main" id="{19A75553-C6FA-4DB3-887A-80DC34F442A3}"/>
              </a:ext>
            </a:extLst>
          </p:cNvPr>
          <p:cNvSpPr txBox="1"/>
          <p:nvPr/>
        </p:nvSpPr>
        <p:spPr>
          <a:xfrm>
            <a:off x="4740468" y="5327651"/>
            <a:ext cx="1102760" cy="169277"/>
          </a:xfrm>
          <a:prstGeom prst="rect">
            <a:avLst/>
          </a:prstGeom>
          <a:noFill/>
        </p:spPr>
        <p:txBody>
          <a:bodyPr wrap="square" rtlCol="0">
            <a:spAutoFit/>
          </a:bodyPr>
          <a:lstStyle/>
          <a:p>
            <a:r>
              <a:rPr lang="en-US" sz="500" dirty="0">
                <a:solidFill>
                  <a:schemeClr val="bg1"/>
                </a:solidFill>
              </a:rPr>
              <a:t>Courtesy of Brandon Fainstad, MD</a:t>
            </a:r>
          </a:p>
        </p:txBody>
      </p:sp>
      <p:pic>
        <p:nvPicPr>
          <p:cNvPr id="47" name="RV overload PSLA">
            <a:hlinkClick r:id="" action="ppaction://media"/>
            <a:extLst>
              <a:ext uri="{FF2B5EF4-FFF2-40B4-BE49-F238E27FC236}">
                <a16:creationId xmlns:a16="http://schemas.microsoft.com/office/drawing/2014/main" id="{09E34F1E-3E5A-43D6-8C5F-2EE1F10F01D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0"/>
          <a:srcRect t="4149" b="28875"/>
          <a:stretch/>
        </p:blipFill>
        <p:spPr>
          <a:xfrm>
            <a:off x="4290984" y="3157776"/>
            <a:ext cx="3368412" cy="3310461"/>
          </a:xfrm>
          <a:prstGeom prst="rect">
            <a:avLst/>
          </a:prstGeom>
        </p:spPr>
      </p:pic>
      <p:sp>
        <p:nvSpPr>
          <p:cNvPr id="39" name="Case 2 - dx answer">
            <a:extLst>
              <a:ext uri="{FF2B5EF4-FFF2-40B4-BE49-F238E27FC236}">
                <a16:creationId xmlns:a16="http://schemas.microsoft.com/office/drawing/2014/main" id="{D10FC907-91EE-4815-9522-25F3900648A9}"/>
              </a:ext>
            </a:extLst>
          </p:cNvPr>
          <p:cNvSpPr/>
          <p:nvPr/>
        </p:nvSpPr>
        <p:spPr>
          <a:xfrm>
            <a:off x="4387335" y="3242032"/>
            <a:ext cx="3201884" cy="535461"/>
          </a:xfrm>
          <a:prstGeom prst="roundRect">
            <a:avLst>
              <a:gd name="adj" fmla="val 11507"/>
            </a:avLst>
          </a:prstGeom>
          <a:ln>
            <a:solidFill>
              <a:srgbClr val="5B9BD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RV overload.  Likely obstructive shock from massive PE</a:t>
            </a:r>
          </a:p>
        </p:txBody>
      </p:sp>
      <p:grpSp>
        <p:nvGrpSpPr>
          <p:cNvPr id="94" name="case 2 graphics">
            <a:extLst>
              <a:ext uri="{FF2B5EF4-FFF2-40B4-BE49-F238E27FC236}">
                <a16:creationId xmlns:a16="http://schemas.microsoft.com/office/drawing/2014/main" id="{35E4DC23-5247-40A5-B618-610B42C31AA5}"/>
              </a:ext>
            </a:extLst>
          </p:cNvPr>
          <p:cNvGrpSpPr/>
          <p:nvPr/>
        </p:nvGrpSpPr>
        <p:grpSpPr>
          <a:xfrm>
            <a:off x="4209340" y="4396912"/>
            <a:ext cx="3342160" cy="2489036"/>
            <a:chOff x="6584992" y="4695632"/>
            <a:chExt cx="3342160" cy="2489036"/>
          </a:xfrm>
        </p:grpSpPr>
        <p:sp>
          <p:nvSpPr>
            <p:cNvPr id="81" name="TextBox 80">
              <a:extLst>
                <a:ext uri="{FF2B5EF4-FFF2-40B4-BE49-F238E27FC236}">
                  <a16:creationId xmlns:a16="http://schemas.microsoft.com/office/drawing/2014/main" id="{D0D4AEAC-6651-47EB-BB09-42D127424BA1}"/>
                </a:ext>
              </a:extLst>
            </p:cNvPr>
            <p:cNvSpPr txBox="1"/>
            <p:nvPr/>
          </p:nvSpPr>
          <p:spPr>
            <a:xfrm>
              <a:off x="7701790" y="4695632"/>
              <a:ext cx="856994" cy="523220"/>
            </a:xfrm>
            <a:prstGeom prst="rect">
              <a:avLst/>
            </a:prstGeom>
            <a:noFill/>
          </p:spPr>
          <p:txBody>
            <a:bodyPr wrap="square" rtlCol="0">
              <a:spAutoFit/>
            </a:bodyPr>
            <a:lstStyle/>
            <a:p>
              <a:pPr algn="ctr"/>
              <a:r>
                <a:rPr lang="en-US" sz="2800" dirty="0">
                  <a:solidFill>
                    <a:schemeClr val="bg1"/>
                  </a:solidFill>
                </a:rPr>
                <a:t>RV</a:t>
              </a:r>
            </a:p>
          </p:txBody>
        </p:sp>
        <p:cxnSp>
          <p:nvCxnSpPr>
            <p:cNvPr id="89" name="Straight Arrow Connector 88">
              <a:extLst>
                <a:ext uri="{FF2B5EF4-FFF2-40B4-BE49-F238E27FC236}">
                  <a16:creationId xmlns:a16="http://schemas.microsoft.com/office/drawing/2014/main" id="{951F4FC3-ECD0-46F6-8B9A-C7653341AF4C}"/>
                </a:ext>
              </a:extLst>
            </p:cNvPr>
            <p:cNvCxnSpPr>
              <a:cxnSpLocks/>
            </p:cNvCxnSpPr>
            <p:nvPr/>
          </p:nvCxnSpPr>
          <p:spPr>
            <a:xfrm flipH="1" flipV="1">
              <a:off x="8125950" y="6032043"/>
              <a:ext cx="607134" cy="35404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7328F02-F5EA-4332-9F83-4258530A16A0}"/>
                </a:ext>
              </a:extLst>
            </p:cNvPr>
            <p:cNvSpPr txBox="1"/>
            <p:nvPr/>
          </p:nvSpPr>
          <p:spPr>
            <a:xfrm>
              <a:off x="8709498" y="6076404"/>
              <a:ext cx="1217654" cy="646331"/>
            </a:xfrm>
            <a:prstGeom prst="rect">
              <a:avLst/>
            </a:prstGeom>
            <a:noFill/>
            <a:ln>
              <a:solidFill>
                <a:schemeClr val="bg1"/>
              </a:solidFill>
            </a:ln>
          </p:spPr>
          <p:txBody>
            <a:bodyPr wrap="square" rtlCol="0">
              <a:spAutoFit/>
            </a:bodyPr>
            <a:lstStyle/>
            <a:p>
              <a:r>
                <a:rPr lang="en-US" dirty="0">
                  <a:solidFill>
                    <a:schemeClr val="bg1"/>
                  </a:solidFill>
                </a:rPr>
                <a:t>Septal flattening</a:t>
              </a:r>
            </a:p>
          </p:txBody>
        </p:sp>
        <p:sp>
          <p:nvSpPr>
            <p:cNvPr id="97" name="TextBox 96">
              <a:extLst>
                <a:ext uri="{FF2B5EF4-FFF2-40B4-BE49-F238E27FC236}">
                  <a16:creationId xmlns:a16="http://schemas.microsoft.com/office/drawing/2014/main" id="{BC5188FE-74B9-47DE-A860-849AC364319E}"/>
                </a:ext>
              </a:extLst>
            </p:cNvPr>
            <p:cNvSpPr txBox="1"/>
            <p:nvPr/>
          </p:nvSpPr>
          <p:spPr>
            <a:xfrm>
              <a:off x="7048118" y="5787733"/>
              <a:ext cx="856994" cy="523220"/>
            </a:xfrm>
            <a:prstGeom prst="rect">
              <a:avLst/>
            </a:prstGeom>
            <a:noFill/>
          </p:spPr>
          <p:txBody>
            <a:bodyPr wrap="square" rtlCol="0">
              <a:spAutoFit/>
            </a:bodyPr>
            <a:lstStyle/>
            <a:p>
              <a:pPr algn="ctr"/>
              <a:r>
                <a:rPr lang="en-US" sz="2800" dirty="0">
                  <a:solidFill>
                    <a:schemeClr val="bg1"/>
                  </a:solidFill>
                </a:rPr>
                <a:t>LV</a:t>
              </a:r>
            </a:p>
          </p:txBody>
        </p:sp>
        <p:sp>
          <p:nvSpPr>
            <p:cNvPr id="62" name="TextBox 61">
              <a:extLst>
                <a:ext uri="{FF2B5EF4-FFF2-40B4-BE49-F238E27FC236}">
                  <a16:creationId xmlns:a16="http://schemas.microsoft.com/office/drawing/2014/main" id="{36BB9EC9-B8E8-4199-B4AD-8B08165645DF}"/>
                </a:ext>
              </a:extLst>
            </p:cNvPr>
            <p:cNvSpPr txBox="1"/>
            <p:nvPr/>
          </p:nvSpPr>
          <p:spPr>
            <a:xfrm>
              <a:off x="6584992" y="6784558"/>
              <a:ext cx="1357016" cy="400110"/>
            </a:xfrm>
            <a:prstGeom prst="rect">
              <a:avLst/>
            </a:prstGeom>
            <a:noFill/>
            <a:ln>
              <a:noFill/>
            </a:ln>
          </p:spPr>
          <p:txBody>
            <a:bodyPr wrap="square" rtlCol="0">
              <a:spAutoFit/>
            </a:bodyPr>
            <a:lstStyle/>
            <a:p>
              <a:r>
                <a:rPr lang="en-US" sz="1000" dirty="0"/>
                <a:t>Image courtesy of Brandon Fainstad, MD</a:t>
              </a:r>
            </a:p>
          </p:txBody>
        </p:sp>
      </p:grpSp>
      <p:sp>
        <p:nvSpPr>
          <p:cNvPr id="63" name="Case 2 - button">
            <a:hlinkClick r:id="rId11" action="ppaction://hlinksldjump"/>
            <a:extLst>
              <a:ext uri="{FF2B5EF4-FFF2-40B4-BE49-F238E27FC236}">
                <a16:creationId xmlns:a16="http://schemas.microsoft.com/office/drawing/2014/main" id="{1642B1D2-5997-4A1D-9F78-53BC904CE5FE}"/>
              </a:ext>
            </a:extLst>
          </p:cNvPr>
          <p:cNvSpPr/>
          <p:nvPr/>
        </p:nvSpPr>
        <p:spPr>
          <a:xfrm>
            <a:off x="123567" y="5534665"/>
            <a:ext cx="1595505" cy="412786"/>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Case 1</a:t>
            </a:r>
          </a:p>
        </p:txBody>
      </p:sp>
      <p:pic>
        <p:nvPicPr>
          <p:cNvPr id="28" name="teachIM logo" descr="Icon&#10;&#10;Description automatically generated">
            <a:extLst>
              <a:ext uri="{FF2B5EF4-FFF2-40B4-BE49-F238E27FC236}">
                <a16:creationId xmlns:a16="http://schemas.microsoft.com/office/drawing/2014/main" id="{81700BBF-F229-411B-8936-3B8222884DB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62863" y="122321"/>
            <a:ext cx="1387970" cy="528106"/>
          </a:xfrm>
          <a:prstGeom prst="rect">
            <a:avLst/>
          </a:prstGeom>
        </p:spPr>
      </p:pic>
    </p:spTree>
    <p:extLst>
      <p:ext uri="{BB962C8B-B14F-4D97-AF65-F5344CB8AC3E}">
        <p14:creationId xmlns:p14="http://schemas.microsoft.com/office/powerpoint/2010/main" val="3040620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129"/>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video>
              <p:cMediaNode vol="80000">
                <p:cTn id="14" repeatCount="indefinite" fill="hold" display="0">
                  <p:stCondLst>
                    <p:cond delay="indefinite"/>
                  </p:stCondLst>
                </p:cTn>
                <p:tgtEl>
                  <p:spTgt spid="47"/>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mediacall" presetSubtype="0" fill="hold" nodeType="withEffect">
                                  <p:stCondLst>
                                    <p:cond delay="0"/>
                                  </p:stCondLst>
                                  <p:childTnLst>
                                    <p:cmd type="call" cmd="playFrom(0.0)">
                                      <p:cBhvr>
                                        <p:cTn id="23" dur="6427" fill="hold"/>
                                        <p:tgtEl>
                                          <p:spTgt spid="47"/>
                                        </p:tgtEl>
                                      </p:cBhvr>
                                    </p:cmd>
                                  </p:childTnLst>
                                </p:cTn>
                              </p:par>
                            </p:childTnLst>
                          </p:cTn>
                        </p:par>
                      </p:childTnLst>
                    </p:cTn>
                  </p:par>
                </p:childTnLst>
              </p:cTn>
              <p:nextCondLst>
                <p:cond evt="onClick" delay="0">
                  <p:tgtEl>
                    <p:spTgt spid="2"/>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7"/>
                                        </p:tgtEl>
                                        <p:attrNameLst>
                                          <p:attrName>style.visibility</p:attrName>
                                        </p:attrNameLst>
                                      </p:cBhvr>
                                      <p:to>
                                        <p:strVal val="hidden"/>
                                      </p:to>
                                    </p:set>
                                    <p:cmd type="call" cmd="stop">
                                      <p:cBhvr>
                                        <p:cTn id="37" dur="1">
                                          <p:stCondLst>
                                            <p:cond delay="0"/>
                                          </p:stCondLst>
                                        </p:cTn>
                                        <p:tgtEl>
                                          <p:spTgt spid="47"/>
                                        </p:tgtEl>
                                      </p:cBhvr>
                                    </p:cmd>
                                  </p:childTnLst>
                                </p:cTn>
                              </p:par>
                              <p:par>
                                <p:cTn id="38" presetID="1" presetClass="exit" presetSubtype="0" fill="hold" nodeType="withEffect">
                                  <p:stCondLst>
                                    <p:cond delay="0"/>
                                  </p:stCondLst>
                                  <p:childTnLst>
                                    <p:set>
                                      <p:cBhvr>
                                        <p:cTn id="39" dur="1" fill="hold">
                                          <p:stCondLst>
                                            <p:cond delay="0"/>
                                          </p:stCondLst>
                                        </p:cTn>
                                        <p:tgtEl>
                                          <p:spTgt spid="94"/>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86"/>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59" grpId="0"/>
      <p:bldP spid="40" grpId="0" animBg="1"/>
      <p:bldP spid="86" grpId="0" animBg="1"/>
      <p:bldP spid="86" grpId="1"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13B57B1B56684BAB1341979C003C65" ma:contentTypeVersion="13" ma:contentTypeDescription="Create a new document." ma:contentTypeScope="" ma:versionID="3405956e3a549576d6db573d22b4ed99">
  <xsd:schema xmlns:xsd="http://www.w3.org/2001/XMLSchema" xmlns:xs="http://www.w3.org/2001/XMLSchema" xmlns:p="http://schemas.microsoft.com/office/2006/metadata/properties" xmlns:ns3="b8b3ae3f-5481-4331-b963-02e70fee9004" xmlns:ns4="05428c74-abb2-4460-9816-fc88d4c40442" targetNamespace="http://schemas.microsoft.com/office/2006/metadata/properties" ma:root="true" ma:fieldsID="936cb61175cac8064d30e2ba659afcbb" ns3:_="" ns4:_="">
    <xsd:import namespace="b8b3ae3f-5481-4331-b963-02e70fee9004"/>
    <xsd:import namespace="05428c74-abb2-4460-9816-fc88d4c4044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3ae3f-5481-4331-b963-02e70fee9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28c74-abb2-4460-9816-fc88d4c404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11436-E08D-4660-BDB5-AD13CFDC692D}">
  <ds:schemaRefs>
    <ds:schemaRef ds:uri="http://schemas.microsoft.com/sharepoint/v3/contenttype/forms"/>
  </ds:schemaRefs>
</ds:datastoreItem>
</file>

<file path=customXml/itemProps2.xml><?xml version="1.0" encoding="utf-8"?>
<ds:datastoreItem xmlns:ds="http://schemas.openxmlformats.org/officeDocument/2006/customXml" ds:itemID="{FFE36026-7F18-42FA-967A-7CCE97C0107A}">
  <ds:schemaRefs>
    <ds:schemaRef ds:uri="05428c74-abb2-4460-9816-fc88d4c40442"/>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elements/1.1/"/>
    <ds:schemaRef ds:uri="b8b3ae3f-5481-4331-b963-02e70fee900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03CFB25-EA04-41B7-AB26-9DFADD3A1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3ae3f-5481-4331-b963-02e70fee9004"/>
    <ds:schemaRef ds:uri="05428c74-abb2-4460-9816-fc88d4c40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17330</TotalTime>
  <Words>1560</Words>
  <Application>Microsoft Office PowerPoint</Application>
  <PresentationFormat>Widescreen</PresentationFormat>
  <Paragraphs>178</Paragraphs>
  <Slides>6</Slides>
  <Notes>6</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Fainstad</dc:creator>
  <cp:lastModifiedBy>Brandon Fainstad</cp:lastModifiedBy>
  <cp:revision>100</cp:revision>
  <dcterms:created xsi:type="dcterms:W3CDTF">2020-12-09T20:37:45Z</dcterms:created>
  <dcterms:modified xsi:type="dcterms:W3CDTF">2021-08-26T15:55:40Z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0x0101000913B57B1B56684BAB1341979C003C65</vt:lpwstr>
  </property>
</Properties>
</file>