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C2EC"/>
    <a:srgbClr val="CBA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9C53BE-9EAD-4BF6-9C23-ADFFD357494A}" v="2" dt="2021-10-22T21:13:13.985"/>
    <p1510:client id="{ABE88AFE-4EFD-71E4-5F25-EF61CDB089BF}" v="225" dt="2022-03-02T17:12:03.58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30"/>
    <p:restoredTop sz="95213"/>
  </p:normalViewPr>
  <p:slideViewPr>
    <p:cSldViewPr snapToGrid="0" snapToObjects="1">
      <p:cViewPr>
        <p:scale>
          <a:sx n="75" d="100"/>
          <a:sy n="75" d="100"/>
        </p:scale>
        <p:origin x="27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73D3C-E9AE-4545-ADBC-BF54C54B2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84038-70C3-D347-AE87-13B8E7550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3AC38-8A90-DA41-83A0-DFA935EFE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BFDAF-3ABC-0644-9B40-1AE0B5D35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A180F-CF39-AF49-9BC1-01E9F5413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5F56C-AE0B-F14B-B0AB-D942B4174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8164A-4543-FE47-B7D2-084A63A45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37AEC-BBA2-964C-874D-4138BFA1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CF3A5-7159-644B-84D6-9A3436BC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396D1-F4C9-E44E-810C-096DD9A55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0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53B9A4-2C7B-2644-A0E2-455FC5F81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EB50A4-1038-2E43-9225-9952F3349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43EB2-B1AB-2B47-8554-56E3E665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67CF6-9B79-134B-8DB9-ABE15E26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C3E77-9B6C-0741-A3D9-427F8FCD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2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B6C4E-8A19-EC43-8599-5011DF659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840D6-3992-4143-9DE1-08F0D1965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39F1D-037E-B344-9ABA-A171A673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2B0A8-B9D7-D94F-9187-C7C430C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F5E9B-26F8-814C-A956-E7E0BA10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81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27808-F784-5D43-99D6-FFAA63CCB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5DCE8-C8E3-BD4D-972F-26FAF5F87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5F486-5C4B-4D4F-9BB3-ACC2EB0AA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CB514-0FC2-0E40-9227-33FA05F0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5F4AC-E40C-7641-B4DD-C9300DE68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61F6A-4B5B-E443-BA15-BDCE201A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3851D-C199-0A41-AD92-82AF9E3D4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1BA57-2188-5F48-95A9-7C9A8CCDC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E0F39-F6A7-5449-8C8C-C7BAFF99E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722E7-877C-6F4F-B047-A166B8F3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D141A-A1A1-2F4E-BA5B-FA166801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7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A417-B8C4-E544-8A5B-FFE11C4CA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05026-07FB-AB47-BC3F-A45772359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81739-80E2-2F4C-B5FC-D533176D2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2854A2-DF0E-E84E-9147-C50BE5F0A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D84F0-2FD0-9944-8F17-5C6F823B7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9478D2-FF60-D94C-BEC2-D3825514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2E4383-80AD-1044-B94A-1C29FFCB2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83E186-9FC8-C749-8220-FD640AAA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0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BD5DC-97E3-254B-9346-890ADF80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991EE2-8659-D448-82C8-646BC5024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99853-6516-894C-912B-B656E0B4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0E2529-50A0-C748-A108-50B22485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8199E3-E2A4-1241-ACC7-07A64BF6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865A00-8544-AA4D-9175-6FCD5B98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D75EC-3F14-D745-BAC2-2250BB1A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7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650A-512E-C040-B457-24684A724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9A913-0FBA-4E40-BB38-8F86CE519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E74A0-92EF-FC49-96BA-07DEC18B6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9D7CF-6795-734F-982E-648A6C548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3848A-4DE4-B14F-AD05-63D247D4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AE5F8-1AFB-0A47-B992-B66DFCA9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5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CEEA-B636-B747-A981-BD519630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A2A2EA-31F3-3F41-A115-E45272D7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51162-FDD2-8C40-ABEA-10819B27F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3D31A-E525-6640-B57A-75409E72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507B0-4608-8B43-9C68-5B9E177D1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E077D-EF45-4643-BC2E-9B4414474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4B816B-0D8B-0D47-BFC7-BFAEAC91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C3471-D179-424B-BDC5-5DA314065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64DAB-1DDF-AA43-994D-F36CEFBF7C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B5BC-071B-B348-8710-3F54F58DBBB0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26E54-9A4A-0644-A456-01B6CEBD2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F4A06-C8F4-F04B-96A9-671F1F85D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91EB-69AC-AD40-8DF6-0C3960C15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3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Table 130">
            <a:extLst>
              <a:ext uri="{FF2B5EF4-FFF2-40B4-BE49-F238E27FC236}">
                <a16:creationId xmlns:a16="http://schemas.microsoft.com/office/drawing/2014/main" id="{EEB5036A-92C6-AD43-89FD-0EB1531B4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147308"/>
              </p:ext>
            </p:extLst>
          </p:nvPr>
        </p:nvGraphicFramePr>
        <p:xfrm>
          <a:off x="291705" y="897168"/>
          <a:ext cx="3376154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98695">
                  <a:extLst>
                    <a:ext uri="{9D8B030D-6E8A-4147-A177-3AD203B41FA5}">
                      <a16:colId xmlns:a16="http://schemas.microsoft.com/office/drawing/2014/main" val="3613054434"/>
                    </a:ext>
                  </a:extLst>
                </a:gridCol>
                <a:gridCol w="2277459">
                  <a:extLst>
                    <a:ext uri="{9D8B030D-6E8A-4147-A177-3AD203B41FA5}">
                      <a16:colId xmlns:a16="http://schemas.microsoft.com/office/drawing/2014/main" val="868264713"/>
                    </a:ext>
                  </a:extLst>
                </a:gridCol>
              </a:tblGrid>
              <a:tr h="19574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Bisphosphonate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630408"/>
                  </a:ext>
                </a:extLst>
              </a:tr>
              <a:tr h="46432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/>
                        </a:rPr>
                        <a:t>Alendronate (PO weekly) Ibandronate (PO monthly) </a:t>
                      </a:r>
                      <a:endParaRPr lang="en-US" sz="1200">
                        <a:latin typeface="Calibri"/>
                      </a:endParaRPr>
                    </a:p>
                    <a:p>
                      <a:r>
                        <a:rPr lang="en-US" sz="1200" dirty="0">
                          <a:latin typeface="Calibri"/>
                        </a:rPr>
                        <a:t>Zoledronic acid (IV yearly)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25059"/>
                  </a:ext>
                </a:extLst>
              </a:tr>
              <a:tr h="2139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Best candidate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/>
                        </a:rPr>
                        <a:t>1</a:t>
                      </a:r>
                      <a:r>
                        <a:rPr lang="en-US" sz="1200" baseline="30000" dirty="0">
                          <a:latin typeface="Calibri"/>
                        </a:rPr>
                        <a:t>st</a:t>
                      </a:r>
                      <a:r>
                        <a:rPr lang="en-US" sz="1200" dirty="0">
                          <a:latin typeface="Calibri"/>
                        </a:rPr>
                        <a:t> line for most people, GFR &gt;35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691472"/>
                  </a:ext>
                </a:extLst>
              </a:tr>
              <a:tr h="5963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Side effects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/>
                        </a:rPr>
                        <a:t>Hypocalcemia</a:t>
                      </a:r>
                      <a:endParaRPr lang="en-US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Calibri"/>
                        </a:rPr>
                        <a:t>Esophagitis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Calibri"/>
                        </a:rPr>
                        <a:t>Atypical femur fracture (AFF)</a:t>
                      </a:r>
                      <a:endParaRPr lang="en-US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Calibri"/>
                        </a:rPr>
                        <a:t>Osteonecrosis of jaw (ONJ)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418981"/>
                  </a:ext>
                </a:extLst>
              </a:tr>
              <a:tr h="37783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200" dirty="0">
                          <a:latin typeface="Calibri"/>
                        </a:rPr>
                        <a:t>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i="0" u="none" strike="noStrike" noProof="0" dirty="0">
                          <a:latin typeface="Calibri"/>
                        </a:rPr>
                        <a:t>Consider drug holiday after 3-5 years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25866"/>
                  </a:ext>
                </a:extLst>
              </a:tr>
            </a:tbl>
          </a:graphicData>
        </a:graphic>
      </p:graphicFrame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75278302-1F13-A64E-B9EA-6120EF3D5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69862"/>
              </p:ext>
            </p:extLst>
          </p:nvPr>
        </p:nvGraphicFramePr>
        <p:xfrm>
          <a:off x="224645" y="4589028"/>
          <a:ext cx="3556736" cy="18335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6164">
                  <a:extLst>
                    <a:ext uri="{9D8B030D-6E8A-4147-A177-3AD203B41FA5}">
                      <a16:colId xmlns:a16="http://schemas.microsoft.com/office/drawing/2014/main" val="1946220263"/>
                    </a:ext>
                  </a:extLst>
                </a:gridCol>
                <a:gridCol w="2420572">
                  <a:extLst>
                    <a:ext uri="{9D8B030D-6E8A-4147-A177-3AD203B41FA5}">
                      <a16:colId xmlns:a16="http://schemas.microsoft.com/office/drawing/2014/main" val="3830106253"/>
                    </a:ext>
                  </a:extLst>
                </a:gridCol>
              </a:tblGrid>
              <a:tr h="2748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Denosumab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090216"/>
                  </a:ext>
                </a:extLst>
              </a:tr>
              <a:tr h="38081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Example</a:t>
                      </a:r>
                    </a:p>
                  </a:txBody>
                  <a:tcPr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/>
                        </a:rPr>
                        <a:t>Denosumab/Prolia (SQ </a:t>
                      </a:r>
                      <a:r>
                        <a:rPr lang="en-US" sz="1200" dirty="0" err="1">
                          <a:latin typeface="Calibri"/>
                        </a:rPr>
                        <a:t>inj</a:t>
                      </a:r>
                      <a:r>
                        <a:rPr lang="en-US" sz="1200" dirty="0">
                          <a:latin typeface="Calibri"/>
                        </a:rPr>
                        <a:t> every 6 months)</a:t>
                      </a:r>
                    </a:p>
                  </a:txBody>
                  <a:tcPr>
                    <a:solidFill>
                      <a:srgbClr val="CBA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934382"/>
                  </a:ext>
                </a:extLst>
              </a:tr>
              <a:tr h="461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Best candidate</a:t>
                      </a:r>
                    </a:p>
                  </a:txBody>
                  <a:tcPr>
                    <a:solidFill>
                      <a:srgbClr val="DAC2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/>
                        </a:rPr>
                        <a:t>2</a:t>
                      </a:r>
                      <a:r>
                        <a:rPr lang="en-US" sz="1200" baseline="30000" dirty="0">
                          <a:latin typeface="Calibri"/>
                        </a:rPr>
                        <a:t>nd</a:t>
                      </a:r>
                      <a:r>
                        <a:rPr lang="en-US" sz="1200" dirty="0">
                          <a:latin typeface="Calibri"/>
                        </a:rPr>
                        <a:t> line; can’t tolerate or fracture on bisphosphonate; use if GRF &lt;35 </a:t>
                      </a:r>
                    </a:p>
                  </a:txBody>
                  <a:tcPr>
                    <a:solidFill>
                      <a:srgbClr val="DAC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847596"/>
                  </a:ext>
                </a:extLst>
              </a:tr>
              <a:tr h="4614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/>
                        </a:rPr>
                        <a:t>Side effects</a:t>
                      </a:r>
                    </a:p>
                  </a:txBody>
                  <a:tcPr>
                    <a:solidFill>
                      <a:srgbClr val="CBA9E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alibri"/>
                        </a:rPr>
                        <a:t>Rapid bone loss and increased risk of vertebral fractures after discontinuation </a:t>
                      </a:r>
                      <a:endParaRPr lang="en-US" sz="1200">
                        <a:latin typeface="Calibri"/>
                      </a:endParaRPr>
                    </a:p>
                  </a:txBody>
                  <a:tcPr>
                    <a:solidFill>
                      <a:srgbClr val="CBA9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511951"/>
                  </a:ext>
                </a:extLst>
              </a:tr>
            </a:tbl>
          </a:graphicData>
        </a:graphic>
      </p:graphicFrame>
      <p:graphicFrame>
        <p:nvGraphicFramePr>
          <p:cNvPr id="69" name="Table 67">
            <a:extLst>
              <a:ext uri="{FF2B5EF4-FFF2-40B4-BE49-F238E27FC236}">
                <a16:creationId xmlns:a16="http://schemas.microsoft.com/office/drawing/2014/main" id="{1F026F9D-9BA7-2D49-94F2-C96FC214F7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321689"/>
              </p:ext>
            </p:extLst>
          </p:nvPr>
        </p:nvGraphicFramePr>
        <p:xfrm>
          <a:off x="5201698" y="206192"/>
          <a:ext cx="4091078" cy="1645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82577">
                  <a:extLst>
                    <a:ext uri="{9D8B030D-6E8A-4147-A177-3AD203B41FA5}">
                      <a16:colId xmlns:a16="http://schemas.microsoft.com/office/drawing/2014/main" val="1952897496"/>
                    </a:ext>
                  </a:extLst>
                </a:gridCol>
                <a:gridCol w="2908501">
                  <a:extLst>
                    <a:ext uri="{9D8B030D-6E8A-4147-A177-3AD203B41FA5}">
                      <a16:colId xmlns:a16="http://schemas.microsoft.com/office/drawing/2014/main" val="874807580"/>
                    </a:ext>
                  </a:extLst>
                </a:gridCol>
              </a:tblGrid>
              <a:tr h="2125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Romosozumab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193062"/>
                  </a:ext>
                </a:extLst>
              </a:tr>
              <a:tr h="20800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Example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Romosozumab</a:t>
                      </a:r>
                      <a:r>
                        <a:rPr lang="en-US" sz="1200" dirty="0"/>
                        <a:t>/ </a:t>
                      </a:r>
                      <a:r>
                        <a:rPr lang="en-US" sz="1200" dirty="0" err="1"/>
                        <a:t>Evenity</a:t>
                      </a:r>
                      <a:r>
                        <a:rPr lang="en-US" sz="1200" dirty="0"/>
                        <a:t> (SQ </a:t>
                      </a:r>
                      <a:r>
                        <a:rPr lang="en-US" sz="1200" dirty="0" err="1"/>
                        <a:t>inj</a:t>
                      </a:r>
                      <a:r>
                        <a:rPr lang="en-US" sz="1200" dirty="0"/>
                        <a:t> monthly)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2601676"/>
                  </a:ext>
                </a:extLst>
              </a:tr>
              <a:tr h="3662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Best candidate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3rd line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/>
                        <a:t>T &lt; -3.0 or T&lt; -2.5 with vertebral fracture</a:t>
                      </a:r>
                      <a:endParaRPr lang="en-US" sz="1200" dirty="0">
                        <a:latin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759993"/>
                  </a:ext>
                </a:extLst>
              </a:tr>
              <a:tr h="45671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Side effects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Hypocalcemia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/>
                        <a:t>Arthralgias</a:t>
                      </a:r>
                      <a:endParaRPr lang="en-US" sz="1200" dirty="0">
                        <a:latin typeface="Cambria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/>
                        <a:t>Do not use in CVD </a:t>
                      </a:r>
                      <a:endParaRPr lang="en-US" sz="1200">
                        <a:latin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736816"/>
                  </a:ext>
                </a:extLst>
              </a:tr>
            </a:tbl>
          </a:graphicData>
        </a:graphic>
      </p:graphicFrame>
      <p:graphicFrame>
        <p:nvGraphicFramePr>
          <p:cNvPr id="70" name="Table 67">
            <a:extLst>
              <a:ext uri="{FF2B5EF4-FFF2-40B4-BE49-F238E27FC236}">
                <a16:creationId xmlns:a16="http://schemas.microsoft.com/office/drawing/2014/main" id="{96C2460B-E566-6840-B062-34BA748FB1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160464"/>
              </p:ext>
            </p:extLst>
          </p:nvPr>
        </p:nvGraphicFramePr>
        <p:xfrm>
          <a:off x="8061377" y="2340131"/>
          <a:ext cx="4001911" cy="1645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8665">
                  <a:extLst>
                    <a:ext uri="{9D8B030D-6E8A-4147-A177-3AD203B41FA5}">
                      <a16:colId xmlns:a16="http://schemas.microsoft.com/office/drawing/2014/main" val="2983650135"/>
                    </a:ext>
                  </a:extLst>
                </a:gridCol>
                <a:gridCol w="2873246">
                  <a:extLst>
                    <a:ext uri="{9D8B030D-6E8A-4147-A177-3AD203B41FA5}">
                      <a16:colId xmlns:a16="http://schemas.microsoft.com/office/drawing/2014/main" val="952209513"/>
                    </a:ext>
                  </a:extLst>
                </a:gridCol>
              </a:tblGrid>
              <a:tr h="1773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Teriparatide </a:t>
                      </a:r>
                      <a:endParaRPr lang="en-US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FF40FF"/>
                        </a:solidFill>
                      </a:endParaRPr>
                    </a:p>
                  </a:txBody>
                  <a:tcPr>
                    <a:solidFill>
                      <a:srgbClr val="FF4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643906"/>
                  </a:ext>
                </a:extLst>
              </a:tr>
              <a:tr h="1814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Example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Teriparatide/</a:t>
                      </a:r>
                      <a:r>
                        <a:rPr lang="en-US" sz="1200" dirty="0" err="1"/>
                        <a:t>Forteo</a:t>
                      </a:r>
                      <a:r>
                        <a:rPr lang="en-US" sz="1200" dirty="0"/>
                        <a:t> (SQ </a:t>
                      </a:r>
                      <a:r>
                        <a:rPr lang="en-US" sz="1200" dirty="0" err="1"/>
                        <a:t>inj</a:t>
                      </a:r>
                      <a:r>
                        <a:rPr lang="en-US" sz="1200" dirty="0"/>
                        <a:t> daily)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177080"/>
                  </a:ext>
                </a:extLst>
              </a:tr>
              <a:tr h="30928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Best candidate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line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/>
                        <a:t>T&lt; -3.0 or T </a:t>
                      </a:r>
                      <a:r>
                        <a:rPr lang="en-US" sz="1200" dirty="0">
                          <a:sym typeface="Wingdings" pitchFamily="2" charset="2"/>
                        </a:rPr>
                        <a:t>&lt;</a:t>
                      </a:r>
                      <a:r>
                        <a:rPr lang="en-US" sz="1200" dirty="0"/>
                        <a:t> -</a:t>
                      </a:r>
                      <a:r>
                        <a:rPr lang="en-US" sz="1200" dirty="0">
                          <a:sym typeface="Wingdings" pitchFamily="2" charset="2"/>
                        </a:rPr>
                        <a:t>2.5 with vertebral fracture</a:t>
                      </a:r>
                      <a:endParaRPr lang="en-US" sz="1200">
                        <a:latin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111539"/>
                  </a:ext>
                </a:extLst>
              </a:tr>
              <a:tr h="42062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Side effects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Hypercalcemia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/>
                        <a:t>Arthralgias</a:t>
                      </a:r>
                      <a:endParaRPr lang="en-US" sz="1200" dirty="0">
                        <a:latin typeface="Cambria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/>
                        <a:t>Nausea</a:t>
                      </a:r>
                      <a:endParaRPr lang="en-US" sz="1200" dirty="0">
                        <a:latin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31435"/>
                  </a:ext>
                </a:extLst>
              </a:tr>
            </a:tbl>
          </a:graphicData>
        </a:graphic>
      </p:graphicFrame>
      <p:graphicFrame>
        <p:nvGraphicFramePr>
          <p:cNvPr id="71" name="Table 122">
            <a:extLst>
              <a:ext uri="{FF2B5EF4-FFF2-40B4-BE49-F238E27FC236}">
                <a16:creationId xmlns:a16="http://schemas.microsoft.com/office/drawing/2014/main" id="{91C59928-7FD0-5243-830D-59EC11A11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19842"/>
              </p:ext>
            </p:extLst>
          </p:nvPr>
        </p:nvGraphicFramePr>
        <p:xfrm>
          <a:off x="8351536" y="4514075"/>
          <a:ext cx="3710805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94950">
                  <a:extLst>
                    <a:ext uri="{9D8B030D-6E8A-4147-A177-3AD203B41FA5}">
                      <a16:colId xmlns:a16="http://schemas.microsoft.com/office/drawing/2014/main" val="954163209"/>
                    </a:ext>
                  </a:extLst>
                </a:gridCol>
                <a:gridCol w="2515855">
                  <a:extLst>
                    <a:ext uri="{9D8B030D-6E8A-4147-A177-3AD203B41FA5}">
                      <a16:colId xmlns:a16="http://schemas.microsoft.com/office/drawing/2014/main" val="3276535554"/>
                    </a:ext>
                  </a:extLst>
                </a:gridCol>
              </a:tblGrid>
              <a:tr h="14914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SERMs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AC4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572896"/>
                  </a:ext>
                </a:extLst>
              </a:tr>
              <a:tr h="1426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Example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Raloxifene/</a:t>
                      </a:r>
                      <a:r>
                        <a:rPr lang="en-US" sz="1200" dirty="0" err="1"/>
                        <a:t>Evista</a:t>
                      </a:r>
                      <a:r>
                        <a:rPr lang="en-US" sz="1200" dirty="0"/>
                        <a:t> (PO daily)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912479"/>
                  </a:ext>
                </a:extLst>
              </a:tr>
              <a:tr h="54793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Best candidate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Rarely used; 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US" sz="1200" dirty="0"/>
                        <a:t>Consider in post-menopausal women, can’t take bisphosphonate or denosumab, high risk for breast cancer </a:t>
                      </a:r>
                      <a:endParaRPr lang="en-US" sz="1200">
                        <a:latin typeface="Cambri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212467"/>
                  </a:ext>
                </a:extLst>
              </a:tr>
              <a:tr h="2496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Side effects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Risk of DVT </a:t>
                      </a:r>
                      <a:endParaRPr lang="en-US" sz="12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029305"/>
                  </a:ext>
                </a:extLst>
              </a:tr>
            </a:tbl>
          </a:graphicData>
        </a:graphic>
      </p:graphicFrame>
      <p:grpSp>
        <p:nvGrpSpPr>
          <p:cNvPr id="85" name="Group 84">
            <a:extLst>
              <a:ext uri="{FF2B5EF4-FFF2-40B4-BE49-F238E27FC236}">
                <a16:creationId xmlns:a16="http://schemas.microsoft.com/office/drawing/2014/main" id="{BFA3CCAB-2B76-4F26-83E3-2F4935808E9D}"/>
              </a:ext>
            </a:extLst>
          </p:cNvPr>
          <p:cNvGrpSpPr/>
          <p:nvPr/>
        </p:nvGrpSpPr>
        <p:grpSpPr>
          <a:xfrm rot="755332">
            <a:off x="6942283" y="3399375"/>
            <a:ext cx="1016540" cy="1005554"/>
            <a:chOff x="8411407" y="2167158"/>
            <a:chExt cx="1016540" cy="1005554"/>
          </a:xfrm>
        </p:grpSpPr>
        <p:pic>
          <p:nvPicPr>
            <p:cNvPr id="86" name="Picture 85" descr="Icon&#10;&#10;Description automatically generated">
              <a:extLst>
                <a:ext uri="{FF2B5EF4-FFF2-40B4-BE49-F238E27FC236}">
                  <a16:creationId xmlns:a16="http://schemas.microsoft.com/office/drawing/2014/main" id="{FA7875E7-16E2-4BA9-9B17-6BD712F9E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6062450">
              <a:off x="8397579" y="2273559"/>
              <a:ext cx="912981" cy="885326"/>
            </a:xfrm>
            <a:prstGeom prst="rect">
              <a:avLst/>
            </a:prstGeom>
          </p:spPr>
        </p:pic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5F96B379-5ACA-480B-BC6E-E0931F2B8BC9}"/>
                </a:ext>
              </a:extLst>
            </p:cNvPr>
            <p:cNvGrpSpPr/>
            <p:nvPr/>
          </p:nvGrpSpPr>
          <p:grpSpPr>
            <a:xfrm rot="7212932">
              <a:off x="9220779" y="2893955"/>
              <a:ext cx="143971" cy="270365"/>
              <a:chOff x="8666284" y="1588867"/>
              <a:chExt cx="280183" cy="458121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AA00F8E5-FFB6-481A-B8C9-F73CDEEB79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66284" y="1596683"/>
                <a:ext cx="138899" cy="176237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049C7933-3D17-45D5-ABC5-6B51ECCEB9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05183" y="1588867"/>
                <a:ext cx="141284" cy="184053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875BFC89-2763-435F-85C1-16FC6E78A5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6375" y="1741267"/>
                <a:ext cx="0" cy="305721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BFAD1A87-89BB-49C5-9E1C-BC4C8976C605}"/>
                </a:ext>
              </a:extLst>
            </p:cNvPr>
            <p:cNvGrpSpPr/>
            <p:nvPr/>
          </p:nvGrpSpPr>
          <p:grpSpPr>
            <a:xfrm rot="2323730">
              <a:off x="9152309" y="2167158"/>
              <a:ext cx="143971" cy="270366"/>
              <a:chOff x="7577684" y="2635155"/>
              <a:chExt cx="280184" cy="458123"/>
            </a:xfrm>
          </p:grpSpPr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E2DCD5AA-5143-45C2-B1DF-1F833F17B5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77684" y="2642970"/>
                <a:ext cx="138900" cy="176237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4436084C-72AD-4BB5-A369-26A6E1AE886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16584" y="2635155"/>
                <a:ext cx="141284" cy="184053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F0F05F8C-20E1-4FD6-9F25-AFD306FA4E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17780" y="2787558"/>
                <a:ext cx="0" cy="305720"/>
              </a:xfrm>
              <a:prstGeom prst="line">
                <a:avLst/>
              </a:prstGeom>
              <a:ln w="381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21787B61-029C-4E16-A3EA-28258D9E7430}"/>
              </a:ext>
            </a:extLst>
          </p:cNvPr>
          <p:cNvSpPr txBox="1"/>
          <p:nvPr/>
        </p:nvSpPr>
        <p:spPr>
          <a:xfrm>
            <a:off x="6395541" y="4406623"/>
            <a:ext cx="1191229" cy="6155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Osteoblast</a:t>
            </a:r>
          </a:p>
          <a:p>
            <a:pPr algn="ctr"/>
            <a:r>
              <a:rPr lang="en-US" sz="1600" dirty="0"/>
              <a:t>Builds bone 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D2BCBA9-B129-4397-A923-E8012E14490C}"/>
              </a:ext>
            </a:extLst>
          </p:cNvPr>
          <p:cNvGrpSpPr/>
          <p:nvPr/>
        </p:nvGrpSpPr>
        <p:grpSpPr>
          <a:xfrm rot="14540414">
            <a:off x="4151537" y="3437897"/>
            <a:ext cx="1230198" cy="1253677"/>
            <a:chOff x="5048910" y="3439947"/>
            <a:chExt cx="1230198" cy="1253677"/>
          </a:xfrm>
        </p:grpSpPr>
        <p:pic>
          <p:nvPicPr>
            <p:cNvPr id="97" name="Picture 96" descr="Bubble chart&#10;&#10;Description automatically generated">
              <a:extLst>
                <a:ext uri="{FF2B5EF4-FFF2-40B4-BE49-F238E27FC236}">
                  <a16:creationId xmlns:a16="http://schemas.microsoft.com/office/drawing/2014/main" id="{E5D253D5-C77D-4880-A33B-ECF5C2247D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811283">
              <a:off x="5048910" y="3819364"/>
              <a:ext cx="1076013" cy="874260"/>
            </a:xfrm>
            <a:prstGeom prst="rect">
              <a:avLst/>
            </a:prstGeom>
          </p:spPr>
        </p:pic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3B7649FB-476A-45A0-9E0E-4B669A8063D5}"/>
                </a:ext>
              </a:extLst>
            </p:cNvPr>
            <p:cNvGrpSpPr/>
            <p:nvPr/>
          </p:nvGrpSpPr>
          <p:grpSpPr>
            <a:xfrm rot="2555858">
              <a:off x="5999672" y="3825511"/>
              <a:ext cx="143971" cy="270365"/>
              <a:chOff x="8666284" y="1588867"/>
              <a:chExt cx="280183" cy="458121"/>
            </a:xfrm>
          </p:grpSpPr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4E3FA5BF-8F3B-4789-9C5C-3566B0B452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66284" y="1596683"/>
                <a:ext cx="138899" cy="1762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7C1ADF4A-C771-4294-83E6-4A74792BCD5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05183" y="1588867"/>
                <a:ext cx="141284" cy="1840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A5C725E2-F7BB-4D5E-9A39-4BAB011B06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6375" y="1741267"/>
                <a:ext cx="0" cy="30572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831FEAE-C795-436A-8CF5-C164C5F37D4E}"/>
                </a:ext>
              </a:extLst>
            </p:cNvPr>
            <p:cNvGrpSpPr/>
            <p:nvPr/>
          </p:nvGrpSpPr>
          <p:grpSpPr>
            <a:xfrm>
              <a:off x="5537474" y="3584124"/>
              <a:ext cx="143971" cy="270365"/>
              <a:chOff x="8666284" y="1588867"/>
              <a:chExt cx="280183" cy="458121"/>
            </a:xfrm>
          </p:grpSpPr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77E42187-2B2F-414C-83AF-8396AD67CD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66284" y="1596683"/>
                <a:ext cx="138899" cy="1762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78BCBC51-21B3-4392-B59B-C02932DC91A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05183" y="1588867"/>
                <a:ext cx="141284" cy="18405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8365552B-EC3A-441E-91DC-04FF598ED53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06375" y="1741267"/>
                <a:ext cx="0" cy="30572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D7CB568A-40EA-4B85-824D-56F7999585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555405" y="3439947"/>
              <a:ext cx="156511" cy="17083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18AB196-C864-408A-9DF6-971B5056DE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22597" y="3704455"/>
              <a:ext cx="156511" cy="170831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929C8F5F-2CDC-46BC-AF40-7E2AA426A222}"/>
              </a:ext>
            </a:extLst>
          </p:cNvPr>
          <p:cNvSpPr txBox="1"/>
          <p:nvPr/>
        </p:nvSpPr>
        <p:spPr>
          <a:xfrm>
            <a:off x="4282027" y="4396021"/>
            <a:ext cx="537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RANK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FEB00BE-6D9C-4B39-AC19-CEF778C4CB85}"/>
              </a:ext>
            </a:extLst>
          </p:cNvPr>
          <p:cNvSpPr txBox="1"/>
          <p:nvPr/>
        </p:nvSpPr>
        <p:spPr>
          <a:xfrm>
            <a:off x="4365759" y="2878816"/>
            <a:ext cx="13213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Osteoclast</a:t>
            </a:r>
          </a:p>
          <a:p>
            <a:pPr algn="ctr"/>
            <a:r>
              <a:rPr lang="en-US" sz="1600" dirty="0"/>
              <a:t>Resorbs Bone</a:t>
            </a:r>
          </a:p>
        </p:txBody>
      </p:sp>
      <p:pic>
        <p:nvPicPr>
          <p:cNvPr id="112" name="Picture 111" descr="A picture containing text&#10;&#10;Description automatically generated">
            <a:extLst>
              <a:ext uri="{FF2B5EF4-FFF2-40B4-BE49-F238E27FC236}">
                <a16:creationId xmlns:a16="http://schemas.microsoft.com/office/drawing/2014/main" id="{7C37BC01-5EEB-462F-8370-B220CB06A8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115" r="23132"/>
          <a:stretch/>
        </p:blipFill>
        <p:spPr>
          <a:xfrm>
            <a:off x="5236328" y="3019133"/>
            <a:ext cx="1964169" cy="265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1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222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saxonc</dc:creator>
  <cp:lastModifiedBy>Fainstad, Brandon</cp:lastModifiedBy>
  <cp:revision>37</cp:revision>
  <dcterms:created xsi:type="dcterms:W3CDTF">2021-09-22T14:27:49Z</dcterms:created>
  <dcterms:modified xsi:type="dcterms:W3CDTF">2022-03-02T17:12:13Z</dcterms:modified>
</cp:coreProperties>
</file>