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259"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D2C396-78CA-4153-AB36-DB94ADB6798E}" v="2" dt="2022-03-21T20:57:36.2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87" autoAdjust="0"/>
    <p:restoredTop sz="69800" autoAdjust="0"/>
  </p:normalViewPr>
  <p:slideViewPr>
    <p:cSldViewPr snapToGrid="0">
      <p:cViewPr varScale="1">
        <p:scale>
          <a:sx n="50" d="100"/>
          <a:sy n="50" d="100"/>
        </p:scale>
        <p:origin x="141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instad, Brandon" userId="aac92477-536e-4d21-9f70-fa5cd941f380" providerId="ADAL" clId="{58D2C396-78CA-4153-AB36-DB94ADB6798E}"/>
    <pc:docChg chg="modSld">
      <pc:chgData name="Fainstad, Brandon" userId="aac92477-536e-4d21-9f70-fa5cd941f380" providerId="ADAL" clId="{58D2C396-78CA-4153-AB36-DB94ADB6798E}" dt="2022-03-21T20:57:36.243" v="1" actId="403"/>
      <pc:docMkLst>
        <pc:docMk/>
      </pc:docMkLst>
      <pc:sldChg chg="modSp">
        <pc:chgData name="Fainstad, Brandon" userId="aac92477-536e-4d21-9f70-fa5cd941f380" providerId="ADAL" clId="{58D2C396-78CA-4153-AB36-DB94ADB6798E}" dt="2022-03-21T20:57:36.243" v="1" actId="403"/>
        <pc:sldMkLst>
          <pc:docMk/>
          <pc:sldMk cId="1078091566" sldId="259"/>
        </pc:sldMkLst>
        <pc:spChg chg="mod">
          <ac:chgData name="Fainstad, Brandon" userId="aac92477-536e-4d21-9f70-fa5cd941f380" providerId="ADAL" clId="{58D2C396-78CA-4153-AB36-DB94ADB6798E}" dt="2022-03-21T20:57:36.243" v="1" actId="403"/>
          <ac:spMkLst>
            <pc:docMk/>
            <pc:sldMk cId="1078091566" sldId="259"/>
            <ac:spMk id="19" creationId="{D6B64A8A-68A0-554A-B89D-8C43A4B3721B}"/>
          </ac:spMkLst>
        </pc:spChg>
        <pc:spChg chg="mod">
          <ac:chgData name="Fainstad, Brandon" userId="aac92477-536e-4d21-9f70-fa5cd941f380" providerId="ADAL" clId="{58D2C396-78CA-4153-AB36-DB94ADB6798E}" dt="2022-03-21T20:57:36.243" v="1" actId="403"/>
          <ac:spMkLst>
            <pc:docMk/>
            <pc:sldMk cId="1078091566" sldId="259"/>
            <ac:spMk id="20" creationId="{D2B0CB4F-47D3-6849-8B2E-E1DDF9CCA5CA}"/>
          </ac:spMkLst>
        </pc:spChg>
        <pc:spChg chg="mod">
          <ac:chgData name="Fainstad, Brandon" userId="aac92477-536e-4d21-9f70-fa5cd941f380" providerId="ADAL" clId="{58D2C396-78CA-4153-AB36-DB94ADB6798E}" dt="2022-03-21T20:57:36.243" v="1" actId="403"/>
          <ac:spMkLst>
            <pc:docMk/>
            <pc:sldMk cId="1078091566" sldId="259"/>
            <ac:spMk id="23" creationId="{5F9F2497-6E46-3643-9455-B9DB0506EA5E}"/>
          </ac:spMkLst>
        </pc:spChg>
        <pc:spChg chg="mod">
          <ac:chgData name="Fainstad, Brandon" userId="aac92477-536e-4d21-9f70-fa5cd941f380" providerId="ADAL" clId="{58D2C396-78CA-4153-AB36-DB94ADB6798E}" dt="2022-03-21T20:57:36.243" v="1" actId="403"/>
          <ac:spMkLst>
            <pc:docMk/>
            <pc:sldMk cId="1078091566" sldId="259"/>
            <ac:spMk id="24" creationId="{A5C80796-6D9A-5242-8316-D614F07307B3}"/>
          </ac:spMkLst>
        </pc:spChg>
        <pc:spChg chg="mod">
          <ac:chgData name="Fainstad, Brandon" userId="aac92477-536e-4d21-9f70-fa5cd941f380" providerId="ADAL" clId="{58D2C396-78CA-4153-AB36-DB94ADB6798E}" dt="2022-03-21T20:57:36.243" v="1" actId="403"/>
          <ac:spMkLst>
            <pc:docMk/>
            <pc:sldMk cId="1078091566" sldId="259"/>
            <ac:spMk id="25" creationId="{75A139B2-DD51-864B-BE58-C6C34F5CA06D}"/>
          </ac:spMkLst>
        </pc:spChg>
        <pc:cxnChg chg="mod">
          <ac:chgData name="Fainstad, Brandon" userId="aac92477-536e-4d21-9f70-fa5cd941f380" providerId="ADAL" clId="{58D2C396-78CA-4153-AB36-DB94ADB6798E}" dt="2022-03-21T20:57:36.243" v="1" actId="403"/>
          <ac:cxnSpMkLst>
            <pc:docMk/>
            <pc:sldMk cId="1078091566" sldId="259"/>
            <ac:cxnSpMk id="27" creationId="{22926E35-5986-7745-B0D5-175743D0BA2A}"/>
          </ac:cxnSpMkLst>
        </pc:cxnChg>
        <pc:cxnChg chg="mod">
          <ac:chgData name="Fainstad, Brandon" userId="aac92477-536e-4d21-9f70-fa5cd941f380" providerId="ADAL" clId="{58D2C396-78CA-4153-AB36-DB94ADB6798E}" dt="2022-03-21T20:57:36.243" v="1" actId="403"/>
          <ac:cxnSpMkLst>
            <pc:docMk/>
            <pc:sldMk cId="1078091566" sldId="259"/>
            <ac:cxnSpMk id="29" creationId="{3278B7A4-E06D-AC42-9235-C6EF18407C57}"/>
          </ac:cxnSpMkLst>
        </pc:cxnChg>
        <pc:cxnChg chg="mod">
          <ac:chgData name="Fainstad, Brandon" userId="aac92477-536e-4d21-9f70-fa5cd941f380" providerId="ADAL" clId="{58D2C396-78CA-4153-AB36-DB94ADB6798E}" dt="2022-03-21T20:57:36.243" v="1" actId="403"/>
          <ac:cxnSpMkLst>
            <pc:docMk/>
            <pc:sldMk cId="1078091566" sldId="259"/>
            <ac:cxnSpMk id="31" creationId="{5E570651-37E5-9F47-B471-81FF912EBF5A}"/>
          </ac:cxnSpMkLst>
        </pc:cxnChg>
        <pc:cxnChg chg="mod">
          <ac:chgData name="Fainstad, Brandon" userId="aac92477-536e-4d21-9f70-fa5cd941f380" providerId="ADAL" clId="{58D2C396-78CA-4153-AB36-DB94ADB6798E}" dt="2022-03-21T20:57:36.243" v="1" actId="403"/>
          <ac:cxnSpMkLst>
            <pc:docMk/>
            <pc:sldMk cId="1078091566" sldId="259"/>
            <ac:cxnSpMk id="41" creationId="{382F14C9-F9E9-2047-9EE2-4F821D479868}"/>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B910AF-DA6A-4E6D-867B-53E8BF2C95EF}" type="datetimeFigureOut">
              <a:rPr lang="en-US" smtClean="0"/>
              <a:t>3/21/2022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2FE3A8-A98B-4D16-84A5-B121C1AAC87C}" type="slidenum">
              <a:rPr lang="en-US" smtClean="0"/>
              <a:t>‹#›</a:t>
            </a:fld>
            <a:endParaRPr lang="en-US" dirty="0"/>
          </a:p>
        </p:txBody>
      </p:sp>
    </p:spTree>
    <p:extLst>
      <p:ext uri="{BB962C8B-B14F-4D97-AF65-F5344CB8AC3E}">
        <p14:creationId xmlns:p14="http://schemas.microsoft.com/office/powerpoint/2010/main" val="980536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Instructions</a:t>
            </a:r>
            <a:r>
              <a:rPr lang="en-US" dirty="0"/>
              <a:t>: Ask a leaner to provide an overall interpretation.  Advance the slide for subsequent questions. </a:t>
            </a:r>
          </a:p>
          <a:p>
            <a:endParaRPr lang="en-US" dirty="0"/>
          </a:p>
          <a:p>
            <a:r>
              <a:rPr lang="en-US" sz="1200" b="1" kern="1200" dirty="0">
                <a:solidFill>
                  <a:schemeClr val="tx1"/>
                </a:solidFill>
                <a:latin typeface="+mn-lt"/>
                <a:ea typeface="+mn-ea"/>
                <a:cs typeface="+mn-cs"/>
              </a:rPr>
              <a:t>CXR Read</a:t>
            </a:r>
            <a:r>
              <a:rPr lang="en-US" sz="1200" kern="1200" dirty="0">
                <a:solidFill>
                  <a:schemeClr val="tx1"/>
                </a:solidFill>
                <a:latin typeface="+mn-lt"/>
                <a:ea typeface="+mn-ea"/>
                <a:cs typeface="+mn-cs"/>
              </a:rPr>
              <a:t>: enlarged cardiac silhouette with bilateral perihilar enlargement, haziness, and congestion. In addition, diffuse interstitial and alveolar opacities. Peribronchial cuffing is present. Kerley B lines are also observed at the periphery. Small left pleural effusion. </a:t>
            </a:r>
          </a:p>
          <a:p>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Diagnosis:</a:t>
            </a:r>
            <a:r>
              <a:rPr lang="en-US" sz="1200" b="0" kern="1200" dirty="0">
                <a:solidFill>
                  <a:schemeClr val="tx1"/>
                </a:solidFill>
                <a:latin typeface="+mn-lt"/>
                <a:ea typeface="+mn-ea"/>
                <a:cs typeface="+mn-cs"/>
              </a:rPr>
              <a:t> pulmonary edema secondary to cardiogenic shock</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Teaching</a:t>
            </a:r>
            <a:r>
              <a:rPr lang="en-US" sz="1200" kern="1200" dirty="0">
                <a:solidFill>
                  <a:schemeClr val="tx1"/>
                </a:solidFill>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latin typeface="+mn-lt"/>
                <a:ea typeface="+mn-ea"/>
                <a:cs typeface="+mn-cs"/>
              </a:rPr>
              <a:t>Enlarged cardiac silhouette is defined as a cardiac silhouette that is greater than half of the internal thoracic diameter. The differential for an enlarged cardiac silhouette on chest radiograph includes, cardiomegaly, pericardial effusion, and portable/AP film.</a:t>
            </a:r>
          </a:p>
          <a:p>
            <a:pPr marL="171450" indent="-171450">
              <a:buFontTx/>
              <a:buChar char="-"/>
            </a:pPr>
            <a:r>
              <a:rPr lang="en-US" sz="1200" kern="1200" dirty="0">
                <a:solidFill>
                  <a:schemeClr val="tx1"/>
                </a:solidFill>
                <a:latin typeface="+mn-lt"/>
                <a:ea typeface="+mn-ea"/>
                <a:cs typeface="+mn-cs"/>
              </a:rPr>
              <a:t>The differential for perihilar enlargement includes, lymphadenopathy, malignancy, pulmonary arterial hypertension, and pulmonary venous hypertension. In the setting of STEMI and cardiogenic shock, acute perihilar enlargement is attributed to pulmonary venous hypertension. </a:t>
            </a:r>
          </a:p>
          <a:p>
            <a:pPr marL="171450" indent="-171450">
              <a:buFontTx/>
              <a:buChar char="-"/>
            </a:pPr>
            <a:r>
              <a:rPr lang="en-US" sz="1200" kern="1200" dirty="0">
                <a:solidFill>
                  <a:schemeClr val="tx1"/>
                </a:solidFill>
                <a:latin typeface="+mn-lt"/>
                <a:ea typeface="+mn-ea"/>
                <a:cs typeface="+mn-cs"/>
              </a:rPr>
              <a:t>This radiograph demonstrates a diffuse interstitial pattern. Other terms that could be utilized to describe this pattern are linear or reticular. In this case, the interstitial markings emanate from the hilum bilaterally and reach approximately 2/3 of the way to the pleural surface. Considering the clinical context, this is most consistent with cardiogenic pulmonary edema. </a:t>
            </a:r>
          </a:p>
          <a:p>
            <a:pPr marL="171450" indent="-171450">
              <a:buFontTx/>
              <a:buChar char="-"/>
            </a:pPr>
            <a:r>
              <a:rPr lang="en-US" sz="1200" kern="1200" dirty="0">
                <a:solidFill>
                  <a:schemeClr val="tx1"/>
                </a:solidFill>
                <a:latin typeface="+mn-lt"/>
                <a:ea typeface="+mn-ea"/>
                <a:cs typeface="+mn-cs"/>
              </a:rPr>
              <a:t>Radiographic stages of acute left heart failure (based on pulmonary capillary wedge pressure):</a:t>
            </a:r>
          </a:p>
          <a:p>
            <a:pPr marL="628650" lvl="1" indent="-171450">
              <a:buFontTx/>
              <a:buChar char="-"/>
            </a:pPr>
            <a:r>
              <a:rPr lang="en-US" sz="1200" kern="1200" dirty="0">
                <a:solidFill>
                  <a:schemeClr val="tx1"/>
                </a:solidFill>
                <a:latin typeface="+mn-lt"/>
                <a:ea typeface="+mn-ea"/>
                <a:cs typeface="+mn-cs"/>
              </a:rPr>
              <a:t>18 mmHg: cephalization of the upper lobe pulmonary vasculature. Best described as increased prominence of the upper lobe vasculature due to redistribution of blood flow.</a:t>
            </a:r>
          </a:p>
          <a:p>
            <a:pPr marL="628650" lvl="1" indent="-171450">
              <a:buFontTx/>
              <a:buChar char="-"/>
            </a:pPr>
            <a:r>
              <a:rPr lang="en-US" sz="1200" kern="1200" dirty="0">
                <a:solidFill>
                  <a:schemeClr val="tx1"/>
                </a:solidFill>
                <a:latin typeface="+mn-lt"/>
                <a:ea typeface="+mn-ea"/>
                <a:cs typeface="+mn-cs"/>
              </a:rPr>
              <a:t>22 mmHg: increased interstitial prominence, peribronchial cuffing, perihilar enlargement, and Kerley B lines</a:t>
            </a:r>
          </a:p>
          <a:p>
            <a:pPr marL="628650" lvl="1" indent="-171450">
              <a:buFontTx/>
              <a:buChar char="-"/>
            </a:pPr>
            <a:r>
              <a:rPr lang="en-US" sz="1200" kern="1200" dirty="0">
                <a:solidFill>
                  <a:schemeClr val="tx1"/>
                </a:solidFill>
                <a:latin typeface="+mn-lt"/>
                <a:ea typeface="+mn-ea"/>
                <a:cs typeface="+mn-cs"/>
              </a:rPr>
              <a:t>25 mmHg: alveolar opacities</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C342401B-AD1E-4148-843A-1CF96CA8A26C}" type="slidenum">
              <a:rPr lang="en-US" smtClean="0"/>
              <a:t>1</a:t>
            </a:fld>
            <a:endParaRPr lang="en-US" dirty="0"/>
          </a:p>
        </p:txBody>
      </p:sp>
    </p:spTree>
    <p:extLst>
      <p:ext uri="{BB962C8B-B14F-4D97-AF65-F5344CB8AC3E}">
        <p14:creationId xmlns:p14="http://schemas.microsoft.com/office/powerpoint/2010/main" val="1635801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7409A97-9955-4FDE-80EC-C1F71071BFD0}" type="datetimeFigureOut">
              <a:rPr lang="en-US" smtClean="0"/>
              <a:t>3/21/2022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44BF26-5EC2-4376-BB6B-A668EDD6899D}" type="slidenum">
              <a:rPr lang="en-US" smtClean="0"/>
              <a:t>‹#›</a:t>
            </a:fld>
            <a:endParaRPr lang="en-US" dirty="0"/>
          </a:p>
        </p:txBody>
      </p:sp>
    </p:spTree>
    <p:extLst>
      <p:ext uri="{BB962C8B-B14F-4D97-AF65-F5344CB8AC3E}">
        <p14:creationId xmlns:p14="http://schemas.microsoft.com/office/powerpoint/2010/main" val="3816488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409A97-9955-4FDE-80EC-C1F71071BFD0}" type="datetimeFigureOut">
              <a:rPr lang="en-US" smtClean="0"/>
              <a:t>3/21/2022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44BF26-5EC2-4376-BB6B-A668EDD6899D}" type="slidenum">
              <a:rPr lang="en-US" smtClean="0"/>
              <a:t>‹#›</a:t>
            </a:fld>
            <a:endParaRPr lang="en-US" dirty="0"/>
          </a:p>
        </p:txBody>
      </p:sp>
    </p:spTree>
    <p:extLst>
      <p:ext uri="{BB962C8B-B14F-4D97-AF65-F5344CB8AC3E}">
        <p14:creationId xmlns:p14="http://schemas.microsoft.com/office/powerpoint/2010/main" val="123098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409A97-9955-4FDE-80EC-C1F71071BFD0}" type="datetimeFigureOut">
              <a:rPr lang="en-US" smtClean="0"/>
              <a:t>3/21/2022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44BF26-5EC2-4376-BB6B-A668EDD6899D}" type="slidenum">
              <a:rPr lang="en-US" smtClean="0"/>
              <a:t>‹#›</a:t>
            </a:fld>
            <a:endParaRPr lang="en-US" dirty="0"/>
          </a:p>
        </p:txBody>
      </p:sp>
    </p:spTree>
    <p:extLst>
      <p:ext uri="{BB962C8B-B14F-4D97-AF65-F5344CB8AC3E}">
        <p14:creationId xmlns:p14="http://schemas.microsoft.com/office/powerpoint/2010/main" val="846581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409A97-9955-4FDE-80EC-C1F71071BFD0}" type="datetimeFigureOut">
              <a:rPr lang="en-US" smtClean="0"/>
              <a:t>3/21/2022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44BF26-5EC2-4376-BB6B-A668EDD6899D}" type="slidenum">
              <a:rPr lang="en-US" smtClean="0"/>
              <a:t>‹#›</a:t>
            </a:fld>
            <a:endParaRPr lang="en-US" dirty="0"/>
          </a:p>
        </p:txBody>
      </p:sp>
    </p:spTree>
    <p:extLst>
      <p:ext uri="{BB962C8B-B14F-4D97-AF65-F5344CB8AC3E}">
        <p14:creationId xmlns:p14="http://schemas.microsoft.com/office/powerpoint/2010/main" val="1765612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409A97-9955-4FDE-80EC-C1F71071BFD0}" type="datetimeFigureOut">
              <a:rPr lang="en-US" smtClean="0"/>
              <a:t>3/21/2022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44BF26-5EC2-4376-BB6B-A668EDD6899D}" type="slidenum">
              <a:rPr lang="en-US" smtClean="0"/>
              <a:t>‹#›</a:t>
            </a:fld>
            <a:endParaRPr lang="en-US" dirty="0"/>
          </a:p>
        </p:txBody>
      </p:sp>
    </p:spTree>
    <p:extLst>
      <p:ext uri="{BB962C8B-B14F-4D97-AF65-F5344CB8AC3E}">
        <p14:creationId xmlns:p14="http://schemas.microsoft.com/office/powerpoint/2010/main" val="3270974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7409A97-9955-4FDE-80EC-C1F71071BFD0}" type="datetimeFigureOut">
              <a:rPr lang="en-US" smtClean="0"/>
              <a:t>3/21/2022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F44BF26-5EC2-4376-BB6B-A668EDD6899D}" type="slidenum">
              <a:rPr lang="en-US" smtClean="0"/>
              <a:t>‹#›</a:t>
            </a:fld>
            <a:endParaRPr lang="en-US" dirty="0"/>
          </a:p>
        </p:txBody>
      </p:sp>
    </p:spTree>
    <p:extLst>
      <p:ext uri="{BB962C8B-B14F-4D97-AF65-F5344CB8AC3E}">
        <p14:creationId xmlns:p14="http://schemas.microsoft.com/office/powerpoint/2010/main" val="3583235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409A97-9955-4FDE-80EC-C1F71071BFD0}" type="datetimeFigureOut">
              <a:rPr lang="en-US" smtClean="0"/>
              <a:t>3/21/2022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F44BF26-5EC2-4376-BB6B-A668EDD6899D}" type="slidenum">
              <a:rPr lang="en-US" smtClean="0"/>
              <a:t>‹#›</a:t>
            </a:fld>
            <a:endParaRPr lang="en-US" dirty="0"/>
          </a:p>
        </p:txBody>
      </p:sp>
    </p:spTree>
    <p:extLst>
      <p:ext uri="{BB962C8B-B14F-4D97-AF65-F5344CB8AC3E}">
        <p14:creationId xmlns:p14="http://schemas.microsoft.com/office/powerpoint/2010/main" val="1936804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7409A97-9955-4FDE-80EC-C1F71071BFD0}" type="datetimeFigureOut">
              <a:rPr lang="en-US" smtClean="0"/>
              <a:t>3/21/2022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F44BF26-5EC2-4376-BB6B-A668EDD6899D}" type="slidenum">
              <a:rPr lang="en-US" smtClean="0"/>
              <a:t>‹#›</a:t>
            </a:fld>
            <a:endParaRPr lang="en-US" dirty="0"/>
          </a:p>
        </p:txBody>
      </p:sp>
    </p:spTree>
    <p:extLst>
      <p:ext uri="{BB962C8B-B14F-4D97-AF65-F5344CB8AC3E}">
        <p14:creationId xmlns:p14="http://schemas.microsoft.com/office/powerpoint/2010/main" val="870585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409A97-9955-4FDE-80EC-C1F71071BFD0}" type="datetimeFigureOut">
              <a:rPr lang="en-US" smtClean="0"/>
              <a:t>3/21/2022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F44BF26-5EC2-4376-BB6B-A668EDD6899D}" type="slidenum">
              <a:rPr lang="en-US" smtClean="0"/>
              <a:t>‹#›</a:t>
            </a:fld>
            <a:endParaRPr lang="en-US" dirty="0"/>
          </a:p>
        </p:txBody>
      </p:sp>
    </p:spTree>
    <p:extLst>
      <p:ext uri="{BB962C8B-B14F-4D97-AF65-F5344CB8AC3E}">
        <p14:creationId xmlns:p14="http://schemas.microsoft.com/office/powerpoint/2010/main" val="3540992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409A97-9955-4FDE-80EC-C1F71071BFD0}" type="datetimeFigureOut">
              <a:rPr lang="en-US" smtClean="0"/>
              <a:t>3/21/2022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F44BF26-5EC2-4376-BB6B-A668EDD6899D}" type="slidenum">
              <a:rPr lang="en-US" smtClean="0"/>
              <a:t>‹#›</a:t>
            </a:fld>
            <a:endParaRPr lang="en-US" dirty="0"/>
          </a:p>
        </p:txBody>
      </p:sp>
    </p:spTree>
    <p:extLst>
      <p:ext uri="{BB962C8B-B14F-4D97-AF65-F5344CB8AC3E}">
        <p14:creationId xmlns:p14="http://schemas.microsoft.com/office/powerpoint/2010/main" val="1444846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409A97-9955-4FDE-80EC-C1F71071BFD0}" type="datetimeFigureOut">
              <a:rPr lang="en-US" smtClean="0"/>
              <a:t>3/21/2022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F44BF26-5EC2-4376-BB6B-A668EDD6899D}" type="slidenum">
              <a:rPr lang="en-US" smtClean="0"/>
              <a:t>‹#›</a:t>
            </a:fld>
            <a:endParaRPr lang="en-US" dirty="0"/>
          </a:p>
        </p:txBody>
      </p:sp>
    </p:spTree>
    <p:extLst>
      <p:ext uri="{BB962C8B-B14F-4D97-AF65-F5344CB8AC3E}">
        <p14:creationId xmlns:p14="http://schemas.microsoft.com/office/powerpoint/2010/main" val="3429789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409A97-9955-4FDE-80EC-C1F71071BFD0}" type="datetimeFigureOut">
              <a:rPr lang="en-US" smtClean="0"/>
              <a:t>3/21/2022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44BF26-5EC2-4376-BB6B-A668EDD6899D}" type="slidenum">
              <a:rPr lang="en-US" smtClean="0"/>
              <a:t>‹#›</a:t>
            </a:fld>
            <a:endParaRPr lang="en-US" dirty="0"/>
          </a:p>
        </p:txBody>
      </p:sp>
    </p:spTree>
    <p:extLst>
      <p:ext uri="{BB962C8B-B14F-4D97-AF65-F5344CB8AC3E}">
        <p14:creationId xmlns:p14="http://schemas.microsoft.com/office/powerpoint/2010/main" val="197921145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ase stem">
            <a:extLst>
              <a:ext uri="{FF2B5EF4-FFF2-40B4-BE49-F238E27FC236}">
                <a16:creationId xmlns:a16="http://schemas.microsoft.com/office/drawing/2014/main" id="{641F0419-6197-437B-A96B-E329F6C18A08}"/>
              </a:ext>
            </a:extLst>
          </p:cNvPr>
          <p:cNvSpPr txBox="1"/>
          <p:nvPr/>
        </p:nvSpPr>
        <p:spPr>
          <a:xfrm>
            <a:off x="-1" y="0"/>
            <a:ext cx="12192000" cy="461665"/>
          </a:xfrm>
          <a:prstGeom prst="rect">
            <a:avLst/>
          </a:prstGeom>
          <a:solidFill>
            <a:schemeClr val="tx1"/>
          </a:solidFill>
        </p:spPr>
        <p:txBody>
          <a:bodyPr wrap="square" rtlCol="0">
            <a:spAutoFit/>
          </a:bodyPr>
          <a:lstStyle/>
          <a:p>
            <a:pPr algn="ctr"/>
            <a:r>
              <a:rPr lang="en-US" sz="2400" dirty="0">
                <a:solidFill>
                  <a:schemeClr val="bg1"/>
                </a:solidFill>
              </a:rPr>
              <a:t>55-year-old man s/p STEMI with tachypnea, dyspnea, and cool extremities.</a:t>
            </a:r>
          </a:p>
        </p:txBody>
      </p:sp>
      <p:sp>
        <p:nvSpPr>
          <p:cNvPr id="8" name="Question one">
            <a:extLst>
              <a:ext uri="{FF2B5EF4-FFF2-40B4-BE49-F238E27FC236}">
                <a16:creationId xmlns:a16="http://schemas.microsoft.com/office/drawing/2014/main" id="{EFF81F56-43CC-4858-AD5D-A3E95F6CC0D4}"/>
              </a:ext>
            </a:extLst>
          </p:cNvPr>
          <p:cNvSpPr txBox="1"/>
          <p:nvPr/>
        </p:nvSpPr>
        <p:spPr>
          <a:xfrm>
            <a:off x="-2" y="461665"/>
            <a:ext cx="12192000" cy="461665"/>
          </a:xfrm>
          <a:prstGeom prst="rect">
            <a:avLst/>
          </a:prstGeom>
          <a:solidFill>
            <a:schemeClr val="bg1"/>
          </a:solidFill>
        </p:spPr>
        <p:txBody>
          <a:bodyPr wrap="square" rtlCol="0">
            <a:spAutoFit/>
          </a:bodyPr>
          <a:lstStyle/>
          <a:p>
            <a:pPr algn="ctr"/>
            <a:r>
              <a:rPr lang="en-US" sz="2400" dirty="0"/>
              <a:t>What is your overall interpretation?</a:t>
            </a:r>
          </a:p>
        </p:txBody>
      </p:sp>
      <p:pic>
        <p:nvPicPr>
          <p:cNvPr id="3" name="Logo" descr="A picture containing drawing&#10;&#10;Description automatically generated">
            <a:extLst>
              <a:ext uri="{FF2B5EF4-FFF2-40B4-BE49-F238E27FC236}">
                <a16:creationId xmlns:a16="http://schemas.microsoft.com/office/drawing/2014/main" id="{86A08B67-C245-4E74-868D-CBFF6A362D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3890" y="6387270"/>
            <a:ext cx="1093478" cy="416055"/>
          </a:xfrm>
          <a:prstGeom prst="rect">
            <a:avLst/>
          </a:prstGeom>
        </p:spPr>
      </p:pic>
      <p:sp>
        <p:nvSpPr>
          <p:cNvPr id="21" name="Click anywhere">
            <a:extLst>
              <a:ext uri="{FF2B5EF4-FFF2-40B4-BE49-F238E27FC236}">
                <a16:creationId xmlns:a16="http://schemas.microsoft.com/office/drawing/2014/main" id="{90686ED4-BC1E-4F16-AB51-F32A925AFF96}"/>
              </a:ext>
            </a:extLst>
          </p:cNvPr>
          <p:cNvSpPr txBox="1"/>
          <p:nvPr/>
        </p:nvSpPr>
        <p:spPr>
          <a:xfrm>
            <a:off x="726734" y="3594998"/>
            <a:ext cx="1536314" cy="1464231"/>
          </a:xfrm>
          <a:prstGeom prst="roundRect">
            <a:avLst/>
          </a:prstGeom>
          <a:solidFill>
            <a:schemeClr val="bg1"/>
          </a:solidFill>
          <a:ln w="38100">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sz="1600" dirty="0"/>
              <a:t>Scroll or use arrows to advance and reverse slide animations</a:t>
            </a:r>
          </a:p>
        </p:txBody>
      </p:sp>
      <p:sp>
        <p:nvSpPr>
          <p:cNvPr id="51" name="Question two">
            <a:extLst>
              <a:ext uri="{FF2B5EF4-FFF2-40B4-BE49-F238E27FC236}">
                <a16:creationId xmlns:a16="http://schemas.microsoft.com/office/drawing/2014/main" id="{3E24A490-6EC4-473D-8AA1-59D5FA638B5B}"/>
              </a:ext>
            </a:extLst>
          </p:cNvPr>
          <p:cNvSpPr txBox="1"/>
          <p:nvPr/>
        </p:nvSpPr>
        <p:spPr>
          <a:xfrm>
            <a:off x="-3" y="908670"/>
            <a:ext cx="12192000" cy="461665"/>
          </a:xfrm>
          <a:prstGeom prst="rect">
            <a:avLst/>
          </a:prstGeom>
          <a:solidFill>
            <a:schemeClr val="bg1"/>
          </a:solidFill>
        </p:spPr>
        <p:txBody>
          <a:bodyPr wrap="square" rtlCol="0">
            <a:spAutoFit/>
          </a:bodyPr>
          <a:lstStyle/>
          <a:p>
            <a:pPr algn="ctr"/>
            <a:r>
              <a:rPr lang="en-US" sz="2400" dirty="0"/>
              <a:t>What is the likely diagnosis?</a:t>
            </a:r>
          </a:p>
        </p:txBody>
      </p:sp>
      <p:sp>
        <p:nvSpPr>
          <p:cNvPr id="60" name="Answer two">
            <a:extLst>
              <a:ext uri="{FF2B5EF4-FFF2-40B4-BE49-F238E27FC236}">
                <a16:creationId xmlns:a16="http://schemas.microsoft.com/office/drawing/2014/main" id="{D062FDD6-707D-4898-9FD4-D93A2190168B}"/>
              </a:ext>
            </a:extLst>
          </p:cNvPr>
          <p:cNvSpPr txBox="1"/>
          <p:nvPr/>
        </p:nvSpPr>
        <p:spPr>
          <a:xfrm>
            <a:off x="-13" y="896814"/>
            <a:ext cx="12192000" cy="461665"/>
          </a:xfrm>
          <a:prstGeom prst="rect">
            <a:avLst/>
          </a:prstGeom>
          <a:solidFill>
            <a:schemeClr val="tx1"/>
          </a:solidFill>
        </p:spPr>
        <p:txBody>
          <a:bodyPr wrap="square" rtlCol="0">
            <a:spAutoFit/>
          </a:bodyPr>
          <a:lstStyle/>
          <a:p>
            <a:pPr algn="ctr"/>
            <a:r>
              <a:rPr lang="en-US" sz="2400" dirty="0">
                <a:solidFill>
                  <a:schemeClr val="bg1"/>
                </a:solidFill>
              </a:rPr>
              <a:t>Pulmonary edema due to cardiogenic shock.</a:t>
            </a:r>
          </a:p>
        </p:txBody>
      </p:sp>
      <p:sp>
        <p:nvSpPr>
          <p:cNvPr id="42" name="Answer one">
            <a:extLst>
              <a:ext uri="{FF2B5EF4-FFF2-40B4-BE49-F238E27FC236}">
                <a16:creationId xmlns:a16="http://schemas.microsoft.com/office/drawing/2014/main" id="{D7007FF2-9E68-4FAC-B4F6-F8B1F94BFCAF}"/>
              </a:ext>
            </a:extLst>
          </p:cNvPr>
          <p:cNvSpPr txBox="1"/>
          <p:nvPr/>
        </p:nvSpPr>
        <p:spPr>
          <a:xfrm>
            <a:off x="0" y="461665"/>
            <a:ext cx="12192000" cy="461665"/>
          </a:xfrm>
          <a:prstGeom prst="rect">
            <a:avLst/>
          </a:prstGeom>
          <a:solidFill>
            <a:schemeClr val="tx1"/>
          </a:solidFill>
        </p:spPr>
        <p:txBody>
          <a:bodyPr wrap="square" rtlCol="0">
            <a:spAutoFit/>
          </a:bodyPr>
          <a:lstStyle/>
          <a:p>
            <a:pPr algn="ctr"/>
            <a:r>
              <a:rPr lang="en-US" sz="2400" dirty="0">
                <a:solidFill>
                  <a:schemeClr val="bg1"/>
                </a:solidFill>
              </a:rPr>
              <a:t>Enlarged cardiac silhouette w/ bilateral perihilar enlargement and diffuse alveolar opacities.</a:t>
            </a:r>
          </a:p>
        </p:txBody>
      </p:sp>
      <p:sp>
        <p:nvSpPr>
          <p:cNvPr id="44" name="Question Three">
            <a:extLst>
              <a:ext uri="{FF2B5EF4-FFF2-40B4-BE49-F238E27FC236}">
                <a16:creationId xmlns:a16="http://schemas.microsoft.com/office/drawing/2014/main" id="{16A41603-4F60-4C30-9ADE-F658B163724F}"/>
              </a:ext>
            </a:extLst>
          </p:cNvPr>
          <p:cNvSpPr txBox="1"/>
          <p:nvPr/>
        </p:nvSpPr>
        <p:spPr>
          <a:xfrm>
            <a:off x="-8" y="1351708"/>
            <a:ext cx="12192000" cy="461665"/>
          </a:xfrm>
          <a:prstGeom prst="rect">
            <a:avLst/>
          </a:prstGeom>
          <a:solidFill>
            <a:schemeClr val="bg1"/>
          </a:solidFill>
        </p:spPr>
        <p:txBody>
          <a:bodyPr wrap="square" rtlCol="0">
            <a:spAutoFit/>
          </a:bodyPr>
          <a:lstStyle/>
          <a:p>
            <a:pPr algn="ctr"/>
            <a:r>
              <a:rPr lang="en-US" sz="2400" dirty="0"/>
              <a:t>What are the radiographic stages of left heart failure?</a:t>
            </a:r>
          </a:p>
        </p:txBody>
      </p:sp>
      <p:pic>
        <p:nvPicPr>
          <p:cNvPr id="10" name="Picture 9" descr="A picture containing table, sitting, white, covered&#10;&#10;Description automatically generated">
            <a:extLst>
              <a:ext uri="{FF2B5EF4-FFF2-40B4-BE49-F238E27FC236}">
                <a16:creationId xmlns:a16="http://schemas.microsoft.com/office/drawing/2014/main" id="{9202968A-DB25-294B-9EEB-74D04E64E742}"/>
              </a:ext>
            </a:extLst>
          </p:cNvPr>
          <p:cNvPicPr>
            <a:picLocks noChangeAspect="1"/>
          </p:cNvPicPr>
          <p:nvPr/>
        </p:nvPicPr>
        <p:blipFill>
          <a:blip r:embed="rId4"/>
          <a:stretch>
            <a:fillRect/>
          </a:stretch>
        </p:blipFill>
        <p:spPr>
          <a:xfrm>
            <a:off x="3047992" y="1828270"/>
            <a:ext cx="6096000" cy="4997688"/>
          </a:xfrm>
          <a:prstGeom prst="rect">
            <a:avLst/>
          </a:prstGeom>
          <a:ln>
            <a:solidFill>
              <a:schemeClr val="tx1"/>
            </a:solidFill>
          </a:ln>
        </p:spPr>
      </p:pic>
      <p:sp>
        <p:nvSpPr>
          <p:cNvPr id="6" name="Freeform 5">
            <a:extLst>
              <a:ext uri="{FF2B5EF4-FFF2-40B4-BE49-F238E27FC236}">
                <a16:creationId xmlns:a16="http://schemas.microsoft.com/office/drawing/2014/main" id="{24EF1412-B8F2-5F40-B0FA-8372BD06565A}"/>
              </a:ext>
            </a:extLst>
          </p:cNvPr>
          <p:cNvSpPr/>
          <p:nvPr/>
        </p:nvSpPr>
        <p:spPr>
          <a:xfrm>
            <a:off x="5130168" y="3924809"/>
            <a:ext cx="2422690" cy="2019056"/>
          </a:xfrm>
          <a:custGeom>
            <a:avLst/>
            <a:gdLst>
              <a:gd name="connsiteX0" fmla="*/ 143971 w 2422690"/>
              <a:gd name="connsiteY0" fmla="*/ 798787 h 2019056"/>
              <a:gd name="connsiteX1" fmla="*/ 16971 w 2422690"/>
              <a:gd name="connsiteY1" fmla="*/ 1433787 h 2019056"/>
              <a:gd name="connsiteX2" fmla="*/ 42371 w 2422690"/>
              <a:gd name="connsiteY2" fmla="*/ 1763987 h 2019056"/>
              <a:gd name="connsiteX3" fmla="*/ 389504 w 2422690"/>
              <a:gd name="connsiteY3" fmla="*/ 1924854 h 2019056"/>
              <a:gd name="connsiteX4" fmla="*/ 1066838 w 2422690"/>
              <a:gd name="connsiteY4" fmla="*/ 2017987 h 2019056"/>
              <a:gd name="connsiteX5" fmla="*/ 1845771 w 2422690"/>
              <a:gd name="connsiteY5" fmla="*/ 1865587 h 2019056"/>
              <a:gd name="connsiteX6" fmla="*/ 2370704 w 2422690"/>
              <a:gd name="connsiteY6" fmla="*/ 1662387 h 2019056"/>
              <a:gd name="connsiteX7" fmla="*/ 2353771 w 2422690"/>
              <a:gd name="connsiteY7" fmla="*/ 1382987 h 2019056"/>
              <a:gd name="connsiteX8" fmla="*/ 1930438 w 2422690"/>
              <a:gd name="connsiteY8" fmla="*/ 858054 h 2019056"/>
              <a:gd name="connsiteX9" fmla="*/ 1346238 w 2422690"/>
              <a:gd name="connsiteY9" fmla="*/ 87587 h 2019056"/>
              <a:gd name="connsiteX10" fmla="*/ 516504 w 2422690"/>
              <a:gd name="connsiteY10" fmla="*/ 96054 h 2019056"/>
              <a:gd name="connsiteX11" fmla="*/ 143971 w 2422690"/>
              <a:gd name="connsiteY11" fmla="*/ 798787 h 20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22690" h="2019056">
                <a:moveTo>
                  <a:pt x="143971" y="798787"/>
                </a:moveTo>
                <a:cubicBezTo>
                  <a:pt x="60716" y="1021742"/>
                  <a:pt x="33904" y="1272920"/>
                  <a:pt x="16971" y="1433787"/>
                </a:cubicBezTo>
                <a:cubicBezTo>
                  <a:pt x="38" y="1594654"/>
                  <a:pt x="-19718" y="1682143"/>
                  <a:pt x="42371" y="1763987"/>
                </a:cubicBezTo>
                <a:cubicBezTo>
                  <a:pt x="104460" y="1845832"/>
                  <a:pt x="218760" y="1882521"/>
                  <a:pt x="389504" y="1924854"/>
                </a:cubicBezTo>
                <a:cubicBezTo>
                  <a:pt x="560248" y="1967187"/>
                  <a:pt x="824127" y="2027865"/>
                  <a:pt x="1066838" y="2017987"/>
                </a:cubicBezTo>
                <a:cubicBezTo>
                  <a:pt x="1309549" y="2008109"/>
                  <a:pt x="1628460" y="1924854"/>
                  <a:pt x="1845771" y="1865587"/>
                </a:cubicBezTo>
                <a:cubicBezTo>
                  <a:pt x="2063082" y="1806320"/>
                  <a:pt x="2286037" y="1742820"/>
                  <a:pt x="2370704" y="1662387"/>
                </a:cubicBezTo>
                <a:cubicBezTo>
                  <a:pt x="2455371" y="1581954"/>
                  <a:pt x="2427149" y="1517042"/>
                  <a:pt x="2353771" y="1382987"/>
                </a:cubicBezTo>
                <a:cubicBezTo>
                  <a:pt x="2280393" y="1248932"/>
                  <a:pt x="2098360" y="1073954"/>
                  <a:pt x="1930438" y="858054"/>
                </a:cubicBezTo>
                <a:cubicBezTo>
                  <a:pt x="1762516" y="642154"/>
                  <a:pt x="1581894" y="214587"/>
                  <a:pt x="1346238" y="87587"/>
                </a:cubicBezTo>
                <a:cubicBezTo>
                  <a:pt x="1110582" y="-39413"/>
                  <a:pt x="715471" y="-21068"/>
                  <a:pt x="516504" y="96054"/>
                </a:cubicBezTo>
                <a:cubicBezTo>
                  <a:pt x="317537" y="213176"/>
                  <a:pt x="227226" y="575832"/>
                  <a:pt x="143971" y="798787"/>
                </a:cubicBezTo>
                <a:close/>
              </a:path>
            </a:pathLst>
          </a:custGeom>
          <a:solidFill>
            <a:srgbClr val="FF0000">
              <a:alpha val="20000"/>
            </a:srgb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6">
            <a:extLst>
              <a:ext uri="{FF2B5EF4-FFF2-40B4-BE49-F238E27FC236}">
                <a16:creationId xmlns:a16="http://schemas.microsoft.com/office/drawing/2014/main" id="{444FA9ED-5BF6-7043-98E6-DE97F2175578}"/>
              </a:ext>
            </a:extLst>
          </p:cNvPr>
          <p:cNvSpPr/>
          <p:nvPr/>
        </p:nvSpPr>
        <p:spPr>
          <a:xfrm>
            <a:off x="4769147" y="4213781"/>
            <a:ext cx="863148" cy="1348554"/>
          </a:xfrm>
          <a:custGeom>
            <a:avLst/>
            <a:gdLst>
              <a:gd name="connsiteX0" fmla="*/ 700320 w 863148"/>
              <a:gd name="connsiteY0" fmla="*/ 11086 h 1348554"/>
              <a:gd name="connsiteX1" fmla="*/ 370120 w 863148"/>
              <a:gd name="connsiteY1" fmla="*/ 146552 h 1348554"/>
              <a:gd name="connsiteX2" fmla="*/ 116120 w 863148"/>
              <a:gd name="connsiteY2" fmla="*/ 155019 h 1348554"/>
              <a:gd name="connsiteX3" fmla="*/ 82253 w 863148"/>
              <a:gd name="connsiteY3" fmla="*/ 434419 h 1348554"/>
              <a:gd name="connsiteX4" fmla="*/ 149986 w 863148"/>
              <a:gd name="connsiteY4" fmla="*/ 544486 h 1348554"/>
              <a:gd name="connsiteX5" fmla="*/ 158453 w 863148"/>
              <a:gd name="connsiteY5" fmla="*/ 629152 h 1348554"/>
              <a:gd name="connsiteX6" fmla="*/ 14520 w 863148"/>
              <a:gd name="connsiteY6" fmla="*/ 722286 h 1348554"/>
              <a:gd name="connsiteX7" fmla="*/ 14520 w 863148"/>
              <a:gd name="connsiteY7" fmla="*/ 857752 h 1348554"/>
              <a:gd name="connsiteX8" fmla="*/ 99186 w 863148"/>
              <a:gd name="connsiteY8" fmla="*/ 857752 h 1348554"/>
              <a:gd name="connsiteX9" fmla="*/ 31453 w 863148"/>
              <a:gd name="connsiteY9" fmla="*/ 967819 h 1348554"/>
              <a:gd name="connsiteX10" fmla="*/ 99186 w 863148"/>
              <a:gd name="connsiteY10" fmla="*/ 1069419 h 1348554"/>
              <a:gd name="connsiteX11" fmla="*/ 133053 w 863148"/>
              <a:gd name="connsiteY11" fmla="*/ 1281086 h 1348554"/>
              <a:gd name="connsiteX12" fmla="*/ 243120 w 863148"/>
              <a:gd name="connsiteY12" fmla="*/ 1162552 h 1348554"/>
              <a:gd name="connsiteX13" fmla="*/ 395520 w 863148"/>
              <a:gd name="connsiteY13" fmla="*/ 1128686 h 1348554"/>
              <a:gd name="connsiteX14" fmla="*/ 412453 w 863148"/>
              <a:gd name="connsiteY14" fmla="*/ 1340352 h 1348554"/>
              <a:gd name="connsiteX15" fmla="*/ 573320 w 863148"/>
              <a:gd name="connsiteY15" fmla="*/ 1255686 h 1348554"/>
              <a:gd name="connsiteX16" fmla="*/ 632586 w 863148"/>
              <a:gd name="connsiteY16" fmla="*/ 806952 h 1348554"/>
              <a:gd name="connsiteX17" fmla="*/ 861186 w 863148"/>
              <a:gd name="connsiteY17" fmla="*/ 476752 h 1348554"/>
              <a:gd name="connsiteX18" fmla="*/ 700320 w 863148"/>
              <a:gd name="connsiteY18" fmla="*/ 11086 h 1348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63148" h="1348554">
                <a:moveTo>
                  <a:pt x="700320" y="11086"/>
                </a:moveTo>
                <a:cubicBezTo>
                  <a:pt x="618476" y="-43947"/>
                  <a:pt x="467486" y="122563"/>
                  <a:pt x="370120" y="146552"/>
                </a:cubicBezTo>
                <a:cubicBezTo>
                  <a:pt x="272754" y="170541"/>
                  <a:pt x="164098" y="107041"/>
                  <a:pt x="116120" y="155019"/>
                </a:cubicBezTo>
                <a:cubicBezTo>
                  <a:pt x="68142" y="202997"/>
                  <a:pt x="76609" y="369508"/>
                  <a:pt x="82253" y="434419"/>
                </a:cubicBezTo>
                <a:cubicBezTo>
                  <a:pt x="87897" y="499330"/>
                  <a:pt x="137286" y="512031"/>
                  <a:pt x="149986" y="544486"/>
                </a:cubicBezTo>
                <a:cubicBezTo>
                  <a:pt x="162686" y="576942"/>
                  <a:pt x="181031" y="599519"/>
                  <a:pt x="158453" y="629152"/>
                </a:cubicBezTo>
                <a:cubicBezTo>
                  <a:pt x="135875" y="658785"/>
                  <a:pt x="38509" y="684186"/>
                  <a:pt x="14520" y="722286"/>
                </a:cubicBezTo>
                <a:cubicBezTo>
                  <a:pt x="-9469" y="760386"/>
                  <a:pt x="409" y="835174"/>
                  <a:pt x="14520" y="857752"/>
                </a:cubicBezTo>
                <a:cubicBezTo>
                  <a:pt x="28631" y="880330"/>
                  <a:pt x="96364" y="839408"/>
                  <a:pt x="99186" y="857752"/>
                </a:cubicBezTo>
                <a:cubicBezTo>
                  <a:pt x="102008" y="876097"/>
                  <a:pt x="31453" y="932541"/>
                  <a:pt x="31453" y="967819"/>
                </a:cubicBezTo>
                <a:cubicBezTo>
                  <a:pt x="31453" y="1003097"/>
                  <a:pt x="82253" y="1017208"/>
                  <a:pt x="99186" y="1069419"/>
                </a:cubicBezTo>
                <a:cubicBezTo>
                  <a:pt x="116119" y="1121630"/>
                  <a:pt x="109064" y="1265564"/>
                  <a:pt x="133053" y="1281086"/>
                </a:cubicBezTo>
                <a:cubicBezTo>
                  <a:pt x="157042" y="1296608"/>
                  <a:pt x="199376" y="1187952"/>
                  <a:pt x="243120" y="1162552"/>
                </a:cubicBezTo>
                <a:cubicBezTo>
                  <a:pt x="286864" y="1137152"/>
                  <a:pt x="367298" y="1099053"/>
                  <a:pt x="395520" y="1128686"/>
                </a:cubicBezTo>
                <a:cubicBezTo>
                  <a:pt x="423742" y="1158319"/>
                  <a:pt x="382820" y="1319185"/>
                  <a:pt x="412453" y="1340352"/>
                </a:cubicBezTo>
                <a:cubicBezTo>
                  <a:pt x="442086" y="1361519"/>
                  <a:pt x="536631" y="1344586"/>
                  <a:pt x="573320" y="1255686"/>
                </a:cubicBezTo>
                <a:cubicBezTo>
                  <a:pt x="610009" y="1166786"/>
                  <a:pt x="584608" y="936774"/>
                  <a:pt x="632586" y="806952"/>
                </a:cubicBezTo>
                <a:cubicBezTo>
                  <a:pt x="680564" y="677130"/>
                  <a:pt x="844253" y="607985"/>
                  <a:pt x="861186" y="476752"/>
                </a:cubicBezTo>
                <a:cubicBezTo>
                  <a:pt x="878119" y="345519"/>
                  <a:pt x="782164" y="66119"/>
                  <a:pt x="700320" y="11086"/>
                </a:cubicBezTo>
                <a:close/>
              </a:path>
            </a:pathLst>
          </a:custGeom>
          <a:solidFill>
            <a:srgbClr val="00B050">
              <a:alpha val="10000"/>
            </a:srgb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a:extLst>
              <a:ext uri="{FF2B5EF4-FFF2-40B4-BE49-F238E27FC236}">
                <a16:creationId xmlns:a16="http://schemas.microsoft.com/office/drawing/2014/main" id="{4F50FB70-7550-5C46-A8EF-8CAA20AA8673}"/>
              </a:ext>
            </a:extLst>
          </p:cNvPr>
          <p:cNvSpPr/>
          <p:nvPr/>
        </p:nvSpPr>
        <p:spPr>
          <a:xfrm>
            <a:off x="6375381" y="3970656"/>
            <a:ext cx="780016" cy="1150394"/>
          </a:xfrm>
          <a:custGeom>
            <a:avLst/>
            <a:gdLst>
              <a:gd name="connsiteX0" fmla="*/ 110086 w 780016"/>
              <a:gd name="connsiteY0" fmla="*/ 305011 h 1150394"/>
              <a:gd name="connsiteX1" fmla="*/ 19 w 780016"/>
              <a:gd name="connsiteY1" fmla="*/ 93344 h 1150394"/>
              <a:gd name="connsiteX2" fmla="*/ 101619 w 780016"/>
              <a:gd name="connsiteY2" fmla="*/ 25611 h 1150394"/>
              <a:gd name="connsiteX3" fmla="*/ 160886 w 780016"/>
              <a:gd name="connsiteY3" fmla="*/ 110277 h 1150394"/>
              <a:gd name="connsiteX4" fmla="*/ 254019 w 780016"/>
              <a:gd name="connsiteY4" fmla="*/ 84877 h 1150394"/>
              <a:gd name="connsiteX5" fmla="*/ 313286 w 780016"/>
              <a:gd name="connsiteY5" fmla="*/ 211 h 1150394"/>
              <a:gd name="connsiteX6" fmla="*/ 414886 w 780016"/>
              <a:gd name="connsiteY6" fmla="*/ 59477 h 1150394"/>
              <a:gd name="connsiteX7" fmla="*/ 575752 w 780016"/>
              <a:gd name="connsiteY7" fmla="*/ 17144 h 1150394"/>
              <a:gd name="connsiteX8" fmla="*/ 601152 w 780016"/>
              <a:gd name="connsiteY8" fmla="*/ 161077 h 1150394"/>
              <a:gd name="connsiteX9" fmla="*/ 550352 w 780016"/>
              <a:gd name="connsiteY9" fmla="*/ 305011 h 1150394"/>
              <a:gd name="connsiteX10" fmla="*/ 592686 w 780016"/>
              <a:gd name="connsiteY10" fmla="*/ 372744 h 1150394"/>
              <a:gd name="connsiteX11" fmla="*/ 719686 w 780016"/>
              <a:gd name="connsiteY11" fmla="*/ 313477 h 1150394"/>
              <a:gd name="connsiteX12" fmla="*/ 770486 w 780016"/>
              <a:gd name="connsiteY12" fmla="*/ 465877 h 1150394"/>
              <a:gd name="connsiteX13" fmla="*/ 533419 w 780016"/>
              <a:gd name="connsiteY13" fmla="*/ 559011 h 1150394"/>
              <a:gd name="connsiteX14" fmla="*/ 601152 w 780016"/>
              <a:gd name="connsiteY14" fmla="*/ 694477 h 1150394"/>
              <a:gd name="connsiteX15" fmla="*/ 584219 w 780016"/>
              <a:gd name="connsiteY15" fmla="*/ 846877 h 1150394"/>
              <a:gd name="connsiteX16" fmla="*/ 508019 w 780016"/>
              <a:gd name="connsiteY16" fmla="*/ 863811 h 1150394"/>
              <a:gd name="connsiteX17" fmla="*/ 516486 w 780016"/>
              <a:gd name="connsiteY17" fmla="*/ 1075477 h 1150394"/>
              <a:gd name="connsiteX18" fmla="*/ 397952 w 780016"/>
              <a:gd name="connsiteY18" fmla="*/ 1143211 h 1150394"/>
              <a:gd name="connsiteX19" fmla="*/ 313286 w 780016"/>
              <a:gd name="connsiteY19" fmla="*/ 923077 h 1150394"/>
              <a:gd name="connsiteX20" fmla="*/ 127019 w 780016"/>
              <a:gd name="connsiteY20" fmla="*/ 846877 h 1150394"/>
              <a:gd name="connsiteX21" fmla="*/ 110086 w 780016"/>
              <a:gd name="connsiteY21" fmla="*/ 305011 h 1150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0016" h="1150394">
                <a:moveTo>
                  <a:pt x="110086" y="305011"/>
                </a:moveTo>
                <a:cubicBezTo>
                  <a:pt x="88919" y="179422"/>
                  <a:pt x="1430" y="139911"/>
                  <a:pt x="19" y="93344"/>
                </a:cubicBezTo>
                <a:cubicBezTo>
                  <a:pt x="-1392" y="46777"/>
                  <a:pt x="74808" y="22789"/>
                  <a:pt x="101619" y="25611"/>
                </a:cubicBezTo>
                <a:cubicBezTo>
                  <a:pt x="128430" y="28433"/>
                  <a:pt x="135486" y="100399"/>
                  <a:pt x="160886" y="110277"/>
                </a:cubicBezTo>
                <a:cubicBezTo>
                  <a:pt x="186286" y="120155"/>
                  <a:pt x="228619" y="103221"/>
                  <a:pt x="254019" y="84877"/>
                </a:cubicBezTo>
                <a:cubicBezTo>
                  <a:pt x="279419" y="66533"/>
                  <a:pt x="286475" y="4444"/>
                  <a:pt x="313286" y="211"/>
                </a:cubicBezTo>
                <a:cubicBezTo>
                  <a:pt x="340097" y="-4022"/>
                  <a:pt x="371142" y="56655"/>
                  <a:pt x="414886" y="59477"/>
                </a:cubicBezTo>
                <a:cubicBezTo>
                  <a:pt x="458630" y="62299"/>
                  <a:pt x="544708" y="211"/>
                  <a:pt x="575752" y="17144"/>
                </a:cubicBezTo>
                <a:cubicBezTo>
                  <a:pt x="606796" y="34077"/>
                  <a:pt x="605385" y="113099"/>
                  <a:pt x="601152" y="161077"/>
                </a:cubicBezTo>
                <a:cubicBezTo>
                  <a:pt x="596919" y="209055"/>
                  <a:pt x="551763" y="269733"/>
                  <a:pt x="550352" y="305011"/>
                </a:cubicBezTo>
                <a:cubicBezTo>
                  <a:pt x="548941" y="340289"/>
                  <a:pt x="564464" y="371333"/>
                  <a:pt x="592686" y="372744"/>
                </a:cubicBezTo>
                <a:cubicBezTo>
                  <a:pt x="620908" y="374155"/>
                  <a:pt x="690053" y="297955"/>
                  <a:pt x="719686" y="313477"/>
                </a:cubicBezTo>
                <a:cubicBezTo>
                  <a:pt x="749319" y="328999"/>
                  <a:pt x="801530" y="424955"/>
                  <a:pt x="770486" y="465877"/>
                </a:cubicBezTo>
                <a:cubicBezTo>
                  <a:pt x="739442" y="506799"/>
                  <a:pt x="561641" y="520911"/>
                  <a:pt x="533419" y="559011"/>
                </a:cubicBezTo>
                <a:cubicBezTo>
                  <a:pt x="505197" y="597111"/>
                  <a:pt x="592685" y="646499"/>
                  <a:pt x="601152" y="694477"/>
                </a:cubicBezTo>
                <a:cubicBezTo>
                  <a:pt x="609619" y="742455"/>
                  <a:pt x="599741" y="818655"/>
                  <a:pt x="584219" y="846877"/>
                </a:cubicBezTo>
                <a:cubicBezTo>
                  <a:pt x="568697" y="875099"/>
                  <a:pt x="519308" y="825711"/>
                  <a:pt x="508019" y="863811"/>
                </a:cubicBezTo>
                <a:cubicBezTo>
                  <a:pt x="496730" y="901911"/>
                  <a:pt x="534831" y="1028910"/>
                  <a:pt x="516486" y="1075477"/>
                </a:cubicBezTo>
                <a:cubicBezTo>
                  <a:pt x="498142" y="1122044"/>
                  <a:pt x="431819" y="1168611"/>
                  <a:pt x="397952" y="1143211"/>
                </a:cubicBezTo>
                <a:cubicBezTo>
                  <a:pt x="364085" y="1117811"/>
                  <a:pt x="358441" y="972466"/>
                  <a:pt x="313286" y="923077"/>
                </a:cubicBezTo>
                <a:cubicBezTo>
                  <a:pt x="268131" y="873688"/>
                  <a:pt x="165119" y="948477"/>
                  <a:pt x="127019" y="846877"/>
                </a:cubicBezTo>
                <a:cubicBezTo>
                  <a:pt x="88919" y="745277"/>
                  <a:pt x="131253" y="430600"/>
                  <a:pt x="110086" y="305011"/>
                </a:cubicBezTo>
                <a:close/>
              </a:path>
            </a:pathLst>
          </a:custGeom>
          <a:solidFill>
            <a:srgbClr val="00B050">
              <a:alpha val="10000"/>
            </a:srgb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16">
            <a:extLst>
              <a:ext uri="{FF2B5EF4-FFF2-40B4-BE49-F238E27FC236}">
                <a16:creationId xmlns:a16="http://schemas.microsoft.com/office/drawing/2014/main" id="{8E23A031-6D5A-7044-9CBB-CFB9DD2D7DF9}"/>
              </a:ext>
            </a:extLst>
          </p:cNvPr>
          <p:cNvSpPr/>
          <p:nvPr/>
        </p:nvSpPr>
        <p:spPr>
          <a:xfrm>
            <a:off x="4221820" y="2931191"/>
            <a:ext cx="1352303" cy="2774619"/>
          </a:xfrm>
          <a:custGeom>
            <a:avLst/>
            <a:gdLst>
              <a:gd name="connsiteX0" fmla="*/ 1291075 w 1406531"/>
              <a:gd name="connsiteY0" fmla="*/ 2766152 h 2895249"/>
              <a:gd name="connsiteX1" fmla="*/ 393608 w 1406531"/>
              <a:gd name="connsiteY1" fmla="*/ 2596819 h 2895249"/>
              <a:gd name="connsiteX2" fmla="*/ 4141 w 1406531"/>
              <a:gd name="connsiteY2" fmla="*/ 2292019 h 2895249"/>
              <a:gd name="connsiteX3" fmla="*/ 207341 w 1406531"/>
              <a:gd name="connsiteY3" fmla="*/ 1030485 h 2895249"/>
              <a:gd name="connsiteX4" fmla="*/ 503675 w 1406531"/>
              <a:gd name="connsiteY4" fmla="*/ 310819 h 2895249"/>
              <a:gd name="connsiteX5" fmla="*/ 1104808 w 1406531"/>
              <a:gd name="connsiteY5" fmla="*/ 6019 h 2895249"/>
              <a:gd name="connsiteX6" fmla="*/ 1375741 w 1406531"/>
              <a:gd name="connsiteY6" fmla="*/ 556352 h 2895249"/>
              <a:gd name="connsiteX7" fmla="*/ 1291075 w 1406531"/>
              <a:gd name="connsiteY7" fmla="*/ 2766152 h 2895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6531" h="2895249">
                <a:moveTo>
                  <a:pt x="1291075" y="2766152"/>
                </a:moveTo>
                <a:cubicBezTo>
                  <a:pt x="1127386" y="3106230"/>
                  <a:pt x="608097" y="2675841"/>
                  <a:pt x="393608" y="2596819"/>
                </a:cubicBezTo>
                <a:cubicBezTo>
                  <a:pt x="179119" y="2517797"/>
                  <a:pt x="35185" y="2553074"/>
                  <a:pt x="4141" y="2292019"/>
                </a:cubicBezTo>
                <a:cubicBezTo>
                  <a:pt x="-26903" y="2030964"/>
                  <a:pt x="124085" y="1360685"/>
                  <a:pt x="207341" y="1030485"/>
                </a:cubicBezTo>
                <a:cubicBezTo>
                  <a:pt x="290597" y="700285"/>
                  <a:pt x="354097" y="481563"/>
                  <a:pt x="503675" y="310819"/>
                </a:cubicBezTo>
                <a:cubicBezTo>
                  <a:pt x="653253" y="140075"/>
                  <a:pt x="959464" y="-34903"/>
                  <a:pt x="1104808" y="6019"/>
                </a:cubicBezTo>
                <a:cubicBezTo>
                  <a:pt x="1250152" y="46941"/>
                  <a:pt x="1346108" y="103385"/>
                  <a:pt x="1375741" y="556352"/>
                </a:cubicBezTo>
                <a:cubicBezTo>
                  <a:pt x="1405374" y="1009319"/>
                  <a:pt x="1454764" y="2426074"/>
                  <a:pt x="1291075" y="2766152"/>
                </a:cubicBezTo>
                <a:close/>
              </a:path>
            </a:pathLst>
          </a:custGeom>
          <a:solidFill>
            <a:schemeClr val="accent1">
              <a:alpha val="25000"/>
            </a:scheme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a:extLst>
              <a:ext uri="{FF2B5EF4-FFF2-40B4-BE49-F238E27FC236}">
                <a16:creationId xmlns:a16="http://schemas.microsoft.com/office/drawing/2014/main" id="{29AC5CA0-2675-6949-9ACE-1D938522D1E5}"/>
              </a:ext>
            </a:extLst>
          </p:cNvPr>
          <p:cNvSpPr/>
          <p:nvPr/>
        </p:nvSpPr>
        <p:spPr>
          <a:xfrm>
            <a:off x="6081774" y="2939803"/>
            <a:ext cx="1521237" cy="2774620"/>
          </a:xfrm>
          <a:custGeom>
            <a:avLst/>
            <a:gdLst>
              <a:gd name="connsiteX0" fmla="*/ 258366 w 1476840"/>
              <a:gd name="connsiteY0" fmla="*/ 2744666 h 2882947"/>
              <a:gd name="connsiteX1" fmla="*/ 1291299 w 1476840"/>
              <a:gd name="connsiteY1" fmla="*/ 2566866 h 2882947"/>
              <a:gd name="connsiteX2" fmla="*/ 1469099 w 1476840"/>
              <a:gd name="connsiteY2" fmla="*/ 2084266 h 2882947"/>
              <a:gd name="connsiteX3" fmla="*/ 1189699 w 1476840"/>
              <a:gd name="connsiteY3" fmla="*/ 788866 h 2882947"/>
              <a:gd name="connsiteX4" fmla="*/ 825633 w 1476840"/>
              <a:gd name="connsiteY4" fmla="*/ 196200 h 2882947"/>
              <a:gd name="connsiteX5" fmla="*/ 368433 w 1476840"/>
              <a:gd name="connsiteY5" fmla="*/ 9933 h 2882947"/>
              <a:gd name="connsiteX6" fmla="*/ 4366 w 1476840"/>
              <a:gd name="connsiteY6" fmla="*/ 450200 h 2882947"/>
              <a:gd name="connsiteX7" fmla="*/ 258366 w 1476840"/>
              <a:gd name="connsiteY7" fmla="*/ 2744666 h 288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6840" h="2882947">
                <a:moveTo>
                  <a:pt x="258366" y="2744666"/>
                </a:moveTo>
                <a:cubicBezTo>
                  <a:pt x="472855" y="3097444"/>
                  <a:pt x="1089510" y="2676933"/>
                  <a:pt x="1291299" y="2566866"/>
                </a:cubicBezTo>
                <a:cubicBezTo>
                  <a:pt x="1493088" y="2456799"/>
                  <a:pt x="1486032" y="2380599"/>
                  <a:pt x="1469099" y="2084266"/>
                </a:cubicBezTo>
                <a:cubicBezTo>
                  <a:pt x="1452166" y="1787933"/>
                  <a:pt x="1296943" y="1103543"/>
                  <a:pt x="1189699" y="788866"/>
                </a:cubicBezTo>
                <a:cubicBezTo>
                  <a:pt x="1082455" y="474189"/>
                  <a:pt x="962510" y="326022"/>
                  <a:pt x="825633" y="196200"/>
                </a:cubicBezTo>
                <a:cubicBezTo>
                  <a:pt x="688756" y="66378"/>
                  <a:pt x="505311" y="-32400"/>
                  <a:pt x="368433" y="9933"/>
                </a:cubicBezTo>
                <a:cubicBezTo>
                  <a:pt x="231555" y="52266"/>
                  <a:pt x="26944" y="56"/>
                  <a:pt x="4366" y="450200"/>
                </a:cubicBezTo>
                <a:cubicBezTo>
                  <a:pt x="-18212" y="900344"/>
                  <a:pt x="43877" y="2391888"/>
                  <a:pt x="258366" y="2744666"/>
                </a:cubicBezTo>
                <a:close/>
              </a:path>
            </a:pathLst>
          </a:custGeom>
          <a:solidFill>
            <a:schemeClr val="accent1">
              <a:alpha val="25000"/>
            </a:scheme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F9F2497-6E46-3643-9455-B9DB0506EA5E}"/>
              </a:ext>
            </a:extLst>
          </p:cNvPr>
          <p:cNvSpPr txBox="1"/>
          <p:nvPr/>
        </p:nvSpPr>
        <p:spPr>
          <a:xfrm>
            <a:off x="9624293" y="5287021"/>
            <a:ext cx="2257425" cy="646331"/>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rgbClr val="FF0000"/>
                </a:solidFill>
              </a:rPr>
              <a:t>Enlarged cardiac silhouette</a:t>
            </a:r>
          </a:p>
        </p:txBody>
      </p:sp>
      <p:sp>
        <p:nvSpPr>
          <p:cNvPr id="24" name="TextBox 23">
            <a:extLst>
              <a:ext uri="{FF2B5EF4-FFF2-40B4-BE49-F238E27FC236}">
                <a16:creationId xmlns:a16="http://schemas.microsoft.com/office/drawing/2014/main" id="{A5C80796-6D9A-5242-8316-D614F07307B3}"/>
              </a:ext>
            </a:extLst>
          </p:cNvPr>
          <p:cNvSpPr txBox="1"/>
          <p:nvPr/>
        </p:nvSpPr>
        <p:spPr>
          <a:xfrm>
            <a:off x="9833055" y="4243089"/>
            <a:ext cx="1814512" cy="646331"/>
          </a:xfrm>
          <a:prstGeom prst="rect">
            <a:avLst/>
          </a:prstGeom>
          <a:noFill/>
          <a:ln>
            <a:solidFill>
              <a:schemeClr val="accent6">
                <a:lumMod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rgbClr val="00B050"/>
                </a:solidFill>
              </a:rPr>
              <a:t>Perihilar enlargement</a:t>
            </a:r>
          </a:p>
        </p:txBody>
      </p:sp>
      <p:sp>
        <p:nvSpPr>
          <p:cNvPr id="25" name="TextBox 24">
            <a:extLst>
              <a:ext uri="{FF2B5EF4-FFF2-40B4-BE49-F238E27FC236}">
                <a16:creationId xmlns:a16="http://schemas.microsoft.com/office/drawing/2014/main" id="{75A139B2-DD51-864B-BE58-C6C34F5CA06D}"/>
              </a:ext>
            </a:extLst>
          </p:cNvPr>
          <p:cNvSpPr txBox="1"/>
          <p:nvPr/>
        </p:nvSpPr>
        <p:spPr>
          <a:xfrm>
            <a:off x="9928936" y="2832763"/>
            <a:ext cx="1696405" cy="646331"/>
          </a:xfrm>
          <a:prstGeom prst="rect">
            <a:avLst/>
          </a:prstGeom>
          <a:noFill/>
          <a:ln>
            <a:solidFill>
              <a:srgbClr val="00B0F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rgbClr val="00B0F0"/>
                </a:solidFill>
              </a:rPr>
              <a:t>Alveolar opacities</a:t>
            </a:r>
          </a:p>
        </p:txBody>
      </p:sp>
      <p:cxnSp>
        <p:nvCxnSpPr>
          <p:cNvPr id="27" name="Straight Arrow Connector 26">
            <a:extLst>
              <a:ext uri="{FF2B5EF4-FFF2-40B4-BE49-F238E27FC236}">
                <a16:creationId xmlns:a16="http://schemas.microsoft.com/office/drawing/2014/main" id="{22926E35-5986-7745-B0D5-175743D0BA2A}"/>
              </a:ext>
            </a:extLst>
          </p:cNvPr>
          <p:cNvCxnSpPr>
            <a:stCxn id="23" idx="1"/>
          </p:cNvCxnSpPr>
          <p:nvPr/>
        </p:nvCxnSpPr>
        <p:spPr>
          <a:xfrm flipH="1" flipV="1">
            <a:off x="7707985" y="5440911"/>
            <a:ext cx="1916308" cy="16927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278B7A4-E06D-AC42-9235-C6EF18407C57}"/>
              </a:ext>
            </a:extLst>
          </p:cNvPr>
          <p:cNvCxnSpPr>
            <a:stCxn id="24" idx="1"/>
          </p:cNvCxnSpPr>
          <p:nvPr/>
        </p:nvCxnSpPr>
        <p:spPr>
          <a:xfrm flipH="1" flipV="1">
            <a:off x="7142461" y="4396979"/>
            <a:ext cx="2690594" cy="169276"/>
          </a:xfrm>
          <a:prstGeom prst="straightConnector1">
            <a:avLst/>
          </a:prstGeom>
          <a:ln w="190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5E570651-37E5-9F47-B471-81FF912EBF5A}"/>
              </a:ext>
            </a:extLst>
          </p:cNvPr>
          <p:cNvCxnSpPr>
            <a:cxnSpLocks/>
            <a:stCxn id="25" idx="1"/>
          </p:cNvCxnSpPr>
          <p:nvPr/>
        </p:nvCxnSpPr>
        <p:spPr>
          <a:xfrm flipH="1" flipV="1">
            <a:off x="6921546" y="2986652"/>
            <a:ext cx="3007390" cy="169277"/>
          </a:xfrm>
          <a:prstGeom prst="straightConnector1">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6" name="Image Attribution">
            <a:extLst>
              <a:ext uri="{FF2B5EF4-FFF2-40B4-BE49-F238E27FC236}">
                <a16:creationId xmlns:a16="http://schemas.microsoft.com/office/drawing/2014/main" id="{9B48EDB0-44D2-D946-A82B-C469A8AE5051}"/>
              </a:ext>
            </a:extLst>
          </p:cNvPr>
          <p:cNvSpPr txBox="1"/>
          <p:nvPr/>
        </p:nvSpPr>
        <p:spPr>
          <a:xfrm>
            <a:off x="7707985" y="2189608"/>
            <a:ext cx="1536314" cy="461665"/>
          </a:xfrm>
          <a:prstGeom prst="rect">
            <a:avLst/>
          </a:prstGeom>
          <a:noFill/>
        </p:spPr>
        <p:txBody>
          <a:bodyPr wrap="square" rtlCol="0">
            <a:spAutoFit/>
          </a:bodyPr>
          <a:lstStyle/>
          <a:p>
            <a:r>
              <a:rPr lang="en-US" sz="1200" i="1" dirty="0"/>
              <a:t>Images courtesy of </a:t>
            </a:r>
          </a:p>
          <a:p>
            <a:r>
              <a:rPr lang="en-US" sz="1200" i="1" dirty="0"/>
              <a:t>Daniel Gergen, MD</a:t>
            </a:r>
          </a:p>
        </p:txBody>
      </p:sp>
      <p:pic>
        <p:nvPicPr>
          <p:cNvPr id="4" name="Picture 3" descr="A picture containing text, device, gauge&#10;&#10;Description automatically generated">
            <a:extLst>
              <a:ext uri="{FF2B5EF4-FFF2-40B4-BE49-F238E27FC236}">
                <a16:creationId xmlns:a16="http://schemas.microsoft.com/office/drawing/2014/main" id="{D482D260-95D1-F64F-89DC-DFF98DB0D2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60920" y="4259161"/>
            <a:ext cx="2521203" cy="2521203"/>
          </a:xfrm>
          <a:prstGeom prst="rect">
            <a:avLst/>
          </a:prstGeom>
        </p:spPr>
      </p:pic>
      <p:pic>
        <p:nvPicPr>
          <p:cNvPr id="9" name="Picture 8" descr="A close up of a person's foot&#10;&#10;Description automatically generated with low confidence">
            <a:extLst>
              <a:ext uri="{FF2B5EF4-FFF2-40B4-BE49-F238E27FC236}">
                <a16:creationId xmlns:a16="http://schemas.microsoft.com/office/drawing/2014/main" id="{1A25284F-A297-F04F-9F26-2D83F7E8A9C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536" y="3330181"/>
            <a:ext cx="1400061" cy="3428894"/>
          </a:xfrm>
          <a:prstGeom prst="rect">
            <a:avLst/>
          </a:prstGeom>
          <a:ln>
            <a:solidFill>
              <a:schemeClr val="tx1"/>
            </a:solidFill>
          </a:ln>
        </p:spPr>
      </p:pic>
      <p:pic>
        <p:nvPicPr>
          <p:cNvPr id="28" name="Picture 27" descr="A picture containing film, smoke&#10;&#10;Description automatically generated">
            <a:extLst>
              <a:ext uri="{FF2B5EF4-FFF2-40B4-BE49-F238E27FC236}">
                <a16:creationId xmlns:a16="http://schemas.microsoft.com/office/drawing/2014/main" id="{66EBAE02-1B07-E94C-A77B-F65B53A09CE7}"/>
              </a:ext>
            </a:extLst>
          </p:cNvPr>
          <p:cNvPicPr>
            <a:picLocks noChangeAspect="1"/>
          </p:cNvPicPr>
          <p:nvPr/>
        </p:nvPicPr>
        <p:blipFill>
          <a:blip r:embed="rId7"/>
          <a:stretch>
            <a:fillRect/>
          </a:stretch>
        </p:blipFill>
        <p:spPr>
          <a:xfrm>
            <a:off x="1867941" y="1915864"/>
            <a:ext cx="1907160" cy="1845818"/>
          </a:xfrm>
          <a:prstGeom prst="rect">
            <a:avLst/>
          </a:prstGeom>
          <a:ln>
            <a:solidFill>
              <a:schemeClr val="tx1"/>
            </a:solidFill>
          </a:ln>
        </p:spPr>
      </p:pic>
      <p:sp>
        <p:nvSpPr>
          <p:cNvPr id="12" name="TextBox 11">
            <a:extLst>
              <a:ext uri="{FF2B5EF4-FFF2-40B4-BE49-F238E27FC236}">
                <a16:creationId xmlns:a16="http://schemas.microsoft.com/office/drawing/2014/main" id="{F75F7980-0F9E-984A-A59B-5D2AE968690B}"/>
              </a:ext>
            </a:extLst>
          </p:cNvPr>
          <p:cNvSpPr txBox="1"/>
          <p:nvPr/>
        </p:nvSpPr>
        <p:spPr>
          <a:xfrm>
            <a:off x="138005" y="6451298"/>
            <a:ext cx="1177458" cy="307777"/>
          </a:xfrm>
          <a:prstGeom prst="rect">
            <a:avLst/>
          </a:prstGeom>
          <a:noFill/>
        </p:spPr>
        <p:txBody>
          <a:bodyPr wrap="square" rtlCol="0">
            <a:spAutoFit/>
          </a:bodyPr>
          <a:lstStyle/>
          <a:p>
            <a:r>
              <a:rPr lang="en-US" sz="1400" dirty="0">
                <a:solidFill>
                  <a:schemeClr val="bg1"/>
                </a:solidFill>
              </a:rPr>
              <a:t>Cephalization</a:t>
            </a:r>
          </a:p>
        </p:txBody>
      </p:sp>
      <p:sp>
        <p:nvSpPr>
          <p:cNvPr id="32" name="TextBox 31">
            <a:extLst>
              <a:ext uri="{FF2B5EF4-FFF2-40B4-BE49-F238E27FC236}">
                <a16:creationId xmlns:a16="http://schemas.microsoft.com/office/drawing/2014/main" id="{F5E70DD8-02DD-CA46-BFA5-0A7D77C3F5C7}"/>
              </a:ext>
            </a:extLst>
          </p:cNvPr>
          <p:cNvSpPr txBox="1"/>
          <p:nvPr/>
        </p:nvSpPr>
        <p:spPr>
          <a:xfrm>
            <a:off x="1834360" y="3474911"/>
            <a:ext cx="1907159" cy="307777"/>
          </a:xfrm>
          <a:prstGeom prst="rect">
            <a:avLst/>
          </a:prstGeom>
          <a:noFill/>
        </p:spPr>
        <p:txBody>
          <a:bodyPr wrap="square" rtlCol="0">
            <a:spAutoFit/>
          </a:bodyPr>
          <a:lstStyle/>
          <a:p>
            <a:pPr algn="ctr"/>
            <a:r>
              <a:rPr lang="en-US" sz="1400" dirty="0">
                <a:solidFill>
                  <a:schemeClr val="bg1"/>
                </a:solidFill>
              </a:rPr>
              <a:t>Interstitial prominence</a:t>
            </a:r>
          </a:p>
        </p:txBody>
      </p:sp>
      <p:sp>
        <p:nvSpPr>
          <p:cNvPr id="19" name="TextBox 18">
            <a:extLst>
              <a:ext uri="{FF2B5EF4-FFF2-40B4-BE49-F238E27FC236}">
                <a16:creationId xmlns:a16="http://schemas.microsoft.com/office/drawing/2014/main" id="{D6B64A8A-68A0-554A-B89D-8C43A4B3721B}"/>
              </a:ext>
            </a:extLst>
          </p:cNvPr>
          <p:cNvSpPr txBox="1"/>
          <p:nvPr/>
        </p:nvSpPr>
        <p:spPr>
          <a:xfrm>
            <a:off x="1976674" y="3838920"/>
            <a:ext cx="2120132" cy="369332"/>
          </a:xfrm>
          <a:prstGeom prst="rect">
            <a:avLst/>
          </a:prstGeom>
          <a:ln>
            <a:solidFill>
              <a:schemeClr val="accent6">
                <a:lumMod val="40000"/>
                <a:lumOff val="60000"/>
              </a:schemeClr>
            </a:solid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a:solidFill>
                  <a:schemeClr val="bg1"/>
                </a:solidFill>
              </a:rPr>
              <a:t>Peribronchial cuffing</a:t>
            </a:r>
          </a:p>
        </p:txBody>
      </p:sp>
      <p:sp>
        <p:nvSpPr>
          <p:cNvPr id="20" name="TextBox 19">
            <a:extLst>
              <a:ext uri="{FF2B5EF4-FFF2-40B4-BE49-F238E27FC236}">
                <a16:creationId xmlns:a16="http://schemas.microsoft.com/office/drawing/2014/main" id="{D2B0CB4F-47D3-6849-8B2E-E1DDF9CCA5CA}"/>
              </a:ext>
            </a:extLst>
          </p:cNvPr>
          <p:cNvSpPr txBox="1"/>
          <p:nvPr/>
        </p:nvSpPr>
        <p:spPr>
          <a:xfrm>
            <a:off x="8109935" y="4327113"/>
            <a:ext cx="1430969" cy="369332"/>
          </a:xfrm>
          <a:prstGeom prst="rect">
            <a:avLst/>
          </a:prstGeom>
          <a:ln>
            <a:solidFill>
              <a:schemeClr val="accent6"/>
            </a:solid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a:solidFill>
                  <a:schemeClr val="bg1"/>
                </a:solidFill>
              </a:rPr>
              <a:t>Kerley B lines</a:t>
            </a:r>
          </a:p>
        </p:txBody>
      </p:sp>
      <p:sp>
        <p:nvSpPr>
          <p:cNvPr id="34" name="Donut 33">
            <a:extLst>
              <a:ext uri="{FF2B5EF4-FFF2-40B4-BE49-F238E27FC236}">
                <a16:creationId xmlns:a16="http://schemas.microsoft.com/office/drawing/2014/main" id="{6FE3084E-8CF6-9248-94A8-2C9261B9FC54}"/>
              </a:ext>
            </a:extLst>
          </p:cNvPr>
          <p:cNvSpPr/>
          <p:nvPr/>
        </p:nvSpPr>
        <p:spPr>
          <a:xfrm>
            <a:off x="6685746" y="3970415"/>
            <a:ext cx="410364" cy="406916"/>
          </a:xfrm>
          <a:prstGeom prst="donut">
            <a:avLst>
              <a:gd name="adj" fmla="val 2414"/>
            </a:avLst>
          </a:prstGeom>
          <a:ln w="127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Donut 38">
            <a:extLst>
              <a:ext uri="{FF2B5EF4-FFF2-40B4-BE49-F238E27FC236}">
                <a16:creationId xmlns:a16="http://schemas.microsoft.com/office/drawing/2014/main" id="{25671A04-D463-9647-B2B4-837372F01F5C}"/>
              </a:ext>
            </a:extLst>
          </p:cNvPr>
          <p:cNvSpPr/>
          <p:nvPr/>
        </p:nvSpPr>
        <p:spPr>
          <a:xfrm>
            <a:off x="4527525" y="4481142"/>
            <a:ext cx="410364" cy="406916"/>
          </a:xfrm>
          <a:prstGeom prst="donut">
            <a:avLst>
              <a:gd name="adj" fmla="val 2414"/>
            </a:avLst>
          </a:prstGeom>
          <a:ln w="127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Donut 44">
            <a:extLst>
              <a:ext uri="{FF2B5EF4-FFF2-40B4-BE49-F238E27FC236}">
                <a16:creationId xmlns:a16="http://schemas.microsoft.com/office/drawing/2014/main" id="{8E36E09D-8001-4A4A-A914-C593CCE052DB}"/>
              </a:ext>
            </a:extLst>
          </p:cNvPr>
          <p:cNvSpPr/>
          <p:nvPr/>
        </p:nvSpPr>
        <p:spPr>
          <a:xfrm>
            <a:off x="7364377" y="4264131"/>
            <a:ext cx="661279" cy="453313"/>
          </a:xfrm>
          <a:prstGeom prst="donut">
            <a:avLst>
              <a:gd name="adj" fmla="val 2414"/>
            </a:avLst>
          </a:prstGeom>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41" name="Straight Arrow Connector 40">
            <a:extLst>
              <a:ext uri="{FF2B5EF4-FFF2-40B4-BE49-F238E27FC236}">
                <a16:creationId xmlns:a16="http://schemas.microsoft.com/office/drawing/2014/main" id="{382F14C9-F9E9-2047-9EE2-4F821D479868}"/>
              </a:ext>
            </a:extLst>
          </p:cNvPr>
          <p:cNvCxnSpPr>
            <a:cxnSpLocks/>
            <a:stCxn id="19" idx="3"/>
          </p:cNvCxnSpPr>
          <p:nvPr/>
        </p:nvCxnSpPr>
        <p:spPr>
          <a:xfrm>
            <a:off x="4096806" y="4023586"/>
            <a:ext cx="417153" cy="522267"/>
          </a:xfrm>
          <a:prstGeom prst="straightConnector1">
            <a:avLst/>
          </a:prstGeom>
          <a:ln w="19050">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6" name="Up Arrow 45">
            <a:extLst>
              <a:ext uri="{FF2B5EF4-FFF2-40B4-BE49-F238E27FC236}">
                <a16:creationId xmlns:a16="http://schemas.microsoft.com/office/drawing/2014/main" id="{B6EF6C61-EA65-944F-80D7-B2834BFBCC09}"/>
              </a:ext>
            </a:extLst>
          </p:cNvPr>
          <p:cNvSpPr/>
          <p:nvPr/>
        </p:nvSpPr>
        <p:spPr>
          <a:xfrm rot="18962731">
            <a:off x="2535237" y="4934691"/>
            <a:ext cx="115896" cy="667789"/>
          </a:xfrm>
          <a:prstGeom prst="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Up Arrow 48">
            <a:extLst>
              <a:ext uri="{FF2B5EF4-FFF2-40B4-BE49-F238E27FC236}">
                <a16:creationId xmlns:a16="http://schemas.microsoft.com/office/drawing/2014/main" id="{606499D8-7D0D-F84E-8490-89D01C9979AA}"/>
              </a:ext>
            </a:extLst>
          </p:cNvPr>
          <p:cNvSpPr/>
          <p:nvPr/>
        </p:nvSpPr>
        <p:spPr>
          <a:xfrm rot="2676548">
            <a:off x="2989180" y="4959677"/>
            <a:ext cx="115896" cy="667789"/>
          </a:xfrm>
          <a:prstGeom prst="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Up Arrow 49">
            <a:extLst>
              <a:ext uri="{FF2B5EF4-FFF2-40B4-BE49-F238E27FC236}">
                <a16:creationId xmlns:a16="http://schemas.microsoft.com/office/drawing/2014/main" id="{653FDFCF-D334-1C4C-A1A2-B47D33664F1B}"/>
              </a:ext>
            </a:extLst>
          </p:cNvPr>
          <p:cNvSpPr/>
          <p:nvPr/>
        </p:nvSpPr>
        <p:spPr>
          <a:xfrm rot="7584875">
            <a:off x="3016542" y="5371916"/>
            <a:ext cx="115896" cy="667789"/>
          </a:xfrm>
          <a:prstGeom prst="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Up Arrow 51">
            <a:extLst>
              <a:ext uri="{FF2B5EF4-FFF2-40B4-BE49-F238E27FC236}">
                <a16:creationId xmlns:a16="http://schemas.microsoft.com/office/drawing/2014/main" id="{B3580771-4D59-E347-A203-145C7ABDA99A}"/>
              </a:ext>
            </a:extLst>
          </p:cNvPr>
          <p:cNvSpPr/>
          <p:nvPr/>
        </p:nvSpPr>
        <p:spPr>
          <a:xfrm rot="14245887">
            <a:off x="2429825" y="5399674"/>
            <a:ext cx="115896" cy="667789"/>
          </a:xfrm>
          <a:prstGeom prst="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a:extLst>
              <a:ext uri="{FF2B5EF4-FFF2-40B4-BE49-F238E27FC236}">
                <a16:creationId xmlns:a16="http://schemas.microsoft.com/office/drawing/2014/main" id="{2DDAE4C2-98A7-6642-81F9-D5C6A5C8577D}"/>
              </a:ext>
            </a:extLst>
          </p:cNvPr>
          <p:cNvSpPr/>
          <p:nvPr/>
        </p:nvSpPr>
        <p:spPr>
          <a:xfrm>
            <a:off x="758461" y="3897143"/>
            <a:ext cx="410603" cy="1299208"/>
          </a:xfrm>
          <a:custGeom>
            <a:avLst/>
            <a:gdLst>
              <a:gd name="connsiteX0" fmla="*/ 354722 w 410603"/>
              <a:gd name="connsiteY0" fmla="*/ 1295059 h 1299208"/>
              <a:gd name="connsiteX1" fmla="*/ 187744 w 410603"/>
              <a:gd name="connsiteY1" fmla="*/ 1191692 h 1299208"/>
              <a:gd name="connsiteX2" fmla="*/ 92329 w 410603"/>
              <a:gd name="connsiteY2" fmla="*/ 881591 h 1299208"/>
              <a:gd name="connsiteX3" fmla="*/ 108231 w 410603"/>
              <a:gd name="connsiteY3" fmla="*/ 444269 h 1299208"/>
              <a:gd name="connsiteX4" fmla="*/ 116182 w 410603"/>
              <a:gd name="connsiteY4" fmla="*/ 325000 h 1299208"/>
              <a:gd name="connsiteX5" fmla="*/ 4864 w 410603"/>
              <a:gd name="connsiteY5" fmla="*/ 150071 h 1299208"/>
              <a:gd name="connsiteX6" fmla="*/ 28718 w 410603"/>
              <a:gd name="connsiteY6" fmla="*/ 126217 h 1299208"/>
              <a:gd name="connsiteX7" fmla="*/ 108231 w 410603"/>
              <a:gd name="connsiteY7" fmla="*/ 269340 h 1299208"/>
              <a:gd name="connsiteX8" fmla="*/ 84377 w 410603"/>
              <a:gd name="connsiteY8" fmla="*/ 22850 h 1299208"/>
              <a:gd name="connsiteX9" fmla="*/ 116182 w 410603"/>
              <a:gd name="connsiteY9" fmla="*/ 38753 h 1299208"/>
              <a:gd name="connsiteX10" fmla="*/ 132085 w 410603"/>
              <a:gd name="connsiteY10" fmla="*/ 269340 h 1299208"/>
              <a:gd name="connsiteX11" fmla="*/ 203647 w 410603"/>
              <a:gd name="connsiteY11" fmla="*/ 134168 h 1299208"/>
              <a:gd name="connsiteX12" fmla="*/ 251355 w 410603"/>
              <a:gd name="connsiteY12" fmla="*/ 134168 h 1299208"/>
              <a:gd name="connsiteX13" fmla="*/ 179793 w 410603"/>
              <a:gd name="connsiteY13" fmla="*/ 309097 h 1299208"/>
              <a:gd name="connsiteX14" fmla="*/ 163890 w 410603"/>
              <a:gd name="connsiteY14" fmla="*/ 555587 h 1299208"/>
              <a:gd name="connsiteX15" fmla="*/ 235452 w 410603"/>
              <a:gd name="connsiteY15" fmla="*/ 484026 h 1299208"/>
              <a:gd name="connsiteX16" fmla="*/ 299062 w 410603"/>
              <a:gd name="connsiteY16" fmla="*/ 301146 h 1299208"/>
              <a:gd name="connsiteX17" fmla="*/ 354722 w 410603"/>
              <a:gd name="connsiteY17" fmla="*/ 332951 h 1299208"/>
              <a:gd name="connsiteX18" fmla="*/ 307014 w 410603"/>
              <a:gd name="connsiteY18" fmla="*/ 531734 h 1299208"/>
              <a:gd name="connsiteX19" fmla="*/ 346770 w 410603"/>
              <a:gd name="connsiteY19" fmla="*/ 730516 h 1299208"/>
              <a:gd name="connsiteX20" fmla="*/ 346770 w 410603"/>
              <a:gd name="connsiteY20" fmla="*/ 953153 h 1299208"/>
              <a:gd name="connsiteX21" fmla="*/ 410381 w 410603"/>
              <a:gd name="connsiteY21" fmla="*/ 1072422 h 1299208"/>
              <a:gd name="connsiteX22" fmla="*/ 354722 w 410603"/>
              <a:gd name="connsiteY22" fmla="*/ 1295059 h 129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0603" h="1299208">
                <a:moveTo>
                  <a:pt x="354722" y="1295059"/>
                </a:moveTo>
                <a:cubicBezTo>
                  <a:pt x="317616" y="1314937"/>
                  <a:pt x="231476" y="1260603"/>
                  <a:pt x="187744" y="1191692"/>
                </a:cubicBezTo>
                <a:cubicBezTo>
                  <a:pt x="144012" y="1122781"/>
                  <a:pt x="105581" y="1006161"/>
                  <a:pt x="92329" y="881591"/>
                </a:cubicBezTo>
                <a:cubicBezTo>
                  <a:pt x="79077" y="757021"/>
                  <a:pt x="104256" y="537034"/>
                  <a:pt x="108231" y="444269"/>
                </a:cubicBezTo>
                <a:cubicBezTo>
                  <a:pt x="112206" y="351504"/>
                  <a:pt x="133410" y="374033"/>
                  <a:pt x="116182" y="325000"/>
                </a:cubicBezTo>
                <a:cubicBezTo>
                  <a:pt x="98954" y="275967"/>
                  <a:pt x="19441" y="183202"/>
                  <a:pt x="4864" y="150071"/>
                </a:cubicBezTo>
                <a:cubicBezTo>
                  <a:pt x="-9713" y="116940"/>
                  <a:pt x="11490" y="106339"/>
                  <a:pt x="28718" y="126217"/>
                </a:cubicBezTo>
                <a:cubicBezTo>
                  <a:pt x="45946" y="146095"/>
                  <a:pt x="98954" y="286568"/>
                  <a:pt x="108231" y="269340"/>
                </a:cubicBezTo>
                <a:cubicBezTo>
                  <a:pt x="117507" y="252112"/>
                  <a:pt x="84377" y="22850"/>
                  <a:pt x="84377" y="22850"/>
                </a:cubicBezTo>
                <a:cubicBezTo>
                  <a:pt x="85702" y="-15581"/>
                  <a:pt x="108231" y="-2329"/>
                  <a:pt x="116182" y="38753"/>
                </a:cubicBezTo>
                <a:cubicBezTo>
                  <a:pt x="124133" y="79835"/>
                  <a:pt x="117507" y="253437"/>
                  <a:pt x="132085" y="269340"/>
                </a:cubicBezTo>
                <a:cubicBezTo>
                  <a:pt x="146662" y="285242"/>
                  <a:pt x="203647" y="134168"/>
                  <a:pt x="203647" y="134168"/>
                </a:cubicBezTo>
                <a:cubicBezTo>
                  <a:pt x="223525" y="111639"/>
                  <a:pt x="255331" y="105013"/>
                  <a:pt x="251355" y="134168"/>
                </a:cubicBezTo>
                <a:cubicBezTo>
                  <a:pt x="247379" y="163323"/>
                  <a:pt x="194370" y="238861"/>
                  <a:pt x="179793" y="309097"/>
                </a:cubicBezTo>
                <a:cubicBezTo>
                  <a:pt x="165216" y="379333"/>
                  <a:pt x="154613" y="526432"/>
                  <a:pt x="163890" y="555587"/>
                </a:cubicBezTo>
                <a:cubicBezTo>
                  <a:pt x="173166" y="584742"/>
                  <a:pt x="212923" y="526433"/>
                  <a:pt x="235452" y="484026"/>
                </a:cubicBezTo>
                <a:cubicBezTo>
                  <a:pt x="257981" y="441619"/>
                  <a:pt x="279184" y="326325"/>
                  <a:pt x="299062" y="301146"/>
                </a:cubicBezTo>
                <a:cubicBezTo>
                  <a:pt x="318940" y="275967"/>
                  <a:pt x="353397" y="294520"/>
                  <a:pt x="354722" y="332951"/>
                </a:cubicBezTo>
                <a:cubicBezTo>
                  <a:pt x="356047" y="371382"/>
                  <a:pt x="308339" y="465473"/>
                  <a:pt x="307014" y="531734"/>
                </a:cubicBezTo>
                <a:cubicBezTo>
                  <a:pt x="305689" y="597995"/>
                  <a:pt x="340144" y="660280"/>
                  <a:pt x="346770" y="730516"/>
                </a:cubicBezTo>
                <a:cubicBezTo>
                  <a:pt x="353396" y="800752"/>
                  <a:pt x="336168" y="896169"/>
                  <a:pt x="346770" y="953153"/>
                </a:cubicBezTo>
                <a:cubicBezTo>
                  <a:pt x="357372" y="1010137"/>
                  <a:pt x="407731" y="1018088"/>
                  <a:pt x="410381" y="1072422"/>
                </a:cubicBezTo>
                <a:cubicBezTo>
                  <a:pt x="413031" y="1126756"/>
                  <a:pt x="391828" y="1275181"/>
                  <a:pt x="354722" y="1295059"/>
                </a:cubicBezTo>
                <a:close/>
              </a:path>
            </a:pathLst>
          </a:custGeom>
          <a:solidFill>
            <a:schemeClr val="accent1">
              <a:alpha val="25000"/>
            </a:schemeClr>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78091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par>
                                <p:cTn id="51" presetID="1" presetClass="exit" presetSubtype="0" fill="hold" nodeType="withEffect">
                                  <p:stCondLst>
                                    <p:cond delay="0"/>
                                  </p:stCondLst>
                                  <p:childTnLst>
                                    <p:set>
                                      <p:cBhvr>
                                        <p:cTn id="52" dur="1" fill="hold">
                                          <p:stCondLst>
                                            <p:cond delay="0"/>
                                          </p:stCondLst>
                                        </p:cTn>
                                        <p:tgtEl>
                                          <p:spTgt spid="27"/>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23"/>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24"/>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29"/>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25"/>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31"/>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7"/>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17"/>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6"/>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22"/>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11"/>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4"/>
                                        </p:tgtEl>
                                        <p:attrNameLst>
                                          <p:attrName>style.visibility</p:attrName>
                                        </p:attrNameLst>
                                      </p:cBhvr>
                                      <p:to>
                                        <p:strVal val="visible"/>
                                      </p:to>
                                    </p:set>
                                  </p:childTnLst>
                                </p:cTn>
                              </p:par>
                              <p:par>
                                <p:cTn id="77" presetID="1" presetClass="entr" presetSubtype="0" fill="hold" grpId="1" nodeType="withEffect">
                                  <p:stCondLst>
                                    <p:cond delay="0"/>
                                  </p:stCondLst>
                                  <p:childTnLst>
                                    <p:set>
                                      <p:cBhvr>
                                        <p:cTn id="78" dur="1" fill="hold">
                                          <p:stCondLst>
                                            <p:cond delay="0"/>
                                          </p:stCondLst>
                                        </p:cTn>
                                        <p:tgtEl>
                                          <p:spTgt spid="5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0" nodeType="clickEffect">
                                  <p:stCondLst>
                                    <p:cond delay="0"/>
                                  </p:stCondLst>
                                  <p:childTnLst>
                                    <p:set>
                                      <p:cBhvr>
                                        <p:cTn id="82" dur="1" fill="hold">
                                          <p:stCondLst>
                                            <p:cond delay="0"/>
                                          </p:stCondLst>
                                        </p:cTn>
                                        <p:tgtEl>
                                          <p:spTgt spid="52"/>
                                        </p:tgtEl>
                                        <p:attrNameLst>
                                          <p:attrName>style.visibility</p:attrName>
                                        </p:attrNameLst>
                                      </p:cBhvr>
                                      <p:to>
                                        <p:strVal val="hidden"/>
                                      </p:to>
                                    </p:set>
                                  </p:childTnLst>
                                </p:cTn>
                              </p:par>
                              <p:par>
                                <p:cTn id="83" presetID="1" presetClass="entr" presetSubtype="0"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9"/>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2"/>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47"/>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xit" presetSubtype="0" fill="hold" grpId="1" nodeType="clickEffect">
                                  <p:stCondLst>
                                    <p:cond delay="0"/>
                                  </p:stCondLst>
                                  <p:childTnLst>
                                    <p:set>
                                      <p:cBhvr>
                                        <p:cTn id="96" dur="1" fill="hold">
                                          <p:stCondLst>
                                            <p:cond delay="0"/>
                                          </p:stCondLst>
                                        </p:cTn>
                                        <p:tgtEl>
                                          <p:spTgt spid="46"/>
                                        </p:tgtEl>
                                        <p:attrNameLst>
                                          <p:attrName>style.visibility</p:attrName>
                                        </p:attrNameLst>
                                      </p:cBhvr>
                                      <p:to>
                                        <p:strVal val="hidden"/>
                                      </p:to>
                                    </p:set>
                                  </p:childTnLst>
                                </p:cTn>
                              </p:par>
                              <p:par>
                                <p:cTn id="97" presetID="1" presetClass="entr" presetSubtype="0" fill="hold" grpId="0" nodeType="withEffect">
                                  <p:stCondLst>
                                    <p:cond delay="0"/>
                                  </p:stCondLst>
                                  <p:childTnLst>
                                    <p:set>
                                      <p:cBhvr>
                                        <p:cTn id="98" dur="1" fill="hold">
                                          <p:stCondLst>
                                            <p:cond delay="0"/>
                                          </p:stCondLst>
                                        </p:cTn>
                                        <p:tgtEl>
                                          <p:spTgt spid="49"/>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28"/>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32"/>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19"/>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41"/>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39"/>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34"/>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2" nodeType="clickEffect">
                                  <p:stCondLst>
                                    <p:cond delay="0"/>
                                  </p:stCondLst>
                                  <p:childTnLst>
                                    <p:set>
                                      <p:cBhvr>
                                        <p:cTn id="116" dur="1" fill="hold">
                                          <p:stCondLst>
                                            <p:cond delay="0"/>
                                          </p:stCondLst>
                                        </p:cTn>
                                        <p:tgtEl>
                                          <p:spTgt spid="24"/>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29"/>
                                        </p:tgtEl>
                                        <p:attrNameLst>
                                          <p:attrName>style.visibility</p:attrName>
                                        </p:attrNameLst>
                                      </p:cBhvr>
                                      <p:to>
                                        <p:strVal val="visible"/>
                                      </p:to>
                                    </p:set>
                                  </p:childTnLst>
                                </p:cTn>
                              </p:par>
                              <p:par>
                                <p:cTn id="119" presetID="1" presetClass="entr" presetSubtype="0" fill="hold" grpId="2" nodeType="withEffect">
                                  <p:stCondLst>
                                    <p:cond delay="0"/>
                                  </p:stCondLst>
                                  <p:childTnLst>
                                    <p:set>
                                      <p:cBhvr>
                                        <p:cTn id="120" dur="1" fill="hold">
                                          <p:stCondLst>
                                            <p:cond delay="0"/>
                                          </p:stCondLst>
                                        </p:cTn>
                                        <p:tgtEl>
                                          <p:spTgt spid="7"/>
                                        </p:tgtEl>
                                        <p:attrNameLst>
                                          <p:attrName>style.visibility</p:attrName>
                                        </p:attrNameLst>
                                      </p:cBhvr>
                                      <p:to>
                                        <p:strVal val="visible"/>
                                      </p:to>
                                    </p:set>
                                  </p:childTnLst>
                                </p:cTn>
                              </p:par>
                              <p:par>
                                <p:cTn id="121" presetID="1" presetClass="entr" presetSubtype="0" fill="hold" grpId="2" nodeType="withEffect">
                                  <p:stCondLst>
                                    <p:cond delay="0"/>
                                  </p:stCondLst>
                                  <p:childTnLst>
                                    <p:set>
                                      <p:cBhvr>
                                        <p:cTn id="122" dur="1" fill="hold">
                                          <p:stCondLst>
                                            <p:cond delay="0"/>
                                          </p:stCondLst>
                                        </p:cTn>
                                        <p:tgtEl>
                                          <p:spTgt spid="11"/>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20"/>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45"/>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xit" presetSubtype="0" fill="hold" grpId="1" nodeType="clickEffect">
                                  <p:stCondLst>
                                    <p:cond delay="0"/>
                                  </p:stCondLst>
                                  <p:childTnLst>
                                    <p:set>
                                      <p:cBhvr>
                                        <p:cTn id="132" dur="1" fill="hold">
                                          <p:stCondLst>
                                            <p:cond delay="0"/>
                                          </p:stCondLst>
                                        </p:cTn>
                                        <p:tgtEl>
                                          <p:spTgt spid="49"/>
                                        </p:tgtEl>
                                        <p:attrNameLst>
                                          <p:attrName>style.visibility</p:attrName>
                                        </p:attrNameLst>
                                      </p:cBhvr>
                                      <p:to>
                                        <p:strVal val="hidden"/>
                                      </p:to>
                                    </p:set>
                                  </p:childTnLst>
                                </p:cTn>
                              </p:par>
                              <p:par>
                                <p:cTn id="133" presetID="1" presetClass="entr" presetSubtype="0" fill="hold" grpId="0" nodeType="withEffect">
                                  <p:stCondLst>
                                    <p:cond delay="0"/>
                                  </p:stCondLst>
                                  <p:childTnLst>
                                    <p:set>
                                      <p:cBhvr>
                                        <p:cTn id="134" dur="1" fill="hold">
                                          <p:stCondLst>
                                            <p:cond delay="0"/>
                                          </p:stCondLst>
                                        </p:cTn>
                                        <p:tgtEl>
                                          <p:spTgt spid="50"/>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2" nodeType="clickEffect">
                                  <p:stCondLst>
                                    <p:cond delay="0"/>
                                  </p:stCondLst>
                                  <p:childTnLst>
                                    <p:set>
                                      <p:cBhvr>
                                        <p:cTn id="138" dur="1" fill="hold">
                                          <p:stCondLst>
                                            <p:cond delay="0"/>
                                          </p:stCondLst>
                                        </p:cTn>
                                        <p:tgtEl>
                                          <p:spTgt spid="25"/>
                                        </p:tgtEl>
                                        <p:attrNameLst>
                                          <p:attrName>style.visibility</p:attrName>
                                        </p:attrNameLst>
                                      </p:cBhvr>
                                      <p:to>
                                        <p:strVal val="visible"/>
                                      </p:to>
                                    </p:set>
                                  </p:childTnLst>
                                </p:cTn>
                              </p:par>
                              <p:par>
                                <p:cTn id="139" presetID="1" presetClass="entr" presetSubtype="0" fill="hold" nodeType="withEffect">
                                  <p:stCondLst>
                                    <p:cond delay="0"/>
                                  </p:stCondLst>
                                  <p:childTnLst>
                                    <p:set>
                                      <p:cBhvr>
                                        <p:cTn id="140" dur="1" fill="hold">
                                          <p:stCondLst>
                                            <p:cond delay="0"/>
                                          </p:stCondLst>
                                        </p:cTn>
                                        <p:tgtEl>
                                          <p:spTgt spid="31"/>
                                        </p:tgtEl>
                                        <p:attrNameLst>
                                          <p:attrName>style.visibility</p:attrName>
                                        </p:attrNameLst>
                                      </p:cBhvr>
                                      <p:to>
                                        <p:strVal val="visible"/>
                                      </p:to>
                                    </p:set>
                                  </p:childTnLst>
                                </p:cTn>
                              </p:par>
                              <p:par>
                                <p:cTn id="141" presetID="1" presetClass="entr" presetSubtype="0" fill="hold" grpId="2" nodeType="withEffect">
                                  <p:stCondLst>
                                    <p:cond delay="0"/>
                                  </p:stCondLst>
                                  <p:childTnLst>
                                    <p:set>
                                      <p:cBhvr>
                                        <p:cTn id="142" dur="1" fill="hold">
                                          <p:stCondLst>
                                            <p:cond delay="0"/>
                                          </p:stCondLst>
                                        </p:cTn>
                                        <p:tgtEl>
                                          <p:spTgt spid="17"/>
                                        </p:tgtEl>
                                        <p:attrNameLst>
                                          <p:attrName>style.visibility</p:attrName>
                                        </p:attrNameLst>
                                      </p:cBhvr>
                                      <p:to>
                                        <p:strVal val="visible"/>
                                      </p:to>
                                    </p:set>
                                  </p:childTnLst>
                                </p:cTn>
                              </p:par>
                              <p:par>
                                <p:cTn id="143" presetID="1" presetClass="entr" presetSubtype="0" fill="hold" grpId="2" nodeType="withEffect">
                                  <p:stCondLst>
                                    <p:cond delay="0"/>
                                  </p:stCondLst>
                                  <p:childTnLst>
                                    <p:set>
                                      <p:cBhvr>
                                        <p:cTn id="14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1" grpId="0" animBg="1"/>
      <p:bldP spid="51" grpId="0" animBg="1"/>
      <p:bldP spid="60" grpId="0" animBg="1"/>
      <p:bldP spid="42" grpId="0" animBg="1"/>
      <p:bldP spid="44" grpId="0" animBg="1"/>
      <p:bldP spid="6" grpId="0" animBg="1"/>
      <p:bldP spid="6" grpId="1" animBg="1"/>
      <p:bldP spid="7" grpId="0" animBg="1"/>
      <p:bldP spid="7" grpId="1" animBg="1"/>
      <p:bldP spid="7" grpId="2" animBg="1"/>
      <p:bldP spid="11" grpId="0" animBg="1"/>
      <p:bldP spid="11" grpId="1" animBg="1"/>
      <p:bldP spid="11" grpId="2" animBg="1"/>
      <p:bldP spid="17" grpId="0" animBg="1"/>
      <p:bldP spid="17" grpId="1" animBg="1"/>
      <p:bldP spid="17" grpId="2" animBg="1"/>
      <p:bldP spid="22" grpId="0" animBg="1"/>
      <p:bldP spid="22" grpId="1" animBg="1"/>
      <p:bldP spid="22" grpId="2" animBg="1"/>
      <p:bldP spid="23" grpId="0" animBg="1"/>
      <p:bldP spid="23" grpId="1" animBg="1"/>
      <p:bldP spid="24" grpId="0" animBg="1"/>
      <p:bldP spid="24" grpId="1" animBg="1"/>
      <p:bldP spid="24" grpId="2" animBg="1"/>
      <p:bldP spid="25" grpId="0" animBg="1"/>
      <p:bldP spid="25" grpId="1" animBg="1"/>
      <p:bldP spid="25" grpId="2" animBg="1"/>
      <p:bldP spid="12" grpId="0"/>
      <p:bldP spid="32" grpId="0"/>
      <p:bldP spid="19" grpId="0" animBg="1"/>
      <p:bldP spid="20" grpId="0" animBg="1"/>
      <p:bldP spid="34" grpId="0" animBg="1"/>
      <p:bldP spid="39" grpId="0" animBg="1"/>
      <p:bldP spid="45" grpId="0" animBg="1"/>
      <p:bldP spid="46" grpId="0" animBg="1"/>
      <p:bldP spid="46" grpId="1" animBg="1"/>
      <p:bldP spid="49" grpId="0" animBg="1"/>
      <p:bldP spid="49" grpId="1" animBg="1"/>
      <p:bldP spid="50" grpId="0" animBg="1"/>
      <p:bldP spid="52" grpId="0" animBg="1"/>
      <p:bldP spid="52" grpId="1" animBg="1"/>
      <p:bldP spid="47"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13B57B1B56684BAB1341979C003C65" ma:contentTypeVersion="13" ma:contentTypeDescription="Create a new document." ma:contentTypeScope="" ma:versionID="3405956e3a549576d6db573d22b4ed99">
  <xsd:schema xmlns:xsd="http://www.w3.org/2001/XMLSchema" xmlns:xs="http://www.w3.org/2001/XMLSchema" xmlns:p="http://schemas.microsoft.com/office/2006/metadata/properties" xmlns:ns3="b8b3ae3f-5481-4331-b963-02e70fee9004" xmlns:ns4="05428c74-abb2-4460-9816-fc88d4c40442" targetNamespace="http://schemas.microsoft.com/office/2006/metadata/properties" ma:root="true" ma:fieldsID="936cb61175cac8064d30e2ba659afcbb" ns3:_="" ns4:_="">
    <xsd:import namespace="b8b3ae3f-5481-4331-b963-02e70fee9004"/>
    <xsd:import namespace="05428c74-abb2-4460-9816-fc88d4c4044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b3ae3f-5481-4331-b963-02e70fee90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428c74-abb2-4460-9816-fc88d4c4044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ABA7D8A-F5E6-405A-ABE6-B4FE95E125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b3ae3f-5481-4331-b963-02e70fee9004"/>
    <ds:schemaRef ds:uri="05428c74-abb2-4460-9816-fc88d4c404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A2253ED-4BC3-4DC9-981E-BB467C2EC2A7}">
  <ds:schemaRefs>
    <ds:schemaRef ds:uri="http://schemas.microsoft.com/sharepoint/v3/contenttype/forms"/>
  </ds:schemaRefs>
</ds:datastoreItem>
</file>

<file path=customXml/itemProps3.xml><?xml version="1.0" encoding="utf-8"?>
<ds:datastoreItem xmlns:ds="http://schemas.openxmlformats.org/officeDocument/2006/customXml" ds:itemID="{F74EA6EA-59D5-4D00-88FA-89FD100C09AF}">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215</TotalTime>
  <Words>371</Words>
  <Application>Microsoft Office PowerPoint</Application>
  <PresentationFormat>Widescreen</PresentationFormat>
  <Paragraphs>31</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Fainstad, Brandon P.</dc:creator>
  <cp:lastModifiedBy>Fainstad, Brandon</cp:lastModifiedBy>
  <cp:revision>56</cp:revision>
  <dcterms:created xsi:type="dcterms:W3CDTF">2020-09-25T16:30:24Z</dcterms:created>
  <dcterms:modified xsi:type="dcterms:W3CDTF">2022-03-21T20:57:42Z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0x0101000913B57B1B56684BAB1341979C003C65</vt:lpwstr>
  </property>
</Properties>
</file>