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9"/>
  </p:notesMasterIdLst>
  <p:sldIdLst>
    <p:sldId id="259" r:id="rId5"/>
    <p:sldId id="260" r:id="rId6"/>
    <p:sldId id="262"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96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F1D1D01-94D9-43F5-9A53-F98DE0B70283}" v="1" dt="2022-03-21T20:38:48.4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04" autoAdjust="0"/>
    <p:restoredTop sz="76067" autoAdjust="0"/>
  </p:normalViewPr>
  <p:slideViewPr>
    <p:cSldViewPr snapToGrid="0">
      <p:cViewPr varScale="1">
        <p:scale>
          <a:sx n="55" d="100"/>
          <a:sy n="55" d="100"/>
        </p:scale>
        <p:origin x="12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instad, Brandon" userId="aac92477-536e-4d21-9f70-fa5cd941f380" providerId="ADAL" clId="{EF1D1D01-94D9-43F5-9A53-F98DE0B70283}"/>
    <pc:docChg chg="modSld">
      <pc:chgData name="Fainstad, Brandon" userId="aac92477-536e-4d21-9f70-fa5cd941f380" providerId="ADAL" clId="{EF1D1D01-94D9-43F5-9A53-F98DE0B70283}" dt="2022-03-21T20:38:48.468" v="0"/>
      <pc:docMkLst>
        <pc:docMk/>
      </pc:docMkLst>
      <pc:sldChg chg="modAnim">
        <pc:chgData name="Fainstad, Brandon" userId="aac92477-536e-4d21-9f70-fa5cd941f380" providerId="ADAL" clId="{EF1D1D01-94D9-43F5-9A53-F98DE0B70283}" dt="2022-03-21T20:38:48.468" v="0"/>
        <pc:sldMkLst>
          <pc:docMk/>
          <pc:sldMk cId="1708864878" sldId="26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B910AF-DA6A-4E6D-867B-53E8BF2C95EF}" type="datetimeFigureOut">
              <a:rPr lang="en-US" smtClean="0"/>
              <a:t>3/21/2022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2FE3A8-A98B-4D16-84A5-B121C1AAC87C}" type="slidenum">
              <a:rPr lang="en-US" smtClean="0"/>
              <a:t>‹#›</a:t>
            </a:fld>
            <a:endParaRPr lang="en-US"/>
          </a:p>
        </p:txBody>
      </p:sp>
    </p:spTree>
    <p:extLst>
      <p:ext uri="{BB962C8B-B14F-4D97-AF65-F5344CB8AC3E}">
        <p14:creationId xmlns:p14="http://schemas.microsoft.com/office/powerpoint/2010/main" val="9805368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s://www.ajronline.org/doi/abs/10.2214/AJR.10.7226" TargetMode="External"/><Relationship Id="rId3" Type="http://schemas.openxmlformats.org/officeDocument/2006/relationships/hyperlink" Target="https://www.ajronline.org/author/Godoy,+Myrna+C+B" TargetMode="External"/><Relationship Id="rId7" Type="http://schemas.openxmlformats.org/officeDocument/2006/relationships/hyperlink" Target="https://www.ajronline.org/author/Naidich,+David+P" TargetMode="External"/><Relationship Id="rId2" Type="http://schemas.openxmlformats.org/officeDocument/2006/relationships/slide" Target="../slides/slide1.xml"/><Relationship Id="rId1" Type="http://schemas.openxmlformats.org/officeDocument/2006/relationships/notesMaster" Target="../notesMasters/notesMaster1.xml"/><Relationship Id="rId6" Type="http://schemas.openxmlformats.org/officeDocument/2006/relationships/hyperlink" Target="https://www.ajronline.org/author/Vlahos,+Ioannis" TargetMode="External"/><Relationship Id="rId5" Type="http://schemas.openxmlformats.org/officeDocument/2006/relationships/hyperlink" Target="https://www.ajronline.org/author/de+Groot,+Patricia+M" TargetMode="External"/><Relationship Id="rId4" Type="http://schemas.openxmlformats.org/officeDocument/2006/relationships/hyperlink" Target="https://www.ajronline.org/author/Leitman,+Barry+S"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Objectives:</a:t>
            </a:r>
          </a:p>
          <a:p>
            <a:pPr marL="171450" indent="-171450">
              <a:buFontTx/>
              <a:buChar char="-"/>
            </a:pPr>
            <a:r>
              <a:rPr lang="en-US" b="0" dirty="0"/>
              <a:t>Describe</a:t>
            </a:r>
            <a:r>
              <a:rPr lang="en-US" b="0" baseline="0" dirty="0"/>
              <a:t> the appropriate location of an endotracheal tube</a:t>
            </a:r>
          </a:p>
          <a:p>
            <a:pPr marL="171450" indent="-171450">
              <a:buFontTx/>
              <a:buChar char="-"/>
            </a:pPr>
            <a:r>
              <a:rPr lang="en-US" b="0" baseline="0" dirty="0"/>
              <a:t>Identify an endotracheal tube on CXR and determine whether it is in the appropriate position</a:t>
            </a:r>
          </a:p>
          <a:p>
            <a:endParaRPr lang="en-US" b="1" dirty="0"/>
          </a:p>
          <a:p>
            <a:r>
              <a:rPr lang="en-US" b="1" dirty="0"/>
              <a:t>Instructions</a:t>
            </a:r>
            <a:r>
              <a:rPr lang="en-US" dirty="0"/>
              <a:t>: Ask a leaner to provide an overall interpretation.  Advance using the arrows or scroll wheel on the mouse reveal subsequent questions with answers and graphics.  You can go back to prior graphics and questions by using the back arrow or scrolling back on the mouse wheel.  </a:t>
            </a:r>
          </a:p>
          <a:p>
            <a:endParaRPr lang="en-US" dirty="0"/>
          </a:p>
          <a:p>
            <a:r>
              <a:rPr lang="en-US" sz="1200" b="1" kern="1200" dirty="0">
                <a:solidFill>
                  <a:schemeClr val="tx1"/>
                </a:solidFill>
                <a:latin typeface="+mn-lt"/>
                <a:ea typeface="+mn-ea"/>
                <a:cs typeface="+mn-cs"/>
              </a:rPr>
              <a:t>Official CXR Read</a:t>
            </a:r>
            <a:r>
              <a:rPr lang="en-US" sz="1200" kern="120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Right IJ line terminates in the distal SVC. Enteric tube reaches the proximal stomach. ET tube is been placed and extends approximately 1.7 cm into the right mainstem bronchus. Diffuse lung opacities more focal right basal consolidation. There are is a small right pleural effusion.</a:t>
            </a:r>
            <a:endParaRPr lang="en-US" sz="1200" kern="1200" dirty="0">
              <a:solidFill>
                <a:schemeClr val="tx1"/>
              </a:solidFill>
              <a:latin typeface="+mn-lt"/>
              <a:ea typeface="+mn-ea"/>
              <a:cs typeface="+mn-cs"/>
            </a:endParaRPr>
          </a:p>
          <a:p>
            <a:endParaRPr lang="en-US" sz="1200" kern="1200" dirty="0">
              <a:solidFill>
                <a:schemeClr val="tx1"/>
              </a:solidFill>
              <a:latin typeface="+mn-lt"/>
              <a:ea typeface="+mn-ea"/>
              <a:cs typeface="+mn-cs"/>
            </a:endParaRPr>
          </a:p>
          <a:p>
            <a:r>
              <a:rPr lang="en-US" sz="1200" b="1" kern="1200" dirty="0">
                <a:solidFill>
                  <a:schemeClr val="tx1"/>
                </a:solidFill>
                <a:latin typeface="+mn-lt"/>
                <a:ea typeface="+mn-ea"/>
                <a:cs typeface="+mn-cs"/>
              </a:rPr>
              <a:t>Diagnosis:</a:t>
            </a:r>
            <a:r>
              <a:rPr lang="en-US" sz="1200" b="0" kern="1200" dirty="0">
                <a:solidFill>
                  <a:schemeClr val="tx1"/>
                </a:solidFill>
                <a:latin typeface="+mn-lt"/>
                <a:ea typeface="+mn-ea"/>
                <a:cs typeface="+mn-cs"/>
              </a:rPr>
              <a:t>. Acute respiratory distress syndrome secondary</a:t>
            </a:r>
            <a:r>
              <a:rPr lang="en-US" sz="1200" b="0" kern="1200" baseline="0" dirty="0">
                <a:solidFill>
                  <a:schemeClr val="tx1"/>
                </a:solidFill>
                <a:latin typeface="+mn-lt"/>
                <a:ea typeface="+mn-ea"/>
                <a:cs typeface="+mn-cs"/>
              </a:rPr>
              <a:t> to sepsis from spontaneous bacterial peritonitis</a:t>
            </a:r>
          </a:p>
          <a:p>
            <a:endParaRPr lang="en-US" sz="1200" b="0" kern="1200" baseline="0" dirty="0">
              <a:solidFill>
                <a:schemeClr val="tx1"/>
              </a:solidFill>
              <a:latin typeface="+mn-lt"/>
              <a:ea typeface="+mn-ea"/>
              <a:cs typeface="+mn-cs"/>
            </a:endParaRPr>
          </a:p>
          <a:p>
            <a:r>
              <a:rPr lang="en-US" sz="1200" b="1" kern="1200" baseline="0" dirty="0">
                <a:solidFill>
                  <a:schemeClr val="tx1"/>
                </a:solidFill>
                <a:latin typeface="+mn-lt"/>
                <a:ea typeface="+mn-ea"/>
                <a:cs typeface="+mn-cs"/>
              </a:rPr>
              <a:t>Teaching: </a:t>
            </a:r>
            <a:r>
              <a:rPr lang="en-US" sz="1200" b="0" kern="1200" baseline="0" dirty="0">
                <a:solidFill>
                  <a:schemeClr val="tx1"/>
                </a:solidFill>
                <a:latin typeface="+mn-lt"/>
                <a:ea typeface="+mn-ea"/>
                <a:cs typeface="+mn-cs"/>
              </a:rPr>
              <a:t>An endotracheal tube should terminate 2-4 cm above the carina. The tube must be low enough to ensure that the cuff will inflate below the vocal cords (avoid vocal cord trauma), and high enough to adequately ventilate both lungs.</a:t>
            </a:r>
            <a:endParaRPr lang="en-US" sz="1200" b="0" kern="1200" dirty="0">
              <a:solidFill>
                <a:schemeClr val="tx1"/>
              </a:solidFill>
              <a:latin typeface="+mn-lt"/>
              <a:ea typeface="+mn-ea"/>
              <a:cs typeface="+mn-cs"/>
            </a:endParaRP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Take home points</a:t>
            </a:r>
            <a:r>
              <a:rPr lang="en-US" sz="1200" kern="1200" dirty="0">
                <a:solidFill>
                  <a:schemeClr val="tx1"/>
                </a:solidFill>
                <a:latin typeface="+mn-lt"/>
                <a:ea typeface="+mn-ea"/>
                <a:cs typeface="+mn-cs"/>
              </a:rPr>
              <a:t>:</a:t>
            </a:r>
          </a:p>
          <a:p>
            <a:pPr marL="171450" indent="-171450">
              <a:buFontTx/>
              <a:buChar char="-"/>
            </a:pPr>
            <a:r>
              <a:rPr lang="en-US" sz="1200" kern="1200" dirty="0">
                <a:solidFill>
                  <a:schemeClr val="tx1"/>
                </a:solidFill>
                <a:latin typeface="+mn-lt"/>
                <a:ea typeface="+mn-ea"/>
                <a:cs typeface="+mn-cs"/>
              </a:rPr>
              <a:t>An endotracheal tube should terminate 2-4 cm above the</a:t>
            </a:r>
            <a:r>
              <a:rPr lang="en-US" sz="1200" kern="1200" baseline="0" dirty="0">
                <a:solidFill>
                  <a:schemeClr val="tx1"/>
                </a:solidFill>
                <a:latin typeface="+mn-lt"/>
                <a:ea typeface="+mn-ea"/>
                <a:cs typeface="+mn-cs"/>
              </a:rPr>
              <a:t> carina </a:t>
            </a:r>
            <a:endParaRPr lang="en-US" sz="1200" kern="1200" dirty="0">
              <a:solidFill>
                <a:schemeClr val="tx1"/>
              </a:solidFill>
              <a:latin typeface="+mn-lt"/>
              <a:ea typeface="+mn-ea"/>
              <a:cs typeface="+mn-cs"/>
            </a:endParaRPr>
          </a:p>
          <a:p>
            <a:endParaRPr lang="en-US" sz="1200" kern="1200" dirty="0">
              <a:solidFill>
                <a:schemeClr val="tx1"/>
              </a:solidFill>
              <a:latin typeface="+mn-lt"/>
              <a:ea typeface="+mn-ea"/>
              <a:cs typeface="+mn-cs"/>
            </a:endParaRPr>
          </a:p>
          <a:p>
            <a:r>
              <a:rPr lang="en-US" sz="1200" b="1" kern="1200" dirty="0">
                <a:solidFill>
                  <a:schemeClr val="tx1"/>
                </a:solidFill>
                <a:latin typeface="+mn-lt"/>
                <a:ea typeface="+mn-ea"/>
                <a:cs typeface="+mn-cs"/>
              </a:rPr>
              <a:t>References:</a:t>
            </a:r>
            <a:br>
              <a:rPr lang="en-US" dirty="0"/>
            </a:br>
            <a:r>
              <a:rPr lang="en-US" sz="1200" b="0" i="0" u="none" strike="noStrike" kern="1200" dirty="0">
                <a:solidFill>
                  <a:schemeClr val="bg1"/>
                </a:solidFill>
                <a:effectLst/>
                <a:latin typeface="+mn-lt"/>
                <a:ea typeface="+mn-ea"/>
                <a:cs typeface="+mn-cs"/>
                <a:hlinkClick r:id="rId3"/>
              </a:rPr>
              <a:t>Myrna C. B. Godoy</a:t>
            </a:r>
            <a:r>
              <a:rPr lang="en-US" sz="1200" b="0" i="0" u="none" kern="1200" dirty="0">
                <a:solidFill>
                  <a:schemeClr val="bg1"/>
                </a:solidFill>
                <a:effectLst/>
                <a:latin typeface="+mn-lt"/>
                <a:ea typeface="+mn-ea"/>
                <a:cs typeface="+mn-cs"/>
              </a:rPr>
              <a:t>, </a:t>
            </a:r>
            <a:r>
              <a:rPr lang="en-US" sz="1200" b="0" i="0" u="none" strike="noStrike" kern="1200" dirty="0">
                <a:solidFill>
                  <a:schemeClr val="bg1"/>
                </a:solidFill>
                <a:effectLst/>
                <a:latin typeface="+mn-lt"/>
                <a:ea typeface="+mn-ea"/>
                <a:cs typeface="+mn-cs"/>
                <a:hlinkClick r:id="rId4"/>
              </a:rPr>
              <a:t>Barry S. </a:t>
            </a:r>
            <a:r>
              <a:rPr lang="en-US" sz="1200" b="0" i="0" u="none" strike="noStrike" kern="1200" dirty="0" err="1">
                <a:solidFill>
                  <a:schemeClr val="bg1"/>
                </a:solidFill>
                <a:effectLst/>
                <a:latin typeface="+mn-lt"/>
                <a:ea typeface="+mn-ea"/>
                <a:cs typeface="+mn-cs"/>
                <a:hlinkClick r:id="rId4"/>
              </a:rPr>
              <a:t>Leitman</a:t>
            </a:r>
            <a:r>
              <a:rPr lang="en-US" sz="1200" b="0" i="0" u="none" kern="1200" dirty="0">
                <a:solidFill>
                  <a:schemeClr val="bg1"/>
                </a:solidFill>
                <a:effectLst/>
                <a:latin typeface="+mn-lt"/>
                <a:ea typeface="+mn-ea"/>
                <a:cs typeface="+mn-cs"/>
              </a:rPr>
              <a:t>, </a:t>
            </a:r>
            <a:r>
              <a:rPr lang="en-US" sz="1200" b="0" i="0" u="none" strike="noStrike" kern="1200" dirty="0">
                <a:solidFill>
                  <a:schemeClr val="bg1"/>
                </a:solidFill>
                <a:effectLst/>
                <a:latin typeface="+mn-lt"/>
                <a:ea typeface="+mn-ea"/>
                <a:cs typeface="+mn-cs"/>
                <a:hlinkClick r:id="rId5"/>
              </a:rPr>
              <a:t>Patricia M. de Groot</a:t>
            </a:r>
            <a:r>
              <a:rPr lang="en-US" sz="1200" b="0" i="0" u="none" kern="1200" dirty="0">
                <a:solidFill>
                  <a:schemeClr val="bg1"/>
                </a:solidFill>
                <a:effectLst/>
                <a:latin typeface="+mn-lt"/>
                <a:ea typeface="+mn-ea"/>
                <a:cs typeface="+mn-cs"/>
              </a:rPr>
              <a:t>, </a:t>
            </a:r>
            <a:r>
              <a:rPr lang="en-US" sz="1200" b="0" i="0" u="none" strike="noStrike" kern="1200" dirty="0" err="1">
                <a:solidFill>
                  <a:schemeClr val="bg1"/>
                </a:solidFill>
                <a:effectLst/>
                <a:latin typeface="+mn-lt"/>
                <a:ea typeface="+mn-ea"/>
                <a:cs typeface="+mn-cs"/>
                <a:hlinkClick r:id="rId6"/>
              </a:rPr>
              <a:t>Ioannis</a:t>
            </a:r>
            <a:r>
              <a:rPr lang="en-US" sz="1200" b="0" i="0" u="none" strike="noStrike" kern="1200" dirty="0">
                <a:solidFill>
                  <a:schemeClr val="bg1"/>
                </a:solidFill>
                <a:effectLst/>
                <a:latin typeface="+mn-lt"/>
                <a:ea typeface="+mn-ea"/>
                <a:cs typeface="+mn-cs"/>
                <a:hlinkClick r:id="rId6"/>
              </a:rPr>
              <a:t> Vlahos</a:t>
            </a:r>
            <a:r>
              <a:rPr lang="en-US" sz="1200" b="0" i="0" u="none" kern="1200" dirty="0">
                <a:solidFill>
                  <a:schemeClr val="bg1"/>
                </a:solidFill>
                <a:effectLst/>
                <a:latin typeface="+mn-lt"/>
                <a:ea typeface="+mn-ea"/>
                <a:cs typeface="+mn-cs"/>
              </a:rPr>
              <a:t>, and </a:t>
            </a:r>
            <a:r>
              <a:rPr lang="en-US" sz="1200" b="0" i="0" u="none" strike="noStrike" kern="1200" dirty="0">
                <a:solidFill>
                  <a:schemeClr val="bg1"/>
                </a:solidFill>
                <a:effectLst/>
                <a:latin typeface="+mn-lt"/>
                <a:ea typeface="+mn-ea"/>
                <a:cs typeface="+mn-cs"/>
                <a:hlinkClick r:id="rId7"/>
              </a:rPr>
              <a:t>David P. </a:t>
            </a:r>
            <a:r>
              <a:rPr lang="en-US" sz="1200" b="0" i="0" u="none" strike="noStrike" kern="1200" dirty="0" err="1">
                <a:solidFill>
                  <a:schemeClr val="bg1"/>
                </a:solidFill>
                <a:effectLst/>
                <a:latin typeface="+mn-lt"/>
                <a:ea typeface="+mn-ea"/>
                <a:cs typeface="+mn-cs"/>
                <a:hlinkClick r:id="rId7"/>
              </a:rPr>
              <a:t>Naidich</a:t>
            </a:r>
            <a:endParaRPr lang="en-US" sz="1200" b="0" i="0" u="none" kern="1200" dirty="0">
              <a:solidFill>
                <a:schemeClr val="bg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bg1"/>
                </a:solidFill>
                <a:effectLst/>
                <a:latin typeface="+mn-lt"/>
                <a:ea typeface="+mn-ea"/>
                <a:cs typeface="+mn-cs"/>
                <a:hlinkClick r:id="rId8"/>
              </a:rPr>
              <a:t>Chest Radiography in the ICU: Part 1, Evaluation of Airway, Enteric, and Pleural Tubes</a:t>
            </a:r>
            <a:endParaRPr lang="en-US" sz="1200" b="0" i="0" u="none" kern="1200" dirty="0">
              <a:solidFill>
                <a:schemeClr val="bg1"/>
              </a:solidFill>
              <a:effectLst/>
              <a:latin typeface="+mn-lt"/>
              <a:ea typeface="+mn-ea"/>
              <a:cs typeface="+mn-cs"/>
            </a:endParaRPr>
          </a:p>
          <a:p>
            <a:r>
              <a:rPr lang="en-US" sz="1200" b="0" i="0" u="none" kern="1200" dirty="0">
                <a:solidFill>
                  <a:schemeClr val="bg1"/>
                </a:solidFill>
                <a:effectLst/>
                <a:latin typeface="+mn-lt"/>
                <a:ea typeface="+mn-ea"/>
                <a:cs typeface="+mn-cs"/>
              </a:rPr>
              <a:t>American Journal of </a:t>
            </a:r>
            <a:r>
              <a:rPr lang="en-US" sz="1200" b="0" i="0" u="none" kern="1200" dirty="0" err="1">
                <a:solidFill>
                  <a:schemeClr val="bg1"/>
                </a:solidFill>
                <a:effectLst/>
                <a:latin typeface="+mn-lt"/>
                <a:ea typeface="+mn-ea"/>
                <a:cs typeface="+mn-cs"/>
              </a:rPr>
              <a:t>Roentgenology</a:t>
            </a:r>
            <a:r>
              <a:rPr lang="en-US" sz="1200" b="0" i="0" u="none" kern="1200" dirty="0">
                <a:solidFill>
                  <a:schemeClr val="bg1"/>
                </a:solidFill>
                <a:effectLst/>
                <a:latin typeface="+mn-lt"/>
                <a:ea typeface="+mn-ea"/>
                <a:cs typeface="+mn-cs"/>
              </a:rPr>
              <a:t> 2012 198:3, 563-571</a:t>
            </a:r>
            <a:endParaRPr lang="en-US" b="0" u="none" dirty="0">
              <a:solidFill>
                <a:schemeClr val="bg1"/>
              </a:solidFill>
            </a:endParaRPr>
          </a:p>
        </p:txBody>
      </p:sp>
      <p:sp>
        <p:nvSpPr>
          <p:cNvPr id="4" name="Slide Number Placeholder 3"/>
          <p:cNvSpPr>
            <a:spLocks noGrp="1"/>
          </p:cNvSpPr>
          <p:nvPr>
            <p:ph type="sldNum" sz="quarter" idx="5"/>
          </p:nvPr>
        </p:nvSpPr>
        <p:spPr/>
        <p:txBody>
          <a:bodyPr/>
          <a:lstStyle/>
          <a:p>
            <a:fld id="{C342401B-AD1E-4148-843A-1CF96CA8A26C}" type="slidenum">
              <a:rPr lang="en-US" smtClean="0"/>
              <a:t>1</a:t>
            </a:fld>
            <a:endParaRPr lang="en-US"/>
          </a:p>
        </p:txBody>
      </p:sp>
    </p:spTree>
    <p:extLst>
      <p:ext uri="{BB962C8B-B14F-4D97-AF65-F5344CB8AC3E}">
        <p14:creationId xmlns:p14="http://schemas.microsoft.com/office/powerpoint/2010/main" val="1635801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C342401B-AD1E-4148-843A-1CF96CA8A26C}" type="slidenum">
              <a:rPr lang="en-US" smtClean="0"/>
              <a:t>2</a:t>
            </a:fld>
            <a:endParaRPr lang="en-US"/>
          </a:p>
        </p:txBody>
      </p:sp>
    </p:spTree>
    <p:extLst>
      <p:ext uri="{BB962C8B-B14F-4D97-AF65-F5344CB8AC3E}">
        <p14:creationId xmlns:p14="http://schemas.microsoft.com/office/powerpoint/2010/main" val="16358012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C342401B-AD1E-4148-843A-1CF96CA8A26C}" type="slidenum">
              <a:rPr lang="en-US" smtClean="0"/>
              <a:t>3</a:t>
            </a:fld>
            <a:endParaRPr lang="en-US"/>
          </a:p>
        </p:txBody>
      </p:sp>
    </p:spTree>
    <p:extLst>
      <p:ext uri="{BB962C8B-B14F-4D97-AF65-F5344CB8AC3E}">
        <p14:creationId xmlns:p14="http://schemas.microsoft.com/office/powerpoint/2010/main" val="35955223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C342401B-AD1E-4148-843A-1CF96CA8A26C}" type="slidenum">
              <a:rPr lang="en-US" smtClean="0"/>
              <a:t>4</a:t>
            </a:fld>
            <a:endParaRPr lang="en-US"/>
          </a:p>
        </p:txBody>
      </p:sp>
    </p:spTree>
    <p:extLst>
      <p:ext uri="{BB962C8B-B14F-4D97-AF65-F5344CB8AC3E}">
        <p14:creationId xmlns:p14="http://schemas.microsoft.com/office/powerpoint/2010/main" val="1635801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7409A97-9955-4FDE-80EC-C1F71071BFD0}" type="datetimeFigureOut">
              <a:rPr lang="en-US" smtClean="0"/>
              <a:t>3/21/2022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44BF26-5EC2-4376-BB6B-A668EDD6899D}" type="slidenum">
              <a:rPr lang="en-US" smtClean="0"/>
              <a:t>‹#›</a:t>
            </a:fld>
            <a:endParaRPr lang="en-US"/>
          </a:p>
        </p:txBody>
      </p:sp>
    </p:spTree>
    <p:extLst>
      <p:ext uri="{BB962C8B-B14F-4D97-AF65-F5344CB8AC3E}">
        <p14:creationId xmlns:p14="http://schemas.microsoft.com/office/powerpoint/2010/main" val="3816488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409A97-9955-4FDE-80EC-C1F71071BFD0}" type="datetimeFigureOut">
              <a:rPr lang="en-US" smtClean="0"/>
              <a:t>3/21/2022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44BF26-5EC2-4376-BB6B-A668EDD6899D}" type="slidenum">
              <a:rPr lang="en-US" smtClean="0"/>
              <a:t>‹#›</a:t>
            </a:fld>
            <a:endParaRPr lang="en-US"/>
          </a:p>
        </p:txBody>
      </p:sp>
    </p:spTree>
    <p:extLst>
      <p:ext uri="{BB962C8B-B14F-4D97-AF65-F5344CB8AC3E}">
        <p14:creationId xmlns:p14="http://schemas.microsoft.com/office/powerpoint/2010/main" val="123098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409A97-9955-4FDE-80EC-C1F71071BFD0}" type="datetimeFigureOut">
              <a:rPr lang="en-US" smtClean="0"/>
              <a:t>3/21/2022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44BF26-5EC2-4376-BB6B-A668EDD6899D}" type="slidenum">
              <a:rPr lang="en-US" smtClean="0"/>
              <a:t>‹#›</a:t>
            </a:fld>
            <a:endParaRPr lang="en-US"/>
          </a:p>
        </p:txBody>
      </p:sp>
    </p:spTree>
    <p:extLst>
      <p:ext uri="{BB962C8B-B14F-4D97-AF65-F5344CB8AC3E}">
        <p14:creationId xmlns:p14="http://schemas.microsoft.com/office/powerpoint/2010/main" val="846581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409A97-9955-4FDE-80EC-C1F71071BFD0}" type="datetimeFigureOut">
              <a:rPr lang="en-US" smtClean="0"/>
              <a:t>3/21/2022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44BF26-5EC2-4376-BB6B-A668EDD6899D}" type="slidenum">
              <a:rPr lang="en-US" smtClean="0"/>
              <a:t>‹#›</a:t>
            </a:fld>
            <a:endParaRPr lang="en-US"/>
          </a:p>
        </p:txBody>
      </p:sp>
    </p:spTree>
    <p:extLst>
      <p:ext uri="{BB962C8B-B14F-4D97-AF65-F5344CB8AC3E}">
        <p14:creationId xmlns:p14="http://schemas.microsoft.com/office/powerpoint/2010/main" val="1765612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409A97-9955-4FDE-80EC-C1F71071BFD0}" type="datetimeFigureOut">
              <a:rPr lang="en-US" smtClean="0"/>
              <a:t>3/21/2022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44BF26-5EC2-4376-BB6B-A668EDD6899D}" type="slidenum">
              <a:rPr lang="en-US" smtClean="0"/>
              <a:t>‹#›</a:t>
            </a:fld>
            <a:endParaRPr lang="en-US"/>
          </a:p>
        </p:txBody>
      </p:sp>
    </p:spTree>
    <p:extLst>
      <p:ext uri="{BB962C8B-B14F-4D97-AF65-F5344CB8AC3E}">
        <p14:creationId xmlns:p14="http://schemas.microsoft.com/office/powerpoint/2010/main" val="3270974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7409A97-9955-4FDE-80EC-C1F71071BFD0}" type="datetimeFigureOut">
              <a:rPr lang="en-US" smtClean="0"/>
              <a:t>3/21/2022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44BF26-5EC2-4376-BB6B-A668EDD6899D}" type="slidenum">
              <a:rPr lang="en-US" smtClean="0"/>
              <a:t>‹#›</a:t>
            </a:fld>
            <a:endParaRPr lang="en-US"/>
          </a:p>
        </p:txBody>
      </p:sp>
    </p:spTree>
    <p:extLst>
      <p:ext uri="{BB962C8B-B14F-4D97-AF65-F5344CB8AC3E}">
        <p14:creationId xmlns:p14="http://schemas.microsoft.com/office/powerpoint/2010/main" val="3583235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409A97-9955-4FDE-80EC-C1F71071BFD0}" type="datetimeFigureOut">
              <a:rPr lang="en-US" smtClean="0"/>
              <a:t>3/21/2022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44BF26-5EC2-4376-BB6B-A668EDD6899D}" type="slidenum">
              <a:rPr lang="en-US" smtClean="0"/>
              <a:t>‹#›</a:t>
            </a:fld>
            <a:endParaRPr lang="en-US"/>
          </a:p>
        </p:txBody>
      </p:sp>
    </p:spTree>
    <p:extLst>
      <p:ext uri="{BB962C8B-B14F-4D97-AF65-F5344CB8AC3E}">
        <p14:creationId xmlns:p14="http://schemas.microsoft.com/office/powerpoint/2010/main" val="1936804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7409A97-9955-4FDE-80EC-C1F71071BFD0}" type="datetimeFigureOut">
              <a:rPr lang="en-US" smtClean="0"/>
              <a:t>3/21/2022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44BF26-5EC2-4376-BB6B-A668EDD6899D}" type="slidenum">
              <a:rPr lang="en-US" smtClean="0"/>
              <a:t>‹#›</a:t>
            </a:fld>
            <a:endParaRPr lang="en-US"/>
          </a:p>
        </p:txBody>
      </p:sp>
    </p:spTree>
    <p:extLst>
      <p:ext uri="{BB962C8B-B14F-4D97-AF65-F5344CB8AC3E}">
        <p14:creationId xmlns:p14="http://schemas.microsoft.com/office/powerpoint/2010/main" val="870585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409A97-9955-4FDE-80EC-C1F71071BFD0}" type="datetimeFigureOut">
              <a:rPr lang="en-US" smtClean="0"/>
              <a:t>3/21/2022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44BF26-5EC2-4376-BB6B-A668EDD6899D}" type="slidenum">
              <a:rPr lang="en-US" smtClean="0"/>
              <a:t>‹#›</a:t>
            </a:fld>
            <a:endParaRPr lang="en-US"/>
          </a:p>
        </p:txBody>
      </p:sp>
    </p:spTree>
    <p:extLst>
      <p:ext uri="{BB962C8B-B14F-4D97-AF65-F5344CB8AC3E}">
        <p14:creationId xmlns:p14="http://schemas.microsoft.com/office/powerpoint/2010/main" val="3540992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409A97-9955-4FDE-80EC-C1F71071BFD0}" type="datetimeFigureOut">
              <a:rPr lang="en-US" smtClean="0"/>
              <a:t>3/21/2022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44BF26-5EC2-4376-BB6B-A668EDD6899D}" type="slidenum">
              <a:rPr lang="en-US" smtClean="0"/>
              <a:t>‹#›</a:t>
            </a:fld>
            <a:endParaRPr lang="en-US"/>
          </a:p>
        </p:txBody>
      </p:sp>
    </p:spTree>
    <p:extLst>
      <p:ext uri="{BB962C8B-B14F-4D97-AF65-F5344CB8AC3E}">
        <p14:creationId xmlns:p14="http://schemas.microsoft.com/office/powerpoint/2010/main" val="1444846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409A97-9955-4FDE-80EC-C1F71071BFD0}" type="datetimeFigureOut">
              <a:rPr lang="en-US" smtClean="0"/>
              <a:t>3/21/2022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44BF26-5EC2-4376-BB6B-A668EDD6899D}" type="slidenum">
              <a:rPr lang="en-US" smtClean="0"/>
              <a:t>‹#›</a:t>
            </a:fld>
            <a:endParaRPr lang="en-US"/>
          </a:p>
        </p:txBody>
      </p:sp>
    </p:spTree>
    <p:extLst>
      <p:ext uri="{BB962C8B-B14F-4D97-AF65-F5344CB8AC3E}">
        <p14:creationId xmlns:p14="http://schemas.microsoft.com/office/powerpoint/2010/main" val="3429789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409A97-9955-4FDE-80EC-C1F71071BFD0}" type="datetimeFigureOut">
              <a:rPr lang="en-US" smtClean="0"/>
              <a:t>3/21/2022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44BF26-5EC2-4376-BB6B-A668EDD6899D}" type="slidenum">
              <a:rPr lang="en-US" smtClean="0"/>
              <a:t>‹#›</a:t>
            </a:fld>
            <a:endParaRPr lang="en-US"/>
          </a:p>
        </p:txBody>
      </p:sp>
    </p:spTree>
    <p:extLst>
      <p:ext uri="{BB962C8B-B14F-4D97-AF65-F5344CB8AC3E}">
        <p14:creationId xmlns:p14="http://schemas.microsoft.com/office/powerpoint/2010/main" val="197921145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2871779" y="876300"/>
            <a:ext cx="6448425" cy="5981700"/>
          </a:xfrm>
          <a:prstGeom prst="rect">
            <a:avLst/>
          </a:prstGeom>
        </p:spPr>
      </p:pic>
      <p:sp>
        <p:nvSpPr>
          <p:cNvPr id="18" name="Case stem">
            <a:extLst>
              <a:ext uri="{FF2B5EF4-FFF2-40B4-BE49-F238E27FC236}">
                <a16:creationId xmlns:a16="http://schemas.microsoft.com/office/drawing/2014/main" id="{641F0419-6197-437B-A96B-E329F6C18A08}"/>
              </a:ext>
            </a:extLst>
          </p:cNvPr>
          <p:cNvSpPr txBox="1"/>
          <p:nvPr/>
        </p:nvSpPr>
        <p:spPr>
          <a:xfrm>
            <a:off x="-1" y="0"/>
            <a:ext cx="12192000" cy="461665"/>
          </a:xfrm>
          <a:prstGeom prst="rect">
            <a:avLst/>
          </a:prstGeom>
          <a:solidFill>
            <a:schemeClr val="tx1"/>
          </a:solidFill>
        </p:spPr>
        <p:txBody>
          <a:bodyPr wrap="square" rtlCol="0">
            <a:spAutoFit/>
          </a:bodyPr>
          <a:lstStyle/>
          <a:p>
            <a:pPr algn="ctr"/>
            <a:r>
              <a:rPr lang="en-US" sz="2400" dirty="0">
                <a:solidFill>
                  <a:schemeClr val="bg1"/>
                </a:solidFill>
              </a:rPr>
              <a:t>45-year-old man with ESRD develops acute hypoxemic respiratory failure.</a:t>
            </a:r>
          </a:p>
        </p:txBody>
      </p:sp>
      <p:sp>
        <p:nvSpPr>
          <p:cNvPr id="8" name="Question one">
            <a:extLst>
              <a:ext uri="{FF2B5EF4-FFF2-40B4-BE49-F238E27FC236}">
                <a16:creationId xmlns:a16="http://schemas.microsoft.com/office/drawing/2014/main" id="{EFF81F56-43CC-4858-AD5D-A3E95F6CC0D4}"/>
              </a:ext>
            </a:extLst>
          </p:cNvPr>
          <p:cNvSpPr txBox="1"/>
          <p:nvPr/>
        </p:nvSpPr>
        <p:spPr>
          <a:xfrm>
            <a:off x="-2" y="461665"/>
            <a:ext cx="12192000" cy="461665"/>
          </a:xfrm>
          <a:prstGeom prst="rect">
            <a:avLst/>
          </a:prstGeom>
          <a:solidFill>
            <a:schemeClr val="bg1"/>
          </a:solidFill>
        </p:spPr>
        <p:txBody>
          <a:bodyPr wrap="square" rtlCol="0">
            <a:spAutoFit/>
          </a:bodyPr>
          <a:lstStyle/>
          <a:p>
            <a:pPr algn="ctr"/>
            <a:r>
              <a:rPr lang="en-US" sz="2400" dirty="0"/>
              <a:t>What is your overall interpretation?</a:t>
            </a:r>
          </a:p>
        </p:txBody>
      </p:sp>
      <p:pic>
        <p:nvPicPr>
          <p:cNvPr id="3" name="Logo" descr="A picture containing drawing&#10;&#10;Description automatically generated">
            <a:extLst>
              <a:ext uri="{FF2B5EF4-FFF2-40B4-BE49-F238E27FC236}">
                <a16:creationId xmlns:a16="http://schemas.microsoft.com/office/drawing/2014/main" id="{86A08B67-C245-4E74-868D-CBFF6A362D9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43890" y="6387270"/>
            <a:ext cx="1093478" cy="416055"/>
          </a:xfrm>
          <a:prstGeom prst="rect">
            <a:avLst/>
          </a:prstGeom>
        </p:spPr>
      </p:pic>
      <p:sp>
        <p:nvSpPr>
          <p:cNvPr id="21" name="Click anywhere">
            <a:extLst>
              <a:ext uri="{FF2B5EF4-FFF2-40B4-BE49-F238E27FC236}">
                <a16:creationId xmlns:a16="http://schemas.microsoft.com/office/drawing/2014/main" id="{90686ED4-BC1E-4F16-AB51-F32A925AFF96}"/>
              </a:ext>
            </a:extLst>
          </p:cNvPr>
          <p:cNvSpPr txBox="1"/>
          <p:nvPr/>
        </p:nvSpPr>
        <p:spPr>
          <a:xfrm>
            <a:off x="5530962" y="5042097"/>
            <a:ext cx="1536314" cy="1464231"/>
          </a:xfrm>
          <a:prstGeom prst="roundRect">
            <a:avLst/>
          </a:prstGeom>
          <a:solidFill>
            <a:schemeClr val="bg1"/>
          </a:solidFill>
          <a:ln w="38100">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US" sz="1600" dirty="0"/>
              <a:t>Scroll or use arrows to advance and reverse slide animations</a:t>
            </a:r>
          </a:p>
        </p:txBody>
      </p:sp>
      <p:sp>
        <p:nvSpPr>
          <p:cNvPr id="12" name="Image Attribution">
            <a:extLst>
              <a:ext uri="{FF2B5EF4-FFF2-40B4-BE49-F238E27FC236}">
                <a16:creationId xmlns:a16="http://schemas.microsoft.com/office/drawing/2014/main" id="{83E7C1BA-B593-4CB9-9868-405F9EAF4794}"/>
              </a:ext>
            </a:extLst>
          </p:cNvPr>
          <p:cNvSpPr txBox="1"/>
          <p:nvPr/>
        </p:nvSpPr>
        <p:spPr>
          <a:xfrm>
            <a:off x="-1" y="6263601"/>
            <a:ext cx="1866664" cy="461665"/>
          </a:xfrm>
          <a:prstGeom prst="rect">
            <a:avLst/>
          </a:prstGeom>
          <a:noFill/>
        </p:spPr>
        <p:txBody>
          <a:bodyPr wrap="square" rtlCol="0">
            <a:spAutoFit/>
          </a:bodyPr>
          <a:lstStyle/>
          <a:p>
            <a:r>
              <a:rPr lang="en-US" sz="1200" i="1" dirty="0"/>
              <a:t>Images courtesy of </a:t>
            </a:r>
          </a:p>
          <a:p>
            <a:r>
              <a:rPr lang="en-US" sz="1200" i="1" dirty="0"/>
              <a:t>Samantha King, MD</a:t>
            </a:r>
          </a:p>
        </p:txBody>
      </p:sp>
      <p:sp>
        <p:nvSpPr>
          <p:cNvPr id="42" name="Answer one">
            <a:extLst>
              <a:ext uri="{FF2B5EF4-FFF2-40B4-BE49-F238E27FC236}">
                <a16:creationId xmlns:a16="http://schemas.microsoft.com/office/drawing/2014/main" id="{D7007FF2-9E68-4FAC-B4F6-F8B1F94BFCAF}"/>
              </a:ext>
            </a:extLst>
          </p:cNvPr>
          <p:cNvSpPr txBox="1"/>
          <p:nvPr/>
        </p:nvSpPr>
        <p:spPr>
          <a:xfrm>
            <a:off x="0" y="461952"/>
            <a:ext cx="12192000" cy="461665"/>
          </a:xfrm>
          <a:prstGeom prst="rect">
            <a:avLst/>
          </a:prstGeom>
          <a:solidFill>
            <a:schemeClr val="tx1"/>
          </a:solidFill>
        </p:spPr>
        <p:txBody>
          <a:bodyPr wrap="square" rtlCol="0">
            <a:spAutoFit/>
          </a:bodyPr>
          <a:lstStyle/>
          <a:p>
            <a:pPr algn="ctr"/>
            <a:r>
              <a:rPr lang="en-US" sz="2400" dirty="0">
                <a:solidFill>
                  <a:schemeClr val="bg1"/>
                </a:solidFill>
              </a:rPr>
              <a:t>Diffuse bilateral alveolar infiltrates with air bronchograms, right mainstem intubation.</a:t>
            </a:r>
          </a:p>
        </p:txBody>
      </p:sp>
      <p:grpSp>
        <p:nvGrpSpPr>
          <p:cNvPr id="30" name="Diffuse alveolar infiltrates">
            <a:extLst>
              <a:ext uri="{FF2B5EF4-FFF2-40B4-BE49-F238E27FC236}">
                <a16:creationId xmlns:a16="http://schemas.microsoft.com/office/drawing/2014/main" id="{48AB46F6-893D-478C-AC74-688F7C77B7CB}"/>
              </a:ext>
            </a:extLst>
          </p:cNvPr>
          <p:cNvGrpSpPr/>
          <p:nvPr/>
        </p:nvGrpSpPr>
        <p:grpSpPr>
          <a:xfrm>
            <a:off x="332448" y="2362564"/>
            <a:ext cx="11527103" cy="2985646"/>
            <a:chOff x="332448" y="2362564"/>
            <a:chExt cx="11527103" cy="2985646"/>
          </a:xfrm>
        </p:grpSpPr>
        <p:sp>
          <p:nvSpPr>
            <p:cNvPr id="32" name="TextBox 31">
              <a:extLst>
                <a:ext uri="{FF2B5EF4-FFF2-40B4-BE49-F238E27FC236}">
                  <a16:creationId xmlns:a16="http://schemas.microsoft.com/office/drawing/2014/main" id="{3F9FCE73-6A7A-40AA-878E-4F0E557110BE}"/>
                </a:ext>
              </a:extLst>
            </p:cNvPr>
            <p:cNvSpPr txBox="1"/>
            <p:nvPr/>
          </p:nvSpPr>
          <p:spPr>
            <a:xfrm>
              <a:off x="9766283" y="2362564"/>
              <a:ext cx="2093268" cy="646331"/>
            </a:xfrm>
            <a:prstGeom prst="rect">
              <a:avLst/>
            </a:prstGeom>
            <a:noFill/>
            <a:ln w="25400">
              <a:solidFill>
                <a:schemeClr val="accent1"/>
              </a:solidFill>
            </a:ln>
          </p:spPr>
          <p:txBody>
            <a:bodyPr wrap="square" rtlCol="0">
              <a:spAutoFit/>
            </a:bodyPr>
            <a:lstStyle/>
            <a:p>
              <a:pPr algn="ctr"/>
              <a:r>
                <a:rPr lang="en-US" dirty="0">
                  <a:solidFill>
                    <a:schemeClr val="accent1"/>
                  </a:solidFill>
                </a:rPr>
                <a:t>Diffuse bilateral alveolar infiltrates</a:t>
              </a:r>
            </a:p>
          </p:txBody>
        </p:sp>
        <p:cxnSp>
          <p:nvCxnSpPr>
            <p:cNvPr id="13" name="Straight Arrow Connector 12">
              <a:extLst>
                <a:ext uri="{FF2B5EF4-FFF2-40B4-BE49-F238E27FC236}">
                  <a16:creationId xmlns:a16="http://schemas.microsoft.com/office/drawing/2014/main" id="{09D6BE9D-8C46-41E0-9AA7-DD1252483344}"/>
                </a:ext>
              </a:extLst>
            </p:cNvPr>
            <p:cNvCxnSpPr>
              <a:cxnSpLocks/>
              <a:stCxn id="32" idx="1"/>
            </p:cNvCxnSpPr>
            <p:nvPr/>
          </p:nvCxnSpPr>
          <p:spPr>
            <a:xfrm flipH="1">
              <a:off x="7067276" y="2685730"/>
              <a:ext cx="2699007" cy="159031"/>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9" name="Straight Arrow Connector 18">
              <a:extLst>
                <a:ext uri="{FF2B5EF4-FFF2-40B4-BE49-F238E27FC236}">
                  <a16:creationId xmlns:a16="http://schemas.microsoft.com/office/drawing/2014/main" id="{4B919F2D-CF85-4A78-A164-A680F56F0CED}"/>
                </a:ext>
              </a:extLst>
            </p:cNvPr>
            <p:cNvCxnSpPr>
              <a:stCxn id="32" idx="1"/>
            </p:cNvCxnSpPr>
            <p:nvPr/>
          </p:nvCxnSpPr>
          <p:spPr>
            <a:xfrm flipH="1">
              <a:off x="8116879" y="2685730"/>
              <a:ext cx="1649404" cy="1814478"/>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25" name="Straight Arrow Connector 24">
              <a:extLst>
                <a:ext uri="{FF2B5EF4-FFF2-40B4-BE49-F238E27FC236}">
                  <a16:creationId xmlns:a16="http://schemas.microsoft.com/office/drawing/2014/main" id="{D403438A-E66C-439C-A3AC-C25749FD2F20}"/>
                </a:ext>
              </a:extLst>
            </p:cNvPr>
            <p:cNvCxnSpPr>
              <a:cxnSpLocks/>
              <a:stCxn id="41" idx="3"/>
            </p:cNvCxnSpPr>
            <p:nvPr/>
          </p:nvCxnSpPr>
          <p:spPr>
            <a:xfrm flipV="1">
              <a:off x="2541449" y="3356916"/>
              <a:ext cx="2512666" cy="275982"/>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40" name="Straight Arrow Connector 39">
              <a:extLst>
                <a:ext uri="{FF2B5EF4-FFF2-40B4-BE49-F238E27FC236}">
                  <a16:creationId xmlns:a16="http://schemas.microsoft.com/office/drawing/2014/main" id="{0542E031-CCC5-4315-B120-51D97190A259}"/>
                </a:ext>
              </a:extLst>
            </p:cNvPr>
            <p:cNvCxnSpPr>
              <a:cxnSpLocks/>
              <a:stCxn id="41" idx="3"/>
            </p:cNvCxnSpPr>
            <p:nvPr/>
          </p:nvCxnSpPr>
          <p:spPr>
            <a:xfrm>
              <a:off x="2541449" y="3632898"/>
              <a:ext cx="1675477" cy="1715312"/>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41" name="TextBox 40">
              <a:extLst>
                <a:ext uri="{FF2B5EF4-FFF2-40B4-BE49-F238E27FC236}">
                  <a16:creationId xmlns:a16="http://schemas.microsoft.com/office/drawing/2014/main" id="{3F9FCE73-6A7A-40AA-878E-4F0E557110BE}"/>
                </a:ext>
              </a:extLst>
            </p:cNvPr>
            <p:cNvSpPr txBox="1"/>
            <p:nvPr/>
          </p:nvSpPr>
          <p:spPr>
            <a:xfrm>
              <a:off x="332448" y="3309732"/>
              <a:ext cx="2209001" cy="646331"/>
            </a:xfrm>
            <a:prstGeom prst="rect">
              <a:avLst/>
            </a:prstGeom>
            <a:noFill/>
            <a:ln w="25400">
              <a:solidFill>
                <a:schemeClr val="accent1"/>
              </a:solidFill>
            </a:ln>
          </p:spPr>
          <p:txBody>
            <a:bodyPr wrap="square" rtlCol="0">
              <a:spAutoFit/>
            </a:bodyPr>
            <a:lstStyle/>
            <a:p>
              <a:pPr algn="ctr"/>
              <a:r>
                <a:rPr lang="en-US" dirty="0">
                  <a:solidFill>
                    <a:schemeClr val="accent1"/>
                  </a:solidFill>
                </a:rPr>
                <a:t>Diffuse bilateral alveolar infiltrates</a:t>
              </a:r>
            </a:p>
          </p:txBody>
        </p:sp>
      </p:grpSp>
      <p:grpSp>
        <p:nvGrpSpPr>
          <p:cNvPr id="53" name="Air bronchograms">
            <a:extLst>
              <a:ext uri="{FF2B5EF4-FFF2-40B4-BE49-F238E27FC236}">
                <a16:creationId xmlns:a16="http://schemas.microsoft.com/office/drawing/2014/main" id="{68CFA71A-786C-4C13-BBE9-A77D798B351F}"/>
              </a:ext>
            </a:extLst>
          </p:cNvPr>
          <p:cNvGrpSpPr/>
          <p:nvPr/>
        </p:nvGrpSpPr>
        <p:grpSpPr>
          <a:xfrm>
            <a:off x="7234657" y="3761832"/>
            <a:ext cx="4616513" cy="1053260"/>
            <a:chOff x="7234657" y="3761832"/>
            <a:chExt cx="4616513" cy="1053260"/>
          </a:xfrm>
        </p:grpSpPr>
        <p:cxnSp>
          <p:nvCxnSpPr>
            <p:cNvPr id="34" name="Straight Arrow Connector 33">
              <a:extLst>
                <a:ext uri="{FF2B5EF4-FFF2-40B4-BE49-F238E27FC236}">
                  <a16:creationId xmlns:a16="http://schemas.microsoft.com/office/drawing/2014/main" id="{90E24FE9-576F-4662-9F84-22A70DCB7C77}"/>
                </a:ext>
              </a:extLst>
            </p:cNvPr>
            <p:cNvCxnSpPr>
              <a:cxnSpLocks/>
              <a:stCxn id="52" idx="1"/>
            </p:cNvCxnSpPr>
            <p:nvPr/>
          </p:nvCxnSpPr>
          <p:spPr>
            <a:xfrm flipH="1" flipV="1">
              <a:off x="7496271" y="4246097"/>
              <a:ext cx="2261631" cy="384329"/>
            </a:xfrm>
            <a:prstGeom prst="straightConnector1">
              <a:avLst/>
            </a:prstGeom>
            <a:ln>
              <a:solidFill>
                <a:schemeClr val="accent4">
                  <a:lumMod val="60000"/>
                  <a:lumOff val="40000"/>
                </a:schemeClr>
              </a:solidFill>
              <a:tailEnd type="triangle"/>
            </a:ln>
          </p:spPr>
          <p:style>
            <a:lnRef idx="3">
              <a:schemeClr val="accent3"/>
            </a:lnRef>
            <a:fillRef idx="0">
              <a:schemeClr val="accent3"/>
            </a:fillRef>
            <a:effectRef idx="2">
              <a:schemeClr val="accent3"/>
            </a:effectRef>
            <a:fontRef idx="minor">
              <a:schemeClr val="tx1"/>
            </a:fontRef>
          </p:style>
        </p:cxnSp>
        <p:cxnSp>
          <p:nvCxnSpPr>
            <p:cNvPr id="48" name="Straight Arrow Connector 47">
              <a:extLst>
                <a:ext uri="{FF2B5EF4-FFF2-40B4-BE49-F238E27FC236}">
                  <a16:creationId xmlns:a16="http://schemas.microsoft.com/office/drawing/2014/main" id="{4B64C6A9-FB9B-4D41-86E2-AEBBF78DA067}"/>
                </a:ext>
              </a:extLst>
            </p:cNvPr>
            <p:cNvCxnSpPr>
              <a:cxnSpLocks/>
              <a:stCxn id="52" idx="1"/>
            </p:cNvCxnSpPr>
            <p:nvPr/>
          </p:nvCxnSpPr>
          <p:spPr>
            <a:xfrm flipH="1" flipV="1">
              <a:off x="7234657" y="3761832"/>
              <a:ext cx="2523245" cy="868594"/>
            </a:xfrm>
            <a:prstGeom prst="straightConnector1">
              <a:avLst/>
            </a:prstGeom>
            <a:ln>
              <a:solidFill>
                <a:schemeClr val="accent4">
                  <a:lumMod val="60000"/>
                  <a:lumOff val="40000"/>
                </a:schemeClr>
              </a:solidFill>
              <a:tailEnd type="triangle"/>
            </a:ln>
          </p:spPr>
          <p:style>
            <a:lnRef idx="3">
              <a:schemeClr val="accent3"/>
            </a:lnRef>
            <a:fillRef idx="0">
              <a:schemeClr val="accent3"/>
            </a:fillRef>
            <a:effectRef idx="2">
              <a:schemeClr val="accent3"/>
            </a:effectRef>
            <a:fontRef idx="minor">
              <a:schemeClr val="tx1"/>
            </a:fontRef>
          </p:style>
        </p:cxnSp>
        <p:sp>
          <p:nvSpPr>
            <p:cNvPr id="52" name="TextBox 51">
              <a:extLst>
                <a:ext uri="{FF2B5EF4-FFF2-40B4-BE49-F238E27FC236}">
                  <a16:creationId xmlns:a16="http://schemas.microsoft.com/office/drawing/2014/main" id="{2C777D26-D52D-4815-8F81-874FCCF838EF}"/>
                </a:ext>
              </a:extLst>
            </p:cNvPr>
            <p:cNvSpPr txBox="1"/>
            <p:nvPr/>
          </p:nvSpPr>
          <p:spPr>
            <a:xfrm>
              <a:off x="9757902" y="4445760"/>
              <a:ext cx="2093268" cy="369332"/>
            </a:xfrm>
            <a:prstGeom prst="rect">
              <a:avLst/>
            </a:prstGeom>
            <a:noFill/>
            <a:ln w="25400">
              <a:solidFill>
                <a:schemeClr val="accent4">
                  <a:lumMod val="60000"/>
                  <a:lumOff val="40000"/>
                </a:schemeClr>
              </a:solidFill>
            </a:ln>
          </p:spPr>
          <p:txBody>
            <a:bodyPr wrap="square" rtlCol="0">
              <a:spAutoFit/>
            </a:bodyPr>
            <a:lstStyle/>
            <a:p>
              <a:pPr algn="ctr"/>
              <a:r>
                <a:rPr lang="en-US" dirty="0">
                  <a:solidFill>
                    <a:schemeClr val="accent4">
                      <a:lumMod val="60000"/>
                      <a:lumOff val="40000"/>
                    </a:schemeClr>
                  </a:solidFill>
                </a:rPr>
                <a:t>Air bronchograms</a:t>
              </a:r>
            </a:p>
          </p:txBody>
        </p:sp>
      </p:grpSp>
      <p:grpSp>
        <p:nvGrpSpPr>
          <p:cNvPr id="16" name="Pleural effusion"/>
          <p:cNvGrpSpPr/>
          <p:nvPr/>
        </p:nvGrpSpPr>
        <p:grpSpPr>
          <a:xfrm>
            <a:off x="395013" y="5235546"/>
            <a:ext cx="4040013" cy="907896"/>
            <a:chOff x="395013" y="5235546"/>
            <a:chExt cx="4040013" cy="907896"/>
          </a:xfrm>
        </p:grpSpPr>
        <p:grpSp>
          <p:nvGrpSpPr>
            <p:cNvPr id="78" name="ET tube">
              <a:extLst>
                <a:ext uri="{FF2B5EF4-FFF2-40B4-BE49-F238E27FC236}">
                  <a16:creationId xmlns:a16="http://schemas.microsoft.com/office/drawing/2014/main" id="{3F49F219-3D23-471E-9C70-46F11061BCB6}"/>
                </a:ext>
              </a:extLst>
            </p:cNvPr>
            <p:cNvGrpSpPr/>
            <p:nvPr/>
          </p:nvGrpSpPr>
          <p:grpSpPr>
            <a:xfrm>
              <a:off x="395013" y="5235546"/>
              <a:ext cx="3477740" cy="745706"/>
              <a:chOff x="193584" y="3884784"/>
              <a:chExt cx="3477740" cy="745706"/>
            </a:xfrm>
          </p:grpSpPr>
          <p:cxnSp>
            <p:nvCxnSpPr>
              <p:cNvPr id="79" name="Straight Arrow Connector 78">
                <a:extLst>
                  <a:ext uri="{FF2B5EF4-FFF2-40B4-BE49-F238E27FC236}">
                    <a16:creationId xmlns:a16="http://schemas.microsoft.com/office/drawing/2014/main" id="{CA4A4BA6-F98B-43C0-87A0-0402A1CA6952}"/>
                  </a:ext>
                </a:extLst>
              </p:cNvPr>
              <p:cNvCxnSpPr>
                <a:cxnSpLocks/>
                <a:stCxn id="80" idx="3"/>
                <a:endCxn id="14" idx="2"/>
              </p:cNvCxnSpPr>
              <p:nvPr/>
            </p:nvCxnSpPr>
            <p:spPr>
              <a:xfrm>
                <a:off x="2425700" y="4207950"/>
                <a:ext cx="1245624" cy="42254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80" name="TextBox 79">
                <a:extLst>
                  <a:ext uri="{FF2B5EF4-FFF2-40B4-BE49-F238E27FC236}">
                    <a16:creationId xmlns:a16="http://schemas.microsoft.com/office/drawing/2014/main" id="{F06AF21C-81C8-4D1D-AC04-ED6EBBDEF00E}"/>
                  </a:ext>
                </a:extLst>
              </p:cNvPr>
              <p:cNvSpPr txBox="1"/>
              <p:nvPr/>
            </p:nvSpPr>
            <p:spPr>
              <a:xfrm>
                <a:off x="193584" y="3884784"/>
                <a:ext cx="2232116" cy="646331"/>
              </a:xfrm>
              <a:prstGeom prst="rect">
                <a:avLst/>
              </a:prstGeom>
              <a:noFill/>
              <a:ln w="25400">
                <a:solidFill>
                  <a:schemeClr val="accent2"/>
                </a:solidFill>
              </a:ln>
            </p:spPr>
            <p:txBody>
              <a:bodyPr wrap="square" rtlCol="0">
                <a:spAutoFit/>
              </a:bodyPr>
              <a:lstStyle/>
              <a:p>
                <a:pPr algn="ctr"/>
                <a:r>
                  <a:rPr lang="en-US" dirty="0">
                    <a:solidFill>
                      <a:schemeClr val="accent2"/>
                    </a:solidFill>
                  </a:rPr>
                  <a:t>Small right pleural effusion</a:t>
                </a:r>
              </a:p>
            </p:txBody>
          </p:sp>
        </p:grpSp>
        <p:sp>
          <p:nvSpPr>
            <p:cNvPr id="14" name="Freeform 13"/>
            <p:cNvSpPr/>
            <p:nvPr/>
          </p:nvSpPr>
          <p:spPr>
            <a:xfrm>
              <a:off x="3802828" y="5583219"/>
              <a:ext cx="632198" cy="560223"/>
            </a:xfrm>
            <a:custGeom>
              <a:avLst/>
              <a:gdLst>
                <a:gd name="connsiteX0" fmla="*/ 0 w 632198"/>
                <a:gd name="connsiteY0" fmla="*/ 0 h 560223"/>
                <a:gd name="connsiteX1" fmla="*/ 21516 w 632198"/>
                <a:gd name="connsiteY1" fmla="*/ 177501 h 560223"/>
                <a:gd name="connsiteX2" fmla="*/ 69925 w 632198"/>
                <a:gd name="connsiteY2" fmla="*/ 398033 h 560223"/>
                <a:gd name="connsiteX3" fmla="*/ 161365 w 632198"/>
                <a:gd name="connsiteY3" fmla="*/ 559397 h 560223"/>
                <a:gd name="connsiteX4" fmla="*/ 381897 w 632198"/>
                <a:gd name="connsiteY4" fmla="*/ 446442 h 560223"/>
                <a:gd name="connsiteX5" fmla="*/ 613186 w 632198"/>
                <a:gd name="connsiteY5" fmla="*/ 145228 h 560223"/>
                <a:gd name="connsiteX6" fmla="*/ 602428 w 632198"/>
                <a:gd name="connsiteY6" fmla="*/ 145228 h 560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2198" h="560223">
                  <a:moveTo>
                    <a:pt x="0" y="0"/>
                  </a:moveTo>
                  <a:cubicBezTo>
                    <a:pt x="4931" y="55581"/>
                    <a:pt x="9862" y="111162"/>
                    <a:pt x="21516" y="177501"/>
                  </a:cubicBezTo>
                  <a:cubicBezTo>
                    <a:pt x="33170" y="243840"/>
                    <a:pt x="46617" y="334384"/>
                    <a:pt x="69925" y="398033"/>
                  </a:cubicBezTo>
                  <a:cubicBezTo>
                    <a:pt x="93233" y="461682"/>
                    <a:pt x="109370" y="551329"/>
                    <a:pt x="161365" y="559397"/>
                  </a:cubicBezTo>
                  <a:cubicBezTo>
                    <a:pt x="213360" y="567465"/>
                    <a:pt x="306594" y="515470"/>
                    <a:pt x="381897" y="446442"/>
                  </a:cubicBezTo>
                  <a:cubicBezTo>
                    <a:pt x="457200" y="377414"/>
                    <a:pt x="576431" y="195430"/>
                    <a:pt x="613186" y="145228"/>
                  </a:cubicBezTo>
                  <a:cubicBezTo>
                    <a:pt x="649941" y="95026"/>
                    <a:pt x="626184" y="120127"/>
                    <a:pt x="602428" y="145228"/>
                  </a:cubicBezTo>
                </a:path>
              </a:pathLst>
            </a:cu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ET tube"/>
          <p:cNvGrpSpPr/>
          <p:nvPr/>
        </p:nvGrpSpPr>
        <p:grpSpPr>
          <a:xfrm>
            <a:off x="332449" y="1685206"/>
            <a:ext cx="5280560" cy="1353416"/>
            <a:chOff x="193584" y="3884784"/>
            <a:chExt cx="5280560" cy="1353416"/>
          </a:xfrm>
        </p:grpSpPr>
        <p:sp>
          <p:nvSpPr>
            <p:cNvPr id="10" name="TextBox 9"/>
            <p:cNvSpPr txBox="1"/>
            <p:nvPr/>
          </p:nvSpPr>
          <p:spPr>
            <a:xfrm>
              <a:off x="193584" y="3884784"/>
              <a:ext cx="2232116" cy="923330"/>
            </a:xfrm>
            <a:prstGeom prst="rect">
              <a:avLst/>
            </a:prstGeom>
            <a:noFill/>
            <a:ln w="25400">
              <a:solidFill>
                <a:schemeClr val="accent6">
                  <a:lumMod val="75000"/>
                </a:schemeClr>
              </a:solidFill>
            </a:ln>
          </p:spPr>
          <p:txBody>
            <a:bodyPr wrap="square" rtlCol="0">
              <a:spAutoFit/>
            </a:bodyPr>
            <a:lstStyle/>
            <a:p>
              <a:pPr algn="ctr"/>
              <a:r>
                <a:rPr lang="en-US" dirty="0">
                  <a:solidFill>
                    <a:schemeClr val="accent6">
                      <a:lumMod val="75000"/>
                    </a:schemeClr>
                  </a:solidFill>
                </a:rPr>
                <a:t>Endotracheal tube in right mainstem bronchus</a:t>
              </a:r>
            </a:p>
          </p:txBody>
        </p:sp>
        <p:cxnSp>
          <p:nvCxnSpPr>
            <p:cNvPr id="9" name="Straight Arrow Connector 8"/>
            <p:cNvCxnSpPr>
              <a:cxnSpLocks/>
              <a:stCxn id="10" idx="3"/>
            </p:cNvCxnSpPr>
            <p:nvPr/>
          </p:nvCxnSpPr>
          <p:spPr>
            <a:xfrm>
              <a:off x="2425700" y="4346449"/>
              <a:ext cx="3048444" cy="891751"/>
            </a:xfrm>
            <a:prstGeom prst="straightConnector1">
              <a:avLst/>
            </a:prstGeom>
            <a:ln w="254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78091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1" grpId="0" animBg="1"/>
      <p:bldP spid="4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Case stem">
            <a:extLst>
              <a:ext uri="{FF2B5EF4-FFF2-40B4-BE49-F238E27FC236}">
                <a16:creationId xmlns:a16="http://schemas.microsoft.com/office/drawing/2014/main" id="{641F0419-6197-437B-A96B-E329F6C18A08}"/>
              </a:ext>
            </a:extLst>
          </p:cNvPr>
          <p:cNvSpPr txBox="1"/>
          <p:nvPr/>
        </p:nvSpPr>
        <p:spPr>
          <a:xfrm>
            <a:off x="-1" y="0"/>
            <a:ext cx="12192000" cy="461665"/>
          </a:xfrm>
          <a:prstGeom prst="rect">
            <a:avLst/>
          </a:prstGeom>
          <a:solidFill>
            <a:schemeClr val="tx1"/>
          </a:solidFill>
        </p:spPr>
        <p:txBody>
          <a:bodyPr wrap="square" rtlCol="0">
            <a:spAutoFit/>
          </a:bodyPr>
          <a:lstStyle/>
          <a:p>
            <a:pPr algn="ctr"/>
            <a:r>
              <a:rPr lang="en-US" sz="2400" dirty="0">
                <a:solidFill>
                  <a:schemeClr val="bg1"/>
                </a:solidFill>
              </a:rPr>
              <a:t>46 </a:t>
            </a:r>
            <a:r>
              <a:rPr lang="en-US" sz="2400" dirty="0" err="1">
                <a:solidFill>
                  <a:schemeClr val="bg1"/>
                </a:solidFill>
              </a:rPr>
              <a:t>yo</a:t>
            </a:r>
            <a:r>
              <a:rPr lang="en-US" sz="2400" dirty="0">
                <a:solidFill>
                  <a:schemeClr val="bg1"/>
                </a:solidFill>
              </a:rPr>
              <a:t> M with ESRD and cirrhosis, sepsis from SBP develops acute hypoxemic respiratory failure.</a:t>
            </a:r>
          </a:p>
        </p:txBody>
      </p:sp>
      <p:sp>
        <p:nvSpPr>
          <p:cNvPr id="8" name="Question one">
            <a:extLst>
              <a:ext uri="{FF2B5EF4-FFF2-40B4-BE49-F238E27FC236}">
                <a16:creationId xmlns:a16="http://schemas.microsoft.com/office/drawing/2014/main" id="{EFF81F56-43CC-4858-AD5D-A3E95F6CC0D4}"/>
              </a:ext>
            </a:extLst>
          </p:cNvPr>
          <p:cNvSpPr txBox="1"/>
          <p:nvPr/>
        </p:nvSpPr>
        <p:spPr>
          <a:xfrm>
            <a:off x="-2" y="461665"/>
            <a:ext cx="12192000" cy="461665"/>
          </a:xfrm>
          <a:prstGeom prst="rect">
            <a:avLst/>
          </a:prstGeom>
          <a:solidFill>
            <a:schemeClr val="bg1"/>
          </a:solidFill>
        </p:spPr>
        <p:txBody>
          <a:bodyPr wrap="square" rtlCol="0">
            <a:spAutoFit/>
          </a:bodyPr>
          <a:lstStyle/>
          <a:p>
            <a:pPr algn="ctr"/>
            <a:r>
              <a:rPr lang="en-US" sz="2400" dirty="0"/>
              <a:t>What is your overall interpretation?</a:t>
            </a:r>
          </a:p>
        </p:txBody>
      </p:sp>
      <p:pic>
        <p:nvPicPr>
          <p:cNvPr id="3" name="Logo" descr="A picture containing drawing&#10;&#10;Description automatically generated">
            <a:extLst>
              <a:ext uri="{FF2B5EF4-FFF2-40B4-BE49-F238E27FC236}">
                <a16:creationId xmlns:a16="http://schemas.microsoft.com/office/drawing/2014/main" id="{86A08B67-C245-4E74-868D-CBFF6A362D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43890" y="6387270"/>
            <a:ext cx="1093478" cy="416055"/>
          </a:xfrm>
          <a:prstGeom prst="rect">
            <a:avLst/>
          </a:prstGeom>
        </p:spPr>
      </p:pic>
      <p:pic>
        <p:nvPicPr>
          <p:cNvPr id="2" name="Picture 1"/>
          <p:cNvPicPr>
            <a:picLocks noChangeAspect="1"/>
          </p:cNvPicPr>
          <p:nvPr/>
        </p:nvPicPr>
        <p:blipFill>
          <a:blip r:embed="rId4"/>
          <a:stretch>
            <a:fillRect/>
          </a:stretch>
        </p:blipFill>
        <p:spPr>
          <a:xfrm>
            <a:off x="2871779" y="876300"/>
            <a:ext cx="6448425" cy="5981700"/>
          </a:xfrm>
          <a:prstGeom prst="rect">
            <a:avLst/>
          </a:prstGeom>
        </p:spPr>
      </p:pic>
      <p:sp>
        <p:nvSpPr>
          <p:cNvPr id="12" name="Image Attribution">
            <a:extLst>
              <a:ext uri="{FF2B5EF4-FFF2-40B4-BE49-F238E27FC236}">
                <a16:creationId xmlns:a16="http://schemas.microsoft.com/office/drawing/2014/main" id="{83E7C1BA-B593-4CB9-9868-405F9EAF4794}"/>
              </a:ext>
            </a:extLst>
          </p:cNvPr>
          <p:cNvSpPr txBox="1"/>
          <p:nvPr/>
        </p:nvSpPr>
        <p:spPr>
          <a:xfrm>
            <a:off x="-1" y="6263601"/>
            <a:ext cx="1866664" cy="461665"/>
          </a:xfrm>
          <a:prstGeom prst="rect">
            <a:avLst/>
          </a:prstGeom>
          <a:noFill/>
        </p:spPr>
        <p:txBody>
          <a:bodyPr wrap="square" rtlCol="0">
            <a:spAutoFit/>
          </a:bodyPr>
          <a:lstStyle/>
          <a:p>
            <a:r>
              <a:rPr lang="en-US" sz="1200" i="1" dirty="0"/>
              <a:t>Images courtesy of </a:t>
            </a:r>
          </a:p>
          <a:p>
            <a:r>
              <a:rPr lang="en-US" sz="1200" i="1" dirty="0"/>
              <a:t>Samantha King, MD</a:t>
            </a:r>
          </a:p>
        </p:txBody>
      </p:sp>
      <p:sp>
        <p:nvSpPr>
          <p:cNvPr id="42" name="Answer one">
            <a:extLst>
              <a:ext uri="{FF2B5EF4-FFF2-40B4-BE49-F238E27FC236}">
                <a16:creationId xmlns:a16="http://schemas.microsoft.com/office/drawing/2014/main" id="{D7007FF2-9E68-4FAC-B4F6-F8B1F94BFCAF}"/>
              </a:ext>
            </a:extLst>
          </p:cNvPr>
          <p:cNvSpPr txBox="1"/>
          <p:nvPr/>
        </p:nvSpPr>
        <p:spPr>
          <a:xfrm>
            <a:off x="0" y="461665"/>
            <a:ext cx="12192000" cy="461665"/>
          </a:xfrm>
          <a:prstGeom prst="rect">
            <a:avLst/>
          </a:prstGeom>
          <a:solidFill>
            <a:schemeClr val="tx1"/>
          </a:solidFill>
        </p:spPr>
        <p:txBody>
          <a:bodyPr wrap="square" rtlCol="0">
            <a:spAutoFit/>
          </a:bodyPr>
          <a:lstStyle/>
          <a:p>
            <a:pPr algn="ctr"/>
            <a:r>
              <a:rPr lang="en-US" sz="2400" dirty="0">
                <a:solidFill>
                  <a:schemeClr val="bg1"/>
                </a:solidFill>
              </a:rPr>
              <a:t>Diffuse bilateral alveolar infiltrates with air </a:t>
            </a:r>
            <a:r>
              <a:rPr lang="en-US" sz="2400" dirty="0" err="1">
                <a:solidFill>
                  <a:schemeClr val="bg1"/>
                </a:solidFill>
              </a:rPr>
              <a:t>bronchograms</a:t>
            </a:r>
            <a:r>
              <a:rPr lang="en-US" sz="2400" dirty="0">
                <a:solidFill>
                  <a:schemeClr val="bg1"/>
                </a:solidFill>
              </a:rPr>
              <a:t>, right mainstem intubation.</a:t>
            </a:r>
          </a:p>
        </p:txBody>
      </p:sp>
      <p:sp>
        <p:nvSpPr>
          <p:cNvPr id="49" name="ET tube 2-4 cm above carina">
            <a:extLst>
              <a:ext uri="{FF2B5EF4-FFF2-40B4-BE49-F238E27FC236}">
                <a16:creationId xmlns:a16="http://schemas.microsoft.com/office/drawing/2014/main" id="{623CBC40-C990-45A5-96E8-CAC8778AF7B6}"/>
              </a:ext>
            </a:extLst>
          </p:cNvPr>
          <p:cNvSpPr txBox="1"/>
          <p:nvPr/>
        </p:nvSpPr>
        <p:spPr>
          <a:xfrm>
            <a:off x="9474732" y="4081445"/>
            <a:ext cx="2562636" cy="1569660"/>
          </a:xfrm>
          <a:prstGeom prst="rect">
            <a:avLst/>
          </a:prstGeom>
          <a:solidFill>
            <a:schemeClr val="tx1"/>
          </a:solidFill>
        </p:spPr>
        <p:txBody>
          <a:bodyPr wrap="square" rtlCol="0">
            <a:spAutoFit/>
          </a:bodyPr>
          <a:lstStyle/>
          <a:p>
            <a:pPr algn="ctr"/>
            <a:r>
              <a:rPr lang="en-US" sz="2400" dirty="0">
                <a:solidFill>
                  <a:schemeClr val="bg1"/>
                </a:solidFill>
              </a:rPr>
              <a:t>The endotracheal tube should terminate 2-4 cm above the carina.</a:t>
            </a:r>
          </a:p>
        </p:txBody>
      </p:sp>
      <p:grpSp>
        <p:nvGrpSpPr>
          <p:cNvPr id="10" name="Airway anatomy"/>
          <p:cNvGrpSpPr/>
          <p:nvPr/>
        </p:nvGrpSpPr>
        <p:grpSpPr>
          <a:xfrm>
            <a:off x="445243" y="1348178"/>
            <a:ext cx="7391392" cy="3885201"/>
            <a:chOff x="445243" y="1348178"/>
            <a:chExt cx="7391392" cy="3885201"/>
          </a:xfrm>
        </p:grpSpPr>
        <p:sp>
          <p:nvSpPr>
            <p:cNvPr id="30" name="Freeform 29"/>
            <p:cNvSpPr/>
            <p:nvPr/>
          </p:nvSpPr>
          <p:spPr>
            <a:xfrm>
              <a:off x="4999941" y="1368697"/>
              <a:ext cx="1875494" cy="3009902"/>
            </a:xfrm>
            <a:custGeom>
              <a:avLst/>
              <a:gdLst>
                <a:gd name="connsiteX0" fmla="*/ 577766 w 1875361"/>
                <a:gd name="connsiteY0" fmla="*/ 38072 h 3009902"/>
                <a:gd name="connsiteX1" fmla="*/ 634037 w 1875361"/>
                <a:gd name="connsiteY1" fmla="*/ 446035 h 3009902"/>
                <a:gd name="connsiteX2" fmla="*/ 676240 w 1875361"/>
                <a:gd name="connsiteY2" fmla="*/ 889168 h 3009902"/>
                <a:gd name="connsiteX3" fmla="*/ 570732 w 1875361"/>
                <a:gd name="connsiteY3" fmla="*/ 1198657 h 3009902"/>
                <a:gd name="connsiteX4" fmla="*/ 563698 w 1875361"/>
                <a:gd name="connsiteY4" fmla="*/ 1592552 h 3009902"/>
                <a:gd name="connsiteX5" fmla="*/ 479292 w 1875361"/>
                <a:gd name="connsiteY5" fmla="*/ 1859838 h 3009902"/>
                <a:gd name="connsiteX6" fmla="*/ 197938 w 1875361"/>
                <a:gd name="connsiteY6" fmla="*/ 2499918 h 3009902"/>
                <a:gd name="connsiteX7" fmla="*/ 127600 w 1875361"/>
                <a:gd name="connsiteY7" fmla="*/ 2464749 h 3009902"/>
                <a:gd name="connsiteX8" fmla="*/ 113532 w 1875361"/>
                <a:gd name="connsiteY8" fmla="*/ 2366275 h 3009902"/>
                <a:gd name="connsiteX9" fmla="*/ 57261 w 1875361"/>
                <a:gd name="connsiteY9" fmla="*/ 2387377 h 3009902"/>
                <a:gd name="connsiteX10" fmla="*/ 50228 w 1875361"/>
                <a:gd name="connsiteY10" fmla="*/ 2450681 h 3009902"/>
                <a:gd name="connsiteX11" fmla="*/ 991 w 1875361"/>
                <a:gd name="connsiteY11" fmla="*/ 2528054 h 3009902"/>
                <a:gd name="connsiteX12" fmla="*/ 71329 w 1875361"/>
                <a:gd name="connsiteY12" fmla="*/ 2521020 h 3009902"/>
                <a:gd name="connsiteX13" fmla="*/ 162769 w 1875361"/>
                <a:gd name="connsiteY13" fmla="*/ 2633561 h 3009902"/>
                <a:gd name="connsiteX14" fmla="*/ 991 w 1875361"/>
                <a:gd name="connsiteY14" fmla="*/ 2858645 h 3009902"/>
                <a:gd name="connsiteX15" fmla="*/ 254209 w 1875361"/>
                <a:gd name="connsiteY15" fmla="*/ 2999321 h 3009902"/>
                <a:gd name="connsiteX16" fmla="*/ 437089 w 1875361"/>
                <a:gd name="connsiteY16" fmla="*/ 2570257 h 3009902"/>
                <a:gd name="connsiteX17" fmla="*/ 612935 w 1875361"/>
                <a:gd name="connsiteY17" fmla="*/ 2176361 h 3009902"/>
                <a:gd name="connsiteX18" fmla="*/ 795815 w 1875361"/>
                <a:gd name="connsiteY18" fmla="*/ 1986448 h 3009902"/>
                <a:gd name="connsiteX19" fmla="*/ 950560 w 1875361"/>
                <a:gd name="connsiteY19" fmla="*/ 2148226 h 3009902"/>
                <a:gd name="connsiteX20" fmla="*/ 1316320 w 1875361"/>
                <a:gd name="connsiteY20" fmla="*/ 2324072 h 3009902"/>
                <a:gd name="connsiteX21" fmla="*/ 1646911 w 1875361"/>
                <a:gd name="connsiteY21" fmla="*/ 2471783 h 3009902"/>
                <a:gd name="connsiteX22" fmla="*/ 1836824 w 1875361"/>
                <a:gd name="connsiteY22" fmla="*/ 2436614 h 3009902"/>
                <a:gd name="connsiteX23" fmla="*/ 1836824 w 1875361"/>
                <a:gd name="connsiteY23" fmla="*/ 2267801 h 3009902"/>
                <a:gd name="connsiteX24" fmla="*/ 1428861 w 1875361"/>
                <a:gd name="connsiteY24" fmla="*/ 2134158 h 3009902"/>
                <a:gd name="connsiteX25" fmla="*/ 957594 w 1875361"/>
                <a:gd name="connsiteY25" fmla="*/ 1747297 h 3009902"/>
                <a:gd name="connsiteX26" fmla="*/ 887255 w 1875361"/>
                <a:gd name="connsiteY26" fmla="*/ 1409672 h 3009902"/>
                <a:gd name="connsiteX27" fmla="*/ 950560 w 1875361"/>
                <a:gd name="connsiteY27" fmla="*/ 868066 h 3009902"/>
                <a:gd name="connsiteX28" fmla="*/ 971661 w 1875361"/>
                <a:gd name="connsiteY28" fmla="*/ 481205 h 3009902"/>
                <a:gd name="connsiteX29" fmla="*/ 929458 w 1875361"/>
                <a:gd name="connsiteY29" fmla="*/ 66208 h 3009902"/>
                <a:gd name="connsiteX30" fmla="*/ 577766 w 1875361"/>
                <a:gd name="connsiteY30" fmla="*/ 38072 h 3009902"/>
                <a:gd name="connsiteX0" fmla="*/ 577766 w 1875361"/>
                <a:gd name="connsiteY0" fmla="*/ 38072 h 3009902"/>
                <a:gd name="connsiteX1" fmla="*/ 634037 w 1875361"/>
                <a:gd name="connsiteY1" fmla="*/ 446035 h 3009902"/>
                <a:gd name="connsiteX2" fmla="*/ 676240 w 1875361"/>
                <a:gd name="connsiteY2" fmla="*/ 889168 h 3009902"/>
                <a:gd name="connsiteX3" fmla="*/ 570732 w 1875361"/>
                <a:gd name="connsiteY3" fmla="*/ 1198657 h 3009902"/>
                <a:gd name="connsiteX4" fmla="*/ 563698 w 1875361"/>
                <a:gd name="connsiteY4" fmla="*/ 1592552 h 3009902"/>
                <a:gd name="connsiteX5" fmla="*/ 479292 w 1875361"/>
                <a:gd name="connsiteY5" fmla="*/ 1859838 h 3009902"/>
                <a:gd name="connsiteX6" fmla="*/ 197938 w 1875361"/>
                <a:gd name="connsiteY6" fmla="*/ 2499918 h 3009902"/>
                <a:gd name="connsiteX7" fmla="*/ 127600 w 1875361"/>
                <a:gd name="connsiteY7" fmla="*/ 2464749 h 3009902"/>
                <a:gd name="connsiteX8" fmla="*/ 57261 w 1875361"/>
                <a:gd name="connsiteY8" fmla="*/ 2387377 h 3009902"/>
                <a:gd name="connsiteX9" fmla="*/ 50228 w 1875361"/>
                <a:gd name="connsiteY9" fmla="*/ 2450681 h 3009902"/>
                <a:gd name="connsiteX10" fmla="*/ 991 w 1875361"/>
                <a:gd name="connsiteY10" fmla="*/ 2528054 h 3009902"/>
                <a:gd name="connsiteX11" fmla="*/ 71329 w 1875361"/>
                <a:gd name="connsiteY11" fmla="*/ 2521020 h 3009902"/>
                <a:gd name="connsiteX12" fmla="*/ 162769 w 1875361"/>
                <a:gd name="connsiteY12" fmla="*/ 2633561 h 3009902"/>
                <a:gd name="connsiteX13" fmla="*/ 991 w 1875361"/>
                <a:gd name="connsiteY13" fmla="*/ 2858645 h 3009902"/>
                <a:gd name="connsiteX14" fmla="*/ 254209 w 1875361"/>
                <a:gd name="connsiteY14" fmla="*/ 2999321 h 3009902"/>
                <a:gd name="connsiteX15" fmla="*/ 437089 w 1875361"/>
                <a:gd name="connsiteY15" fmla="*/ 2570257 h 3009902"/>
                <a:gd name="connsiteX16" fmla="*/ 612935 w 1875361"/>
                <a:gd name="connsiteY16" fmla="*/ 2176361 h 3009902"/>
                <a:gd name="connsiteX17" fmla="*/ 795815 w 1875361"/>
                <a:gd name="connsiteY17" fmla="*/ 1986448 h 3009902"/>
                <a:gd name="connsiteX18" fmla="*/ 950560 w 1875361"/>
                <a:gd name="connsiteY18" fmla="*/ 2148226 h 3009902"/>
                <a:gd name="connsiteX19" fmla="*/ 1316320 w 1875361"/>
                <a:gd name="connsiteY19" fmla="*/ 2324072 h 3009902"/>
                <a:gd name="connsiteX20" fmla="*/ 1646911 w 1875361"/>
                <a:gd name="connsiteY20" fmla="*/ 2471783 h 3009902"/>
                <a:gd name="connsiteX21" fmla="*/ 1836824 w 1875361"/>
                <a:gd name="connsiteY21" fmla="*/ 2436614 h 3009902"/>
                <a:gd name="connsiteX22" fmla="*/ 1836824 w 1875361"/>
                <a:gd name="connsiteY22" fmla="*/ 2267801 h 3009902"/>
                <a:gd name="connsiteX23" fmla="*/ 1428861 w 1875361"/>
                <a:gd name="connsiteY23" fmla="*/ 2134158 h 3009902"/>
                <a:gd name="connsiteX24" fmla="*/ 957594 w 1875361"/>
                <a:gd name="connsiteY24" fmla="*/ 1747297 h 3009902"/>
                <a:gd name="connsiteX25" fmla="*/ 887255 w 1875361"/>
                <a:gd name="connsiteY25" fmla="*/ 1409672 h 3009902"/>
                <a:gd name="connsiteX26" fmla="*/ 950560 w 1875361"/>
                <a:gd name="connsiteY26" fmla="*/ 868066 h 3009902"/>
                <a:gd name="connsiteX27" fmla="*/ 971661 w 1875361"/>
                <a:gd name="connsiteY27" fmla="*/ 481205 h 3009902"/>
                <a:gd name="connsiteX28" fmla="*/ 929458 w 1875361"/>
                <a:gd name="connsiteY28" fmla="*/ 66208 h 3009902"/>
                <a:gd name="connsiteX29" fmla="*/ 577766 w 1875361"/>
                <a:gd name="connsiteY29" fmla="*/ 38072 h 3009902"/>
                <a:gd name="connsiteX0" fmla="*/ 577766 w 1875361"/>
                <a:gd name="connsiteY0" fmla="*/ 38072 h 3009902"/>
                <a:gd name="connsiteX1" fmla="*/ 634037 w 1875361"/>
                <a:gd name="connsiteY1" fmla="*/ 446035 h 3009902"/>
                <a:gd name="connsiteX2" fmla="*/ 676240 w 1875361"/>
                <a:gd name="connsiteY2" fmla="*/ 889168 h 3009902"/>
                <a:gd name="connsiteX3" fmla="*/ 570732 w 1875361"/>
                <a:gd name="connsiteY3" fmla="*/ 1198657 h 3009902"/>
                <a:gd name="connsiteX4" fmla="*/ 563698 w 1875361"/>
                <a:gd name="connsiteY4" fmla="*/ 1592552 h 3009902"/>
                <a:gd name="connsiteX5" fmla="*/ 479292 w 1875361"/>
                <a:gd name="connsiteY5" fmla="*/ 1859838 h 3009902"/>
                <a:gd name="connsiteX6" fmla="*/ 197938 w 1875361"/>
                <a:gd name="connsiteY6" fmla="*/ 2499918 h 3009902"/>
                <a:gd name="connsiteX7" fmla="*/ 127600 w 1875361"/>
                <a:gd name="connsiteY7" fmla="*/ 2464749 h 3009902"/>
                <a:gd name="connsiteX8" fmla="*/ 50228 w 1875361"/>
                <a:gd name="connsiteY8" fmla="*/ 2450681 h 3009902"/>
                <a:gd name="connsiteX9" fmla="*/ 991 w 1875361"/>
                <a:gd name="connsiteY9" fmla="*/ 2528054 h 3009902"/>
                <a:gd name="connsiteX10" fmla="*/ 71329 w 1875361"/>
                <a:gd name="connsiteY10" fmla="*/ 2521020 h 3009902"/>
                <a:gd name="connsiteX11" fmla="*/ 162769 w 1875361"/>
                <a:gd name="connsiteY11" fmla="*/ 2633561 h 3009902"/>
                <a:gd name="connsiteX12" fmla="*/ 991 w 1875361"/>
                <a:gd name="connsiteY12" fmla="*/ 2858645 h 3009902"/>
                <a:gd name="connsiteX13" fmla="*/ 254209 w 1875361"/>
                <a:gd name="connsiteY13" fmla="*/ 2999321 h 3009902"/>
                <a:gd name="connsiteX14" fmla="*/ 437089 w 1875361"/>
                <a:gd name="connsiteY14" fmla="*/ 2570257 h 3009902"/>
                <a:gd name="connsiteX15" fmla="*/ 612935 w 1875361"/>
                <a:gd name="connsiteY15" fmla="*/ 2176361 h 3009902"/>
                <a:gd name="connsiteX16" fmla="*/ 795815 w 1875361"/>
                <a:gd name="connsiteY16" fmla="*/ 1986448 h 3009902"/>
                <a:gd name="connsiteX17" fmla="*/ 950560 w 1875361"/>
                <a:gd name="connsiteY17" fmla="*/ 2148226 h 3009902"/>
                <a:gd name="connsiteX18" fmla="*/ 1316320 w 1875361"/>
                <a:gd name="connsiteY18" fmla="*/ 2324072 h 3009902"/>
                <a:gd name="connsiteX19" fmla="*/ 1646911 w 1875361"/>
                <a:gd name="connsiteY19" fmla="*/ 2471783 h 3009902"/>
                <a:gd name="connsiteX20" fmla="*/ 1836824 w 1875361"/>
                <a:gd name="connsiteY20" fmla="*/ 2436614 h 3009902"/>
                <a:gd name="connsiteX21" fmla="*/ 1836824 w 1875361"/>
                <a:gd name="connsiteY21" fmla="*/ 2267801 h 3009902"/>
                <a:gd name="connsiteX22" fmla="*/ 1428861 w 1875361"/>
                <a:gd name="connsiteY22" fmla="*/ 2134158 h 3009902"/>
                <a:gd name="connsiteX23" fmla="*/ 957594 w 1875361"/>
                <a:gd name="connsiteY23" fmla="*/ 1747297 h 3009902"/>
                <a:gd name="connsiteX24" fmla="*/ 887255 w 1875361"/>
                <a:gd name="connsiteY24" fmla="*/ 1409672 h 3009902"/>
                <a:gd name="connsiteX25" fmla="*/ 950560 w 1875361"/>
                <a:gd name="connsiteY25" fmla="*/ 868066 h 3009902"/>
                <a:gd name="connsiteX26" fmla="*/ 971661 w 1875361"/>
                <a:gd name="connsiteY26" fmla="*/ 481205 h 3009902"/>
                <a:gd name="connsiteX27" fmla="*/ 929458 w 1875361"/>
                <a:gd name="connsiteY27" fmla="*/ 66208 h 3009902"/>
                <a:gd name="connsiteX28" fmla="*/ 577766 w 1875361"/>
                <a:gd name="connsiteY28" fmla="*/ 38072 h 3009902"/>
                <a:gd name="connsiteX0" fmla="*/ 577766 w 1875361"/>
                <a:gd name="connsiteY0" fmla="*/ 38072 h 3009902"/>
                <a:gd name="connsiteX1" fmla="*/ 634037 w 1875361"/>
                <a:gd name="connsiteY1" fmla="*/ 446035 h 3009902"/>
                <a:gd name="connsiteX2" fmla="*/ 676240 w 1875361"/>
                <a:gd name="connsiteY2" fmla="*/ 889168 h 3009902"/>
                <a:gd name="connsiteX3" fmla="*/ 570732 w 1875361"/>
                <a:gd name="connsiteY3" fmla="*/ 1198657 h 3009902"/>
                <a:gd name="connsiteX4" fmla="*/ 563698 w 1875361"/>
                <a:gd name="connsiteY4" fmla="*/ 1592552 h 3009902"/>
                <a:gd name="connsiteX5" fmla="*/ 479292 w 1875361"/>
                <a:gd name="connsiteY5" fmla="*/ 1859838 h 3009902"/>
                <a:gd name="connsiteX6" fmla="*/ 197938 w 1875361"/>
                <a:gd name="connsiteY6" fmla="*/ 2499918 h 3009902"/>
                <a:gd name="connsiteX7" fmla="*/ 127600 w 1875361"/>
                <a:gd name="connsiteY7" fmla="*/ 2464749 h 3009902"/>
                <a:gd name="connsiteX8" fmla="*/ 50228 w 1875361"/>
                <a:gd name="connsiteY8" fmla="*/ 2450681 h 3009902"/>
                <a:gd name="connsiteX9" fmla="*/ 71329 w 1875361"/>
                <a:gd name="connsiteY9" fmla="*/ 2521020 h 3009902"/>
                <a:gd name="connsiteX10" fmla="*/ 162769 w 1875361"/>
                <a:gd name="connsiteY10" fmla="*/ 2633561 h 3009902"/>
                <a:gd name="connsiteX11" fmla="*/ 991 w 1875361"/>
                <a:gd name="connsiteY11" fmla="*/ 2858645 h 3009902"/>
                <a:gd name="connsiteX12" fmla="*/ 254209 w 1875361"/>
                <a:gd name="connsiteY12" fmla="*/ 2999321 h 3009902"/>
                <a:gd name="connsiteX13" fmla="*/ 437089 w 1875361"/>
                <a:gd name="connsiteY13" fmla="*/ 2570257 h 3009902"/>
                <a:gd name="connsiteX14" fmla="*/ 612935 w 1875361"/>
                <a:gd name="connsiteY14" fmla="*/ 2176361 h 3009902"/>
                <a:gd name="connsiteX15" fmla="*/ 795815 w 1875361"/>
                <a:gd name="connsiteY15" fmla="*/ 1986448 h 3009902"/>
                <a:gd name="connsiteX16" fmla="*/ 950560 w 1875361"/>
                <a:gd name="connsiteY16" fmla="*/ 2148226 h 3009902"/>
                <a:gd name="connsiteX17" fmla="*/ 1316320 w 1875361"/>
                <a:gd name="connsiteY17" fmla="*/ 2324072 h 3009902"/>
                <a:gd name="connsiteX18" fmla="*/ 1646911 w 1875361"/>
                <a:gd name="connsiteY18" fmla="*/ 2471783 h 3009902"/>
                <a:gd name="connsiteX19" fmla="*/ 1836824 w 1875361"/>
                <a:gd name="connsiteY19" fmla="*/ 2436614 h 3009902"/>
                <a:gd name="connsiteX20" fmla="*/ 1836824 w 1875361"/>
                <a:gd name="connsiteY20" fmla="*/ 2267801 h 3009902"/>
                <a:gd name="connsiteX21" fmla="*/ 1428861 w 1875361"/>
                <a:gd name="connsiteY21" fmla="*/ 2134158 h 3009902"/>
                <a:gd name="connsiteX22" fmla="*/ 957594 w 1875361"/>
                <a:gd name="connsiteY22" fmla="*/ 1747297 h 3009902"/>
                <a:gd name="connsiteX23" fmla="*/ 887255 w 1875361"/>
                <a:gd name="connsiteY23" fmla="*/ 1409672 h 3009902"/>
                <a:gd name="connsiteX24" fmla="*/ 950560 w 1875361"/>
                <a:gd name="connsiteY24" fmla="*/ 868066 h 3009902"/>
                <a:gd name="connsiteX25" fmla="*/ 971661 w 1875361"/>
                <a:gd name="connsiteY25" fmla="*/ 481205 h 3009902"/>
                <a:gd name="connsiteX26" fmla="*/ 929458 w 1875361"/>
                <a:gd name="connsiteY26" fmla="*/ 66208 h 3009902"/>
                <a:gd name="connsiteX27" fmla="*/ 577766 w 1875361"/>
                <a:gd name="connsiteY27" fmla="*/ 38072 h 3009902"/>
                <a:gd name="connsiteX0" fmla="*/ 577766 w 1875361"/>
                <a:gd name="connsiteY0" fmla="*/ 38072 h 3009902"/>
                <a:gd name="connsiteX1" fmla="*/ 634037 w 1875361"/>
                <a:gd name="connsiteY1" fmla="*/ 446035 h 3009902"/>
                <a:gd name="connsiteX2" fmla="*/ 676240 w 1875361"/>
                <a:gd name="connsiteY2" fmla="*/ 889168 h 3009902"/>
                <a:gd name="connsiteX3" fmla="*/ 570732 w 1875361"/>
                <a:gd name="connsiteY3" fmla="*/ 1198657 h 3009902"/>
                <a:gd name="connsiteX4" fmla="*/ 563698 w 1875361"/>
                <a:gd name="connsiteY4" fmla="*/ 1592552 h 3009902"/>
                <a:gd name="connsiteX5" fmla="*/ 479292 w 1875361"/>
                <a:gd name="connsiteY5" fmla="*/ 1859838 h 3009902"/>
                <a:gd name="connsiteX6" fmla="*/ 197938 w 1875361"/>
                <a:gd name="connsiteY6" fmla="*/ 2499918 h 3009902"/>
                <a:gd name="connsiteX7" fmla="*/ 127600 w 1875361"/>
                <a:gd name="connsiteY7" fmla="*/ 2464749 h 3009902"/>
                <a:gd name="connsiteX8" fmla="*/ 71329 w 1875361"/>
                <a:gd name="connsiteY8" fmla="*/ 2521020 h 3009902"/>
                <a:gd name="connsiteX9" fmla="*/ 162769 w 1875361"/>
                <a:gd name="connsiteY9" fmla="*/ 2633561 h 3009902"/>
                <a:gd name="connsiteX10" fmla="*/ 991 w 1875361"/>
                <a:gd name="connsiteY10" fmla="*/ 2858645 h 3009902"/>
                <a:gd name="connsiteX11" fmla="*/ 254209 w 1875361"/>
                <a:gd name="connsiteY11" fmla="*/ 2999321 h 3009902"/>
                <a:gd name="connsiteX12" fmla="*/ 437089 w 1875361"/>
                <a:gd name="connsiteY12" fmla="*/ 2570257 h 3009902"/>
                <a:gd name="connsiteX13" fmla="*/ 612935 w 1875361"/>
                <a:gd name="connsiteY13" fmla="*/ 2176361 h 3009902"/>
                <a:gd name="connsiteX14" fmla="*/ 795815 w 1875361"/>
                <a:gd name="connsiteY14" fmla="*/ 1986448 h 3009902"/>
                <a:gd name="connsiteX15" fmla="*/ 950560 w 1875361"/>
                <a:gd name="connsiteY15" fmla="*/ 2148226 h 3009902"/>
                <a:gd name="connsiteX16" fmla="*/ 1316320 w 1875361"/>
                <a:gd name="connsiteY16" fmla="*/ 2324072 h 3009902"/>
                <a:gd name="connsiteX17" fmla="*/ 1646911 w 1875361"/>
                <a:gd name="connsiteY17" fmla="*/ 2471783 h 3009902"/>
                <a:gd name="connsiteX18" fmla="*/ 1836824 w 1875361"/>
                <a:gd name="connsiteY18" fmla="*/ 2436614 h 3009902"/>
                <a:gd name="connsiteX19" fmla="*/ 1836824 w 1875361"/>
                <a:gd name="connsiteY19" fmla="*/ 2267801 h 3009902"/>
                <a:gd name="connsiteX20" fmla="*/ 1428861 w 1875361"/>
                <a:gd name="connsiteY20" fmla="*/ 2134158 h 3009902"/>
                <a:gd name="connsiteX21" fmla="*/ 957594 w 1875361"/>
                <a:gd name="connsiteY21" fmla="*/ 1747297 h 3009902"/>
                <a:gd name="connsiteX22" fmla="*/ 887255 w 1875361"/>
                <a:gd name="connsiteY22" fmla="*/ 1409672 h 3009902"/>
                <a:gd name="connsiteX23" fmla="*/ 950560 w 1875361"/>
                <a:gd name="connsiteY23" fmla="*/ 868066 h 3009902"/>
                <a:gd name="connsiteX24" fmla="*/ 971661 w 1875361"/>
                <a:gd name="connsiteY24" fmla="*/ 481205 h 3009902"/>
                <a:gd name="connsiteX25" fmla="*/ 929458 w 1875361"/>
                <a:gd name="connsiteY25" fmla="*/ 66208 h 3009902"/>
                <a:gd name="connsiteX26" fmla="*/ 577766 w 1875361"/>
                <a:gd name="connsiteY26" fmla="*/ 38072 h 3009902"/>
                <a:gd name="connsiteX0" fmla="*/ 577821 w 1875416"/>
                <a:gd name="connsiteY0" fmla="*/ 38072 h 3009902"/>
                <a:gd name="connsiteX1" fmla="*/ 634092 w 1875416"/>
                <a:gd name="connsiteY1" fmla="*/ 446035 h 3009902"/>
                <a:gd name="connsiteX2" fmla="*/ 676295 w 1875416"/>
                <a:gd name="connsiteY2" fmla="*/ 889168 h 3009902"/>
                <a:gd name="connsiteX3" fmla="*/ 570787 w 1875416"/>
                <a:gd name="connsiteY3" fmla="*/ 1198657 h 3009902"/>
                <a:gd name="connsiteX4" fmla="*/ 563753 w 1875416"/>
                <a:gd name="connsiteY4" fmla="*/ 1592552 h 3009902"/>
                <a:gd name="connsiteX5" fmla="*/ 479347 w 1875416"/>
                <a:gd name="connsiteY5" fmla="*/ 1859838 h 3009902"/>
                <a:gd name="connsiteX6" fmla="*/ 197993 w 1875416"/>
                <a:gd name="connsiteY6" fmla="*/ 2499918 h 3009902"/>
                <a:gd name="connsiteX7" fmla="*/ 127655 w 1875416"/>
                <a:gd name="connsiteY7" fmla="*/ 2464749 h 3009902"/>
                <a:gd name="connsiteX8" fmla="*/ 162824 w 1875416"/>
                <a:gd name="connsiteY8" fmla="*/ 2633561 h 3009902"/>
                <a:gd name="connsiteX9" fmla="*/ 1046 w 1875416"/>
                <a:gd name="connsiteY9" fmla="*/ 2858645 h 3009902"/>
                <a:gd name="connsiteX10" fmla="*/ 254264 w 1875416"/>
                <a:gd name="connsiteY10" fmla="*/ 2999321 h 3009902"/>
                <a:gd name="connsiteX11" fmla="*/ 437144 w 1875416"/>
                <a:gd name="connsiteY11" fmla="*/ 2570257 h 3009902"/>
                <a:gd name="connsiteX12" fmla="*/ 612990 w 1875416"/>
                <a:gd name="connsiteY12" fmla="*/ 2176361 h 3009902"/>
                <a:gd name="connsiteX13" fmla="*/ 795870 w 1875416"/>
                <a:gd name="connsiteY13" fmla="*/ 1986448 h 3009902"/>
                <a:gd name="connsiteX14" fmla="*/ 950615 w 1875416"/>
                <a:gd name="connsiteY14" fmla="*/ 2148226 h 3009902"/>
                <a:gd name="connsiteX15" fmla="*/ 1316375 w 1875416"/>
                <a:gd name="connsiteY15" fmla="*/ 2324072 h 3009902"/>
                <a:gd name="connsiteX16" fmla="*/ 1646966 w 1875416"/>
                <a:gd name="connsiteY16" fmla="*/ 2471783 h 3009902"/>
                <a:gd name="connsiteX17" fmla="*/ 1836879 w 1875416"/>
                <a:gd name="connsiteY17" fmla="*/ 2436614 h 3009902"/>
                <a:gd name="connsiteX18" fmla="*/ 1836879 w 1875416"/>
                <a:gd name="connsiteY18" fmla="*/ 2267801 h 3009902"/>
                <a:gd name="connsiteX19" fmla="*/ 1428916 w 1875416"/>
                <a:gd name="connsiteY19" fmla="*/ 2134158 h 3009902"/>
                <a:gd name="connsiteX20" fmla="*/ 957649 w 1875416"/>
                <a:gd name="connsiteY20" fmla="*/ 1747297 h 3009902"/>
                <a:gd name="connsiteX21" fmla="*/ 887310 w 1875416"/>
                <a:gd name="connsiteY21" fmla="*/ 1409672 h 3009902"/>
                <a:gd name="connsiteX22" fmla="*/ 950615 w 1875416"/>
                <a:gd name="connsiteY22" fmla="*/ 868066 h 3009902"/>
                <a:gd name="connsiteX23" fmla="*/ 971716 w 1875416"/>
                <a:gd name="connsiteY23" fmla="*/ 481205 h 3009902"/>
                <a:gd name="connsiteX24" fmla="*/ 929513 w 1875416"/>
                <a:gd name="connsiteY24" fmla="*/ 66208 h 3009902"/>
                <a:gd name="connsiteX25" fmla="*/ 577821 w 1875416"/>
                <a:gd name="connsiteY25" fmla="*/ 38072 h 3009902"/>
                <a:gd name="connsiteX0" fmla="*/ 577899 w 1875494"/>
                <a:gd name="connsiteY0" fmla="*/ 38072 h 3009902"/>
                <a:gd name="connsiteX1" fmla="*/ 634170 w 1875494"/>
                <a:gd name="connsiteY1" fmla="*/ 446035 h 3009902"/>
                <a:gd name="connsiteX2" fmla="*/ 676373 w 1875494"/>
                <a:gd name="connsiteY2" fmla="*/ 889168 h 3009902"/>
                <a:gd name="connsiteX3" fmla="*/ 570865 w 1875494"/>
                <a:gd name="connsiteY3" fmla="*/ 1198657 h 3009902"/>
                <a:gd name="connsiteX4" fmla="*/ 563831 w 1875494"/>
                <a:gd name="connsiteY4" fmla="*/ 1592552 h 3009902"/>
                <a:gd name="connsiteX5" fmla="*/ 479425 w 1875494"/>
                <a:gd name="connsiteY5" fmla="*/ 1859838 h 3009902"/>
                <a:gd name="connsiteX6" fmla="*/ 198071 w 1875494"/>
                <a:gd name="connsiteY6" fmla="*/ 2499918 h 3009902"/>
                <a:gd name="connsiteX7" fmla="*/ 162902 w 1875494"/>
                <a:gd name="connsiteY7" fmla="*/ 2633561 h 3009902"/>
                <a:gd name="connsiteX8" fmla="*/ 1124 w 1875494"/>
                <a:gd name="connsiteY8" fmla="*/ 2858645 h 3009902"/>
                <a:gd name="connsiteX9" fmla="*/ 254342 w 1875494"/>
                <a:gd name="connsiteY9" fmla="*/ 2999321 h 3009902"/>
                <a:gd name="connsiteX10" fmla="*/ 437222 w 1875494"/>
                <a:gd name="connsiteY10" fmla="*/ 2570257 h 3009902"/>
                <a:gd name="connsiteX11" fmla="*/ 613068 w 1875494"/>
                <a:gd name="connsiteY11" fmla="*/ 2176361 h 3009902"/>
                <a:gd name="connsiteX12" fmla="*/ 795948 w 1875494"/>
                <a:gd name="connsiteY12" fmla="*/ 1986448 h 3009902"/>
                <a:gd name="connsiteX13" fmla="*/ 950693 w 1875494"/>
                <a:gd name="connsiteY13" fmla="*/ 2148226 h 3009902"/>
                <a:gd name="connsiteX14" fmla="*/ 1316453 w 1875494"/>
                <a:gd name="connsiteY14" fmla="*/ 2324072 h 3009902"/>
                <a:gd name="connsiteX15" fmla="*/ 1647044 w 1875494"/>
                <a:gd name="connsiteY15" fmla="*/ 2471783 h 3009902"/>
                <a:gd name="connsiteX16" fmla="*/ 1836957 w 1875494"/>
                <a:gd name="connsiteY16" fmla="*/ 2436614 h 3009902"/>
                <a:gd name="connsiteX17" fmla="*/ 1836957 w 1875494"/>
                <a:gd name="connsiteY17" fmla="*/ 2267801 h 3009902"/>
                <a:gd name="connsiteX18" fmla="*/ 1428994 w 1875494"/>
                <a:gd name="connsiteY18" fmla="*/ 2134158 h 3009902"/>
                <a:gd name="connsiteX19" fmla="*/ 957727 w 1875494"/>
                <a:gd name="connsiteY19" fmla="*/ 1747297 h 3009902"/>
                <a:gd name="connsiteX20" fmla="*/ 887388 w 1875494"/>
                <a:gd name="connsiteY20" fmla="*/ 1409672 h 3009902"/>
                <a:gd name="connsiteX21" fmla="*/ 950693 w 1875494"/>
                <a:gd name="connsiteY21" fmla="*/ 868066 h 3009902"/>
                <a:gd name="connsiteX22" fmla="*/ 971794 w 1875494"/>
                <a:gd name="connsiteY22" fmla="*/ 481205 h 3009902"/>
                <a:gd name="connsiteX23" fmla="*/ 929591 w 1875494"/>
                <a:gd name="connsiteY23" fmla="*/ 66208 h 3009902"/>
                <a:gd name="connsiteX24" fmla="*/ 577899 w 1875494"/>
                <a:gd name="connsiteY24" fmla="*/ 38072 h 3009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875494" h="3009902">
                  <a:moveTo>
                    <a:pt x="577899" y="38072"/>
                  </a:moveTo>
                  <a:cubicBezTo>
                    <a:pt x="528662" y="101376"/>
                    <a:pt x="617758" y="304186"/>
                    <a:pt x="634170" y="446035"/>
                  </a:cubicBezTo>
                  <a:cubicBezTo>
                    <a:pt x="650582" y="587884"/>
                    <a:pt x="686924" y="763731"/>
                    <a:pt x="676373" y="889168"/>
                  </a:cubicBezTo>
                  <a:cubicBezTo>
                    <a:pt x="665822" y="1014605"/>
                    <a:pt x="589622" y="1081426"/>
                    <a:pt x="570865" y="1198657"/>
                  </a:cubicBezTo>
                  <a:cubicBezTo>
                    <a:pt x="552108" y="1315888"/>
                    <a:pt x="579071" y="1482355"/>
                    <a:pt x="563831" y="1592552"/>
                  </a:cubicBezTo>
                  <a:cubicBezTo>
                    <a:pt x="548591" y="1702749"/>
                    <a:pt x="540385" y="1708610"/>
                    <a:pt x="479425" y="1859838"/>
                  </a:cubicBezTo>
                  <a:cubicBezTo>
                    <a:pt x="418465" y="2011066"/>
                    <a:pt x="250825" y="2370964"/>
                    <a:pt x="198071" y="2499918"/>
                  </a:cubicBezTo>
                  <a:cubicBezTo>
                    <a:pt x="145317" y="2628872"/>
                    <a:pt x="195726" y="2573773"/>
                    <a:pt x="162902" y="2633561"/>
                  </a:cubicBezTo>
                  <a:cubicBezTo>
                    <a:pt x="130078" y="2693349"/>
                    <a:pt x="-14116" y="2797685"/>
                    <a:pt x="1124" y="2858645"/>
                  </a:cubicBezTo>
                  <a:cubicBezTo>
                    <a:pt x="16364" y="2919605"/>
                    <a:pt x="181659" y="3047386"/>
                    <a:pt x="254342" y="2999321"/>
                  </a:cubicBezTo>
                  <a:cubicBezTo>
                    <a:pt x="327025" y="2951256"/>
                    <a:pt x="377434" y="2707417"/>
                    <a:pt x="437222" y="2570257"/>
                  </a:cubicBezTo>
                  <a:cubicBezTo>
                    <a:pt x="497010" y="2433097"/>
                    <a:pt x="553280" y="2273662"/>
                    <a:pt x="613068" y="2176361"/>
                  </a:cubicBezTo>
                  <a:cubicBezTo>
                    <a:pt x="672856" y="2079060"/>
                    <a:pt x="739677" y="1991137"/>
                    <a:pt x="795948" y="1986448"/>
                  </a:cubicBezTo>
                  <a:cubicBezTo>
                    <a:pt x="852219" y="1981759"/>
                    <a:pt x="863942" y="2091955"/>
                    <a:pt x="950693" y="2148226"/>
                  </a:cubicBezTo>
                  <a:cubicBezTo>
                    <a:pt x="1037444" y="2204497"/>
                    <a:pt x="1200394" y="2270146"/>
                    <a:pt x="1316453" y="2324072"/>
                  </a:cubicBezTo>
                  <a:cubicBezTo>
                    <a:pt x="1432512" y="2377998"/>
                    <a:pt x="1560293" y="2453026"/>
                    <a:pt x="1647044" y="2471783"/>
                  </a:cubicBezTo>
                  <a:cubicBezTo>
                    <a:pt x="1733795" y="2490540"/>
                    <a:pt x="1805305" y="2470611"/>
                    <a:pt x="1836957" y="2436614"/>
                  </a:cubicBezTo>
                  <a:cubicBezTo>
                    <a:pt x="1868609" y="2402617"/>
                    <a:pt x="1904951" y="2318210"/>
                    <a:pt x="1836957" y="2267801"/>
                  </a:cubicBezTo>
                  <a:cubicBezTo>
                    <a:pt x="1768963" y="2217392"/>
                    <a:pt x="1575532" y="2220909"/>
                    <a:pt x="1428994" y="2134158"/>
                  </a:cubicBezTo>
                  <a:cubicBezTo>
                    <a:pt x="1282456" y="2047407"/>
                    <a:pt x="1047995" y="1868045"/>
                    <a:pt x="957727" y="1747297"/>
                  </a:cubicBezTo>
                  <a:cubicBezTo>
                    <a:pt x="867459" y="1626549"/>
                    <a:pt x="888560" y="1556210"/>
                    <a:pt x="887388" y="1409672"/>
                  </a:cubicBezTo>
                  <a:cubicBezTo>
                    <a:pt x="886216" y="1263134"/>
                    <a:pt x="936625" y="1022811"/>
                    <a:pt x="950693" y="868066"/>
                  </a:cubicBezTo>
                  <a:cubicBezTo>
                    <a:pt x="964761" y="713321"/>
                    <a:pt x="975311" y="614848"/>
                    <a:pt x="971794" y="481205"/>
                  </a:cubicBezTo>
                  <a:cubicBezTo>
                    <a:pt x="968277" y="347562"/>
                    <a:pt x="991723" y="137719"/>
                    <a:pt x="929591" y="66208"/>
                  </a:cubicBezTo>
                  <a:cubicBezTo>
                    <a:pt x="867459" y="-5303"/>
                    <a:pt x="627136" y="-25232"/>
                    <a:pt x="577899" y="38072"/>
                  </a:cubicBezTo>
                  <a:close/>
                </a:path>
              </a:pathLst>
            </a:custGeom>
            <a:solidFill>
              <a:schemeClr val="accent6">
                <a:lumMod val="60000"/>
                <a:lumOff val="40000"/>
                <a:alpha val="25000"/>
              </a:schemeClr>
            </a:solidFill>
            <a:ln w="254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ET tube">
              <a:extLst>
                <a:ext uri="{FF2B5EF4-FFF2-40B4-BE49-F238E27FC236}">
                  <a16:creationId xmlns:a16="http://schemas.microsoft.com/office/drawing/2014/main" id="{C5EA86F3-53C1-4190-9ED7-D59F1A88474C}"/>
                </a:ext>
              </a:extLst>
            </p:cNvPr>
            <p:cNvGrpSpPr/>
            <p:nvPr/>
          </p:nvGrpSpPr>
          <p:grpSpPr>
            <a:xfrm>
              <a:off x="445243" y="2384405"/>
              <a:ext cx="5195393" cy="923330"/>
              <a:chOff x="306378" y="4583983"/>
              <a:chExt cx="5195393" cy="923330"/>
            </a:xfrm>
          </p:grpSpPr>
          <p:sp>
            <p:nvSpPr>
              <p:cNvPr id="36" name="TextBox 35">
                <a:extLst>
                  <a:ext uri="{FF2B5EF4-FFF2-40B4-BE49-F238E27FC236}">
                    <a16:creationId xmlns:a16="http://schemas.microsoft.com/office/drawing/2014/main" id="{517F00F2-2988-4775-98EB-87B7C784A692}"/>
                  </a:ext>
                </a:extLst>
              </p:cNvPr>
              <p:cNvSpPr txBox="1"/>
              <p:nvPr/>
            </p:nvSpPr>
            <p:spPr>
              <a:xfrm>
                <a:off x="306378" y="4583983"/>
                <a:ext cx="2006528" cy="923330"/>
              </a:xfrm>
              <a:prstGeom prst="rect">
                <a:avLst/>
              </a:prstGeom>
              <a:noFill/>
              <a:ln w="25400">
                <a:solidFill>
                  <a:schemeClr val="accent6">
                    <a:lumMod val="50000"/>
                  </a:schemeClr>
                </a:solidFill>
              </a:ln>
            </p:spPr>
            <p:txBody>
              <a:bodyPr wrap="square" rtlCol="0">
                <a:spAutoFit/>
              </a:bodyPr>
              <a:lstStyle/>
              <a:p>
                <a:pPr algn="ctr"/>
                <a:r>
                  <a:rPr lang="en-US" dirty="0">
                    <a:solidFill>
                      <a:schemeClr val="accent6">
                        <a:lumMod val="60000"/>
                        <a:lumOff val="40000"/>
                      </a:schemeClr>
                    </a:solidFill>
                  </a:rPr>
                  <a:t>Endotracheal tube in right mainstem bronchus</a:t>
                </a:r>
              </a:p>
            </p:txBody>
          </p:sp>
          <p:cxnSp>
            <p:nvCxnSpPr>
              <p:cNvPr id="34" name="Straight Arrow Connector 33">
                <a:extLst>
                  <a:ext uri="{FF2B5EF4-FFF2-40B4-BE49-F238E27FC236}">
                    <a16:creationId xmlns:a16="http://schemas.microsoft.com/office/drawing/2014/main" id="{C4C5E9C0-7B3C-4A47-8AC9-E524F8F56E1C}"/>
                  </a:ext>
                </a:extLst>
              </p:cNvPr>
              <p:cNvCxnSpPr>
                <a:cxnSpLocks/>
                <a:stCxn id="36" idx="3"/>
              </p:cNvCxnSpPr>
              <p:nvPr/>
            </p:nvCxnSpPr>
            <p:spPr>
              <a:xfrm>
                <a:off x="2312906" y="5045648"/>
                <a:ext cx="3188865" cy="62383"/>
              </a:xfrm>
              <a:prstGeom prst="straightConnector1">
                <a:avLst/>
              </a:prstGeom>
              <a:ln w="2540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7" name="Carina">
              <a:extLst>
                <a:ext uri="{FF2B5EF4-FFF2-40B4-BE49-F238E27FC236}">
                  <a16:creationId xmlns:a16="http://schemas.microsoft.com/office/drawing/2014/main" id="{F6284F20-ED6E-422C-8138-8BE54D3253EE}"/>
                </a:ext>
              </a:extLst>
            </p:cNvPr>
            <p:cNvGrpSpPr/>
            <p:nvPr/>
          </p:nvGrpSpPr>
          <p:grpSpPr>
            <a:xfrm>
              <a:off x="5516906" y="3355145"/>
              <a:ext cx="925583" cy="858882"/>
              <a:chOff x="5515848" y="3231212"/>
              <a:chExt cx="925583" cy="858882"/>
            </a:xfrm>
          </p:grpSpPr>
          <p:cxnSp>
            <p:nvCxnSpPr>
              <p:cNvPr id="28" name="Straight Arrow Connector 27">
                <a:extLst>
                  <a:ext uri="{FF2B5EF4-FFF2-40B4-BE49-F238E27FC236}">
                    <a16:creationId xmlns:a16="http://schemas.microsoft.com/office/drawing/2014/main" id="{4D6498A7-3108-4099-8B02-66E993C2D849}"/>
                  </a:ext>
                </a:extLst>
              </p:cNvPr>
              <p:cNvCxnSpPr>
                <a:stCxn id="29" idx="0"/>
                <a:endCxn id="30" idx="12"/>
              </p:cNvCxnSpPr>
              <p:nvPr/>
            </p:nvCxnSpPr>
            <p:spPr>
              <a:xfrm flipH="1" flipV="1">
                <a:off x="5794831" y="3231212"/>
                <a:ext cx="183809" cy="489550"/>
              </a:xfrm>
              <a:prstGeom prst="straightConnector1">
                <a:avLst/>
              </a:prstGeom>
              <a:ln w="25400">
                <a:solidFill>
                  <a:schemeClr val="accent6">
                    <a:lumMod val="75000"/>
                  </a:schemeClr>
                </a:solidFill>
                <a:tailEnd type="triangle"/>
              </a:ln>
            </p:spPr>
            <p:style>
              <a:lnRef idx="3">
                <a:schemeClr val="accent6"/>
              </a:lnRef>
              <a:fillRef idx="0">
                <a:schemeClr val="accent6"/>
              </a:fillRef>
              <a:effectRef idx="2">
                <a:schemeClr val="accent6"/>
              </a:effectRef>
              <a:fontRef idx="minor">
                <a:schemeClr val="tx1"/>
              </a:fontRef>
            </p:style>
          </p:cxnSp>
          <p:sp>
            <p:nvSpPr>
              <p:cNvPr id="29" name="TextBox 28">
                <a:extLst>
                  <a:ext uri="{FF2B5EF4-FFF2-40B4-BE49-F238E27FC236}">
                    <a16:creationId xmlns:a16="http://schemas.microsoft.com/office/drawing/2014/main" id="{1DB88FF9-D523-4005-AB6A-8DF39D8BCFC6}"/>
                  </a:ext>
                </a:extLst>
              </p:cNvPr>
              <p:cNvSpPr txBox="1"/>
              <p:nvPr/>
            </p:nvSpPr>
            <p:spPr>
              <a:xfrm>
                <a:off x="5515848" y="3720762"/>
                <a:ext cx="925583" cy="369332"/>
              </a:xfrm>
              <a:prstGeom prst="rect">
                <a:avLst/>
              </a:prstGeom>
              <a:noFill/>
              <a:ln>
                <a:solidFill>
                  <a:schemeClr val="accent6">
                    <a:lumMod val="75000"/>
                  </a:schemeClr>
                </a:solidFill>
              </a:ln>
            </p:spPr>
            <p:txBody>
              <a:bodyPr wrap="square" rtlCol="0">
                <a:spAutoFit/>
              </a:bodyPr>
              <a:lstStyle/>
              <a:p>
                <a:r>
                  <a:rPr lang="en-US" dirty="0">
                    <a:solidFill>
                      <a:schemeClr val="accent6">
                        <a:lumMod val="75000"/>
                      </a:schemeClr>
                    </a:solidFill>
                  </a:rPr>
                  <a:t>Carina</a:t>
                </a:r>
              </a:p>
            </p:txBody>
          </p:sp>
        </p:grpSp>
        <p:grpSp>
          <p:nvGrpSpPr>
            <p:cNvPr id="31" name="R main">
              <a:extLst>
                <a:ext uri="{FF2B5EF4-FFF2-40B4-BE49-F238E27FC236}">
                  <a16:creationId xmlns:a16="http://schemas.microsoft.com/office/drawing/2014/main" id="{FD3C8F06-97DB-4806-B128-DC98566F39D3}"/>
                </a:ext>
              </a:extLst>
            </p:cNvPr>
            <p:cNvGrpSpPr/>
            <p:nvPr/>
          </p:nvGrpSpPr>
          <p:grpSpPr>
            <a:xfrm>
              <a:off x="4583225" y="4037753"/>
              <a:ext cx="1498863" cy="1195626"/>
              <a:chOff x="4623600" y="3874224"/>
              <a:chExt cx="1498863" cy="1195626"/>
            </a:xfrm>
          </p:grpSpPr>
          <p:cxnSp>
            <p:nvCxnSpPr>
              <p:cNvPr id="35" name="Straight Arrow Connector 34">
                <a:extLst>
                  <a:ext uri="{FF2B5EF4-FFF2-40B4-BE49-F238E27FC236}">
                    <a16:creationId xmlns:a16="http://schemas.microsoft.com/office/drawing/2014/main" id="{6C178A05-0DFB-41ED-8AF1-EFC14D9CBFB5}"/>
                  </a:ext>
                </a:extLst>
              </p:cNvPr>
              <p:cNvCxnSpPr>
                <a:cxnSpLocks/>
                <a:stCxn id="39" idx="0"/>
              </p:cNvCxnSpPr>
              <p:nvPr/>
            </p:nvCxnSpPr>
            <p:spPr>
              <a:xfrm flipH="1" flipV="1">
                <a:off x="5337736" y="3874224"/>
                <a:ext cx="35296" cy="549295"/>
              </a:xfrm>
              <a:prstGeom prst="straightConnector1">
                <a:avLst/>
              </a:prstGeom>
              <a:ln w="25400">
                <a:solidFill>
                  <a:schemeClr val="accent6">
                    <a:lumMod val="75000"/>
                  </a:schemeClr>
                </a:solidFill>
                <a:tailEnd type="triangle"/>
              </a:ln>
            </p:spPr>
            <p:style>
              <a:lnRef idx="3">
                <a:schemeClr val="accent6"/>
              </a:lnRef>
              <a:fillRef idx="0">
                <a:schemeClr val="accent6"/>
              </a:fillRef>
              <a:effectRef idx="2">
                <a:schemeClr val="accent6"/>
              </a:effectRef>
              <a:fontRef idx="minor">
                <a:schemeClr val="tx1"/>
              </a:fontRef>
            </p:style>
          </p:cxnSp>
          <p:sp>
            <p:nvSpPr>
              <p:cNvPr id="39" name="TextBox 38">
                <a:extLst>
                  <a:ext uri="{FF2B5EF4-FFF2-40B4-BE49-F238E27FC236}">
                    <a16:creationId xmlns:a16="http://schemas.microsoft.com/office/drawing/2014/main" id="{1B8E853B-ED34-49B9-99BE-21E4BE88E1B0}"/>
                  </a:ext>
                </a:extLst>
              </p:cNvPr>
              <p:cNvSpPr txBox="1"/>
              <p:nvPr/>
            </p:nvSpPr>
            <p:spPr>
              <a:xfrm>
                <a:off x="4623600" y="4423519"/>
                <a:ext cx="1498863" cy="646331"/>
              </a:xfrm>
              <a:prstGeom prst="rect">
                <a:avLst/>
              </a:prstGeom>
              <a:noFill/>
              <a:ln>
                <a:solidFill>
                  <a:schemeClr val="accent6">
                    <a:lumMod val="75000"/>
                  </a:schemeClr>
                </a:solidFill>
              </a:ln>
            </p:spPr>
            <p:txBody>
              <a:bodyPr wrap="square" rtlCol="0">
                <a:spAutoFit/>
              </a:bodyPr>
              <a:lstStyle/>
              <a:p>
                <a:pPr algn="ctr"/>
                <a:r>
                  <a:rPr lang="en-US" dirty="0">
                    <a:solidFill>
                      <a:schemeClr val="accent6">
                        <a:lumMod val="75000"/>
                      </a:schemeClr>
                    </a:solidFill>
                  </a:rPr>
                  <a:t>Right main bronchus</a:t>
                </a:r>
              </a:p>
            </p:txBody>
          </p:sp>
        </p:grpSp>
        <p:grpSp>
          <p:nvGrpSpPr>
            <p:cNvPr id="44" name="L main">
              <a:extLst>
                <a:ext uri="{FF2B5EF4-FFF2-40B4-BE49-F238E27FC236}">
                  <a16:creationId xmlns:a16="http://schemas.microsoft.com/office/drawing/2014/main" id="{CD2F4806-F37A-4B10-B642-15963F92D17E}"/>
                </a:ext>
              </a:extLst>
            </p:cNvPr>
            <p:cNvGrpSpPr/>
            <p:nvPr/>
          </p:nvGrpSpPr>
          <p:grpSpPr>
            <a:xfrm>
              <a:off x="6337772" y="3674915"/>
              <a:ext cx="1498863" cy="1273075"/>
              <a:chOff x="5924157" y="3449133"/>
              <a:chExt cx="1498863" cy="1273075"/>
            </a:xfrm>
          </p:grpSpPr>
          <p:sp>
            <p:nvSpPr>
              <p:cNvPr id="45" name="TextBox 44">
                <a:extLst>
                  <a:ext uri="{FF2B5EF4-FFF2-40B4-BE49-F238E27FC236}">
                    <a16:creationId xmlns:a16="http://schemas.microsoft.com/office/drawing/2014/main" id="{EACF987E-4DFF-43DD-8636-ADA738C59864}"/>
                  </a:ext>
                </a:extLst>
              </p:cNvPr>
              <p:cNvSpPr txBox="1"/>
              <p:nvPr/>
            </p:nvSpPr>
            <p:spPr>
              <a:xfrm>
                <a:off x="5924157" y="4075877"/>
                <a:ext cx="1498863" cy="646331"/>
              </a:xfrm>
              <a:prstGeom prst="rect">
                <a:avLst/>
              </a:prstGeom>
              <a:noFill/>
              <a:ln>
                <a:solidFill>
                  <a:schemeClr val="accent6">
                    <a:lumMod val="75000"/>
                  </a:schemeClr>
                </a:solidFill>
              </a:ln>
            </p:spPr>
            <p:txBody>
              <a:bodyPr wrap="square" rtlCol="0">
                <a:spAutoFit/>
              </a:bodyPr>
              <a:lstStyle/>
              <a:p>
                <a:pPr algn="ctr"/>
                <a:r>
                  <a:rPr lang="en-US" dirty="0">
                    <a:solidFill>
                      <a:schemeClr val="accent6">
                        <a:lumMod val="75000"/>
                      </a:schemeClr>
                    </a:solidFill>
                  </a:rPr>
                  <a:t>Left main bronchus</a:t>
                </a:r>
              </a:p>
            </p:txBody>
          </p:sp>
          <p:cxnSp>
            <p:nvCxnSpPr>
              <p:cNvPr id="46" name="Straight Arrow Connector 45">
                <a:extLst>
                  <a:ext uri="{FF2B5EF4-FFF2-40B4-BE49-F238E27FC236}">
                    <a16:creationId xmlns:a16="http://schemas.microsoft.com/office/drawing/2014/main" id="{BE25D585-4068-40FC-BE4F-3DC3D8F5D125}"/>
                  </a:ext>
                </a:extLst>
              </p:cNvPr>
              <p:cNvCxnSpPr>
                <a:cxnSpLocks/>
                <a:stCxn id="45" idx="0"/>
              </p:cNvCxnSpPr>
              <p:nvPr/>
            </p:nvCxnSpPr>
            <p:spPr>
              <a:xfrm flipH="1" flipV="1">
                <a:off x="6160486" y="3449133"/>
                <a:ext cx="513103" cy="626744"/>
              </a:xfrm>
              <a:prstGeom prst="straightConnector1">
                <a:avLst/>
              </a:prstGeom>
              <a:ln w="25400">
                <a:solidFill>
                  <a:schemeClr val="accent6">
                    <a:lumMod val="75000"/>
                  </a:schemeClr>
                </a:solidFill>
                <a:tailEnd type="triangle"/>
              </a:ln>
            </p:spPr>
            <p:style>
              <a:lnRef idx="3">
                <a:schemeClr val="accent6"/>
              </a:lnRef>
              <a:fillRef idx="0">
                <a:schemeClr val="accent6"/>
              </a:fillRef>
              <a:effectRef idx="2">
                <a:schemeClr val="accent6"/>
              </a:effectRef>
              <a:fontRef idx="minor">
                <a:schemeClr val="tx1"/>
              </a:fontRef>
            </p:style>
          </p:cxnSp>
        </p:grpSp>
        <p:sp>
          <p:nvSpPr>
            <p:cNvPr id="47" name="Freeform 46"/>
            <p:cNvSpPr/>
            <p:nvPr/>
          </p:nvSpPr>
          <p:spPr>
            <a:xfrm>
              <a:off x="5421767" y="1348178"/>
              <a:ext cx="495786" cy="2197783"/>
            </a:xfrm>
            <a:custGeom>
              <a:avLst/>
              <a:gdLst>
                <a:gd name="connsiteX0" fmla="*/ 184208 w 495786"/>
                <a:gd name="connsiteY0" fmla="*/ 86727 h 2197783"/>
                <a:gd name="connsiteX1" fmla="*/ 261581 w 495786"/>
                <a:gd name="connsiteY1" fmla="*/ 445453 h 2197783"/>
                <a:gd name="connsiteX2" fmla="*/ 310818 w 495786"/>
                <a:gd name="connsiteY2" fmla="*/ 1092567 h 2197783"/>
                <a:gd name="connsiteX3" fmla="*/ 191242 w 495786"/>
                <a:gd name="connsiteY3" fmla="*/ 1690444 h 2197783"/>
                <a:gd name="connsiteX4" fmla="*/ 1328 w 495786"/>
                <a:gd name="connsiteY4" fmla="*/ 2056204 h 2197783"/>
                <a:gd name="connsiteX5" fmla="*/ 120904 w 495786"/>
                <a:gd name="connsiteY5" fmla="*/ 2182813 h 2197783"/>
                <a:gd name="connsiteX6" fmla="*/ 381156 w 495786"/>
                <a:gd name="connsiteY6" fmla="*/ 1739680 h 2197783"/>
                <a:gd name="connsiteX7" fmla="*/ 472596 w 495786"/>
                <a:gd name="connsiteY7" fmla="*/ 1437225 h 2197783"/>
                <a:gd name="connsiteX8" fmla="*/ 486664 w 495786"/>
                <a:gd name="connsiteY8" fmla="*/ 747908 h 2197783"/>
                <a:gd name="connsiteX9" fmla="*/ 353021 w 495786"/>
                <a:gd name="connsiteY9" fmla="*/ 58591 h 2197783"/>
                <a:gd name="connsiteX10" fmla="*/ 184208 w 495786"/>
                <a:gd name="connsiteY10" fmla="*/ 86727 h 2197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95786" h="2197783">
                  <a:moveTo>
                    <a:pt x="184208" y="86727"/>
                  </a:moveTo>
                  <a:cubicBezTo>
                    <a:pt x="168968" y="151204"/>
                    <a:pt x="240479" y="277813"/>
                    <a:pt x="261581" y="445453"/>
                  </a:cubicBezTo>
                  <a:cubicBezTo>
                    <a:pt x="282683" y="613093"/>
                    <a:pt x="322541" y="885069"/>
                    <a:pt x="310818" y="1092567"/>
                  </a:cubicBezTo>
                  <a:cubicBezTo>
                    <a:pt x="299095" y="1300066"/>
                    <a:pt x="242824" y="1529838"/>
                    <a:pt x="191242" y="1690444"/>
                  </a:cubicBezTo>
                  <a:cubicBezTo>
                    <a:pt x="139660" y="1851050"/>
                    <a:pt x="13051" y="1974143"/>
                    <a:pt x="1328" y="2056204"/>
                  </a:cubicBezTo>
                  <a:cubicBezTo>
                    <a:pt x="-10395" y="2138266"/>
                    <a:pt x="57599" y="2235567"/>
                    <a:pt x="120904" y="2182813"/>
                  </a:cubicBezTo>
                  <a:cubicBezTo>
                    <a:pt x="184209" y="2130059"/>
                    <a:pt x="322541" y="1863945"/>
                    <a:pt x="381156" y="1739680"/>
                  </a:cubicBezTo>
                  <a:cubicBezTo>
                    <a:pt x="439771" y="1615415"/>
                    <a:pt x="455011" y="1602520"/>
                    <a:pt x="472596" y="1437225"/>
                  </a:cubicBezTo>
                  <a:cubicBezTo>
                    <a:pt x="490181" y="1271930"/>
                    <a:pt x="506593" y="977680"/>
                    <a:pt x="486664" y="747908"/>
                  </a:cubicBezTo>
                  <a:cubicBezTo>
                    <a:pt x="466735" y="518136"/>
                    <a:pt x="402258" y="173477"/>
                    <a:pt x="353021" y="58591"/>
                  </a:cubicBezTo>
                  <a:cubicBezTo>
                    <a:pt x="303784" y="-56295"/>
                    <a:pt x="199448" y="22250"/>
                    <a:pt x="184208" y="86727"/>
                  </a:cubicBezTo>
                  <a:close/>
                </a:path>
              </a:pathLst>
            </a:custGeom>
            <a:solidFill>
              <a:schemeClr val="accent6">
                <a:lumMod val="75000"/>
                <a:alpha val="25000"/>
              </a:schemeClr>
            </a:solidFill>
            <a:ln w="254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Question two">
            <a:extLst>
              <a:ext uri="{FF2B5EF4-FFF2-40B4-BE49-F238E27FC236}">
                <a16:creationId xmlns:a16="http://schemas.microsoft.com/office/drawing/2014/main" id="{CAE17C5B-951C-4AAB-8821-CE5019AF418B}"/>
              </a:ext>
            </a:extLst>
          </p:cNvPr>
          <p:cNvSpPr txBox="1"/>
          <p:nvPr/>
        </p:nvSpPr>
        <p:spPr>
          <a:xfrm>
            <a:off x="-3" y="908670"/>
            <a:ext cx="12192000" cy="461665"/>
          </a:xfrm>
          <a:prstGeom prst="rect">
            <a:avLst/>
          </a:prstGeom>
          <a:solidFill>
            <a:schemeClr val="bg1"/>
          </a:solidFill>
        </p:spPr>
        <p:txBody>
          <a:bodyPr wrap="square" rtlCol="0">
            <a:spAutoFit/>
          </a:bodyPr>
          <a:lstStyle/>
          <a:p>
            <a:pPr algn="ctr"/>
            <a:r>
              <a:rPr lang="en-US" sz="2400" dirty="0"/>
              <a:t>What is the correct positioning for an endotracheal tube?</a:t>
            </a:r>
          </a:p>
        </p:txBody>
      </p:sp>
      <p:sp>
        <p:nvSpPr>
          <p:cNvPr id="32" name="Question Three">
            <a:extLst>
              <a:ext uri="{FF2B5EF4-FFF2-40B4-BE49-F238E27FC236}">
                <a16:creationId xmlns:a16="http://schemas.microsoft.com/office/drawing/2014/main" id="{698C3595-668D-4620-A785-FCEF054081D1}"/>
              </a:ext>
            </a:extLst>
          </p:cNvPr>
          <p:cNvSpPr txBox="1"/>
          <p:nvPr/>
        </p:nvSpPr>
        <p:spPr>
          <a:xfrm>
            <a:off x="0" y="895719"/>
            <a:ext cx="12192000" cy="461665"/>
          </a:xfrm>
          <a:prstGeom prst="rect">
            <a:avLst/>
          </a:prstGeom>
          <a:solidFill>
            <a:schemeClr val="bg1"/>
          </a:solidFill>
        </p:spPr>
        <p:txBody>
          <a:bodyPr wrap="square" rtlCol="0">
            <a:spAutoFit/>
          </a:bodyPr>
          <a:lstStyle/>
          <a:p>
            <a:pPr algn="ctr"/>
            <a:r>
              <a:rPr lang="en-US" sz="2400" dirty="0"/>
              <a:t>What would be your next step in management?</a:t>
            </a:r>
          </a:p>
        </p:txBody>
      </p:sp>
    </p:spTree>
    <p:extLst>
      <p:ext uri="{BB962C8B-B14F-4D97-AF65-F5344CB8AC3E}">
        <p14:creationId xmlns:p14="http://schemas.microsoft.com/office/powerpoint/2010/main" val="2544260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4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par>
                                <p:cTn id="13" presetID="1" presetClass="exit" presetSubtype="0" fill="hold" grpId="0" nodeType="withEffect">
                                  <p:stCondLst>
                                    <p:cond delay="0"/>
                                  </p:stCondLst>
                                  <p:childTnLst>
                                    <p:set>
                                      <p:cBhvr>
                                        <p:cTn id="14" dur="1" fill="hold">
                                          <p:stCondLst>
                                            <p:cond delay="0"/>
                                          </p:stCondLst>
                                        </p:cTn>
                                        <p:tgtEl>
                                          <p:spTgt spid="4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49" grpId="1" animBg="1"/>
      <p:bldP spid="3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Repeat CXR"/>
          <p:cNvGrpSpPr/>
          <p:nvPr/>
        </p:nvGrpSpPr>
        <p:grpSpPr>
          <a:xfrm>
            <a:off x="2916233" y="802575"/>
            <a:ext cx="6429375" cy="6057900"/>
            <a:chOff x="2947708" y="781050"/>
            <a:chExt cx="6429375" cy="6057900"/>
          </a:xfrm>
        </p:grpSpPr>
        <p:pic>
          <p:nvPicPr>
            <p:cNvPr id="16" name="Picture 15"/>
            <p:cNvPicPr>
              <a:picLocks noChangeAspect="1"/>
            </p:cNvPicPr>
            <p:nvPr/>
          </p:nvPicPr>
          <p:blipFill>
            <a:blip r:embed="rId3"/>
            <a:stretch>
              <a:fillRect/>
            </a:stretch>
          </p:blipFill>
          <p:spPr>
            <a:xfrm>
              <a:off x="2947708" y="781050"/>
              <a:ext cx="6429375" cy="6057900"/>
            </a:xfrm>
            <a:prstGeom prst="rect">
              <a:avLst/>
            </a:prstGeom>
          </p:spPr>
        </p:pic>
        <p:sp>
          <p:nvSpPr>
            <p:cNvPr id="17" name="TextBox 16"/>
            <p:cNvSpPr txBox="1"/>
            <p:nvPr/>
          </p:nvSpPr>
          <p:spPr>
            <a:xfrm>
              <a:off x="3545733" y="6134912"/>
              <a:ext cx="5233324" cy="461665"/>
            </a:xfrm>
            <a:prstGeom prst="rect">
              <a:avLst/>
            </a:prstGeom>
            <a:noFill/>
            <a:ln>
              <a:noFill/>
            </a:ln>
          </p:spPr>
          <p:txBody>
            <a:bodyPr wrap="square" rtlCol="0">
              <a:spAutoFit/>
            </a:bodyPr>
            <a:lstStyle/>
            <a:p>
              <a:pPr algn="ctr"/>
              <a:endParaRPr lang="en-US" sz="2400" dirty="0">
                <a:solidFill>
                  <a:schemeClr val="bg1"/>
                </a:solidFill>
              </a:endParaRPr>
            </a:p>
          </p:txBody>
        </p:sp>
      </p:grpSp>
      <p:sp>
        <p:nvSpPr>
          <p:cNvPr id="22" name="Question two">
            <a:extLst>
              <a:ext uri="{FF2B5EF4-FFF2-40B4-BE49-F238E27FC236}">
                <a16:creationId xmlns:a16="http://schemas.microsoft.com/office/drawing/2014/main" id="{CAE17C5B-951C-4AAB-8821-CE5019AF418B}"/>
              </a:ext>
            </a:extLst>
          </p:cNvPr>
          <p:cNvSpPr txBox="1"/>
          <p:nvPr/>
        </p:nvSpPr>
        <p:spPr>
          <a:xfrm>
            <a:off x="-3" y="908670"/>
            <a:ext cx="12192000" cy="461665"/>
          </a:xfrm>
          <a:prstGeom prst="rect">
            <a:avLst/>
          </a:prstGeom>
          <a:solidFill>
            <a:schemeClr val="bg1"/>
          </a:solidFill>
        </p:spPr>
        <p:txBody>
          <a:bodyPr wrap="square" rtlCol="0">
            <a:spAutoFit/>
          </a:bodyPr>
          <a:lstStyle/>
          <a:p>
            <a:pPr algn="ctr"/>
            <a:r>
              <a:rPr lang="en-US" sz="2400" dirty="0"/>
              <a:t>What is the correct positioning for an endotracheal tube?</a:t>
            </a:r>
          </a:p>
        </p:txBody>
      </p:sp>
      <p:sp>
        <p:nvSpPr>
          <p:cNvPr id="18" name="Case stem">
            <a:extLst>
              <a:ext uri="{FF2B5EF4-FFF2-40B4-BE49-F238E27FC236}">
                <a16:creationId xmlns:a16="http://schemas.microsoft.com/office/drawing/2014/main" id="{641F0419-6197-437B-A96B-E329F6C18A08}"/>
              </a:ext>
            </a:extLst>
          </p:cNvPr>
          <p:cNvSpPr txBox="1"/>
          <p:nvPr/>
        </p:nvSpPr>
        <p:spPr>
          <a:xfrm>
            <a:off x="-1" y="0"/>
            <a:ext cx="12192000" cy="461665"/>
          </a:xfrm>
          <a:prstGeom prst="rect">
            <a:avLst/>
          </a:prstGeom>
          <a:solidFill>
            <a:schemeClr val="tx1"/>
          </a:solidFill>
        </p:spPr>
        <p:txBody>
          <a:bodyPr wrap="square" rtlCol="0">
            <a:spAutoFit/>
          </a:bodyPr>
          <a:lstStyle/>
          <a:p>
            <a:pPr algn="ctr"/>
            <a:r>
              <a:rPr lang="en-US" sz="2400" dirty="0">
                <a:solidFill>
                  <a:schemeClr val="bg1"/>
                </a:solidFill>
              </a:rPr>
              <a:t>46 </a:t>
            </a:r>
            <a:r>
              <a:rPr lang="en-US" sz="2400" dirty="0" err="1">
                <a:solidFill>
                  <a:schemeClr val="bg1"/>
                </a:solidFill>
              </a:rPr>
              <a:t>yo</a:t>
            </a:r>
            <a:r>
              <a:rPr lang="en-US" sz="2400" dirty="0">
                <a:solidFill>
                  <a:schemeClr val="bg1"/>
                </a:solidFill>
              </a:rPr>
              <a:t> M with ESRD and cirrhosis, sepsis from SBP develops acute hypoxemic respiratory failure.</a:t>
            </a:r>
          </a:p>
        </p:txBody>
      </p:sp>
      <p:sp>
        <p:nvSpPr>
          <p:cNvPr id="8" name="Question one">
            <a:extLst>
              <a:ext uri="{FF2B5EF4-FFF2-40B4-BE49-F238E27FC236}">
                <a16:creationId xmlns:a16="http://schemas.microsoft.com/office/drawing/2014/main" id="{EFF81F56-43CC-4858-AD5D-A3E95F6CC0D4}"/>
              </a:ext>
            </a:extLst>
          </p:cNvPr>
          <p:cNvSpPr txBox="1"/>
          <p:nvPr/>
        </p:nvSpPr>
        <p:spPr>
          <a:xfrm>
            <a:off x="-2" y="461665"/>
            <a:ext cx="12192000" cy="461665"/>
          </a:xfrm>
          <a:prstGeom prst="rect">
            <a:avLst/>
          </a:prstGeom>
          <a:solidFill>
            <a:schemeClr val="bg1"/>
          </a:solidFill>
        </p:spPr>
        <p:txBody>
          <a:bodyPr wrap="square" rtlCol="0">
            <a:spAutoFit/>
          </a:bodyPr>
          <a:lstStyle/>
          <a:p>
            <a:pPr algn="ctr"/>
            <a:r>
              <a:rPr lang="en-US" sz="2400" dirty="0"/>
              <a:t>What is your overall interpretation?</a:t>
            </a:r>
          </a:p>
        </p:txBody>
      </p:sp>
      <p:pic>
        <p:nvPicPr>
          <p:cNvPr id="3" name="Logo" descr="A picture containing drawing&#10;&#10;Description automatically generated">
            <a:extLst>
              <a:ext uri="{FF2B5EF4-FFF2-40B4-BE49-F238E27FC236}">
                <a16:creationId xmlns:a16="http://schemas.microsoft.com/office/drawing/2014/main" id="{86A08B67-C245-4E74-868D-CBFF6A362D9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43890" y="6387270"/>
            <a:ext cx="1093478" cy="416055"/>
          </a:xfrm>
          <a:prstGeom prst="rect">
            <a:avLst/>
          </a:prstGeom>
        </p:spPr>
      </p:pic>
      <p:sp>
        <p:nvSpPr>
          <p:cNvPr id="12" name="Image Attribution">
            <a:extLst>
              <a:ext uri="{FF2B5EF4-FFF2-40B4-BE49-F238E27FC236}">
                <a16:creationId xmlns:a16="http://schemas.microsoft.com/office/drawing/2014/main" id="{83E7C1BA-B593-4CB9-9868-405F9EAF4794}"/>
              </a:ext>
            </a:extLst>
          </p:cNvPr>
          <p:cNvSpPr txBox="1"/>
          <p:nvPr/>
        </p:nvSpPr>
        <p:spPr>
          <a:xfrm>
            <a:off x="-1" y="6263601"/>
            <a:ext cx="1866664" cy="461665"/>
          </a:xfrm>
          <a:prstGeom prst="rect">
            <a:avLst/>
          </a:prstGeom>
          <a:noFill/>
        </p:spPr>
        <p:txBody>
          <a:bodyPr wrap="square" rtlCol="0">
            <a:spAutoFit/>
          </a:bodyPr>
          <a:lstStyle/>
          <a:p>
            <a:r>
              <a:rPr lang="en-US" sz="1200" i="1" dirty="0"/>
              <a:t>Images courtesy of </a:t>
            </a:r>
          </a:p>
          <a:p>
            <a:r>
              <a:rPr lang="en-US" sz="1200" i="1" dirty="0"/>
              <a:t>Samantha King, MD</a:t>
            </a:r>
          </a:p>
        </p:txBody>
      </p:sp>
      <p:sp>
        <p:nvSpPr>
          <p:cNvPr id="42" name="Answer one">
            <a:extLst>
              <a:ext uri="{FF2B5EF4-FFF2-40B4-BE49-F238E27FC236}">
                <a16:creationId xmlns:a16="http://schemas.microsoft.com/office/drawing/2014/main" id="{D7007FF2-9E68-4FAC-B4F6-F8B1F94BFCAF}"/>
              </a:ext>
            </a:extLst>
          </p:cNvPr>
          <p:cNvSpPr txBox="1"/>
          <p:nvPr/>
        </p:nvSpPr>
        <p:spPr>
          <a:xfrm>
            <a:off x="0" y="461665"/>
            <a:ext cx="12192000" cy="461665"/>
          </a:xfrm>
          <a:prstGeom prst="rect">
            <a:avLst/>
          </a:prstGeom>
          <a:solidFill>
            <a:schemeClr val="tx1"/>
          </a:solidFill>
        </p:spPr>
        <p:txBody>
          <a:bodyPr wrap="square" rtlCol="0">
            <a:spAutoFit/>
          </a:bodyPr>
          <a:lstStyle/>
          <a:p>
            <a:pPr algn="ctr"/>
            <a:r>
              <a:rPr lang="en-US" sz="2400" dirty="0">
                <a:solidFill>
                  <a:schemeClr val="bg1"/>
                </a:solidFill>
              </a:rPr>
              <a:t>Diffuse bilateral alveolar infiltrates with air bronchograms, right mainstem intubation.</a:t>
            </a:r>
          </a:p>
        </p:txBody>
      </p:sp>
      <p:sp>
        <p:nvSpPr>
          <p:cNvPr id="43" name="Question two">
            <a:extLst>
              <a:ext uri="{FF2B5EF4-FFF2-40B4-BE49-F238E27FC236}">
                <a16:creationId xmlns:a16="http://schemas.microsoft.com/office/drawing/2014/main" id="{CAE17C5B-951C-4AAB-8821-CE5019AF418B}"/>
              </a:ext>
            </a:extLst>
          </p:cNvPr>
          <p:cNvSpPr txBox="1"/>
          <p:nvPr/>
        </p:nvSpPr>
        <p:spPr>
          <a:xfrm>
            <a:off x="-3" y="908670"/>
            <a:ext cx="12192000" cy="461665"/>
          </a:xfrm>
          <a:prstGeom prst="rect">
            <a:avLst/>
          </a:prstGeom>
          <a:solidFill>
            <a:schemeClr val="bg1"/>
          </a:solidFill>
        </p:spPr>
        <p:txBody>
          <a:bodyPr wrap="square" rtlCol="0">
            <a:spAutoFit/>
          </a:bodyPr>
          <a:lstStyle/>
          <a:p>
            <a:pPr algn="ctr"/>
            <a:r>
              <a:rPr lang="en-US" sz="2400" dirty="0"/>
              <a:t>What is the correct positioning for an endotracheal tube?</a:t>
            </a:r>
          </a:p>
        </p:txBody>
      </p:sp>
      <p:sp>
        <p:nvSpPr>
          <p:cNvPr id="32" name="Question Three">
            <a:extLst>
              <a:ext uri="{FF2B5EF4-FFF2-40B4-BE49-F238E27FC236}">
                <a16:creationId xmlns:a16="http://schemas.microsoft.com/office/drawing/2014/main" id="{698C3595-668D-4620-A785-FCEF054081D1}"/>
              </a:ext>
            </a:extLst>
          </p:cNvPr>
          <p:cNvSpPr txBox="1"/>
          <p:nvPr/>
        </p:nvSpPr>
        <p:spPr>
          <a:xfrm>
            <a:off x="-3" y="901028"/>
            <a:ext cx="12192000" cy="461665"/>
          </a:xfrm>
          <a:prstGeom prst="rect">
            <a:avLst/>
          </a:prstGeom>
          <a:solidFill>
            <a:schemeClr val="bg1"/>
          </a:solidFill>
        </p:spPr>
        <p:txBody>
          <a:bodyPr wrap="square" rtlCol="0">
            <a:spAutoFit/>
          </a:bodyPr>
          <a:lstStyle/>
          <a:p>
            <a:pPr algn="ctr"/>
            <a:r>
              <a:rPr lang="en-US" sz="2400" dirty="0"/>
              <a:t>What would be your next step in management?</a:t>
            </a:r>
          </a:p>
        </p:txBody>
      </p:sp>
      <p:grpSp>
        <p:nvGrpSpPr>
          <p:cNvPr id="19" name="ET tube 2">
            <a:extLst>
              <a:ext uri="{FF2B5EF4-FFF2-40B4-BE49-F238E27FC236}">
                <a16:creationId xmlns:a16="http://schemas.microsoft.com/office/drawing/2014/main" id="{4F053403-C2D1-44C1-AA4A-7EF0BE970CD8}"/>
              </a:ext>
            </a:extLst>
          </p:cNvPr>
          <p:cNvGrpSpPr/>
          <p:nvPr/>
        </p:nvGrpSpPr>
        <p:grpSpPr>
          <a:xfrm>
            <a:off x="5616974" y="1784498"/>
            <a:ext cx="6297118" cy="1200329"/>
            <a:chOff x="-3871418" y="3884784"/>
            <a:chExt cx="6297118" cy="1200329"/>
          </a:xfrm>
        </p:grpSpPr>
        <p:cxnSp>
          <p:nvCxnSpPr>
            <p:cNvPr id="20" name="Straight Arrow Connector 19">
              <a:extLst>
                <a:ext uri="{FF2B5EF4-FFF2-40B4-BE49-F238E27FC236}">
                  <a16:creationId xmlns:a16="http://schemas.microsoft.com/office/drawing/2014/main" id="{46A54E3D-8CCB-4432-ADF0-0833ACF2AB86}"/>
                </a:ext>
              </a:extLst>
            </p:cNvPr>
            <p:cNvCxnSpPr>
              <a:cxnSpLocks/>
              <a:stCxn id="21" idx="1"/>
            </p:cNvCxnSpPr>
            <p:nvPr/>
          </p:nvCxnSpPr>
          <p:spPr>
            <a:xfrm flipH="1">
              <a:off x="-3871418" y="4484949"/>
              <a:ext cx="4065002" cy="128792"/>
            </a:xfrm>
            <a:prstGeom prst="straightConnector1">
              <a:avLst/>
            </a:prstGeom>
            <a:ln w="25400">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AE0FE9A4-E234-4AAA-9EAE-9F47C5F6435F}"/>
                </a:ext>
              </a:extLst>
            </p:cNvPr>
            <p:cNvSpPr txBox="1"/>
            <p:nvPr/>
          </p:nvSpPr>
          <p:spPr>
            <a:xfrm>
              <a:off x="193584" y="3884784"/>
              <a:ext cx="2232116" cy="1200329"/>
            </a:xfrm>
            <a:prstGeom prst="rect">
              <a:avLst/>
            </a:prstGeom>
            <a:noFill/>
            <a:ln w="25400">
              <a:solidFill>
                <a:schemeClr val="accent6">
                  <a:lumMod val="60000"/>
                  <a:lumOff val="40000"/>
                </a:schemeClr>
              </a:solidFill>
            </a:ln>
          </p:spPr>
          <p:txBody>
            <a:bodyPr wrap="square" rtlCol="0">
              <a:spAutoFit/>
            </a:bodyPr>
            <a:lstStyle/>
            <a:p>
              <a:pPr algn="ctr"/>
              <a:r>
                <a:rPr lang="en-US" dirty="0">
                  <a:solidFill>
                    <a:schemeClr val="accent6">
                      <a:lumMod val="60000"/>
                      <a:lumOff val="40000"/>
                    </a:schemeClr>
                  </a:solidFill>
                </a:rPr>
                <a:t>Endotracheal tube in appropriate position about 2.4 cm above the carina</a:t>
              </a:r>
            </a:p>
          </p:txBody>
        </p:sp>
      </p:grpSp>
      <p:sp>
        <p:nvSpPr>
          <p:cNvPr id="60" name="Answer two">
            <a:extLst>
              <a:ext uri="{FF2B5EF4-FFF2-40B4-BE49-F238E27FC236}">
                <a16:creationId xmlns:a16="http://schemas.microsoft.com/office/drawing/2014/main" id="{D062FDD6-707D-4898-9FD4-D93A2190168B}"/>
              </a:ext>
            </a:extLst>
          </p:cNvPr>
          <p:cNvSpPr txBox="1"/>
          <p:nvPr/>
        </p:nvSpPr>
        <p:spPr>
          <a:xfrm>
            <a:off x="3406466" y="6133632"/>
            <a:ext cx="5423654" cy="461665"/>
          </a:xfrm>
          <a:prstGeom prst="rect">
            <a:avLst/>
          </a:prstGeom>
          <a:solidFill>
            <a:schemeClr val="tx1"/>
          </a:solidFill>
          <a:ln>
            <a:solidFill>
              <a:schemeClr val="bg1"/>
            </a:solidFill>
          </a:ln>
        </p:spPr>
        <p:txBody>
          <a:bodyPr wrap="square" rtlCol="0">
            <a:spAutoFit/>
          </a:bodyPr>
          <a:lstStyle/>
          <a:p>
            <a:pPr algn="ctr"/>
            <a:r>
              <a:rPr lang="en-US" sz="2400" dirty="0">
                <a:solidFill>
                  <a:schemeClr val="bg1"/>
                </a:solidFill>
              </a:rPr>
              <a:t>Repeat CXR after ET tube retracted 4 cm</a:t>
            </a:r>
          </a:p>
        </p:txBody>
      </p:sp>
      <p:sp>
        <p:nvSpPr>
          <p:cNvPr id="24" name="Retract the ET tube">
            <a:extLst>
              <a:ext uri="{FF2B5EF4-FFF2-40B4-BE49-F238E27FC236}">
                <a16:creationId xmlns:a16="http://schemas.microsoft.com/office/drawing/2014/main" id="{57FF0F72-5149-42AB-8B8F-6F74AD3E260F}"/>
              </a:ext>
            </a:extLst>
          </p:cNvPr>
          <p:cNvSpPr txBox="1"/>
          <p:nvPr/>
        </p:nvSpPr>
        <p:spPr>
          <a:xfrm>
            <a:off x="525798" y="1556660"/>
            <a:ext cx="2006528" cy="1200329"/>
          </a:xfrm>
          <a:prstGeom prst="rect">
            <a:avLst/>
          </a:prstGeom>
          <a:solidFill>
            <a:schemeClr val="tx1"/>
          </a:solidFill>
        </p:spPr>
        <p:txBody>
          <a:bodyPr wrap="square" rtlCol="0">
            <a:spAutoFit/>
          </a:bodyPr>
          <a:lstStyle/>
          <a:p>
            <a:pPr algn="ctr"/>
            <a:r>
              <a:rPr lang="en-US" sz="2400" dirty="0">
                <a:solidFill>
                  <a:schemeClr val="bg1"/>
                </a:solidFill>
              </a:rPr>
              <a:t>Retract the endotracheal tube. </a:t>
            </a:r>
          </a:p>
        </p:txBody>
      </p:sp>
    </p:spTree>
    <p:extLst>
      <p:ext uri="{BB962C8B-B14F-4D97-AF65-F5344CB8AC3E}">
        <p14:creationId xmlns:p14="http://schemas.microsoft.com/office/powerpoint/2010/main" val="1708864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Case stem">
            <a:extLst>
              <a:ext uri="{FF2B5EF4-FFF2-40B4-BE49-F238E27FC236}">
                <a16:creationId xmlns:a16="http://schemas.microsoft.com/office/drawing/2014/main" id="{641F0419-6197-437B-A96B-E329F6C18A08}"/>
              </a:ext>
            </a:extLst>
          </p:cNvPr>
          <p:cNvSpPr txBox="1"/>
          <p:nvPr/>
        </p:nvSpPr>
        <p:spPr>
          <a:xfrm>
            <a:off x="-1" y="0"/>
            <a:ext cx="12192000" cy="461665"/>
          </a:xfrm>
          <a:prstGeom prst="rect">
            <a:avLst/>
          </a:prstGeom>
          <a:solidFill>
            <a:schemeClr val="tx1"/>
          </a:solidFill>
        </p:spPr>
        <p:txBody>
          <a:bodyPr wrap="square" rtlCol="0">
            <a:spAutoFit/>
          </a:bodyPr>
          <a:lstStyle/>
          <a:p>
            <a:pPr algn="ctr"/>
            <a:r>
              <a:rPr lang="en-US" sz="2400" dirty="0">
                <a:solidFill>
                  <a:schemeClr val="bg1"/>
                </a:solidFill>
              </a:rPr>
              <a:t>46 </a:t>
            </a:r>
            <a:r>
              <a:rPr lang="en-US" sz="2400" dirty="0" err="1">
                <a:solidFill>
                  <a:schemeClr val="bg1"/>
                </a:solidFill>
              </a:rPr>
              <a:t>yo</a:t>
            </a:r>
            <a:r>
              <a:rPr lang="en-US" sz="2400" dirty="0">
                <a:solidFill>
                  <a:schemeClr val="bg1"/>
                </a:solidFill>
              </a:rPr>
              <a:t> M with ESRD and cirrhosis, sepsis from SBP develops acute hypoxemic respiratory failure.</a:t>
            </a:r>
          </a:p>
        </p:txBody>
      </p:sp>
      <p:sp>
        <p:nvSpPr>
          <p:cNvPr id="8" name="Question one">
            <a:extLst>
              <a:ext uri="{FF2B5EF4-FFF2-40B4-BE49-F238E27FC236}">
                <a16:creationId xmlns:a16="http://schemas.microsoft.com/office/drawing/2014/main" id="{EFF81F56-43CC-4858-AD5D-A3E95F6CC0D4}"/>
              </a:ext>
            </a:extLst>
          </p:cNvPr>
          <p:cNvSpPr txBox="1"/>
          <p:nvPr/>
        </p:nvSpPr>
        <p:spPr>
          <a:xfrm>
            <a:off x="-2" y="461665"/>
            <a:ext cx="12192000" cy="461665"/>
          </a:xfrm>
          <a:prstGeom prst="rect">
            <a:avLst/>
          </a:prstGeom>
          <a:solidFill>
            <a:schemeClr val="bg1"/>
          </a:solidFill>
        </p:spPr>
        <p:txBody>
          <a:bodyPr wrap="square" rtlCol="0">
            <a:spAutoFit/>
          </a:bodyPr>
          <a:lstStyle/>
          <a:p>
            <a:pPr algn="ctr"/>
            <a:r>
              <a:rPr lang="en-US" sz="2400" dirty="0"/>
              <a:t>What is your overall interpretation?</a:t>
            </a:r>
          </a:p>
        </p:txBody>
      </p:sp>
      <p:pic>
        <p:nvPicPr>
          <p:cNvPr id="3" name="Logo" descr="A picture containing drawing&#10;&#10;Description automatically generated">
            <a:extLst>
              <a:ext uri="{FF2B5EF4-FFF2-40B4-BE49-F238E27FC236}">
                <a16:creationId xmlns:a16="http://schemas.microsoft.com/office/drawing/2014/main" id="{86A08B67-C245-4E74-868D-CBFF6A362D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43890" y="6387270"/>
            <a:ext cx="1093478" cy="416055"/>
          </a:xfrm>
          <a:prstGeom prst="rect">
            <a:avLst/>
          </a:prstGeom>
        </p:spPr>
      </p:pic>
      <p:sp>
        <p:nvSpPr>
          <p:cNvPr id="21" name="Click anywhere">
            <a:extLst>
              <a:ext uri="{FF2B5EF4-FFF2-40B4-BE49-F238E27FC236}">
                <a16:creationId xmlns:a16="http://schemas.microsoft.com/office/drawing/2014/main" id="{90686ED4-BC1E-4F16-AB51-F32A925AFF96}"/>
              </a:ext>
            </a:extLst>
          </p:cNvPr>
          <p:cNvSpPr txBox="1"/>
          <p:nvPr/>
        </p:nvSpPr>
        <p:spPr>
          <a:xfrm>
            <a:off x="5530962" y="5042097"/>
            <a:ext cx="1536314" cy="1464231"/>
          </a:xfrm>
          <a:prstGeom prst="roundRect">
            <a:avLst/>
          </a:prstGeom>
          <a:solidFill>
            <a:schemeClr val="bg1"/>
          </a:solidFill>
          <a:ln w="38100">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US" sz="1600" dirty="0"/>
              <a:t>Scroll or use arrows to advance and reverse slide animations</a:t>
            </a:r>
          </a:p>
        </p:txBody>
      </p:sp>
      <p:pic>
        <p:nvPicPr>
          <p:cNvPr id="2" name="Picture 1"/>
          <p:cNvPicPr>
            <a:picLocks noChangeAspect="1"/>
          </p:cNvPicPr>
          <p:nvPr/>
        </p:nvPicPr>
        <p:blipFill>
          <a:blip r:embed="rId4"/>
          <a:stretch>
            <a:fillRect/>
          </a:stretch>
        </p:blipFill>
        <p:spPr>
          <a:xfrm>
            <a:off x="2871779" y="876300"/>
            <a:ext cx="6448425" cy="5981700"/>
          </a:xfrm>
          <a:prstGeom prst="rect">
            <a:avLst/>
          </a:prstGeom>
        </p:spPr>
      </p:pic>
      <p:sp>
        <p:nvSpPr>
          <p:cNvPr id="51" name="Question two">
            <a:extLst>
              <a:ext uri="{FF2B5EF4-FFF2-40B4-BE49-F238E27FC236}">
                <a16:creationId xmlns:a16="http://schemas.microsoft.com/office/drawing/2014/main" id="{3E24A490-6EC4-473D-8AA1-59D5FA638B5B}"/>
              </a:ext>
            </a:extLst>
          </p:cNvPr>
          <p:cNvSpPr txBox="1"/>
          <p:nvPr/>
        </p:nvSpPr>
        <p:spPr>
          <a:xfrm>
            <a:off x="0" y="908682"/>
            <a:ext cx="12192000" cy="461665"/>
          </a:xfrm>
          <a:prstGeom prst="rect">
            <a:avLst/>
          </a:prstGeom>
          <a:solidFill>
            <a:schemeClr val="bg1"/>
          </a:solidFill>
        </p:spPr>
        <p:txBody>
          <a:bodyPr wrap="square" rtlCol="0">
            <a:spAutoFit/>
          </a:bodyPr>
          <a:lstStyle/>
          <a:p>
            <a:pPr algn="ctr"/>
            <a:r>
              <a:rPr lang="en-US" sz="2400" dirty="0"/>
              <a:t>Bonus: what other invasive tubes and lines are present?</a:t>
            </a:r>
          </a:p>
        </p:txBody>
      </p:sp>
      <p:sp>
        <p:nvSpPr>
          <p:cNvPr id="12" name="Image Attribution">
            <a:extLst>
              <a:ext uri="{FF2B5EF4-FFF2-40B4-BE49-F238E27FC236}">
                <a16:creationId xmlns:a16="http://schemas.microsoft.com/office/drawing/2014/main" id="{83E7C1BA-B593-4CB9-9868-405F9EAF4794}"/>
              </a:ext>
            </a:extLst>
          </p:cNvPr>
          <p:cNvSpPr txBox="1"/>
          <p:nvPr/>
        </p:nvSpPr>
        <p:spPr>
          <a:xfrm>
            <a:off x="-1" y="6263601"/>
            <a:ext cx="1866664" cy="461665"/>
          </a:xfrm>
          <a:prstGeom prst="rect">
            <a:avLst/>
          </a:prstGeom>
          <a:noFill/>
        </p:spPr>
        <p:txBody>
          <a:bodyPr wrap="square" rtlCol="0">
            <a:spAutoFit/>
          </a:bodyPr>
          <a:lstStyle/>
          <a:p>
            <a:r>
              <a:rPr lang="en-US" sz="1200" i="1" dirty="0"/>
              <a:t>Images courtesy of </a:t>
            </a:r>
          </a:p>
          <a:p>
            <a:r>
              <a:rPr lang="en-US" sz="1200" i="1" dirty="0"/>
              <a:t>Samantha King, MD</a:t>
            </a:r>
          </a:p>
        </p:txBody>
      </p:sp>
      <p:grpSp>
        <p:nvGrpSpPr>
          <p:cNvPr id="47" name="R IJ HD cath"/>
          <p:cNvGrpSpPr/>
          <p:nvPr/>
        </p:nvGrpSpPr>
        <p:grpSpPr>
          <a:xfrm>
            <a:off x="193584" y="1883642"/>
            <a:ext cx="5051516" cy="973858"/>
            <a:chOff x="193584" y="1883642"/>
            <a:chExt cx="5051516" cy="973858"/>
          </a:xfrm>
        </p:grpSpPr>
        <p:cxnSp>
          <p:nvCxnSpPr>
            <p:cNvPr id="17" name="Straight Arrow Connector 16"/>
            <p:cNvCxnSpPr/>
            <p:nvPr/>
          </p:nvCxnSpPr>
          <p:spPr>
            <a:xfrm>
              <a:off x="2425700" y="2302742"/>
              <a:ext cx="2819400" cy="554758"/>
            </a:xfrm>
            <a:prstGeom prst="straightConnector1">
              <a:avLst/>
            </a:prstGeom>
            <a:ln w="25400">
              <a:solidFill>
                <a:schemeClr val="accent4">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93584" y="1883642"/>
              <a:ext cx="2232116" cy="923330"/>
            </a:xfrm>
            <a:prstGeom prst="rect">
              <a:avLst/>
            </a:prstGeom>
            <a:noFill/>
            <a:ln w="25400">
              <a:solidFill>
                <a:schemeClr val="accent4">
                  <a:lumMod val="60000"/>
                  <a:lumOff val="40000"/>
                </a:schemeClr>
              </a:solidFill>
            </a:ln>
          </p:spPr>
          <p:txBody>
            <a:bodyPr wrap="square" rtlCol="0">
              <a:spAutoFit/>
            </a:bodyPr>
            <a:lstStyle/>
            <a:p>
              <a:pPr algn="ctr"/>
              <a:r>
                <a:rPr lang="en-US" dirty="0">
                  <a:solidFill>
                    <a:schemeClr val="accent4">
                      <a:lumMod val="60000"/>
                      <a:lumOff val="40000"/>
                    </a:schemeClr>
                  </a:solidFill>
                </a:rPr>
                <a:t>Right IJ dialysis catheter terminating in the SVC</a:t>
              </a:r>
            </a:p>
          </p:txBody>
        </p:sp>
      </p:grpSp>
      <p:grpSp>
        <p:nvGrpSpPr>
          <p:cNvPr id="46" name="OG tube"/>
          <p:cNvGrpSpPr/>
          <p:nvPr/>
        </p:nvGrpSpPr>
        <p:grpSpPr>
          <a:xfrm>
            <a:off x="8496300" y="5463940"/>
            <a:ext cx="3401368" cy="923330"/>
            <a:chOff x="8496300" y="5463940"/>
            <a:chExt cx="3401368" cy="923330"/>
          </a:xfrm>
        </p:grpSpPr>
        <p:cxnSp>
          <p:nvCxnSpPr>
            <p:cNvPr id="23" name="Straight Arrow Connector 22"/>
            <p:cNvCxnSpPr>
              <a:stCxn id="24" idx="1"/>
            </p:cNvCxnSpPr>
            <p:nvPr/>
          </p:nvCxnSpPr>
          <p:spPr>
            <a:xfrm flipH="1" flipV="1">
              <a:off x="8496300" y="5676052"/>
              <a:ext cx="1308100" cy="249553"/>
            </a:xfrm>
            <a:prstGeom prst="straightConnector1">
              <a:avLst/>
            </a:prstGeom>
            <a:ln w="25400">
              <a:solidFill>
                <a:schemeClr val="accent5">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9804400" y="5463940"/>
              <a:ext cx="2093268" cy="923330"/>
            </a:xfrm>
            <a:prstGeom prst="rect">
              <a:avLst/>
            </a:prstGeom>
            <a:noFill/>
            <a:ln w="25400">
              <a:solidFill>
                <a:schemeClr val="accent5">
                  <a:lumMod val="60000"/>
                  <a:lumOff val="40000"/>
                </a:schemeClr>
              </a:solidFill>
            </a:ln>
          </p:spPr>
          <p:txBody>
            <a:bodyPr wrap="square" rtlCol="0">
              <a:spAutoFit/>
            </a:bodyPr>
            <a:lstStyle/>
            <a:p>
              <a:pPr algn="ctr"/>
              <a:r>
                <a:rPr lang="en-US" dirty="0">
                  <a:solidFill>
                    <a:schemeClr val="accent1">
                      <a:lumMod val="60000"/>
                      <a:lumOff val="40000"/>
                    </a:schemeClr>
                  </a:solidFill>
                </a:rPr>
                <a:t>OG tube terminating in the proximal stomach</a:t>
              </a:r>
            </a:p>
          </p:txBody>
        </p:sp>
      </p:grpSp>
      <p:sp>
        <p:nvSpPr>
          <p:cNvPr id="42" name="Answer one">
            <a:extLst>
              <a:ext uri="{FF2B5EF4-FFF2-40B4-BE49-F238E27FC236}">
                <a16:creationId xmlns:a16="http://schemas.microsoft.com/office/drawing/2014/main" id="{D7007FF2-9E68-4FAC-B4F6-F8B1F94BFCAF}"/>
              </a:ext>
            </a:extLst>
          </p:cNvPr>
          <p:cNvSpPr txBox="1"/>
          <p:nvPr/>
        </p:nvSpPr>
        <p:spPr>
          <a:xfrm>
            <a:off x="0" y="461665"/>
            <a:ext cx="12192000" cy="461665"/>
          </a:xfrm>
          <a:prstGeom prst="rect">
            <a:avLst/>
          </a:prstGeom>
          <a:solidFill>
            <a:schemeClr val="tx1"/>
          </a:solidFill>
        </p:spPr>
        <p:txBody>
          <a:bodyPr wrap="square" rtlCol="0">
            <a:spAutoFit/>
          </a:bodyPr>
          <a:lstStyle/>
          <a:p>
            <a:pPr algn="ctr"/>
            <a:r>
              <a:rPr lang="en-US" sz="2400" dirty="0">
                <a:solidFill>
                  <a:schemeClr val="bg1"/>
                </a:solidFill>
              </a:rPr>
              <a:t>Diffuse bilateral alveolar infiltrates with air </a:t>
            </a:r>
            <a:r>
              <a:rPr lang="en-US" sz="2400" dirty="0" err="1">
                <a:solidFill>
                  <a:schemeClr val="bg1"/>
                </a:solidFill>
              </a:rPr>
              <a:t>bronchograms</a:t>
            </a:r>
            <a:r>
              <a:rPr lang="en-US" sz="2400" dirty="0">
                <a:solidFill>
                  <a:schemeClr val="bg1"/>
                </a:solidFill>
              </a:rPr>
              <a:t>, right mainstem intubation.</a:t>
            </a:r>
          </a:p>
        </p:txBody>
      </p:sp>
    </p:spTree>
    <p:extLst>
      <p:ext uri="{BB962C8B-B14F-4D97-AF65-F5344CB8AC3E}">
        <p14:creationId xmlns:p14="http://schemas.microsoft.com/office/powerpoint/2010/main" val="419515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913B57B1B56684BAB1341979C003C65" ma:contentTypeVersion="13" ma:contentTypeDescription="Create a new document." ma:contentTypeScope="" ma:versionID="3405956e3a549576d6db573d22b4ed99">
  <xsd:schema xmlns:xsd="http://www.w3.org/2001/XMLSchema" xmlns:xs="http://www.w3.org/2001/XMLSchema" xmlns:p="http://schemas.microsoft.com/office/2006/metadata/properties" xmlns:ns3="b8b3ae3f-5481-4331-b963-02e70fee9004" xmlns:ns4="05428c74-abb2-4460-9816-fc88d4c40442" targetNamespace="http://schemas.microsoft.com/office/2006/metadata/properties" ma:root="true" ma:fieldsID="936cb61175cac8064d30e2ba659afcbb" ns3:_="" ns4:_="">
    <xsd:import namespace="b8b3ae3f-5481-4331-b963-02e70fee9004"/>
    <xsd:import namespace="05428c74-abb2-4460-9816-fc88d4c40442"/>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8b3ae3f-5481-4331-b963-02e70fee900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428c74-abb2-4460-9816-fc88d4c4044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ABA7D8A-F5E6-405A-ABE6-B4FE95E1258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8b3ae3f-5481-4331-b963-02e70fee9004"/>
    <ds:schemaRef ds:uri="05428c74-abb2-4460-9816-fc88d4c4044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74EA6EA-59D5-4D00-88FA-89FD100C09AF}">
  <ds:schemaRefs>
    <ds:schemaRef ds:uri="http://schemas.microsoft.com/office/2006/documentManagement/types"/>
    <ds:schemaRef ds:uri="http://purl.org/dc/elements/1.1/"/>
    <ds:schemaRef ds:uri="http://www.w3.org/XML/1998/namespace"/>
    <ds:schemaRef ds:uri="http://schemas.microsoft.com/office/2006/metadata/properties"/>
    <ds:schemaRef ds:uri="http://purl.org/dc/dcmitype/"/>
    <ds:schemaRef ds:uri="http://purl.org/dc/terms/"/>
    <ds:schemaRef ds:uri="http://schemas.openxmlformats.org/package/2006/metadata/core-properties"/>
    <ds:schemaRef ds:uri="http://schemas.microsoft.com/office/infopath/2007/PartnerControls"/>
    <ds:schemaRef ds:uri="05428c74-abb2-4460-9816-fc88d4c40442"/>
    <ds:schemaRef ds:uri="b8b3ae3f-5481-4331-b963-02e70fee9004"/>
  </ds:schemaRefs>
</ds:datastoreItem>
</file>

<file path=customXml/itemProps3.xml><?xml version="1.0" encoding="utf-8"?>
<ds:datastoreItem xmlns:ds="http://schemas.openxmlformats.org/officeDocument/2006/customXml" ds:itemID="{DA2253ED-4BC3-4DC9-981E-BB467C2EC2A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15397</TotalTime>
  <Words>584</Words>
  <Application>Microsoft Office PowerPoint</Application>
  <PresentationFormat>Widescreen</PresentationFormat>
  <Paragraphs>65</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Fainstad, Brandon P.</dc:creator>
  <cp:lastModifiedBy>Fainstad, Brandon</cp:lastModifiedBy>
  <cp:revision>25</cp:revision>
  <dcterms:created xsi:type="dcterms:W3CDTF">2020-09-25T16:30:24Z</dcterms:created>
  <dcterms:modified xsi:type="dcterms:W3CDTF">2022-03-21T20:39:04Z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0x0101000913B57B1B56684BAB1341979C003C65</vt:lpwstr>
  </property>
</Properties>
</file>