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
  </p:notesMasterIdLst>
  <p:sldIdLst>
    <p:sldId id="259" r:id="rId5"/>
    <p:sldId id="267"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6740A8-4354-4EAE-A746-0651C0779C87}" v="518" dt="2022-04-25T23:01:00.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76056" autoAdjust="0"/>
  </p:normalViewPr>
  <p:slideViewPr>
    <p:cSldViewPr snapToGrid="0">
      <p:cViewPr varScale="1">
        <p:scale>
          <a:sx n="80" d="100"/>
          <a:sy n="80" d="100"/>
        </p:scale>
        <p:origin x="159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910AF-DA6A-4E6D-867B-53E8BF2C95EF}" type="datetimeFigureOut">
              <a:rPr lang="en-US" smtClean="0"/>
              <a:t>4/27/2022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FE3A8-A98B-4D16-84A5-B121C1AAC87C}" type="slidenum">
              <a:rPr lang="en-US" smtClean="0"/>
              <a:t>‹#›</a:t>
            </a:fld>
            <a:endParaRPr lang="en-US"/>
          </a:p>
        </p:txBody>
      </p:sp>
    </p:spTree>
    <p:extLst>
      <p:ext uri="{BB962C8B-B14F-4D97-AF65-F5344CB8AC3E}">
        <p14:creationId xmlns:p14="http://schemas.microsoft.com/office/powerpoint/2010/main" val="98053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POCUS interpretation</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Clinical diagnosis:</a:t>
            </a:r>
            <a:endParaRPr lang="en-US" sz="1200" b="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1</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POCUS interpretation</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Clinical diagnosis:</a:t>
            </a:r>
            <a:endParaRPr lang="en-US" sz="1200" b="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2</a:t>
            </a:fld>
            <a:endParaRPr lang="en-US"/>
          </a:p>
        </p:txBody>
      </p:sp>
    </p:spTree>
    <p:extLst>
      <p:ext uri="{BB962C8B-B14F-4D97-AF65-F5344CB8AC3E}">
        <p14:creationId xmlns:p14="http://schemas.microsoft.com/office/powerpoint/2010/main" val="145223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81648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23098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846581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765612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09A97-9955-4FDE-80EC-C1F71071BFD0}"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27097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409A97-9955-4FDE-80EC-C1F71071BFD0}"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58323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409A97-9955-4FDE-80EC-C1F71071BFD0}" type="datetimeFigureOut">
              <a:rPr lang="en-US" smtClean="0"/>
              <a:t>4/27/2022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93680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409A97-9955-4FDE-80EC-C1F71071BFD0}" type="datetimeFigureOut">
              <a:rPr lang="en-US" smtClean="0"/>
              <a:t>4/27/2022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870585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09A97-9955-4FDE-80EC-C1F71071BFD0}" type="datetimeFigureOut">
              <a:rPr lang="en-US" smtClean="0"/>
              <a:t>4/27/2022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54099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409A97-9955-4FDE-80EC-C1F71071BFD0}"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44484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409A97-9955-4FDE-80EC-C1F71071BFD0}"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429789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09A97-9955-4FDE-80EC-C1F71071BFD0}" type="datetimeFigureOut">
              <a:rPr lang="en-US" smtClean="0"/>
              <a:t>4/27/2022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4BF26-5EC2-4376-BB6B-A668EDD6899D}" type="slidenum">
              <a:rPr lang="en-US" smtClean="0"/>
              <a:t>‹#›</a:t>
            </a:fld>
            <a:endParaRPr lang="en-US"/>
          </a:p>
        </p:txBody>
      </p:sp>
    </p:spTree>
    <p:extLst>
      <p:ext uri="{BB962C8B-B14F-4D97-AF65-F5344CB8AC3E}">
        <p14:creationId xmlns:p14="http://schemas.microsoft.com/office/powerpoint/2010/main" val="19792114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gif"/><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latin typeface="+mn-lt"/>
              </a:rPr>
              <a:t>65-year-old with CAD presents with increased dyspnea and volume overload.</a:t>
            </a:r>
            <a:endParaRPr lang="en-US" sz="2400" dirty="0">
              <a:solidFill>
                <a:schemeClr val="bg1"/>
              </a:solidFill>
            </a:endParaRP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image interpretation and most likely clinical diagnosis?</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12" name="Image Attribution">
            <a:extLst>
              <a:ext uri="{FF2B5EF4-FFF2-40B4-BE49-F238E27FC236}">
                <a16:creationId xmlns:a16="http://schemas.microsoft.com/office/drawing/2014/main" id="{83E7C1BA-B593-4CB9-9868-405F9EAF4794}"/>
              </a:ext>
            </a:extLst>
          </p:cNvPr>
          <p:cNvSpPr txBox="1"/>
          <p:nvPr/>
        </p:nvSpPr>
        <p:spPr>
          <a:xfrm rot="16200000">
            <a:off x="-547866" y="5543379"/>
            <a:ext cx="1866664" cy="461665"/>
          </a:xfrm>
          <a:prstGeom prst="rect">
            <a:avLst/>
          </a:prstGeom>
          <a:noFill/>
        </p:spPr>
        <p:txBody>
          <a:bodyPr wrap="square" rtlCol="0">
            <a:spAutoFit/>
          </a:bodyPr>
          <a:lstStyle/>
          <a:p>
            <a:r>
              <a:rPr lang="en-US" sz="1200" i="1" dirty="0"/>
              <a:t>Images courtesy of </a:t>
            </a:r>
          </a:p>
          <a:p>
            <a:r>
              <a:rPr lang="en-US" sz="1200" i="1" dirty="0"/>
              <a:t>*******, MD</a:t>
            </a:r>
          </a:p>
        </p:txBody>
      </p:sp>
      <p:sp>
        <p:nvSpPr>
          <p:cNvPr id="42" name="Answer one">
            <a:extLst>
              <a:ext uri="{FF2B5EF4-FFF2-40B4-BE49-F238E27FC236}">
                <a16:creationId xmlns:a16="http://schemas.microsoft.com/office/drawing/2014/main" id="{D7007FF2-9E68-4FAC-B4F6-F8B1F94BFCAF}"/>
              </a:ext>
            </a:extLst>
          </p:cNvPr>
          <p:cNvSpPr txBox="1"/>
          <p:nvPr/>
        </p:nvSpPr>
        <p:spPr>
          <a:xfrm>
            <a:off x="-2" y="461664"/>
            <a:ext cx="12192000" cy="461665"/>
          </a:xfrm>
          <a:prstGeom prst="rect">
            <a:avLst/>
          </a:prstGeom>
          <a:solidFill>
            <a:schemeClr val="tx1"/>
          </a:solidFill>
        </p:spPr>
        <p:txBody>
          <a:bodyPr wrap="square" rtlCol="0">
            <a:spAutoFit/>
          </a:bodyPr>
          <a:lstStyle/>
          <a:p>
            <a:pPr algn="ctr"/>
            <a:r>
              <a:rPr lang="en-US" sz="2400" dirty="0">
                <a:solidFill>
                  <a:schemeClr val="bg1"/>
                </a:solidFill>
              </a:rPr>
              <a:t>Severely reduced LVEF with enlarged left atrium in the setting of acutely decomp HF.</a:t>
            </a:r>
          </a:p>
        </p:txBody>
      </p:sp>
      <p:grpSp>
        <p:nvGrpSpPr>
          <p:cNvPr id="9" name="Group 8">
            <a:extLst>
              <a:ext uri="{FF2B5EF4-FFF2-40B4-BE49-F238E27FC236}">
                <a16:creationId xmlns:a16="http://schemas.microsoft.com/office/drawing/2014/main" id="{1A9FBEA8-C20A-4B84-A62C-5B13A6235052}"/>
              </a:ext>
            </a:extLst>
          </p:cNvPr>
          <p:cNvGrpSpPr/>
          <p:nvPr/>
        </p:nvGrpSpPr>
        <p:grpSpPr>
          <a:xfrm>
            <a:off x="9430274" y="4092998"/>
            <a:ext cx="2672840" cy="2152379"/>
            <a:chOff x="596966" y="1410552"/>
            <a:chExt cx="2672840" cy="2152379"/>
          </a:xfrm>
        </p:grpSpPr>
        <p:pic>
          <p:nvPicPr>
            <p:cNvPr id="10" name="Picture 9" descr="A picture containing silhouette&#10;&#10;Description automatically generated">
              <a:extLst>
                <a:ext uri="{FF2B5EF4-FFF2-40B4-BE49-F238E27FC236}">
                  <a16:creationId xmlns:a16="http://schemas.microsoft.com/office/drawing/2014/main" id="{12F00A2D-156A-431D-A21C-A31ED7B39C40}"/>
                </a:ext>
              </a:extLst>
            </p:cNvPr>
            <p:cNvPicPr>
              <a:picLocks noChangeAspect="1"/>
            </p:cNvPicPr>
            <p:nvPr/>
          </p:nvPicPr>
          <p:blipFill rotWithShape="1">
            <a:blip r:embed="rId4">
              <a:extLst>
                <a:ext uri="{28A0092B-C50C-407E-A947-70E740481C1C}">
                  <a14:useLocalDpi xmlns:a14="http://schemas.microsoft.com/office/drawing/2010/main" val="0"/>
                </a:ext>
              </a:extLst>
            </a:blip>
            <a:srcRect l="22885" t="14763" r="54258" b="58943"/>
            <a:stretch/>
          </p:blipFill>
          <p:spPr>
            <a:xfrm>
              <a:off x="596966" y="1410552"/>
              <a:ext cx="2672840" cy="2152379"/>
            </a:xfrm>
            <a:prstGeom prst="rect">
              <a:avLst/>
            </a:prstGeom>
          </p:spPr>
        </p:pic>
        <p:pic>
          <p:nvPicPr>
            <p:cNvPr id="11" name="Picture 10" descr="A picture containing light&#10;&#10;Description automatically generated">
              <a:extLst>
                <a:ext uri="{FF2B5EF4-FFF2-40B4-BE49-F238E27FC236}">
                  <a16:creationId xmlns:a16="http://schemas.microsoft.com/office/drawing/2014/main" id="{0FAB95EA-50F1-4086-87D9-4FA556B3AED9}"/>
                </a:ext>
              </a:extLst>
            </p:cNvPr>
            <p:cNvPicPr>
              <a:picLocks noChangeAspect="1"/>
            </p:cNvPicPr>
            <p:nvPr/>
          </p:nvPicPr>
          <p:blipFill rotWithShape="1">
            <a:blip r:embed="rId5">
              <a:extLst>
                <a:ext uri="{28A0092B-C50C-407E-A947-70E740481C1C}">
                  <a14:useLocalDpi xmlns:a14="http://schemas.microsoft.com/office/drawing/2010/main" val="0"/>
                </a:ext>
              </a:extLst>
            </a:blip>
            <a:srcRect l="43437" t="7289" r="37584" b="55771"/>
            <a:stretch/>
          </p:blipFill>
          <p:spPr>
            <a:xfrm rot="13770756">
              <a:off x="2067025" y="1597665"/>
              <a:ext cx="528954" cy="838235"/>
            </a:xfrm>
            <a:prstGeom prst="rect">
              <a:avLst/>
            </a:prstGeom>
          </p:spPr>
        </p:pic>
        <p:sp>
          <p:nvSpPr>
            <p:cNvPr id="13" name="Oval 12">
              <a:extLst>
                <a:ext uri="{FF2B5EF4-FFF2-40B4-BE49-F238E27FC236}">
                  <a16:creationId xmlns:a16="http://schemas.microsoft.com/office/drawing/2014/main" id="{B6863887-DE25-4F1A-82EA-EF908A60F79A}"/>
                </a:ext>
              </a:extLst>
            </p:cNvPr>
            <p:cNvSpPr/>
            <p:nvPr/>
          </p:nvSpPr>
          <p:spPr>
            <a:xfrm>
              <a:off x="1933385" y="1996755"/>
              <a:ext cx="152746" cy="142733"/>
            </a:xfrm>
            <a:prstGeom prst="ellipse">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w="0"/>
                  <a:solidFill>
                    <a:schemeClr val="tx1"/>
                  </a:solidFill>
                  <a:effectLst>
                    <a:outerShdw blurRad="38100" dist="19050" dir="2700000" algn="tl" rotWithShape="0">
                      <a:schemeClr val="dk1">
                        <a:alpha val="40000"/>
                      </a:schemeClr>
                    </a:outerShdw>
                  </a:effectLst>
                </a:rPr>
                <a:t>P</a:t>
              </a:r>
            </a:p>
          </p:txBody>
        </p:sp>
        <p:cxnSp>
          <p:nvCxnSpPr>
            <p:cNvPr id="14" name="Straight Arrow Connector 13">
              <a:extLst>
                <a:ext uri="{FF2B5EF4-FFF2-40B4-BE49-F238E27FC236}">
                  <a16:creationId xmlns:a16="http://schemas.microsoft.com/office/drawing/2014/main" id="{7BD81AA5-411C-46C0-9FD6-4610FFBC912B}"/>
                </a:ext>
              </a:extLst>
            </p:cNvPr>
            <p:cNvCxnSpPr>
              <a:cxnSpLocks/>
            </p:cNvCxnSpPr>
            <p:nvPr/>
          </p:nvCxnSpPr>
          <p:spPr>
            <a:xfrm flipH="1" flipV="1">
              <a:off x="1700484" y="1775859"/>
              <a:ext cx="213014" cy="22089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BEE9D7B8-C0C6-4D38-9E6A-7B6FFF2AD517}"/>
              </a:ext>
            </a:extLst>
          </p:cNvPr>
          <p:cNvSpPr txBox="1"/>
          <p:nvPr/>
        </p:nvSpPr>
        <p:spPr>
          <a:xfrm>
            <a:off x="10419633" y="3670582"/>
            <a:ext cx="654346" cy="369332"/>
          </a:xfrm>
          <a:prstGeom prst="rect">
            <a:avLst/>
          </a:prstGeom>
          <a:noFill/>
        </p:spPr>
        <p:txBody>
          <a:bodyPr wrap="none" rtlCol="0">
            <a:spAutoFit/>
          </a:bodyPr>
          <a:lstStyle/>
          <a:p>
            <a:r>
              <a:rPr lang="en-US" dirty="0"/>
              <a:t>PLAX</a:t>
            </a:r>
          </a:p>
        </p:txBody>
      </p:sp>
      <p:sp>
        <p:nvSpPr>
          <p:cNvPr id="16" name="Rectangle 15">
            <a:extLst>
              <a:ext uri="{FF2B5EF4-FFF2-40B4-BE49-F238E27FC236}">
                <a16:creationId xmlns:a16="http://schemas.microsoft.com/office/drawing/2014/main" id="{9B303D2C-FCAA-4F0D-89F0-2C8A2EB40232}"/>
              </a:ext>
            </a:extLst>
          </p:cNvPr>
          <p:cNvSpPr/>
          <p:nvPr/>
        </p:nvSpPr>
        <p:spPr>
          <a:xfrm>
            <a:off x="9405002" y="4092998"/>
            <a:ext cx="2698111" cy="217981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0" descr="Parasternal Long axis&#10;&#10;Description automatically generated">
            <a:extLst>
              <a:ext uri="{FF2B5EF4-FFF2-40B4-BE49-F238E27FC236}">
                <a16:creationId xmlns:a16="http://schemas.microsoft.com/office/drawing/2014/main" id="{41B740B2-9A1C-44A3-A4CB-7731ED3345D1}"/>
              </a:ext>
            </a:extLst>
          </p:cNvPr>
          <p:cNvPicPr>
            <a:picLocks noChangeAspect="1"/>
          </p:cNvPicPr>
          <p:nvPr/>
        </p:nvPicPr>
        <p:blipFill rotWithShape="1">
          <a:blip r:embed="rId6">
            <a:extLst>
              <a:ext uri="{28A0092B-C50C-407E-A947-70E740481C1C}">
                <a14:useLocalDpi xmlns:a14="http://schemas.microsoft.com/office/drawing/2010/main" val="0"/>
              </a:ext>
            </a:extLst>
          </a:blip>
          <a:srcRect b="9397"/>
          <a:stretch/>
        </p:blipFill>
        <p:spPr>
          <a:xfrm>
            <a:off x="3285019" y="1602463"/>
            <a:ext cx="5265215" cy="5255537"/>
          </a:xfrm>
          <a:prstGeom prst="rect">
            <a:avLst/>
          </a:prstGeom>
        </p:spPr>
      </p:pic>
      <p:pic>
        <p:nvPicPr>
          <p:cNvPr id="19" name="Picture 18" descr="A picture containing light&#10;&#10;Description automatically generated">
            <a:extLst>
              <a:ext uri="{FF2B5EF4-FFF2-40B4-BE49-F238E27FC236}">
                <a16:creationId xmlns:a16="http://schemas.microsoft.com/office/drawing/2014/main" id="{17A5EBEF-6457-4A51-AF06-BEBAE11A55F6}"/>
              </a:ext>
            </a:extLst>
          </p:cNvPr>
          <p:cNvPicPr>
            <a:picLocks noChangeAspect="1"/>
          </p:cNvPicPr>
          <p:nvPr/>
        </p:nvPicPr>
        <p:blipFill rotWithShape="1">
          <a:blip r:embed="rId5">
            <a:extLst>
              <a:ext uri="{28A0092B-C50C-407E-A947-70E740481C1C}">
                <a14:useLocalDpi xmlns:a14="http://schemas.microsoft.com/office/drawing/2010/main" val="0"/>
              </a:ext>
            </a:extLst>
          </a:blip>
          <a:srcRect l="43437" t="7289" r="37584" b="55771"/>
          <a:stretch/>
        </p:blipFill>
        <p:spPr>
          <a:xfrm rot="10800000">
            <a:off x="5847084" y="1602462"/>
            <a:ext cx="824134" cy="1122817"/>
          </a:xfrm>
          <a:prstGeom prst="rect">
            <a:avLst/>
          </a:prstGeom>
        </p:spPr>
      </p:pic>
      <p:sp>
        <p:nvSpPr>
          <p:cNvPr id="20" name="Oval 19">
            <a:extLst>
              <a:ext uri="{FF2B5EF4-FFF2-40B4-BE49-F238E27FC236}">
                <a16:creationId xmlns:a16="http://schemas.microsoft.com/office/drawing/2014/main" id="{D99D20D7-11BB-4517-BE2B-F0C236F4CE95}"/>
              </a:ext>
            </a:extLst>
          </p:cNvPr>
          <p:cNvSpPr/>
          <p:nvPr/>
        </p:nvSpPr>
        <p:spPr>
          <a:xfrm>
            <a:off x="6390430" y="2557011"/>
            <a:ext cx="360149" cy="336540"/>
          </a:xfrm>
          <a:prstGeom prst="ellipse">
            <a:avLst/>
          </a:prstGeom>
          <a:solidFill>
            <a:schemeClr val="accent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n w="0"/>
                <a:solidFill>
                  <a:schemeClr val="bg1"/>
                </a:solidFill>
                <a:effectLst>
                  <a:outerShdw blurRad="38100" dist="19050" dir="2700000" algn="tl" rotWithShape="0">
                    <a:schemeClr val="dk1">
                      <a:alpha val="40000"/>
                    </a:schemeClr>
                  </a:outerShdw>
                </a:effectLst>
              </a:rPr>
              <a:t>P</a:t>
            </a:r>
          </a:p>
        </p:txBody>
      </p:sp>
      <p:sp>
        <p:nvSpPr>
          <p:cNvPr id="21" name="Question one">
            <a:extLst>
              <a:ext uri="{FF2B5EF4-FFF2-40B4-BE49-F238E27FC236}">
                <a16:creationId xmlns:a16="http://schemas.microsoft.com/office/drawing/2014/main" id="{E6746C71-5988-4349-BE3A-21271B6AB943}"/>
              </a:ext>
            </a:extLst>
          </p:cNvPr>
          <p:cNvSpPr txBox="1"/>
          <p:nvPr/>
        </p:nvSpPr>
        <p:spPr>
          <a:xfrm>
            <a:off x="0" y="924846"/>
            <a:ext cx="12192000" cy="461665"/>
          </a:xfrm>
          <a:prstGeom prst="rect">
            <a:avLst/>
          </a:prstGeom>
          <a:solidFill>
            <a:schemeClr val="bg1"/>
          </a:solidFill>
        </p:spPr>
        <p:txBody>
          <a:bodyPr wrap="square" rtlCol="0">
            <a:spAutoFit/>
          </a:bodyPr>
          <a:lstStyle/>
          <a:p>
            <a:pPr algn="ctr"/>
            <a:r>
              <a:rPr lang="en-US" sz="2400" dirty="0"/>
              <a:t>What measurement of the mitral valve can help assess LV systolic function?</a:t>
            </a:r>
          </a:p>
        </p:txBody>
      </p:sp>
    </p:spTree>
    <p:extLst>
      <p:ext uri="{BB962C8B-B14F-4D97-AF65-F5344CB8AC3E}">
        <p14:creationId xmlns:p14="http://schemas.microsoft.com/office/powerpoint/2010/main" val="10780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text&#10;&#10;Description automatically generated">
            <a:extLst>
              <a:ext uri="{FF2B5EF4-FFF2-40B4-BE49-F238E27FC236}">
                <a16:creationId xmlns:a16="http://schemas.microsoft.com/office/drawing/2014/main" id="{2C3E888C-E2A4-4AE2-8CF1-C68D581CA459}"/>
              </a:ext>
            </a:extLst>
          </p:cNvPr>
          <p:cNvPicPr>
            <a:picLocks noChangeAspect="1"/>
          </p:cNvPicPr>
          <p:nvPr/>
        </p:nvPicPr>
        <p:blipFill rotWithShape="1">
          <a:blip r:embed="rId3">
            <a:extLst>
              <a:ext uri="{28A0092B-C50C-407E-A947-70E740481C1C}">
                <a14:useLocalDpi xmlns:a14="http://schemas.microsoft.com/office/drawing/2010/main" val="0"/>
              </a:ext>
            </a:extLst>
          </a:blip>
          <a:srcRect t="17949" r="85609" b="15215"/>
          <a:stretch/>
        </p:blipFill>
        <p:spPr>
          <a:xfrm>
            <a:off x="8931377" y="2979908"/>
            <a:ext cx="3002162" cy="3405846"/>
          </a:xfrm>
          <a:prstGeom prst="rect">
            <a:avLst/>
          </a:prstGeom>
        </p:spPr>
      </p:pic>
      <p:sp>
        <p:nvSpPr>
          <p:cNvPr id="18" name="Case stem">
            <a:extLst>
              <a:ext uri="{FF2B5EF4-FFF2-40B4-BE49-F238E27FC236}">
                <a16:creationId xmlns:a16="http://schemas.microsoft.com/office/drawing/2014/main" id="{641F0419-6197-437B-A96B-E329F6C18A08}"/>
              </a:ext>
            </a:extLst>
          </p:cNvPr>
          <p:cNvSpPr txBox="1"/>
          <p:nvPr/>
        </p:nvSpPr>
        <p:spPr>
          <a:xfrm>
            <a:off x="-1" y="0"/>
            <a:ext cx="12191996" cy="461665"/>
          </a:xfrm>
          <a:prstGeom prst="rect">
            <a:avLst/>
          </a:prstGeom>
          <a:solidFill>
            <a:schemeClr val="tx1"/>
          </a:solidFill>
        </p:spPr>
        <p:txBody>
          <a:bodyPr wrap="square" rtlCol="0">
            <a:spAutoFit/>
          </a:bodyPr>
          <a:lstStyle/>
          <a:p>
            <a:pPr algn="ctr"/>
            <a:r>
              <a:rPr lang="en-US" sz="2400" dirty="0">
                <a:solidFill>
                  <a:schemeClr val="bg1"/>
                </a:solidFill>
                <a:latin typeface="+mn-lt"/>
              </a:rPr>
              <a:t>65-year-old with CAD presents with increased dyspnea and volume overload.</a:t>
            </a:r>
            <a:endParaRPr lang="en-US" sz="2400" dirty="0">
              <a:solidFill>
                <a:schemeClr val="bg1"/>
              </a:solidFill>
            </a:endParaRP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12" name="Image Attribution">
            <a:extLst>
              <a:ext uri="{FF2B5EF4-FFF2-40B4-BE49-F238E27FC236}">
                <a16:creationId xmlns:a16="http://schemas.microsoft.com/office/drawing/2014/main" id="{83E7C1BA-B593-4CB9-9868-405F9EAF4794}"/>
              </a:ext>
            </a:extLst>
          </p:cNvPr>
          <p:cNvSpPr txBox="1"/>
          <p:nvPr/>
        </p:nvSpPr>
        <p:spPr>
          <a:xfrm rot="16200000">
            <a:off x="-547866" y="5543379"/>
            <a:ext cx="1866664" cy="461665"/>
          </a:xfrm>
          <a:prstGeom prst="rect">
            <a:avLst/>
          </a:prstGeom>
          <a:noFill/>
        </p:spPr>
        <p:txBody>
          <a:bodyPr wrap="square" rtlCol="0">
            <a:spAutoFit/>
          </a:bodyPr>
          <a:lstStyle/>
          <a:p>
            <a:r>
              <a:rPr lang="en-US" sz="1200" i="1" dirty="0"/>
              <a:t>Images courtesy of </a:t>
            </a:r>
          </a:p>
          <a:p>
            <a:r>
              <a:rPr lang="en-US" sz="1200" i="1" dirty="0"/>
              <a:t>Tiffany Gardner, MD</a:t>
            </a:r>
          </a:p>
        </p:txBody>
      </p:sp>
      <p:pic>
        <p:nvPicPr>
          <p:cNvPr id="17" name="Content Placeholder 10" descr="Parasternal Long axis&#10;&#10;Description automatically generated">
            <a:extLst>
              <a:ext uri="{FF2B5EF4-FFF2-40B4-BE49-F238E27FC236}">
                <a16:creationId xmlns:a16="http://schemas.microsoft.com/office/drawing/2014/main" id="{41B740B2-9A1C-44A3-A4CB-7731ED3345D1}"/>
              </a:ext>
            </a:extLst>
          </p:cNvPr>
          <p:cNvPicPr>
            <a:picLocks noChangeAspect="1"/>
          </p:cNvPicPr>
          <p:nvPr/>
        </p:nvPicPr>
        <p:blipFill rotWithShape="1">
          <a:blip r:embed="rId5">
            <a:extLst>
              <a:ext uri="{28A0092B-C50C-407E-A947-70E740481C1C}">
                <a14:useLocalDpi xmlns:a14="http://schemas.microsoft.com/office/drawing/2010/main" val="0"/>
              </a:ext>
            </a:extLst>
          </a:blip>
          <a:srcRect b="9397"/>
          <a:stretch/>
        </p:blipFill>
        <p:spPr>
          <a:xfrm>
            <a:off x="3290824" y="1602463"/>
            <a:ext cx="5265215" cy="5255537"/>
          </a:xfrm>
          <a:prstGeom prst="rect">
            <a:avLst/>
          </a:prstGeom>
        </p:spPr>
      </p:pic>
      <p:pic>
        <p:nvPicPr>
          <p:cNvPr id="19" name="Picture 18" descr="A picture containing light&#10;&#10;Description automatically generated">
            <a:extLst>
              <a:ext uri="{FF2B5EF4-FFF2-40B4-BE49-F238E27FC236}">
                <a16:creationId xmlns:a16="http://schemas.microsoft.com/office/drawing/2014/main" id="{17A5EBEF-6457-4A51-AF06-BEBAE11A55F6}"/>
              </a:ext>
            </a:extLst>
          </p:cNvPr>
          <p:cNvPicPr>
            <a:picLocks noChangeAspect="1"/>
          </p:cNvPicPr>
          <p:nvPr/>
        </p:nvPicPr>
        <p:blipFill rotWithShape="1">
          <a:blip r:embed="rId6">
            <a:extLst>
              <a:ext uri="{28A0092B-C50C-407E-A947-70E740481C1C}">
                <a14:useLocalDpi xmlns:a14="http://schemas.microsoft.com/office/drawing/2010/main" val="0"/>
              </a:ext>
            </a:extLst>
          </a:blip>
          <a:srcRect l="43437" t="7289" r="37584" b="55771"/>
          <a:stretch/>
        </p:blipFill>
        <p:spPr>
          <a:xfrm rot="10800000">
            <a:off x="5847084" y="1602462"/>
            <a:ext cx="824134" cy="1122817"/>
          </a:xfrm>
          <a:prstGeom prst="rect">
            <a:avLst/>
          </a:prstGeom>
        </p:spPr>
      </p:pic>
      <p:sp>
        <p:nvSpPr>
          <p:cNvPr id="20" name="Oval 19">
            <a:extLst>
              <a:ext uri="{FF2B5EF4-FFF2-40B4-BE49-F238E27FC236}">
                <a16:creationId xmlns:a16="http://schemas.microsoft.com/office/drawing/2014/main" id="{D99D20D7-11BB-4517-BE2B-F0C236F4CE95}"/>
              </a:ext>
            </a:extLst>
          </p:cNvPr>
          <p:cNvSpPr/>
          <p:nvPr/>
        </p:nvSpPr>
        <p:spPr>
          <a:xfrm>
            <a:off x="6390430" y="2557011"/>
            <a:ext cx="360149" cy="336540"/>
          </a:xfrm>
          <a:prstGeom prst="ellipse">
            <a:avLst/>
          </a:prstGeom>
          <a:solidFill>
            <a:schemeClr val="accent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n w="0"/>
                <a:solidFill>
                  <a:schemeClr val="bg1"/>
                </a:solidFill>
                <a:effectLst>
                  <a:outerShdw blurRad="38100" dist="19050" dir="2700000" algn="tl" rotWithShape="0">
                    <a:schemeClr val="dk1">
                      <a:alpha val="40000"/>
                    </a:schemeClr>
                  </a:outerShdw>
                </a:effectLst>
              </a:rPr>
              <a:t>P</a:t>
            </a:r>
          </a:p>
        </p:txBody>
      </p:sp>
      <p:cxnSp>
        <p:nvCxnSpPr>
          <p:cNvPr id="4" name="Straight Connector 3">
            <a:extLst>
              <a:ext uri="{FF2B5EF4-FFF2-40B4-BE49-F238E27FC236}">
                <a16:creationId xmlns:a16="http://schemas.microsoft.com/office/drawing/2014/main" id="{B2E7D0CD-2D5E-4CF2-A583-E84E64303238}"/>
              </a:ext>
            </a:extLst>
          </p:cNvPr>
          <p:cNvCxnSpPr>
            <a:cxnSpLocks/>
          </p:cNvCxnSpPr>
          <p:nvPr/>
        </p:nvCxnSpPr>
        <p:spPr>
          <a:xfrm flipH="1">
            <a:off x="5676900" y="2646698"/>
            <a:ext cx="516932" cy="3749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1800E40-84A5-4EAD-8958-CAC3CABC078E}"/>
              </a:ext>
            </a:extLst>
          </p:cNvPr>
          <p:cNvCxnSpPr>
            <a:cxnSpLocks/>
            <a:stCxn id="30" idx="3"/>
          </p:cNvCxnSpPr>
          <p:nvPr/>
        </p:nvCxnSpPr>
        <p:spPr>
          <a:xfrm>
            <a:off x="8485418" y="4768022"/>
            <a:ext cx="44595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A5F3B04-D011-4BE9-BFF3-AA32ACB1919D}"/>
              </a:ext>
            </a:extLst>
          </p:cNvPr>
          <p:cNvCxnSpPr>
            <a:cxnSpLocks/>
            <a:stCxn id="29" idx="3"/>
          </p:cNvCxnSpPr>
          <p:nvPr/>
        </p:nvCxnSpPr>
        <p:spPr>
          <a:xfrm>
            <a:off x="8246614" y="4214024"/>
            <a:ext cx="68476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3994BE3-2E16-4EA1-91ED-AA250287FA52}"/>
              </a:ext>
            </a:extLst>
          </p:cNvPr>
          <p:cNvSpPr txBox="1"/>
          <p:nvPr/>
        </p:nvSpPr>
        <p:spPr>
          <a:xfrm>
            <a:off x="7336813" y="4029358"/>
            <a:ext cx="909801" cy="369332"/>
          </a:xfrm>
          <a:prstGeom prst="rect">
            <a:avLst/>
          </a:prstGeom>
          <a:noFill/>
          <a:ln>
            <a:solidFill>
              <a:schemeClr val="tx1"/>
            </a:solidFill>
          </a:ln>
        </p:spPr>
        <p:txBody>
          <a:bodyPr wrap="none" rtlCol="0">
            <a:spAutoFit/>
          </a:bodyPr>
          <a:lstStyle/>
          <a:p>
            <a:r>
              <a:rPr lang="en-US" dirty="0"/>
              <a:t>Septum</a:t>
            </a:r>
          </a:p>
        </p:txBody>
      </p:sp>
      <p:sp>
        <p:nvSpPr>
          <p:cNvPr id="30" name="TextBox 29">
            <a:extLst>
              <a:ext uri="{FF2B5EF4-FFF2-40B4-BE49-F238E27FC236}">
                <a16:creationId xmlns:a16="http://schemas.microsoft.com/office/drawing/2014/main" id="{F9BC1A6C-49DE-4150-A9D4-BFEFFE9F71FF}"/>
              </a:ext>
            </a:extLst>
          </p:cNvPr>
          <p:cNvSpPr txBox="1"/>
          <p:nvPr/>
        </p:nvSpPr>
        <p:spPr>
          <a:xfrm>
            <a:off x="7144903" y="4583356"/>
            <a:ext cx="1340515" cy="369332"/>
          </a:xfrm>
          <a:prstGeom prst="rect">
            <a:avLst/>
          </a:prstGeom>
          <a:noFill/>
          <a:ln>
            <a:solidFill>
              <a:schemeClr val="tx1"/>
            </a:solidFill>
          </a:ln>
        </p:spPr>
        <p:txBody>
          <a:bodyPr wrap="square" rtlCol="0">
            <a:spAutoFit/>
          </a:bodyPr>
          <a:lstStyle/>
          <a:p>
            <a:r>
              <a:rPr lang="en-US" dirty="0"/>
              <a:t>Anterior MV</a:t>
            </a:r>
          </a:p>
        </p:txBody>
      </p:sp>
      <p:sp>
        <p:nvSpPr>
          <p:cNvPr id="32" name="Answer two">
            <a:extLst>
              <a:ext uri="{FF2B5EF4-FFF2-40B4-BE49-F238E27FC236}">
                <a16:creationId xmlns:a16="http://schemas.microsoft.com/office/drawing/2014/main" id="{82AEBB8C-FE17-47D1-9E58-621F0B414F81}"/>
              </a:ext>
            </a:extLst>
          </p:cNvPr>
          <p:cNvSpPr txBox="1"/>
          <p:nvPr/>
        </p:nvSpPr>
        <p:spPr>
          <a:xfrm>
            <a:off x="-6" y="441629"/>
            <a:ext cx="12192000" cy="461665"/>
          </a:xfrm>
          <a:prstGeom prst="rect">
            <a:avLst/>
          </a:prstGeom>
          <a:solidFill>
            <a:schemeClr val="tx1"/>
          </a:solidFill>
        </p:spPr>
        <p:txBody>
          <a:bodyPr wrap="square" rtlCol="0">
            <a:spAutoFit/>
          </a:bodyPr>
          <a:lstStyle/>
          <a:p>
            <a:pPr algn="ctr"/>
            <a:r>
              <a:rPr lang="en-US" sz="2400" dirty="0">
                <a:solidFill>
                  <a:schemeClr val="bg1"/>
                </a:solidFill>
              </a:rPr>
              <a:t>EPSS (end-point septal separation) - shortest distance from anterior MV leaflet to septum.</a:t>
            </a:r>
          </a:p>
        </p:txBody>
      </p:sp>
      <p:sp>
        <p:nvSpPr>
          <p:cNvPr id="7" name="TextBox 6">
            <a:extLst>
              <a:ext uri="{FF2B5EF4-FFF2-40B4-BE49-F238E27FC236}">
                <a16:creationId xmlns:a16="http://schemas.microsoft.com/office/drawing/2014/main" id="{0AE3D62D-01EF-438F-8BE4-CDCB02021F1E}"/>
              </a:ext>
            </a:extLst>
          </p:cNvPr>
          <p:cNvSpPr txBox="1"/>
          <p:nvPr/>
        </p:nvSpPr>
        <p:spPr>
          <a:xfrm>
            <a:off x="9933100" y="2577774"/>
            <a:ext cx="1008609" cy="369332"/>
          </a:xfrm>
          <a:prstGeom prst="rect">
            <a:avLst/>
          </a:prstGeom>
          <a:noFill/>
        </p:spPr>
        <p:txBody>
          <a:bodyPr wrap="none" rtlCol="0">
            <a:spAutoFit/>
          </a:bodyPr>
          <a:lstStyle/>
          <a:p>
            <a:r>
              <a:rPr lang="en-US" dirty="0"/>
              <a:t>M-Mode</a:t>
            </a:r>
          </a:p>
        </p:txBody>
      </p:sp>
      <p:cxnSp>
        <p:nvCxnSpPr>
          <p:cNvPr id="33" name="Straight Arrow Connector 32">
            <a:extLst>
              <a:ext uri="{FF2B5EF4-FFF2-40B4-BE49-F238E27FC236}">
                <a16:creationId xmlns:a16="http://schemas.microsoft.com/office/drawing/2014/main" id="{2B6183B3-F02C-4C96-8194-D36724497D19}"/>
              </a:ext>
            </a:extLst>
          </p:cNvPr>
          <p:cNvCxnSpPr>
            <a:cxnSpLocks/>
            <a:stCxn id="29" idx="1"/>
          </p:cNvCxnSpPr>
          <p:nvPr/>
        </p:nvCxnSpPr>
        <p:spPr>
          <a:xfrm flipH="1">
            <a:off x="6193832" y="4214024"/>
            <a:ext cx="11429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868E00C-F944-4F24-8F90-11D6CDB5375A}"/>
              </a:ext>
            </a:extLst>
          </p:cNvPr>
          <p:cNvCxnSpPr>
            <a:cxnSpLocks/>
            <a:stCxn id="30" idx="1"/>
          </p:cNvCxnSpPr>
          <p:nvPr/>
        </p:nvCxnSpPr>
        <p:spPr>
          <a:xfrm flipH="1" flipV="1">
            <a:off x="6144185" y="4768021"/>
            <a:ext cx="1000718"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2958F12-A4E6-4ABD-8452-8C5C41972897}"/>
              </a:ext>
            </a:extLst>
          </p:cNvPr>
          <p:cNvCxnSpPr>
            <a:cxnSpLocks/>
          </p:cNvCxnSpPr>
          <p:nvPr/>
        </p:nvCxnSpPr>
        <p:spPr>
          <a:xfrm>
            <a:off x="9733547" y="4286250"/>
            <a:ext cx="0" cy="394034"/>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B44B3AD-6C88-4987-908F-C41670BA3B96}"/>
              </a:ext>
            </a:extLst>
          </p:cNvPr>
          <p:cNvSpPr txBox="1"/>
          <p:nvPr/>
        </p:nvSpPr>
        <p:spPr>
          <a:xfrm>
            <a:off x="9901587" y="4310952"/>
            <a:ext cx="787395" cy="369332"/>
          </a:xfrm>
          <a:prstGeom prst="rect">
            <a:avLst/>
          </a:prstGeom>
          <a:noFill/>
        </p:spPr>
        <p:txBody>
          <a:bodyPr wrap="none" rtlCol="0">
            <a:spAutoFit/>
          </a:bodyPr>
          <a:lstStyle/>
          <a:p>
            <a:r>
              <a:rPr lang="en-US" dirty="0"/>
              <a:t>23mm</a:t>
            </a:r>
          </a:p>
        </p:txBody>
      </p:sp>
      <p:sp>
        <p:nvSpPr>
          <p:cNvPr id="55" name="TextBox 54">
            <a:extLst>
              <a:ext uri="{FF2B5EF4-FFF2-40B4-BE49-F238E27FC236}">
                <a16:creationId xmlns:a16="http://schemas.microsoft.com/office/drawing/2014/main" id="{62959AF0-FCA2-4040-8278-BC77C3FB1FD6}"/>
              </a:ext>
            </a:extLst>
          </p:cNvPr>
          <p:cNvSpPr txBox="1"/>
          <p:nvPr/>
        </p:nvSpPr>
        <p:spPr>
          <a:xfrm>
            <a:off x="-12" y="479897"/>
            <a:ext cx="12192006" cy="461665"/>
          </a:xfrm>
          <a:prstGeom prst="rect">
            <a:avLst/>
          </a:prstGeom>
          <a:solidFill>
            <a:schemeClr val="bg1"/>
          </a:solidFill>
        </p:spPr>
        <p:txBody>
          <a:bodyPr wrap="square" rtlCol="0">
            <a:spAutoFit/>
          </a:bodyPr>
          <a:lstStyle/>
          <a:p>
            <a:pPr algn="ctr"/>
            <a:r>
              <a:rPr lang="en-US" sz="2400" dirty="0"/>
              <a:t>What EPSS distance suggests reduced systolic function?</a:t>
            </a:r>
          </a:p>
        </p:txBody>
      </p:sp>
      <p:sp>
        <p:nvSpPr>
          <p:cNvPr id="61" name="TextBox 60">
            <a:extLst>
              <a:ext uri="{FF2B5EF4-FFF2-40B4-BE49-F238E27FC236}">
                <a16:creationId xmlns:a16="http://schemas.microsoft.com/office/drawing/2014/main" id="{8F3C395C-03BA-492E-8750-7D7051E069C1}"/>
              </a:ext>
            </a:extLst>
          </p:cNvPr>
          <p:cNvSpPr txBox="1"/>
          <p:nvPr/>
        </p:nvSpPr>
        <p:spPr>
          <a:xfrm>
            <a:off x="13975" y="498129"/>
            <a:ext cx="12192006" cy="461665"/>
          </a:xfrm>
          <a:prstGeom prst="rect">
            <a:avLst/>
          </a:prstGeom>
          <a:solidFill>
            <a:schemeClr val="bg1"/>
          </a:solidFill>
        </p:spPr>
        <p:txBody>
          <a:bodyPr wrap="square" rtlCol="0">
            <a:spAutoFit/>
          </a:bodyPr>
          <a:lstStyle/>
          <a:p>
            <a:pPr algn="ctr"/>
            <a:r>
              <a:rPr lang="en-US" sz="2400" dirty="0"/>
              <a:t>What type of valvular dysfunction will falsely increase EPSS?</a:t>
            </a:r>
          </a:p>
        </p:txBody>
      </p:sp>
      <p:sp>
        <p:nvSpPr>
          <p:cNvPr id="62" name="TextBox 61">
            <a:extLst>
              <a:ext uri="{FF2B5EF4-FFF2-40B4-BE49-F238E27FC236}">
                <a16:creationId xmlns:a16="http://schemas.microsoft.com/office/drawing/2014/main" id="{95D731B8-1AE6-4145-9F05-E97826DF4981}"/>
              </a:ext>
            </a:extLst>
          </p:cNvPr>
          <p:cNvSpPr txBox="1"/>
          <p:nvPr/>
        </p:nvSpPr>
        <p:spPr>
          <a:xfrm>
            <a:off x="0" y="475275"/>
            <a:ext cx="12200022" cy="461665"/>
          </a:xfrm>
          <a:prstGeom prst="rect">
            <a:avLst/>
          </a:prstGeom>
          <a:solidFill>
            <a:schemeClr val="tx1"/>
          </a:solidFill>
        </p:spPr>
        <p:txBody>
          <a:bodyPr wrap="square">
            <a:spAutoFit/>
          </a:bodyPr>
          <a:lstStyle/>
          <a:p>
            <a:pPr marL="0" indent="0" algn="ctr">
              <a:spcBef>
                <a:spcPts val="1800"/>
              </a:spcBef>
              <a:buNone/>
            </a:pPr>
            <a:r>
              <a:rPr lang="en-US" sz="2400" b="1" dirty="0">
                <a:solidFill>
                  <a:schemeClr val="bg1"/>
                </a:solidFill>
              </a:rPr>
              <a:t>Mitral stenosis &amp; aortic regurgitation </a:t>
            </a:r>
            <a:r>
              <a:rPr lang="en-US" sz="2400" dirty="0">
                <a:solidFill>
                  <a:schemeClr val="bg1"/>
                </a:solidFill>
              </a:rPr>
              <a:t>will falsely increase EPSS -&gt; Underestimation of EF</a:t>
            </a:r>
          </a:p>
        </p:txBody>
      </p:sp>
      <p:grpSp>
        <p:nvGrpSpPr>
          <p:cNvPr id="5" name="Group 4">
            <a:extLst>
              <a:ext uri="{FF2B5EF4-FFF2-40B4-BE49-F238E27FC236}">
                <a16:creationId xmlns:a16="http://schemas.microsoft.com/office/drawing/2014/main" id="{D08E0059-AC11-4451-A2FE-A35B325B4BDD}"/>
              </a:ext>
            </a:extLst>
          </p:cNvPr>
          <p:cNvGrpSpPr/>
          <p:nvPr/>
        </p:nvGrpSpPr>
        <p:grpSpPr>
          <a:xfrm>
            <a:off x="61022" y="1560117"/>
            <a:ext cx="4664807" cy="1680326"/>
            <a:chOff x="61022" y="1560117"/>
            <a:chExt cx="4664807" cy="1680326"/>
          </a:xfrm>
        </p:grpSpPr>
        <p:sp>
          <p:nvSpPr>
            <p:cNvPr id="26" name="TextBox 25">
              <a:extLst>
                <a:ext uri="{FF2B5EF4-FFF2-40B4-BE49-F238E27FC236}">
                  <a16:creationId xmlns:a16="http://schemas.microsoft.com/office/drawing/2014/main" id="{0793BA07-B6FA-4C19-A70C-908FE531482B}"/>
                </a:ext>
              </a:extLst>
            </p:cNvPr>
            <p:cNvSpPr txBox="1"/>
            <p:nvPr/>
          </p:nvSpPr>
          <p:spPr>
            <a:xfrm>
              <a:off x="61022" y="2040114"/>
              <a:ext cx="4664807" cy="1200329"/>
            </a:xfrm>
            <a:prstGeom prst="rect">
              <a:avLst/>
            </a:prstGeom>
            <a:noFill/>
          </p:spPr>
          <p:txBody>
            <a:bodyPr wrap="square" rtlCol="0">
              <a:spAutoFit/>
            </a:bodyPr>
            <a:lstStyle/>
            <a:p>
              <a:pPr algn="ctr"/>
              <a:r>
                <a:rPr lang="en-US" sz="2400" dirty="0"/>
                <a:t>EPSS &lt; 7mm suggests normal EF</a:t>
              </a:r>
            </a:p>
            <a:p>
              <a:pPr algn="ctr"/>
              <a:r>
                <a:rPr lang="en-US" sz="2400" dirty="0"/>
                <a:t>EPSS &gt; 10mm suggests reduced EF</a:t>
              </a:r>
            </a:p>
            <a:p>
              <a:pPr algn="ctr"/>
              <a:r>
                <a:rPr lang="en-US" sz="2400" dirty="0"/>
                <a:t>EPSS &gt;13mm suggests mod-</a:t>
              </a:r>
              <a:r>
                <a:rPr lang="en-US" sz="2400" dirty="0" err="1"/>
                <a:t>sev</a:t>
              </a:r>
              <a:r>
                <a:rPr lang="en-US" sz="2400" dirty="0"/>
                <a:t> </a:t>
              </a:r>
              <a:r>
                <a:rPr lang="en-US" sz="2400" dirty="0" err="1"/>
                <a:t>rEF</a:t>
              </a:r>
              <a:endParaRPr lang="en-US" sz="2400" dirty="0"/>
            </a:p>
          </p:txBody>
        </p:sp>
        <p:sp>
          <p:nvSpPr>
            <p:cNvPr id="35" name="TextBox 34">
              <a:extLst>
                <a:ext uri="{FF2B5EF4-FFF2-40B4-BE49-F238E27FC236}">
                  <a16:creationId xmlns:a16="http://schemas.microsoft.com/office/drawing/2014/main" id="{F8599DF2-86E2-4E16-BB8A-C64C685C579D}"/>
                </a:ext>
              </a:extLst>
            </p:cNvPr>
            <p:cNvSpPr txBox="1"/>
            <p:nvPr/>
          </p:nvSpPr>
          <p:spPr>
            <a:xfrm>
              <a:off x="154632" y="1560117"/>
              <a:ext cx="4417367" cy="461665"/>
            </a:xfrm>
            <a:prstGeom prst="rect">
              <a:avLst/>
            </a:prstGeom>
            <a:solidFill>
              <a:schemeClr val="tx1"/>
            </a:solidFill>
          </p:spPr>
          <p:txBody>
            <a:bodyPr wrap="square" rtlCol="0">
              <a:spAutoFit/>
            </a:bodyPr>
            <a:lstStyle/>
            <a:p>
              <a:pPr algn="ctr"/>
              <a:r>
                <a:rPr lang="en-US" sz="2400" dirty="0">
                  <a:solidFill>
                    <a:schemeClr val="bg1"/>
                  </a:solidFill>
                </a:rPr>
                <a:t>EPSS and EF</a:t>
              </a:r>
            </a:p>
          </p:txBody>
        </p:sp>
      </p:grpSp>
      <p:sp>
        <p:nvSpPr>
          <p:cNvPr id="36" name="Question one">
            <a:extLst>
              <a:ext uri="{FF2B5EF4-FFF2-40B4-BE49-F238E27FC236}">
                <a16:creationId xmlns:a16="http://schemas.microsoft.com/office/drawing/2014/main" id="{F2055558-7847-41CA-B4CE-063919864015}"/>
              </a:ext>
            </a:extLst>
          </p:cNvPr>
          <p:cNvSpPr txBox="1"/>
          <p:nvPr/>
        </p:nvSpPr>
        <p:spPr>
          <a:xfrm>
            <a:off x="0" y="924846"/>
            <a:ext cx="12192000" cy="461665"/>
          </a:xfrm>
          <a:prstGeom prst="rect">
            <a:avLst/>
          </a:prstGeom>
          <a:solidFill>
            <a:schemeClr val="bg1"/>
          </a:solidFill>
        </p:spPr>
        <p:txBody>
          <a:bodyPr wrap="square" rtlCol="0">
            <a:spAutoFit/>
          </a:bodyPr>
          <a:lstStyle/>
          <a:p>
            <a:pPr algn="ctr"/>
            <a:r>
              <a:rPr lang="en-US" sz="2400" dirty="0"/>
              <a:t>What is the next step in management?</a:t>
            </a:r>
          </a:p>
        </p:txBody>
      </p:sp>
      <p:sp>
        <p:nvSpPr>
          <p:cNvPr id="37" name="TextBox 36">
            <a:extLst>
              <a:ext uri="{FF2B5EF4-FFF2-40B4-BE49-F238E27FC236}">
                <a16:creationId xmlns:a16="http://schemas.microsoft.com/office/drawing/2014/main" id="{FDC3752F-7C8C-46D2-A025-7F8B74C952A8}"/>
              </a:ext>
            </a:extLst>
          </p:cNvPr>
          <p:cNvSpPr txBox="1"/>
          <p:nvPr/>
        </p:nvSpPr>
        <p:spPr>
          <a:xfrm>
            <a:off x="-19" y="883258"/>
            <a:ext cx="12200040" cy="461665"/>
          </a:xfrm>
          <a:prstGeom prst="rect">
            <a:avLst/>
          </a:prstGeom>
          <a:solidFill>
            <a:schemeClr val="tx1"/>
          </a:solidFill>
        </p:spPr>
        <p:txBody>
          <a:bodyPr wrap="square">
            <a:spAutoFit/>
          </a:bodyPr>
          <a:lstStyle/>
          <a:p>
            <a:pPr marL="0" indent="0" algn="ctr">
              <a:spcBef>
                <a:spcPts val="1800"/>
              </a:spcBef>
              <a:buNone/>
            </a:pPr>
            <a:r>
              <a:rPr lang="en-US" sz="2400" dirty="0">
                <a:solidFill>
                  <a:schemeClr val="bg1"/>
                </a:solidFill>
              </a:rPr>
              <a:t>Formal echo, evaluation for ICM, diuresis followed by initiation of GDMT</a:t>
            </a:r>
          </a:p>
        </p:txBody>
      </p:sp>
    </p:spTree>
    <p:extLst>
      <p:ext uri="{BB962C8B-B14F-4D97-AF65-F5344CB8AC3E}">
        <p14:creationId xmlns:p14="http://schemas.microsoft.com/office/powerpoint/2010/main" val="32868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animBg="1"/>
      <p:bldP spid="61" grpId="0" animBg="1"/>
      <p:bldP spid="62" grpId="0" animBg="1"/>
      <p:bldP spid="36" grpId="0" animBg="1"/>
      <p:bldP spid="3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13B57B1B56684BAB1341979C003C65" ma:contentTypeVersion="13" ma:contentTypeDescription="Create a new document." ma:contentTypeScope="" ma:versionID="3405956e3a549576d6db573d22b4ed99">
  <xsd:schema xmlns:xsd="http://www.w3.org/2001/XMLSchema" xmlns:xs="http://www.w3.org/2001/XMLSchema" xmlns:p="http://schemas.microsoft.com/office/2006/metadata/properties" xmlns:ns3="b8b3ae3f-5481-4331-b963-02e70fee9004" xmlns:ns4="05428c74-abb2-4460-9816-fc88d4c40442" targetNamespace="http://schemas.microsoft.com/office/2006/metadata/properties" ma:root="true" ma:fieldsID="936cb61175cac8064d30e2ba659afcbb" ns3:_="" ns4:_="">
    <xsd:import namespace="b8b3ae3f-5481-4331-b963-02e70fee9004"/>
    <xsd:import namespace="05428c74-abb2-4460-9816-fc88d4c4044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3ae3f-5481-4331-b963-02e70fee9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428c74-abb2-4460-9816-fc88d4c4044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4EA6EA-59D5-4D00-88FA-89FD100C09A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ABA7D8A-F5E6-405A-ABE6-B4FE95E125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3ae3f-5481-4331-b963-02e70fee9004"/>
    <ds:schemaRef ds:uri="05428c74-abb2-4460-9816-fc88d4c404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2253ED-4BC3-4DC9-981E-BB467C2EC2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10965</TotalTime>
  <Words>305</Words>
  <Application>Microsoft Office PowerPoint</Application>
  <PresentationFormat>Widescreen</PresentationFormat>
  <Paragraphs>51</Paragraphs>
  <Slides>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Fainstad, Brandon P.</dc:creator>
  <cp:lastModifiedBy>Fainstad, Brandon</cp:lastModifiedBy>
  <cp:revision>15</cp:revision>
  <dcterms:created xsi:type="dcterms:W3CDTF">2020-09-25T16:30:24Z</dcterms:created>
  <dcterms:modified xsi:type="dcterms:W3CDTF">2022-04-27T19:22:14Z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0x0101000913B57B1B56684BAB1341979C003C65</vt:lpwstr>
  </property>
</Properties>
</file>