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0300B-A8ED-4004-B7DC-DDE01271DA75}" v="88" dt="2022-05-07T10:55:04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738" autoAdjust="0"/>
  </p:normalViewPr>
  <p:slideViewPr>
    <p:cSldViewPr snapToGrid="0">
      <p:cViewPr varScale="1">
        <p:scale>
          <a:sx n="77" d="100"/>
          <a:sy n="77" d="100"/>
        </p:scale>
        <p:origin x="11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nstad, Brandon" userId="aac92477-536e-4d21-9f70-fa5cd941f380" providerId="ADAL" clId="{0C70300B-A8ED-4004-B7DC-DDE01271DA75}"/>
    <pc:docChg chg="undo custSel addSld modSld">
      <pc:chgData name="Fainstad, Brandon" userId="aac92477-536e-4d21-9f70-fa5cd941f380" providerId="ADAL" clId="{0C70300B-A8ED-4004-B7DC-DDE01271DA75}" dt="2022-05-07T10:56:22.403" v="145" actId="1035"/>
      <pc:docMkLst>
        <pc:docMk/>
      </pc:docMkLst>
      <pc:sldChg chg="delSp modSp mod delAnim modAnim">
        <pc:chgData name="Fainstad, Brandon" userId="aac92477-536e-4d21-9f70-fa5cd941f380" providerId="ADAL" clId="{0C70300B-A8ED-4004-B7DC-DDE01271DA75}" dt="2022-05-07T10:56:22.403" v="145" actId="1035"/>
        <pc:sldMkLst>
          <pc:docMk/>
          <pc:sldMk cId="1078091566" sldId="256"/>
        </pc:sldMkLst>
        <pc:spChg chg="mod">
          <ac:chgData name="Fainstad, Brandon" userId="aac92477-536e-4d21-9f70-fa5cd941f380" providerId="ADAL" clId="{0C70300B-A8ED-4004-B7DC-DDE01271DA75}" dt="2022-05-07T10:51:22.683" v="20" actId="1076"/>
          <ac:spMkLst>
            <pc:docMk/>
            <pc:sldMk cId="1078091566" sldId="256"/>
            <ac:spMk id="4" creationId="{B4E7EFF9-1EE6-43F7-B82C-DAF18F910ED7}"/>
          </ac:spMkLst>
        </pc:spChg>
        <pc:spChg chg="del">
          <ac:chgData name="Fainstad, Brandon" userId="aac92477-536e-4d21-9f70-fa5cd941f380" providerId="ADAL" clId="{0C70300B-A8ED-4004-B7DC-DDE01271DA75}" dt="2022-05-07T10:48:42.335" v="1" actId="478"/>
          <ac:spMkLst>
            <pc:docMk/>
            <pc:sldMk cId="1078091566" sldId="256"/>
            <ac:spMk id="21" creationId="{90686ED4-BC1E-4F16-AB51-F32A925AFF96}"/>
          </ac:spMkLst>
        </pc:spChg>
        <pc:spChg chg="mod">
          <ac:chgData name="Fainstad, Brandon" userId="aac92477-536e-4d21-9f70-fa5cd941f380" providerId="ADAL" clId="{0C70300B-A8ED-4004-B7DC-DDE01271DA75}" dt="2022-05-07T10:56:22.403" v="145" actId="1035"/>
          <ac:spMkLst>
            <pc:docMk/>
            <pc:sldMk cId="1078091566" sldId="256"/>
            <ac:spMk id="51" creationId="{3E24A490-6EC4-473D-8AA1-59D5FA638B5B}"/>
          </ac:spMkLst>
        </pc:spChg>
        <pc:grpChg chg="mod">
          <ac:chgData name="Fainstad, Brandon" userId="aac92477-536e-4d21-9f70-fa5cd941f380" providerId="ADAL" clId="{0C70300B-A8ED-4004-B7DC-DDE01271DA75}" dt="2022-05-07T10:51:14.574" v="19" actId="1076"/>
          <ac:grpSpMkLst>
            <pc:docMk/>
            <pc:sldMk cId="1078091566" sldId="256"/>
            <ac:grpSpMk id="16" creationId="{67FDEC2E-B966-4A68-B2F4-2447518D51CA}"/>
          </ac:grpSpMkLst>
        </pc:grpChg>
      </pc:sldChg>
      <pc:sldChg chg="addSp delSp modSp mod delAnim modAnim">
        <pc:chgData name="Fainstad, Brandon" userId="aac92477-536e-4d21-9f70-fa5cd941f380" providerId="ADAL" clId="{0C70300B-A8ED-4004-B7DC-DDE01271DA75}" dt="2022-05-07T10:55:48.582" v="135" actId="1036"/>
        <pc:sldMkLst>
          <pc:docMk/>
          <pc:sldMk cId="4006279103" sldId="257"/>
        </pc:sldMkLst>
        <pc:spChg chg="del mod">
          <ac:chgData name="Fainstad, Brandon" userId="aac92477-536e-4d21-9f70-fa5cd941f380" providerId="ADAL" clId="{0C70300B-A8ED-4004-B7DC-DDE01271DA75}" dt="2022-05-07T10:51:11.532" v="17" actId="478"/>
          <ac:spMkLst>
            <pc:docMk/>
            <pc:sldMk cId="4006279103" sldId="257"/>
            <ac:spMk id="4" creationId="{B4E7EFF9-1EE6-43F7-B82C-DAF18F910ED7}"/>
          </ac:spMkLst>
        </pc:spChg>
        <pc:spChg chg="del">
          <ac:chgData name="Fainstad, Brandon" userId="aac92477-536e-4d21-9f70-fa5cd941f380" providerId="ADAL" clId="{0C70300B-A8ED-4004-B7DC-DDE01271DA75}" dt="2022-05-07T10:51:50.933" v="27" actId="478"/>
          <ac:spMkLst>
            <pc:docMk/>
            <pc:sldMk cId="4006279103" sldId="257"/>
            <ac:spMk id="21" creationId="{90686ED4-BC1E-4F16-AB51-F32A925AFF96}"/>
          </ac:spMkLst>
        </pc:spChg>
        <pc:spChg chg="add mod">
          <ac:chgData name="Fainstad, Brandon" userId="aac92477-536e-4d21-9f70-fa5cd941f380" providerId="ADAL" clId="{0C70300B-A8ED-4004-B7DC-DDE01271DA75}" dt="2022-05-07T10:51:30.506" v="23" actId="1076"/>
          <ac:spMkLst>
            <pc:docMk/>
            <pc:sldMk cId="4006279103" sldId="257"/>
            <ac:spMk id="40" creationId="{DCE9FE17-48F8-41CA-BAEE-255B7CAC3227}"/>
          </ac:spMkLst>
        </pc:spChg>
        <pc:spChg chg="mod ord">
          <ac:chgData name="Fainstad, Brandon" userId="aac92477-536e-4d21-9f70-fa5cd941f380" providerId="ADAL" clId="{0C70300B-A8ED-4004-B7DC-DDE01271DA75}" dt="2022-05-07T10:55:48.582" v="135" actId="1036"/>
          <ac:spMkLst>
            <pc:docMk/>
            <pc:sldMk cId="4006279103" sldId="257"/>
            <ac:spMk id="51" creationId="{3E24A490-6EC4-473D-8AA1-59D5FA638B5B}"/>
          </ac:spMkLst>
        </pc:spChg>
        <pc:spChg chg="del">
          <ac:chgData name="Fainstad, Brandon" userId="aac92477-536e-4d21-9f70-fa5cd941f380" providerId="ADAL" clId="{0C70300B-A8ED-4004-B7DC-DDE01271DA75}" dt="2022-05-07T10:50:55.399" v="14" actId="478"/>
          <ac:spMkLst>
            <pc:docMk/>
            <pc:sldMk cId="4006279103" sldId="257"/>
            <ac:spMk id="63" creationId="{362E53E9-159C-4412-8512-C56A8A3084B8}"/>
          </ac:spMkLst>
        </pc:spChg>
        <pc:spChg chg="del">
          <ac:chgData name="Fainstad, Brandon" userId="aac92477-536e-4d21-9f70-fa5cd941f380" providerId="ADAL" clId="{0C70300B-A8ED-4004-B7DC-DDE01271DA75}" dt="2022-05-07T10:50:01.540" v="10" actId="478"/>
          <ac:spMkLst>
            <pc:docMk/>
            <pc:sldMk cId="4006279103" sldId="257"/>
            <ac:spMk id="64" creationId="{D4A55196-F86E-429B-BEF5-FAEDEAFC859E}"/>
          </ac:spMkLst>
        </pc:spChg>
        <pc:grpChg chg="add del">
          <ac:chgData name="Fainstad, Brandon" userId="aac92477-536e-4d21-9f70-fa5cd941f380" providerId="ADAL" clId="{0C70300B-A8ED-4004-B7DC-DDE01271DA75}" dt="2022-05-07T10:49:58.879" v="9" actId="478"/>
          <ac:grpSpMkLst>
            <pc:docMk/>
            <pc:sldMk cId="4006279103" sldId="257"/>
            <ac:grpSpMk id="16" creationId="{67FDEC2E-B966-4A68-B2F4-2447518D51CA}"/>
          </ac:grpSpMkLst>
        </pc:grpChg>
        <pc:grpChg chg="del">
          <ac:chgData name="Fainstad, Brandon" userId="aac92477-536e-4d21-9f70-fa5cd941f380" providerId="ADAL" clId="{0C70300B-A8ED-4004-B7DC-DDE01271DA75}" dt="2022-05-07T10:50:49.459" v="13" actId="478"/>
          <ac:grpSpMkLst>
            <pc:docMk/>
            <pc:sldMk cId="4006279103" sldId="257"/>
            <ac:grpSpMk id="42" creationId="{F1857A66-0B17-4B98-B91A-E9F87E9216DB}"/>
          </ac:grpSpMkLst>
        </pc:grpChg>
        <pc:picChg chg="del">
          <ac:chgData name="Fainstad, Brandon" userId="aac92477-536e-4d21-9f70-fa5cd941f380" providerId="ADAL" clId="{0C70300B-A8ED-4004-B7DC-DDE01271DA75}" dt="2022-05-07T10:49:54.856" v="7" actId="478"/>
          <ac:picMkLst>
            <pc:docMk/>
            <pc:sldMk cId="4006279103" sldId="257"/>
            <ac:picMk id="49" creationId="{C375C149-5CC2-4C66-A76A-34BEFD78E9CF}"/>
          </ac:picMkLst>
        </pc:picChg>
        <pc:cxnChg chg="mod">
          <ac:chgData name="Fainstad, Brandon" userId="aac92477-536e-4d21-9f70-fa5cd941f380" providerId="ADAL" clId="{0C70300B-A8ED-4004-B7DC-DDE01271DA75}" dt="2022-05-07T10:50:49.459" v="13" actId="478"/>
          <ac:cxnSpMkLst>
            <pc:docMk/>
            <pc:sldMk cId="4006279103" sldId="257"/>
            <ac:cxnSpMk id="23" creationId="{D64DCD50-339F-494F-B70B-E7F594842F09}"/>
          </ac:cxnSpMkLst>
        </pc:cxnChg>
        <pc:cxnChg chg="mod">
          <ac:chgData name="Fainstad, Brandon" userId="aac92477-536e-4d21-9f70-fa5cd941f380" providerId="ADAL" clId="{0C70300B-A8ED-4004-B7DC-DDE01271DA75}" dt="2022-05-07T10:50:49.459" v="13" actId="478"/>
          <ac:cxnSpMkLst>
            <pc:docMk/>
            <pc:sldMk cId="4006279103" sldId="257"/>
            <ac:cxnSpMk id="32" creationId="{E5FFE686-0BE4-4726-B8BD-0D4625599570}"/>
          </ac:cxnSpMkLst>
        </pc:cxnChg>
        <pc:cxnChg chg="mod">
          <ac:chgData name="Fainstad, Brandon" userId="aac92477-536e-4d21-9f70-fa5cd941f380" providerId="ADAL" clId="{0C70300B-A8ED-4004-B7DC-DDE01271DA75}" dt="2022-05-07T10:50:49.459" v="13" actId="478"/>
          <ac:cxnSpMkLst>
            <pc:docMk/>
            <pc:sldMk cId="4006279103" sldId="257"/>
            <ac:cxnSpMk id="38" creationId="{B3875444-7A21-4D06-B8B4-C7BF57EF475A}"/>
          </ac:cxnSpMkLst>
        </pc:cxnChg>
      </pc:sldChg>
      <pc:sldChg chg="addSp delSp modSp add mod addAnim delAnim modAnim">
        <pc:chgData name="Fainstad, Brandon" userId="aac92477-536e-4d21-9f70-fa5cd941f380" providerId="ADAL" clId="{0C70300B-A8ED-4004-B7DC-DDE01271DA75}" dt="2022-05-07T10:56:08.825" v="144" actId="1036"/>
        <pc:sldMkLst>
          <pc:docMk/>
          <pc:sldMk cId="185188526" sldId="258"/>
        </pc:sldMkLst>
        <pc:spChg chg="del">
          <ac:chgData name="Fainstad, Brandon" userId="aac92477-536e-4d21-9f70-fa5cd941f380" providerId="ADAL" clId="{0C70300B-A8ED-4004-B7DC-DDE01271DA75}" dt="2022-05-07T10:53:19.954" v="35" actId="478"/>
          <ac:spMkLst>
            <pc:docMk/>
            <pc:sldMk cId="185188526" sldId="258"/>
            <ac:spMk id="4" creationId="{B4E7EFF9-1EE6-43F7-B82C-DAF18F910ED7}"/>
          </ac:spMkLst>
        </pc:spChg>
        <pc:spChg chg="del">
          <ac:chgData name="Fainstad, Brandon" userId="aac92477-536e-4d21-9f70-fa5cd941f380" providerId="ADAL" clId="{0C70300B-A8ED-4004-B7DC-DDE01271DA75}" dt="2022-05-07T10:54:09.384" v="109" actId="478"/>
          <ac:spMkLst>
            <pc:docMk/>
            <pc:sldMk cId="185188526" sldId="258"/>
            <ac:spMk id="21" creationId="{90686ED4-BC1E-4F16-AB51-F32A925AFF96}"/>
          </ac:spMkLst>
        </pc:spChg>
        <pc:spChg chg="del mod">
          <ac:chgData name="Fainstad, Brandon" userId="aac92477-536e-4d21-9f70-fa5cd941f380" providerId="ADAL" clId="{0C70300B-A8ED-4004-B7DC-DDE01271DA75}" dt="2022-05-07T10:53:59.418" v="106" actId="478"/>
          <ac:spMkLst>
            <pc:docMk/>
            <pc:sldMk cId="185188526" sldId="258"/>
            <ac:spMk id="47" creationId="{81AEA03E-9A3D-4C3A-AD95-8E61B6AF9139}"/>
          </ac:spMkLst>
        </pc:spChg>
        <pc:spChg chg="mod">
          <ac:chgData name="Fainstad, Brandon" userId="aac92477-536e-4d21-9f70-fa5cd941f380" providerId="ADAL" clId="{0C70300B-A8ED-4004-B7DC-DDE01271DA75}" dt="2022-05-07T10:56:08.825" v="144" actId="1036"/>
          <ac:spMkLst>
            <pc:docMk/>
            <pc:sldMk cId="185188526" sldId="258"/>
            <ac:spMk id="51" creationId="{3E24A490-6EC4-473D-8AA1-59D5FA638B5B}"/>
          </ac:spMkLst>
        </pc:spChg>
        <pc:spChg chg="del topLvl">
          <ac:chgData name="Fainstad, Brandon" userId="aac92477-536e-4d21-9f70-fa5cd941f380" providerId="ADAL" clId="{0C70300B-A8ED-4004-B7DC-DDE01271DA75}" dt="2022-05-07T10:52:59.335" v="31" actId="478"/>
          <ac:spMkLst>
            <pc:docMk/>
            <pc:sldMk cId="185188526" sldId="258"/>
            <ac:spMk id="53" creationId="{629FB01A-B24A-4BBF-BC0D-94F01CCD1CB0}"/>
          </ac:spMkLst>
        </pc:spChg>
        <pc:spChg chg="del topLvl">
          <ac:chgData name="Fainstad, Brandon" userId="aac92477-536e-4d21-9f70-fa5cd941f380" providerId="ADAL" clId="{0C70300B-A8ED-4004-B7DC-DDE01271DA75}" dt="2022-05-07T10:52:51.947" v="29" actId="478"/>
          <ac:spMkLst>
            <pc:docMk/>
            <pc:sldMk cId="185188526" sldId="258"/>
            <ac:spMk id="59" creationId="{A2E4805A-56F9-4FCB-8A5E-C02E1DAD35FC}"/>
          </ac:spMkLst>
        </pc:spChg>
        <pc:spChg chg="add del mod modVis">
          <ac:chgData name="Fainstad, Brandon" userId="aac92477-536e-4d21-9f70-fa5cd941f380" providerId="ADAL" clId="{0C70300B-A8ED-4004-B7DC-DDE01271DA75}" dt="2022-05-07T10:53:24.299" v="36" actId="14429"/>
          <ac:spMkLst>
            <pc:docMk/>
            <pc:sldMk cId="185188526" sldId="258"/>
            <ac:spMk id="63" creationId="{362E53E9-159C-4412-8512-C56A8A3084B8}"/>
          </ac:spMkLst>
        </pc:spChg>
        <pc:grpChg chg="del">
          <ac:chgData name="Fainstad, Brandon" userId="aac92477-536e-4d21-9f70-fa5cd941f380" providerId="ADAL" clId="{0C70300B-A8ED-4004-B7DC-DDE01271DA75}" dt="2022-05-07T10:52:55.659" v="30" actId="478"/>
          <ac:grpSpMkLst>
            <pc:docMk/>
            <pc:sldMk cId="185188526" sldId="258"/>
            <ac:grpSpMk id="42" creationId="{F1857A66-0B17-4B98-B91A-E9F87E9216DB}"/>
          </ac:grpSpMkLst>
        </pc:grpChg>
        <pc:grpChg chg="del">
          <ac:chgData name="Fainstad, Brandon" userId="aac92477-536e-4d21-9f70-fa5cd941f380" providerId="ADAL" clId="{0C70300B-A8ED-4004-B7DC-DDE01271DA75}" dt="2022-05-07T10:52:59.335" v="31" actId="478"/>
          <ac:grpSpMkLst>
            <pc:docMk/>
            <pc:sldMk cId="185188526" sldId="258"/>
            <ac:grpSpMk id="57" creationId="{09EC99CA-311C-4242-BFE4-A68D7BDF75DA}"/>
          </ac:grpSpMkLst>
        </pc:grpChg>
        <pc:grpChg chg="del">
          <ac:chgData name="Fainstad, Brandon" userId="aac92477-536e-4d21-9f70-fa5cd941f380" providerId="ADAL" clId="{0C70300B-A8ED-4004-B7DC-DDE01271DA75}" dt="2022-05-07T10:52:51.947" v="29" actId="478"/>
          <ac:grpSpMkLst>
            <pc:docMk/>
            <pc:sldMk cId="185188526" sldId="258"/>
            <ac:grpSpMk id="58" creationId="{D9777FBE-B45A-47A0-BFD5-188D844A9220}"/>
          </ac:grpSpMkLst>
        </pc:grpChg>
        <pc:grpChg chg="del">
          <ac:chgData name="Fainstad, Brandon" userId="aac92477-536e-4d21-9f70-fa5cd941f380" providerId="ADAL" clId="{0C70300B-A8ED-4004-B7DC-DDE01271DA75}" dt="2022-05-07T10:52:43.154" v="28" actId="478"/>
          <ac:grpSpMkLst>
            <pc:docMk/>
            <pc:sldMk cId="185188526" sldId="258"/>
            <ac:grpSpMk id="62" creationId="{167C5888-4E89-48AA-B78D-3031B8C47566}"/>
          </ac:grpSpMkLst>
        </pc:grpChg>
        <pc:picChg chg="mod modVis">
          <ac:chgData name="Fainstad, Brandon" userId="aac92477-536e-4d21-9f70-fa5cd941f380" providerId="ADAL" clId="{0C70300B-A8ED-4004-B7DC-DDE01271DA75}" dt="2022-05-07T10:54:07.662" v="108" actId="14430"/>
          <ac:picMkLst>
            <pc:docMk/>
            <pc:sldMk cId="185188526" sldId="258"/>
            <ac:picMk id="49" creationId="{C375C149-5CC2-4C66-A76A-34BEFD78E9CF}"/>
          </ac:picMkLst>
        </pc:picChg>
        <pc:cxnChg chg="mod">
          <ac:chgData name="Fainstad, Brandon" userId="aac92477-536e-4d21-9f70-fa5cd941f380" providerId="ADAL" clId="{0C70300B-A8ED-4004-B7DC-DDE01271DA75}" dt="2022-05-07T10:52:55.659" v="30" actId="478"/>
          <ac:cxnSpMkLst>
            <pc:docMk/>
            <pc:sldMk cId="185188526" sldId="258"/>
            <ac:cxnSpMk id="23" creationId="{D64DCD50-339F-494F-B70B-E7F594842F09}"/>
          </ac:cxnSpMkLst>
        </pc:cxnChg>
        <pc:cxnChg chg="mod">
          <ac:chgData name="Fainstad, Brandon" userId="aac92477-536e-4d21-9f70-fa5cd941f380" providerId="ADAL" clId="{0C70300B-A8ED-4004-B7DC-DDE01271DA75}" dt="2022-05-07T10:52:55.659" v="30" actId="478"/>
          <ac:cxnSpMkLst>
            <pc:docMk/>
            <pc:sldMk cId="185188526" sldId="258"/>
            <ac:cxnSpMk id="32" creationId="{E5FFE686-0BE4-4726-B8BD-0D4625599570}"/>
          </ac:cxnSpMkLst>
        </pc:cxnChg>
        <pc:cxnChg chg="mod">
          <ac:chgData name="Fainstad, Brandon" userId="aac92477-536e-4d21-9f70-fa5cd941f380" providerId="ADAL" clId="{0C70300B-A8ED-4004-B7DC-DDE01271DA75}" dt="2022-05-07T10:52:55.659" v="30" actId="478"/>
          <ac:cxnSpMkLst>
            <pc:docMk/>
            <pc:sldMk cId="185188526" sldId="258"/>
            <ac:cxnSpMk id="38" creationId="{B3875444-7A21-4D06-B8B4-C7BF57EF475A}"/>
          </ac:cxnSpMkLst>
        </pc:cxnChg>
        <pc:cxnChg chg="del mod topLvl">
          <ac:chgData name="Fainstad, Brandon" userId="aac92477-536e-4d21-9f70-fa5cd941f380" providerId="ADAL" clId="{0C70300B-A8ED-4004-B7DC-DDE01271DA75}" dt="2022-05-07T10:53:04.448" v="32" actId="478"/>
          <ac:cxnSpMkLst>
            <pc:docMk/>
            <pc:sldMk cId="185188526" sldId="258"/>
            <ac:cxnSpMk id="55" creationId="{D26BD5BC-F40A-4875-B239-FEF4651CE19B}"/>
          </ac:cxnSpMkLst>
        </pc:cxnChg>
        <pc:cxnChg chg="del mod topLvl">
          <ac:chgData name="Fainstad, Brandon" userId="aac92477-536e-4d21-9f70-fa5cd941f380" providerId="ADAL" clId="{0C70300B-A8ED-4004-B7DC-DDE01271DA75}" dt="2022-05-07T10:53:17.821" v="34" actId="478"/>
          <ac:cxnSpMkLst>
            <pc:docMk/>
            <pc:sldMk cId="185188526" sldId="258"/>
            <ac:cxnSpMk id="60" creationId="{DC792475-FFBA-477B-B855-A7457054251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2EEA1-F371-4B7B-9364-426B6BBD204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401B-AD1E-4148-843A-1CF96CA8A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Instructions</a:t>
            </a:r>
            <a:r>
              <a:rPr lang="en-US" dirty="0"/>
              <a:t>: Ask a leaner to provide a full interpretation of the new radiograph.  Advance the slide for subsequent questions</a:t>
            </a:r>
            <a:r>
              <a:rPr lang="en-US"/>
              <a:t>. </a:t>
            </a:r>
          </a:p>
          <a:p>
            <a:endParaRPr lang="en-US" dirty="0"/>
          </a:p>
          <a:p>
            <a:r>
              <a:rPr lang="en-US" b="1" dirty="0"/>
              <a:t>CXR interpretation</a:t>
            </a:r>
            <a:r>
              <a:rPr lang="en-US" dirty="0"/>
              <a:t>: </a:t>
            </a:r>
            <a:r>
              <a:rPr lang="en-US" b="0" i="0" dirty="0">
                <a:solidFill>
                  <a:srgbClr val="000000"/>
                </a:solidFill>
                <a:effectLst/>
                <a:latin typeface="Merriweather Sans"/>
              </a:rPr>
              <a:t>Hyperinflated lungs with flattening diaphragms.  There 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erriweather Sans"/>
              </a:rPr>
              <a:t>lucency</a:t>
            </a:r>
            <a:r>
              <a:rPr lang="en-US" b="0" i="0" dirty="0">
                <a:solidFill>
                  <a:srgbClr val="000000"/>
                </a:solidFill>
                <a:effectLst/>
                <a:latin typeface="Merriweather Sans"/>
              </a:rPr>
              <a:t> at the bases reflecting basal-predominant emphysema.  The upgoing vessels are fatter than normal reflecting redistribution because of the basal destruction.  Flattening of the diaphragm is best seen on the lateral view.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Teaching</a:t>
            </a:r>
            <a:r>
              <a:rPr lang="en-US" dirty="0"/>
              <a:t>: The basic concept to reinforce in this case is that inhaled substances and processes have a predominant impact on the upper lungs and hematogenous substances and processes have a predominant impact on the lower lobes.  This case demonstrates that injected substances that are destructive to the lung parenchyma (e.g. crushed Ritalin) cause basilar destruction &gt; apical.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401B-AD1E-4148-843A-1CF96CA8A2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0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Instructions</a:t>
            </a:r>
            <a:r>
              <a:rPr lang="en-US" dirty="0"/>
              <a:t>: Ask a leaner to provide a full interpretation of the new radiograph.  Advance the slide for subsequent questions</a:t>
            </a:r>
            <a:r>
              <a:rPr lang="en-US"/>
              <a:t>. </a:t>
            </a:r>
          </a:p>
          <a:p>
            <a:endParaRPr lang="en-US" dirty="0"/>
          </a:p>
          <a:p>
            <a:r>
              <a:rPr lang="en-US" b="1" dirty="0"/>
              <a:t>CXR interpretation</a:t>
            </a:r>
            <a:r>
              <a:rPr lang="en-US" dirty="0"/>
              <a:t>: </a:t>
            </a:r>
            <a:r>
              <a:rPr lang="en-US" b="0" i="0" dirty="0">
                <a:solidFill>
                  <a:srgbClr val="000000"/>
                </a:solidFill>
                <a:effectLst/>
                <a:latin typeface="Merriweather Sans"/>
              </a:rPr>
              <a:t>Hyperinflated lungs with flattening diaphragms.  There 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erriweather Sans"/>
              </a:rPr>
              <a:t>lucency</a:t>
            </a:r>
            <a:r>
              <a:rPr lang="en-US" b="0" i="0" dirty="0">
                <a:solidFill>
                  <a:srgbClr val="000000"/>
                </a:solidFill>
                <a:effectLst/>
                <a:latin typeface="Merriweather Sans"/>
              </a:rPr>
              <a:t> at the bases reflecting basal-predominant emphysema.  The upgoing vessels are fatter than normal reflecting redistribution because of the basal destruction.  Flattening of the diaphragm is best seen on the lateral view.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Teaching</a:t>
            </a:r>
            <a:r>
              <a:rPr lang="en-US" dirty="0"/>
              <a:t>: The basic concept to reinforce in this case is that inhaled substances and processes have a predominant impact on the upper lungs and hematogenous substances and processes have a predominant impact on the lower lobes.  This case demonstrates that injected substances that are destructive to the lung parenchyma (e.g. crushed Ritalin) cause basilar destruction &gt; apical.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401B-AD1E-4148-843A-1CF96CA8A2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6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Instructions</a:t>
            </a:r>
            <a:r>
              <a:rPr lang="en-US" dirty="0"/>
              <a:t>: Ask a leaner to provide a full interpretation of the new radiograph.  Advance the slide for subsequent questions</a:t>
            </a:r>
            <a:r>
              <a:rPr lang="en-US"/>
              <a:t>. </a:t>
            </a:r>
          </a:p>
          <a:p>
            <a:endParaRPr lang="en-US" dirty="0"/>
          </a:p>
          <a:p>
            <a:r>
              <a:rPr lang="en-US" b="1" dirty="0"/>
              <a:t>CXR interpretation</a:t>
            </a:r>
            <a:r>
              <a:rPr lang="en-US" dirty="0"/>
              <a:t>: </a:t>
            </a:r>
            <a:r>
              <a:rPr lang="en-US" b="0" i="0" dirty="0">
                <a:solidFill>
                  <a:srgbClr val="000000"/>
                </a:solidFill>
                <a:effectLst/>
                <a:latin typeface="Merriweather Sans"/>
              </a:rPr>
              <a:t>Hyperinflated lungs with flattening diaphragms.  There 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erriweather Sans"/>
              </a:rPr>
              <a:t>lucency</a:t>
            </a:r>
            <a:r>
              <a:rPr lang="en-US" b="0" i="0" dirty="0">
                <a:solidFill>
                  <a:srgbClr val="000000"/>
                </a:solidFill>
                <a:effectLst/>
                <a:latin typeface="Merriweather Sans"/>
              </a:rPr>
              <a:t> at the bases reflecting basal-predominant emphysema.  The upgoing vessels are fatter than normal reflecting redistribution because of the basal destruction.  Flattening of the diaphragm is best seen on the lateral view.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Teaching</a:t>
            </a:r>
            <a:r>
              <a:rPr lang="en-US" dirty="0"/>
              <a:t>: The basic concept to reinforce in this case is that inhaled substances and processes have a predominant impact on the upper lungs and hematogenous substances and processes have a predominant impact on the lower lobes.  This case demonstrates that injected substances that are destructive to the lung parenchyma (e.g. crushed Ritalin) cause basilar destruction &gt; apical.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401B-AD1E-4148-843A-1CF96CA8A2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8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F665-B001-41CC-85B8-E02EED41F154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F0C1-E042-4C52-A489-2099A9E8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5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F665-B001-41CC-85B8-E02EED41F154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F0C1-E042-4C52-A489-2099A9E8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2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F665-B001-41CC-85B8-E02EED41F154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F0C1-E042-4C52-A489-2099A9E8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F665-B001-41CC-85B8-E02EED41F154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F0C1-E042-4C52-A489-2099A9E8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4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F665-B001-41CC-85B8-E02EED41F154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F0C1-E042-4C52-A489-2099A9E8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F665-B001-41CC-85B8-E02EED41F154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F0C1-E042-4C52-A489-2099A9E8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F665-B001-41CC-85B8-E02EED41F154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F0C1-E042-4C52-A489-2099A9E8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0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F665-B001-41CC-85B8-E02EED41F154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F0C1-E042-4C52-A489-2099A9E8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4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F665-B001-41CC-85B8-E02EED41F154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F0C1-E042-4C52-A489-2099A9E8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1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F665-B001-41CC-85B8-E02EED41F154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F0C1-E042-4C52-A489-2099A9E8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F665-B001-41CC-85B8-E02EED41F154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F0C1-E042-4C52-A489-2099A9E8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9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F665-B001-41CC-85B8-E02EED41F154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AF0C1-E042-4C52-A489-2099A9E8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07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PA and Lat">
            <a:extLst>
              <a:ext uri="{FF2B5EF4-FFF2-40B4-BE49-F238E27FC236}">
                <a16:creationId xmlns:a16="http://schemas.microsoft.com/office/drawing/2014/main" id="{67FDEC2E-B966-4A68-B2F4-2447518D51CA}"/>
              </a:ext>
            </a:extLst>
          </p:cNvPr>
          <p:cNvGrpSpPr/>
          <p:nvPr/>
        </p:nvGrpSpPr>
        <p:grpSpPr>
          <a:xfrm>
            <a:off x="0" y="265679"/>
            <a:ext cx="12192005" cy="6621007"/>
            <a:chOff x="0" y="265679"/>
            <a:chExt cx="12192005" cy="662100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D283AE-D243-4A4B-B360-13099F714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2435"/>
              <a:ext cx="6355631" cy="6584251"/>
            </a:xfrm>
            <a:prstGeom prst="rect">
              <a:avLst/>
            </a:prstGeom>
          </p:spPr>
        </p:pic>
        <p:pic>
          <p:nvPicPr>
            <p:cNvPr id="15" name="Picture 14" descr="A picture containing film&#10;&#10;Description automatically generated">
              <a:extLst>
                <a:ext uri="{FF2B5EF4-FFF2-40B4-BE49-F238E27FC236}">
                  <a16:creationId xmlns:a16="http://schemas.microsoft.com/office/drawing/2014/main" id="{78C1037E-C70F-4DEE-8466-8878D26B0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5" y="265679"/>
              <a:ext cx="5623560" cy="6606540"/>
            </a:xfrm>
            <a:prstGeom prst="rect">
              <a:avLst/>
            </a:prstGeom>
          </p:spPr>
        </p:pic>
      </p:grpSp>
      <p:sp>
        <p:nvSpPr>
          <p:cNvPr id="18" name="Case stem">
            <a:extLst>
              <a:ext uri="{FF2B5EF4-FFF2-40B4-BE49-F238E27FC236}">
                <a16:creationId xmlns:a16="http://schemas.microsoft.com/office/drawing/2014/main" id="{641F0419-6197-437B-A96B-E329F6C18A08}"/>
              </a:ext>
            </a:extLst>
          </p:cNvPr>
          <p:cNvSpPr txBox="1"/>
          <p:nvPr/>
        </p:nvSpPr>
        <p:spPr>
          <a:xfrm>
            <a:off x="-1" y="0"/>
            <a:ext cx="12192000" cy="4462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</a:rPr>
              <a:t>65yo man with active IVDU presents with chronic progressive dyspnea and obstructive pattern PFTs</a:t>
            </a:r>
          </a:p>
        </p:txBody>
      </p:sp>
      <p:sp>
        <p:nvSpPr>
          <p:cNvPr id="8" name="Question one">
            <a:extLst>
              <a:ext uri="{FF2B5EF4-FFF2-40B4-BE49-F238E27FC236}">
                <a16:creationId xmlns:a16="http://schemas.microsoft.com/office/drawing/2014/main" id="{EFF81F56-43CC-4858-AD5D-A3E95F6CC0D4}"/>
              </a:ext>
            </a:extLst>
          </p:cNvPr>
          <p:cNvSpPr txBox="1"/>
          <p:nvPr/>
        </p:nvSpPr>
        <p:spPr>
          <a:xfrm>
            <a:off x="-2" y="438515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is your overall interpretation?</a:t>
            </a:r>
          </a:p>
        </p:txBody>
      </p:sp>
      <p:sp>
        <p:nvSpPr>
          <p:cNvPr id="4" name="Attribution">
            <a:extLst>
              <a:ext uri="{FF2B5EF4-FFF2-40B4-BE49-F238E27FC236}">
                <a16:creationId xmlns:a16="http://schemas.microsoft.com/office/drawing/2014/main" id="{B4E7EFF9-1EE6-43F7-B82C-DAF18F910ED7}"/>
              </a:ext>
            </a:extLst>
          </p:cNvPr>
          <p:cNvSpPr txBox="1"/>
          <p:nvPr/>
        </p:nvSpPr>
        <p:spPr>
          <a:xfrm rot="16200000">
            <a:off x="-592511" y="1324218"/>
            <a:ext cx="162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Images courtesy of 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Lauren Brown, MD</a:t>
            </a:r>
          </a:p>
        </p:txBody>
      </p:sp>
      <p:grpSp>
        <p:nvGrpSpPr>
          <p:cNvPr id="42" name="Basilar emphysema features">
            <a:extLst>
              <a:ext uri="{FF2B5EF4-FFF2-40B4-BE49-F238E27FC236}">
                <a16:creationId xmlns:a16="http://schemas.microsoft.com/office/drawing/2014/main" id="{F1857A66-0B17-4B98-B91A-E9F87E9216DB}"/>
              </a:ext>
            </a:extLst>
          </p:cNvPr>
          <p:cNvGrpSpPr/>
          <p:nvPr/>
        </p:nvGrpSpPr>
        <p:grpSpPr>
          <a:xfrm>
            <a:off x="333820" y="1984526"/>
            <a:ext cx="9840327" cy="4824164"/>
            <a:chOff x="333820" y="1984526"/>
            <a:chExt cx="9840327" cy="4824164"/>
          </a:xfrm>
        </p:grpSpPr>
        <p:grpSp>
          <p:nvGrpSpPr>
            <p:cNvPr id="22" name="anterior mediastinal air">
              <a:extLst>
                <a:ext uri="{FF2B5EF4-FFF2-40B4-BE49-F238E27FC236}">
                  <a16:creationId xmlns:a16="http://schemas.microsoft.com/office/drawing/2014/main" id="{EA5F6736-882E-48B0-9715-C96B40A148C8}"/>
                </a:ext>
              </a:extLst>
            </p:cNvPr>
            <p:cNvGrpSpPr/>
            <p:nvPr/>
          </p:nvGrpSpPr>
          <p:grpSpPr>
            <a:xfrm>
              <a:off x="6365091" y="1984526"/>
              <a:ext cx="1588936" cy="1245298"/>
              <a:chOff x="6512080" y="2992177"/>
              <a:chExt cx="1705082" cy="1245298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64DCD50-339F-494F-B70B-E7F594842F09}"/>
                  </a:ext>
                </a:extLst>
              </p:cNvPr>
              <p:cNvCxnSpPr>
                <a:cxnSpLocks/>
                <a:stCxn id="24" idx="2"/>
              </p:cNvCxnSpPr>
              <p:nvPr/>
            </p:nvCxnSpPr>
            <p:spPr>
              <a:xfrm>
                <a:off x="7364621" y="3638508"/>
                <a:ext cx="439275" cy="59896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AFF5EB-02C8-4199-8F64-BC7E8EF4AB97}"/>
                  </a:ext>
                </a:extLst>
              </p:cNvPr>
              <p:cNvSpPr txBox="1"/>
              <p:nvPr/>
            </p:nvSpPr>
            <p:spPr>
              <a:xfrm>
                <a:off x="6512080" y="2992177"/>
                <a:ext cx="1705082" cy="646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Anterior Mediastinal air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6024265-9B37-4B88-9313-7A323D5FA011}"/>
                </a:ext>
              </a:extLst>
            </p:cNvPr>
            <p:cNvGrpSpPr/>
            <p:nvPr/>
          </p:nvGrpSpPr>
          <p:grpSpPr>
            <a:xfrm>
              <a:off x="7376762" y="5953968"/>
              <a:ext cx="2346076" cy="854722"/>
              <a:chOff x="1410216" y="5813928"/>
              <a:chExt cx="2346076" cy="854722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5FFE686-0BE4-4726-B8BD-0D4625599570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>
              <a:xfrm flipV="1">
                <a:off x="2583254" y="5813928"/>
                <a:ext cx="0" cy="485390"/>
              </a:xfrm>
              <a:prstGeom prst="straightConnector1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259253-FD61-48B9-8FA6-397910A2BC6E}"/>
                  </a:ext>
                </a:extLst>
              </p:cNvPr>
              <p:cNvSpPr txBox="1"/>
              <p:nvPr/>
            </p:nvSpPr>
            <p:spPr>
              <a:xfrm>
                <a:off x="1410216" y="6299318"/>
                <a:ext cx="234607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Flattened diaphragm</a:t>
                </a: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F6DE60B-B17F-4C5A-960D-6E95D320D099}"/>
                </a:ext>
              </a:extLst>
            </p:cNvPr>
            <p:cNvSpPr/>
            <p:nvPr/>
          </p:nvSpPr>
          <p:spPr>
            <a:xfrm>
              <a:off x="6910086" y="5278056"/>
              <a:ext cx="3264061" cy="1331088"/>
            </a:xfrm>
            <a:custGeom>
              <a:avLst/>
              <a:gdLst>
                <a:gd name="connsiteX0" fmla="*/ 0 w 3264061"/>
                <a:gd name="connsiteY0" fmla="*/ 0 h 1331088"/>
                <a:gd name="connsiteX1" fmla="*/ 405114 w 3264061"/>
                <a:gd name="connsiteY1" fmla="*/ 173620 h 1331088"/>
                <a:gd name="connsiteX2" fmla="*/ 833377 w 3264061"/>
                <a:gd name="connsiteY2" fmla="*/ 289367 h 1331088"/>
                <a:gd name="connsiteX3" fmla="*/ 1111170 w 3264061"/>
                <a:gd name="connsiteY3" fmla="*/ 590309 h 1331088"/>
                <a:gd name="connsiteX4" fmla="*/ 2025570 w 3264061"/>
                <a:gd name="connsiteY4" fmla="*/ 740779 h 1331088"/>
                <a:gd name="connsiteX5" fmla="*/ 2534856 w 3264061"/>
                <a:gd name="connsiteY5" fmla="*/ 752354 h 1331088"/>
                <a:gd name="connsiteX6" fmla="*/ 3264061 w 3264061"/>
                <a:gd name="connsiteY6" fmla="*/ 1331088 h 1331088"/>
                <a:gd name="connsiteX0" fmla="*/ 0 w 3264061"/>
                <a:gd name="connsiteY0" fmla="*/ 0 h 1331088"/>
                <a:gd name="connsiteX1" fmla="*/ 405114 w 3264061"/>
                <a:gd name="connsiteY1" fmla="*/ 173620 h 1331088"/>
                <a:gd name="connsiteX2" fmla="*/ 833377 w 3264061"/>
                <a:gd name="connsiteY2" fmla="*/ 289367 h 1331088"/>
                <a:gd name="connsiteX3" fmla="*/ 1192193 w 3264061"/>
                <a:gd name="connsiteY3" fmla="*/ 532435 h 1331088"/>
                <a:gd name="connsiteX4" fmla="*/ 2025570 w 3264061"/>
                <a:gd name="connsiteY4" fmla="*/ 740779 h 1331088"/>
                <a:gd name="connsiteX5" fmla="*/ 2534856 w 3264061"/>
                <a:gd name="connsiteY5" fmla="*/ 752354 h 1331088"/>
                <a:gd name="connsiteX6" fmla="*/ 3264061 w 3264061"/>
                <a:gd name="connsiteY6" fmla="*/ 1331088 h 133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061" h="1331088">
                  <a:moveTo>
                    <a:pt x="0" y="0"/>
                  </a:moveTo>
                  <a:cubicBezTo>
                    <a:pt x="133109" y="62696"/>
                    <a:pt x="266218" y="125392"/>
                    <a:pt x="405114" y="173620"/>
                  </a:cubicBezTo>
                  <a:cubicBezTo>
                    <a:pt x="544010" y="221848"/>
                    <a:pt x="702197" y="229564"/>
                    <a:pt x="833377" y="289367"/>
                  </a:cubicBezTo>
                  <a:cubicBezTo>
                    <a:pt x="964557" y="349170"/>
                    <a:pt x="993494" y="457200"/>
                    <a:pt x="1192193" y="532435"/>
                  </a:cubicBezTo>
                  <a:cubicBezTo>
                    <a:pt x="1390892" y="607670"/>
                    <a:pt x="1801793" y="704126"/>
                    <a:pt x="2025570" y="740779"/>
                  </a:cubicBezTo>
                  <a:cubicBezTo>
                    <a:pt x="2249347" y="777432"/>
                    <a:pt x="2328441" y="653969"/>
                    <a:pt x="2534856" y="752354"/>
                  </a:cubicBezTo>
                  <a:cubicBezTo>
                    <a:pt x="2741271" y="850739"/>
                    <a:pt x="3002666" y="1090913"/>
                    <a:pt x="3264061" y="1331088"/>
                  </a:cubicBezTo>
                </a:path>
              </a:pathLst>
            </a:cu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Apices">
              <a:extLst>
                <a:ext uri="{FF2B5EF4-FFF2-40B4-BE49-F238E27FC236}">
                  <a16:creationId xmlns:a16="http://schemas.microsoft.com/office/drawing/2014/main" id="{ABAD339E-C082-40D7-947C-FD6DE2F3FD8B}"/>
                </a:ext>
              </a:extLst>
            </p:cNvPr>
            <p:cNvGrpSpPr/>
            <p:nvPr/>
          </p:nvGrpSpPr>
          <p:grpSpPr>
            <a:xfrm>
              <a:off x="333820" y="3563425"/>
              <a:ext cx="5330418" cy="2935146"/>
              <a:chOff x="657741" y="922814"/>
              <a:chExt cx="5330418" cy="2935146"/>
            </a:xfrm>
          </p:grpSpPr>
          <p:sp>
            <p:nvSpPr>
              <p:cNvPr id="35" name="Oval 47">
                <a:extLst>
                  <a:ext uri="{FF2B5EF4-FFF2-40B4-BE49-F238E27FC236}">
                    <a16:creationId xmlns:a16="http://schemas.microsoft.com/office/drawing/2014/main" id="{9D0B572C-C128-48EB-B735-F8FC24AE9D94}"/>
                  </a:ext>
                </a:extLst>
              </p:cNvPr>
              <p:cNvSpPr/>
              <p:nvPr/>
            </p:nvSpPr>
            <p:spPr>
              <a:xfrm>
                <a:off x="4137348" y="1833398"/>
                <a:ext cx="1850811" cy="2024562"/>
              </a:xfrm>
              <a:custGeom>
                <a:avLst/>
                <a:gdLst>
                  <a:gd name="connsiteX0" fmla="*/ 0 w 1539433"/>
                  <a:gd name="connsiteY0" fmla="*/ 861686 h 1723371"/>
                  <a:gd name="connsiteX1" fmla="*/ 769717 w 1539433"/>
                  <a:gd name="connsiteY1" fmla="*/ 0 h 1723371"/>
                  <a:gd name="connsiteX2" fmla="*/ 1539434 w 1539433"/>
                  <a:gd name="connsiteY2" fmla="*/ 861686 h 1723371"/>
                  <a:gd name="connsiteX3" fmla="*/ 769717 w 1539433"/>
                  <a:gd name="connsiteY3" fmla="*/ 1723372 h 1723371"/>
                  <a:gd name="connsiteX4" fmla="*/ 0 w 1539433"/>
                  <a:gd name="connsiteY4" fmla="*/ 861686 h 1723371"/>
                  <a:gd name="connsiteX0" fmla="*/ 28748 w 1568182"/>
                  <a:gd name="connsiteY0" fmla="*/ 907984 h 1769670"/>
                  <a:gd name="connsiteX1" fmla="*/ 404925 w 1568182"/>
                  <a:gd name="connsiteY1" fmla="*/ 0 h 1769670"/>
                  <a:gd name="connsiteX2" fmla="*/ 1568182 w 1568182"/>
                  <a:gd name="connsiteY2" fmla="*/ 907984 h 1769670"/>
                  <a:gd name="connsiteX3" fmla="*/ 798465 w 1568182"/>
                  <a:gd name="connsiteY3" fmla="*/ 1769670 h 1769670"/>
                  <a:gd name="connsiteX4" fmla="*/ 28748 w 1568182"/>
                  <a:gd name="connsiteY4" fmla="*/ 907984 h 1769670"/>
                  <a:gd name="connsiteX0" fmla="*/ 34590 w 1574024"/>
                  <a:gd name="connsiteY0" fmla="*/ 959208 h 1820894"/>
                  <a:gd name="connsiteX1" fmla="*/ 410767 w 1574024"/>
                  <a:gd name="connsiteY1" fmla="*/ 51224 h 1820894"/>
                  <a:gd name="connsiteX2" fmla="*/ 1574024 w 1574024"/>
                  <a:gd name="connsiteY2" fmla="*/ 959208 h 1820894"/>
                  <a:gd name="connsiteX3" fmla="*/ 804307 w 1574024"/>
                  <a:gd name="connsiteY3" fmla="*/ 1820894 h 1820894"/>
                  <a:gd name="connsiteX4" fmla="*/ 34590 w 1574024"/>
                  <a:gd name="connsiteY4" fmla="*/ 959208 h 1820894"/>
                  <a:gd name="connsiteX0" fmla="*/ 43085 w 1582519"/>
                  <a:gd name="connsiteY0" fmla="*/ 959208 h 1716722"/>
                  <a:gd name="connsiteX1" fmla="*/ 419262 w 1582519"/>
                  <a:gd name="connsiteY1" fmla="*/ 51224 h 1716722"/>
                  <a:gd name="connsiteX2" fmla="*/ 1582519 w 1582519"/>
                  <a:gd name="connsiteY2" fmla="*/ 959208 h 1716722"/>
                  <a:gd name="connsiteX3" fmla="*/ 928549 w 1582519"/>
                  <a:gd name="connsiteY3" fmla="*/ 1716722 h 1716722"/>
                  <a:gd name="connsiteX4" fmla="*/ 43085 w 1582519"/>
                  <a:gd name="connsiteY4" fmla="*/ 959208 h 1716722"/>
                  <a:gd name="connsiteX0" fmla="*/ 48191 w 1587625"/>
                  <a:gd name="connsiteY0" fmla="*/ 959208 h 1716722"/>
                  <a:gd name="connsiteX1" fmla="*/ 424368 w 1587625"/>
                  <a:gd name="connsiteY1" fmla="*/ 51224 h 1716722"/>
                  <a:gd name="connsiteX2" fmla="*/ 1587625 w 1587625"/>
                  <a:gd name="connsiteY2" fmla="*/ 959208 h 1716722"/>
                  <a:gd name="connsiteX3" fmla="*/ 1003103 w 1587625"/>
                  <a:gd name="connsiteY3" fmla="*/ 1716722 h 1716722"/>
                  <a:gd name="connsiteX4" fmla="*/ 48191 w 1587625"/>
                  <a:gd name="connsiteY4" fmla="*/ 959208 h 1716722"/>
                  <a:gd name="connsiteX0" fmla="*/ 64382 w 1606786"/>
                  <a:gd name="connsiteY0" fmla="*/ 959208 h 1716722"/>
                  <a:gd name="connsiteX1" fmla="*/ 440559 w 1606786"/>
                  <a:gd name="connsiteY1" fmla="*/ 51224 h 1716722"/>
                  <a:gd name="connsiteX2" fmla="*/ 1603816 w 1606786"/>
                  <a:gd name="connsiteY2" fmla="*/ 959208 h 1716722"/>
                  <a:gd name="connsiteX3" fmla="*/ 1239213 w 1606786"/>
                  <a:gd name="connsiteY3" fmla="*/ 1716722 h 1716722"/>
                  <a:gd name="connsiteX4" fmla="*/ 64382 w 1606786"/>
                  <a:gd name="connsiteY4" fmla="*/ 959208 h 1716722"/>
                  <a:gd name="connsiteX0" fmla="*/ 101694 w 1644098"/>
                  <a:gd name="connsiteY0" fmla="*/ 981067 h 1738581"/>
                  <a:gd name="connsiteX1" fmla="*/ 373699 w 1644098"/>
                  <a:gd name="connsiteY1" fmla="*/ 49934 h 1738581"/>
                  <a:gd name="connsiteX2" fmla="*/ 1641128 w 1644098"/>
                  <a:gd name="connsiteY2" fmla="*/ 981067 h 1738581"/>
                  <a:gd name="connsiteX3" fmla="*/ 1276525 w 1644098"/>
                  <a:gd name="connsiteY3" fmla="*/ 1738581 h 1738581"/>
                  <a:gd name="connsiteX4" fmla="*/ 101694 w 1644098"/>
                  <a:gd name="connsiteY4" fmla="*/ 981067 h 1738581"/>
                  <a:gd name="connsiteX0" fmla="*/ 116769 w 1740051"/>
                  <a:gd name="connsiteY0" fmla="*/ 981067 h 1865902"/>
                  <a:gd name="connsiteX1" fmla="*/ 388774 w 1740051"/>
                  <a:gd name="connsiteY1" fmla="*/ 49934 h 1865902"/>
                  <a:gd name="connsiteX2" fmla="*/ 1656203 w 1740051"/>
                  <a:gd name="connsiteY2" fmla="*/ 981067 h 1865902"/>
                  <a:gd name="connsiteX3" fmla="*/ 1499944 w 1740051"/>
                  <a:gd name="connsiteY3" fmla="*/ 1865902 h 1865902"/>
                  <a:gd name="connsiteX4" fmla="*/ 116769 w 1740051"/>
                  <a:gd name="connsiteY4" fmla="*/ 981067 h 1865902"/>
                  <a:gd name="connsiteX0" fmla="*/ 74674 w 1707195"/>
                  <a:gd name="connsiteY0" fmla="*/ 942181 h 1830692"/>
                  <a:gd name="connsiteX1" fmla="*/ 346679 w 1707195"/>
                  <a:gd name="connsiteY1" fmla="*/ 11048 h 1830692"/>
                  <a:gd name="connsiteX2" fmla="*/ 1706706 w 1707195"/>
                  <a:gd name="connsiteY2" fmla="*/ 594941 h 1830692"/>
                  <a:gd name="connsiteX3" fmla="*/ 1457849 w 1707195"/>
                  <a:gd name="connsiteY3" fmla="*/ 1827016 h 1830692"/>
                  <a:gd name="connsiteX4" fmla="*/ 74674 w 1707195"/>
                  <a:gd name="connsiteY4" fmla="*/ 942181 h 1830692"/>
                  <a:gd name="connsiteX0" fmla="*/ 153721 w 1786242"/>
                  <a:gd name="connsiteY0" fmla="*/ 1088419 h 1977067"/>
                  <a:gd name="connsiteX1" fmla="*/ 217381 w 1786242"/>
                  <a:gd name="connsiteY1" fmla="*/ 6815 h 1977067"/>
                  <a:gd name="connsiteX2" fmla="*/ 1785753 w 1786242"/>
                  <a:gd name="connsiteY2" fmla="*/ 741179 h 1977067"/>
                  <a:gd name="connsiteX3" fmla="*/ 1536896 w 1786242"/>
                  <a:gd name="connsiteY3" fmla="*/ 1973254 h 1977067"/>
                  <a:gd name="connsiteX4" fmla="*/ 153721 w 1786242"/>
                  <a:gd name="connsiteY4" fmla="*/ 1088419 h 1977067"/>
                  <a:gd name="connsiteX0" fmla="*/ 151739 w 1753166"/>
                  <a:gd name="connsiteY0" fmla="*/ 1123767 h 2019969"/>
                  <a:gd name="connsiteX1" fmla="*/ 215399 w 1753166"/>
                  <a:gd name="connsiteY1" fmla="*/ 42163 h 2019969"/>
                  <a:gd name="connsiteX2" fmla="*/ 1749047 w 1753166"/>
                  <a:gd name="connsiteY2" fmla="*/ 487160 h 2019969"/>
                  <a:gd name="connsiteX3" fmla="*/ 1534914 w 1753166"/>
                  <a:gd name="connsiteY3" fmla="*/ 2008602 h 2019969"/>
                  <a:gd name="connsiteX4" fmla="*/ 151739 w 1753166"/>
                  <a:gd name="connsiteY4" fmla="*/ 1123767 h 2019969"/>
                  <a:gd name="connsiteX0" fmla="*/ 168012 w 1771922"/>
                  <a:gd name="connsiteY0" fmla="*/ 1123767 h 2035923"/>
                  <a:gd name="connsiteX1" fmla="*/ 231672 w 1771922"/>
                  <a:gd name="connsiteY1" fmla="*/ 42163 h 2035923"/>
                  <a:gd name="connsiteX2" fmla="*/ 1765320 w 1771922"/>
                  <a:gd name="connsiteY2" fmla="*/ 487160 h 2035923"/>
                  <a:gd name="connsiteX3" fmla="*/ 1551187 w 1771922"/>
                  <a:gd name="connsiteY3" fmla="*/ 2008602 h 2035923"/>
                  <a:gd name="connsiteX4" fmla="*/ 89374 w 1771922"/>
                  <a:gd name="connsiteY4" fmla="*/ 1440442 h 2035923"/>
                  <a:gd name="connsiteX5" fmla="*/ 168012 w 1771922"/>
                  <a:gd name="connsiteY5" fmla="*/ 1123767 h 2035923"/>
                  <a:gd name="connsiteX0" fmla="*/ 26982 w 1850811"/>
                  <a:gd name="connsiteY0" fmla="*/ 950361 h 2024562"/>
                  <a:gd name="connsiteX1" fmla="*/ 310561 w 1850811"/>
                  <a:gd name="connsiteY1" fmla="*/ 30802 h 2024562"/>
                  <a:gd name="connsiteX2" fmla="*/ 1844209 w 1850811"/>
                  <a:gd name="connsiteY2" fmla="*/ 475799 h 2024562"/>
                  <a:gd name="connsiteX3" fmla="*/ 1630076 w 1850811"/>
                  <a:gd name="connsiteY3" fmla="*/ 1997241 h 2024562"/>
                  <a:gd name="connsiteX4" fmla="*/ 168263 w 1850811"/>
                  <a:gd name="connsiteY4" fmla="*/ 1429081 h 2024562"/>
                  <a:gd name="connsiteX5" fmla="*/ 26982 w 1850811"/>
                  <a:gd name="connsiteY5" fmla="*/ 950361 h 202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0811" h="2024562">
                    <a:moveTo>
                      <a:pt x="26982" y="950361"/>
                    </a:moveTo>
                    <a:cubicBezTo>
                      <a:pt x="50698" y="717315"/>
                      <a:pt x="7690" y="109896"/>
                      <a:pt x="310561" y="30802"/>
                    </a:cubicBezTo>
                    <a:cubicBezTo>
                      <a:pt x="613432" y="-48292"/>
                      <a:pt x="1844209" y="-97"/>
                      <a:pt x="1844209" y="475799"/>
                    </a:cubicBezTo>
                    <a:cubicBezTo>
                      <a:pt x="1844209" y="951695"/>
                      <a:pt x="1909400" y="1838361"/>
                      <a:pt x="1630076" y="1997241"/>
                    </a:cubicBezTo>
                    <a:cubicBezTo>
                      <a:pt x="1350752" y="2156121"/>
                      <a:pt x="398792" y="1576553"/>
                      <a:pt x="168263" y="1429081"/>
                    </a:cubicBezTo>
                    <a:cubicBezTo>
                      <a:pt x="-62266" y="1281609"/>
                      <a:pt x="3266" y="1183407"/>
                      <a:pt x="26982" y="950361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47">
                <a:extLst>
                  <a:ext uri="{FF2B5EF4-FFF2-40B4-BE49-F238E27FC236}">
                    <a16:creationId xmlns:a16="http://schemas.microsoft.com/office/drawing/2014/main" id="{C603DF1C-1DFE-4F5A-A260-00FF7C300D8B}"/>
                  </a:ext>
                </a:extLst>
              </p:cNvPr>
              <p:cNvSpPr/>
              <p:nvPr/>
            </p:nvSpPr>
            <p:spPr>
              <a:xfrm flipH="1">
                <a:off x="657741" y="1723477"/>
                <a:ext cx="2077886" cy="1775318"/>
              </a:xfrm>
              <a:custGeom>
                <a:avLst/>
                <a:gdLst>
                  <a:gd name="connsiteX0" fmla="*/ 0 w 1539433"/>
                  <a:gd name="connsiteY0" fmla="*/ 861686 h 1723371"/>
                  <a:gd name="connsiteX1" fmla="*/ 769717 w 1539433"/>
                  <a:gd name="connsiteY1" fmla="*/ 0 h 1723371"/>
                  <a:gd name="connsiteX2" fmla="*/ 1539434 w 1539433"/>
                  <a:gd name="connsiteY2" fmla="*/ 861686 h 1723371"/>
                  <a:gd name="connsiteX3" fmla="*/ 769717 w 1539433"/>
                  <a:gd name="connsiteY3" fmla="*/ 1723372 h 1723371"/>
                  <a:gd name="connsiteX4" fmla="*/ 0 w 1539433"/>
                  <a:gd name="connsiteY4" fmla="*/ 861686 h 1723371"/>
                  <a:gd name="connsiteX0" fmla="*/ 28748 w 1568182"/>
                  <a:gd name="connsiteY0" fmla="*/ 907984 h 1769670"/>
                  <a:gd name="connsiteX1" fmla="*/ 404925 w 1568182"/>
                  <a:gd name="connsiteY1" fmla="*/ 0 h 1769670"/>
                  <a:gd name="connsiteX2" fmla="*/ 1568182 w 1568182"/>
                  <a:gd name="connsiteY2" fmla="*/ 907984 h 1769670"/>
                  <a:gd name="connsiteX3" fmla="*/ 798465 w 1568182"/>
                  <a:gd name="connsiteY3" fmla="*/ 1769670 h 1769670"/>
                  <a:gd name="connsiteX4" fmla="*/ 28748 w 1568182"/>
                  <a:gd name="connsiteY4" fmla="*/ 907984 h 1769670"/>
                  <a:gd name="connsiteX0" fmla="*/ 34590 w 1574024"/>
                  <a:gd name="connsiteY0" fmla="*/ 959208 h 1820894"/>
                  <a:gd name="connsiteX1" fmla="*/ 410767 w 1574024"/>
                  <a:gd name="connsiteY1" fmla="*/ 51224 h 1820894"/>
                  <a:gd name="connsiteX2" fmla="*/ 1574024 w 1574024"/>
                  <a:gd name="connsiteY2" fmla="*/ 959208 h 1820894"/>
                  <a:gd name="connsiteX3" fmla="*/ 804307 w 1574024"/>
                  <a:gd name="connsiteY3" fmla="*/ 1820894 h 1820894"/>
                  <a:gd name="connsiteX4" fmla="*/ 34590 w 1574024"/>
                  <a:gd name="connsiteY4" fmla="*/ 959208 h 1820894"/>
                  <a:gd name="connsiteX0" fmla="*/ 43085 w 1582519"/>
                  <a:gd name="connsiteY0" fmla="*/ 959208 h 1716722"/>
                  <a:gd name="connsiteX1" fmla="*/ 419262 w 1582519"/>
                  <a:gd name="connsiteY1" fmla="*/ 51224 h 1716722"/>
                  <a:gd name="connsiteX2" fmla="*/ 1582519 w 1582519"/>
                  <a:gd name="connsiteY2" fmla="*/ 959208 h 1716722"/>
                  <a:gd name="connsiteX3" fmla="*/ 928549 w 1582519"/>
                  <a:gd name="connsiteY3" fmla="*/ 1716722 h 1716722"/>
                  <a:gd name="connsiteX4" fmla="*/ 43085 w 1582519"/>
                  <a:gd name="connsiteY4" fmla="*/ 959208 h 1716722"/>
                  <a:gd name="connsiteX0" fmla="*/ 48191 w 1587625"/>
                  <a:gd name="connsiteY0" fmla="*/ 959208 h 1716722"/>
                  <a:gd name="connsiteX1" fmla="*/ 424368 w 1587625"/>
                  <a:gd name="connsiteY1" fmla="*/ 51224 h 1716722"/>
                  <a:gd name="connsiteX2" fmla="*/ 1587625 w 1587625"/>
                  <a:gd name="connsiteY2" fmla="*/ 959208 h 1716722"/>
                  <a:gd name="connsiteX3" fmla="*/ 1003103 w 1587625"/>
                  <a:gd name="connsiteY3" fmla="*/ 1716722 h 1716722"/>
                  <a:gd name="connsiteX4" fmla="*/ 48191 w 1587625"/>
                  <a:gd name="connsiteY4" fmla="*/ 959208 h 1716722"/>
                  <a:gd name="connsiteX0" fmla="*/ 64382 w 1606786"/>
                  <a:gd name="connsiteY0" fmla="*/ 959208 h 1716722"/>
                  <a:gd name="connsiteX1" fmla="*/ 440559 w 1606786"/>
                  <a:gd name="connsiteY1" fmla="*/ 51224 h 1716722"/>
                  <a:gd name="connsiteX2" fmla="*/ 1603816 w 1606786"/>
                  <a:gd name="connsiteY2" fmla="*/ 959208 h 1716722"/>
                  <a:gd name="connsiteX3" fmla="*/ 1239213 w 1606786"/>
                  <a:gd name="connsiteY3" fmla="*/ 1716722 h 1716722"/>
                  <a:gd name="connsiteX4" fmla="*/ 64382 w 1606786"/>
                  <a:gd name="connsiteY4" fmla="*/ 959208 h 1716722"/>
                  <a:gd name="connsiteX0" fmla="*/ 164477 w 1706881"/>
                  <a:gd name="connsiteY0" fmla="*/ 1069076 h 1826590"/>
                  <a:gd name="connsiteX1" fmla="*/ 309161 w 1706881"/>
                  <a:gd name="connsiteY1" fmla="*/ 45345 h 1826590"/>
                  <a:gd name="connsiteX2" fmla="*/ 1703911 w 1706881"/>
                  <a:gd name="connsiteY2" fmla="*/ 1069076 h 1826590"/>
                  <a:gd name="connsiteX3" fmla="*/ 1339308 w 1706881"/>
                  <a:gd name="connsiteY3" fmla="*/ 1826590 h 1826590"/>
                  <a:gd name="connsiteX4" fmla="*/ 164477 w 1706881"/>
                  <a:gd name="connsiteY4" fmla="*/ 1069076 h 1826590"/>
                  <a:gd name="connsiteX0" fmla="*/ 92951 w 1635355"/>
                  <a:gd name="connsiteY0" fmla="*/ 1075975 h 1833489"/>
                  <a:gd name="connsiteX1" fmla="*/ 237635 w 1635355"/>
                  <a:gd name="connsiteY1" fmla="*/ 52244 h 1833489"/>
                  <a:gd name="connsiteX2" fmla="*/ 1632385 w 1635355"/>
                  <a:gd name="connsiteY2" fmla="*/ 1075975 h 1833489"/>
                  <a:gd name="connsiteX3" fmla="*/ 1267782 w 1635355"/>
                  <a:gd name="connsiteY3" fmla="*/ 1833489 h 1833489"/>
                  <a:gd name="connsiteX4" fmla="*/ 92951 w 1635355"/>
                  <a:gd name="connsiteY4" fmla="*/ 1075975 h 1833489"/>
                  <a:gd name="connsiteX0" fmla="*/ 108270 w 1731552"/>
                  <a:gd name="connsiteY0" fmla="*/ 1075975 h 1821914"/>
                  <a:gd name="connsiteX1" fmla="*/ 252954 w 1731552"/>
                  <a:gd name="connsiteY1" fmla="*/ 52244 h 1821914"/>
                  <a:gd name="connsiteX2" fmla="*/ 1647704 w 1731552"/>
                  <a:gd name="connsiteY2" fmla="*/ 1075975 h 1821914"/>
                  <a:gd name="connsiteX3" fmla="*/ 1491445 w 1731552"/>
                  <a:gd name="connsiteY3" fmla="*/ 1821914 h 1821914"/>
                  <a:gd name="connsiteX4" fmla="*/ 108270 w 1731552"/>
                  <a:gd name="connsiteY4" fmla="*/ 1075975 h 1821914"/>
                  <a:gd name="connsiteX0" fmla="*/ 100985 w 1708574"/>
                  <a:gd name="connsiteY0" fmla="*/ 1186693 h 1772204"/>
                  <a:gd name="connsiteX1" fmla="*/ 291968 w 1708574"/>
                  <a:gd name="connsiteY1" fmla="*/ 917 h 1772204"/>
                  <a:gd name="connsiteX2" fmla="*/ 1686718 w 1708574"/>
                  <a:gd name="connsiteY2" fmla="*/ 1024648 h 1772204"/>
                  <a:gd name="connsiteX3" fmla="*/ 1530459 w 1708574"/>
                  <a:gd name="connsiteY3" fmla="*/ 1770587 h 1772204"/>
                  <a:gd name="connsiteX4" fmla="*/ 100985 w 1708574"/>
                  <a:gd name="connsiteY4" fmla="*/ 1186693 h 1772204"/>
                  <a:gd name="connsiteX0" fmla="*/ 100985 w 1708574"/>
                  <a:gd name="connsiteY0" fmla="*/ 1187169 h 1772680"/>
                  <a:gd name="connsiteX1" fmla="*/ 291968 w 1708574"/>
                  <a:gd name="connsiteY1" fmla="*/ 1393 h 1772680"/>
                  <a:gd name="connsiteX2" fmla="*/ 1686718 w 1708574"/>
                  <a:gd name="connsiteY2" fmla="*/ 1025124 h 1772680"/>
                  <a:gd name="connsiteX3" fmla="*/ 1530459 w 1708574"/>
                  <a:gd name="connsiteY3" fmla="*/ 1771063 h 1772680"/>
                  <a:gd name="connsiteX4" fmla="*/ 100985 w 1708574"/>
                  <a:gd name="connsiteY4" fmla="*/ 1187169 h 1772680"/>
                  <a:gd name="connsiteX0" fmla="*/ 100985 w 1708574"/>
                  <a:gd name="connsiteY0" fmla="*/ 1187169 h 1772680"/>
                  <a:gd name="connsiteX1" fmla="*/ 291968 w 1708574"/>
                  <a:gd name="connsiteY1" fmla="*/ 1393 h 1772680"/>
                  <a:gd name="connsiteX2" fmla="*/ 1686718 w 1708574"/>
                  <a:gd name="connsiteY2" fmla="*/ 1025124 h 1772680"/>
                  <a:gd name="connsiteX3" fmla="*/ 1530459 w 1708574"/>
                  <a:gd name="connsiteY3" fmla="*/ 1771063 h 1772680"/>
                  <a:gd name="connsiteX4" fmla="*/ 100985 w 1708574"/>
                  <a:gd name="connsiteY4" fmla="*/ 1187169 h 1772680"/>
                  <a:gd name="connsiteX0" fmla="*/ 100985 w 1708574"/>
                  <a:gd name="connsiteY0" fmla="*/ 1187253 h 1772764"/>
                  <a:gd name="connsiteX1" fmla="*/ 291968 w 1708574"/>
                  <a:gd name="connsiteY1" fmla="*/ 1477 h 1772764"/>
                  <a:gd name="connsiteX2" fmla="*/ 1686718 w 1708574"/>
                  <a:gd name="connsiteY2" fmla="*/ 1025208 h 1772764"/>
                  <a:gd name="connsiteX3" fmla="*/ 1530459 w 1708574"/>
                  <a:gd name="connsiteY3" fmla="*/ 1771147 h 1772764"/>
                  <a:gd name="connsiteX4" fmla="*/ 100985 w 1708574"/>
                  <a:gd name="connsiteY4" fmla="*/ 1187253 h 1772764"/>
                  <a:gd name="connsiteX0" fmla="*/ 105011 w 1712600"/>
                  <a:gd name="connsiteY0" fmla="*/ 1164200 h 1749694"/>
                  <a:gd name="connsiteX1" fmla="*/ 284419 w 1712600"/>
                  <a:gd name="connsiteY1" fmla="*/ 1574 h 1749694"/>
                  <a:gd name="connsiteX2" fmla="*/ 1690744 w 1712600"/>
                  <a:gd name="connsiteY2" fmla="*/ 1002155 h 1749694"/>
                  <a:gd name="connsiteX3" fmla="*/ 1534485 w 1712600"/>
                  <a:gd name="connsiteY3" fmla="*/ 1748094 h 1749694"/>
                  <a:gd name="connsiteX4" fmla="*/ 105011 w 1712600"/>
                  <a:gd name="connsiteY4" fmla="*/ 1164200 h 1749694"/>
                  <a:gd name="connsiteX0" fmla="*/ 52955 w 2077886"/>
                  <a:gd name="connsiteY0" fmla="*/ 1425686 h 1775318"/>
                  <a:gd name="connsiteX1" fmla="*/ 625902 w 2077886"/>
                  <a:gd name="connsiteY1" fmla="*/ 8417 h 1775318"/>
                  <a:gd name="connsiteX2" fmla="*/ 2032227 w 2077886"/>
                  <a:gd name="connsiteY2" fmla="*/ 1008998 h 1775318"/>
                  <a:gd name="connsiteX3" fmla="*/ 1875968 w 2077886"/>
                  <a:gd name="connsiteY3" fmla="*/ 1754937 h 1775318"/>
                  <a:gd name="connsiteX4" fmla="*/ 52955 w 2077886"/>
                  <a:gd name="connsiteY4" fmla="*/ 1425686 h 177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7886" h="1775318">
                    <a:moveTo>
                      <a:pt x="52955" y="1425686"/>
                    </a:moveTo>
                    <a:cubicBezTo>
                      <a:pt x="-155389" y="1134599"/>
                      <a:pt x="296023" y="77865"/>
                      <a:pt x="625902" y="8417"/>
                    </a:cubicBezTo>
                    <a:cubicBezTo>
                      <a:pt x="955781" y="-61031"/>
                      <a:pt x="1962779" y="301608"/>
                      <a:pt x="2032227" y="1008998"/>
                    </a:cubicBezTo>
                    <a:cubicBezTo>
                      <a:pt x="2032227" y="1484894"/>
                      <a:pt x="2205847" y="1685489"/>
                      <a:pt x="1875968" y="1754937"/>
                    </a:cubicBezTo>
                    <a:cubicBezTo>
                      <a:pt x="1546089" y="1824385"/>
                      <a:pt x="261299" y="1716773"/>
                      <a:pt x="52955" y="1425686"/>
                    </a:cubicBez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743A9D-70A6-4D2D-8B4F-9741A452E70E}"/>
                  </a:ext>
                </a:extLst>
              </p:cNvPr>
              <p:cNvSpPr txBox="1"/>
              <p:nvPr/>
            </p:nvSpPr>
            <p:spPr>
              <a:xfrm>
                <a:off x="1320857" y="922814"/>
                <a:ext cx="4146004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Increased size and </a:t>
                </a:r>
                <a:r>
                  <a:rPr lang="en-US" dirty="0" err="1"/>
                  <a:t>lucency</a:t>
                </a:r>
                <a:r>
                  <a:rPr lang="en-US" dirty="0"/>
                  <a:t> at the bases.  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B3875444-7A21-4D06-B8B4-C7BF57EF475A}"/>
                  </a:ext>
                </a:extLst>
              </p:cNvPr>
              <p:cNvCxnSpPr>
                <a:cxnSpLocks/>
                <a:stCxn id="37" idx="2"/>
              </p:cNvCxnSpPr>
              <p:nvPr/>
            </p:nvCxnSpPr>
            <p:spPr>
              <a:xfrm flipH="1">
                <a:off x="2585342" y="1292146"/>
                <a:ext cx="808517" cy="68554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A75B27F3-8B75-4A3E-85C9-604B064E4D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3859" y="1274157"/>
                <a:ext cx="783940" cy="70353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Answer one">
            <a:extLst>
              <a:ext uri="{FF2B5EF4-FFF2-40B4-BE49-F238E27FC236}">
                <a16:creationId xmlns:a16="http://schemas.microsoft.com/office/drawing/2014/main" id="{81AEA03E-9A3D-4C3A-AD95-8E61B6AF9139}"/>
              </a:ext>
            </a:extLst>
          </p:cNvPr>
          <p:cNvSpPr txBox="1"/>
          <p:nvPr/>
        </p:nvSpPr>
        <p:spPr>
          <a:xfrm>
            <a:off x="0" y="440247"/>
            <a:ext cx="12192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Bibasilar emphysema.</a:t>
            </a:r>
          </a:p>
        </p:txBody>
      </p:sp>
      <p:pic>
        <p:nvPicPr>
          <p:cNvPr id="3" name="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A08B67-C245-4E74-868D-CBFF6A362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90" y="6449055"/>
            <a:ext cx="1093478" cy="416055"/>
          </a:xfrm>
          <a:prstGeom prst="rect">
            <a:avLst/>
          </a:prstGeom>
        </p:spPr>
      </p:pic>
      <p:sp>
        <p:nvSpPr>
          <p:cNvPr id="51" name="Question two">
            <a:extLst>
              <a:ext uri="{FF2B5EF4-FFF2-40B4-BE49-F238E27FC236}">
                <a16:creationId xmlns:a16="http://schemas.microsoft.com/office/drawing/2014/main" id="{3E24A490-6EC4-473D-8AA1-59D5FA638B5B}"/>
              </a:ext>
            </a:extLst>
          </p:cNvPr>
          <p:cNvSpPr txBox="1"/>
          <p:nvPr/>
        </p:nvSpPr>
        <p:spPr>
          <a:xfrm>
            <a:off x="0" y="491414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is the physiologic mechanism and differential for basilar emphysema?</a:t>
            </a:r>
          </a:p>
        </p:txBody>
      </p:sp>
    </p:spTree>
    <p:extLst>
      <p:ext uri="{BB962C8B-B14F-4D97-AF65-F5344CB8AC3E}">
        <p14:creationId xmlns:p14="http://schemas.microsoft.com/office/powerpoint/2010/main" val="10780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7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PA and Lat">
            <a:extLst>
              <a:ext uri="{FF2B5EF4-FFF2-40B4-BE49-F238E27FC236}">
                <a16:creationId xmlns:a16="http://schemas.microsoft.com/office/drawing/2014/main" id="{67FDEC2E-B966-4A68-B2F4-2447518D51CA}"/>
              </a:ext>
            </a:extLst>
          </p:cNvPr>
          <p:cNvGrpSpPr/>
          <p:nvPr/>
        </p:nvGrpSpPr>
        <p:grpSpPr>
          <a:xfrm>
            <a:off x="0" y="265679"/>
            <a:ext cx="12192005" cy="6621007"/>
            <a:chOff x="0" y="265679"/>
            <a:chExt cx="12192005" cy="662100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D283AE-D243-4A4B-B360-13099F714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2435"/>
              <a:ext cx="6355631" cy="6584251"/>
            </a:xfrm>
            <a:prstGeom prst="rect">
              <a:avLst/>
            </a:prstGeom>
          </p:spPr>
        </p:pic>
        <p:pic>
          <p:nvPicPr>
            <p:cNvPr id="15" name="Picture 14" descr="A picture containing film&#10;&#10;Description automatically generated">
              <a:extLst>
                <a:ext uri="{FF2B5EF4-FFF2-40B4-BE49-F238E27FC236}">
                  <a16:creationId xmlns:a16="http://schemas.microsoft.com/office/drawing/2014/main" id="{78C1037E-C70F-4DEE-8466-8878D26B0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5" y="265679"/>
              <a:ext cx="5623560" cy="6606540"/>
            </a:xfrm>
            <a:prstGeom prst="rect">
              <a:avLst/>
            </a:prstGeom>
          </p:spPr>
        </p:pic>
      </p:grpSp>
      <p:sp>
        <p:nvSpPr>
          <p:cNvPr id="18" name="Case stem">
            <a:extLst>
              <a:ext uri="{FF2B5EF4-FFF2-40B4-BE49-F238E27FC236}">
                <a16:creationId xmlns:a16="http://schemas.microsoft.com/office/drawing/2014/main" id="{641F0419-6197-437B-A96B-E329F6C18A08}"/>
              </a:ext>
            </a:extLst>
          </p:cNvPr>
          <p:cNvSpPr txBox="1"/>
          <p:nvPr/>
        </p:nvSpPr>
        <p:spPr>
          <a:xfrm>
            <a:off x="-1" y="0"/>
            <a:ext cx="12192000" cy="4462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</a:rPr>
              <a:t>65yo man with active IVDU presents with chronic progressive dyspnea and obstructive pattern PFTs</a:t>
            </a:r>
          </a:p>
        </p:txBody>
      </p:sp>
      <p:sp>
        <p:nvSpPr>
          <p:cNvPr id="8" name="Question one">
            <a:extLst>
              <a:ext uri="{FF2B5EF4-FFF2-40B4-BE49-F238E27FC236}">
                <a16:creationId xmlns:a16="http://schemas.microsoft.com/office/drawing/2014/main" id="{EFF81F56-43CC-4858-AD5D-A3E95F6CC0D4}"/>
              </a:ext>
            </a:extLst>
          </p:cNvPr>
          <p:cNvSpPr txBox="1"/>
          <p:nvPr/>
        </p:nvSpPr>
        <p:spPr>
          <a:xfrm>
            <a:off x="-2" y="438515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is your overall interpretation?</a:t>
            </a:r>
          </a:p>
        </p:txBody>
      </p:sp>
      <p:sp>
        <p:nvSpPr>
          <p:cNvPr id="47" name="Answer one">
            <a:extLst>
              <a:ext uri="{FF2B5EF4-FFF2-40B4-BE49-F238E27FC236}">
                <a16:creationId xmlns:a16="http://schemas.microsoft.com/office/drawing/2014/main" id="{81AEA03E-9A3D-4C3A-AD95-8E61B6AF9139}"/>
              </a:ext>
            </a:extLst>
          </p:cNvPr>
          <p:cNvSpPr txBox="1"/>
          <p:nvPr/>
        </p:nvSpPr>
        <p:spPr>
          <a:xfrm>
            <a:off x="0" y="440247"/>
            <a:ext cx="12192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Bibasilar emphysema.</a:t>
            </a:r>
          </a:p>
        </p:txBody>
      </p:sp>
      <p:grpSp>
        <p:nvGrpSpPr>
          <p:cNvPr id="62" name="Lung zones">
            <a:extLst>
              <a:ext uri="{FF2B5EF4-FFF2-40B4-BE49-F238E27FC236}">
                <a16:creationId xmlns:a16="http://schemas.microsoft.com/office/drawing/2014/main" id="{167C5888-4E89-48AA-B78D-3031B8C47566}"/>
              </a:ext>
            </a:extLst>
          </p:cNvPr>
          <p:cNvGrpSpPr/>
          <p:nvPr/>
        </p:nvGrpSpPr>
        <p:grpSpPr>
          <a:xfrm>
            <a:off x="358552" y="1230648"/>
            <a:ext cx="2524251" cy="5461269"/>
            <a:chOff x="358552" y="1230648"/>
            <a:chExt cx="2524251" cy="5461269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4B0694C-844D-4EBE-893F-8544EE0D899B}"/>
                </a:ext>
              </a:extLst>
            </p:cNvPr>
            <p:cNvSpPr/>
            <p:nvPr/>
          </p:nvSpPr>
          <p:spPr>
            <a:xfrm>
              <a:off x="719989" y="1230648"/>
              <a:ext cx="2162814" cy="2561586"/>
            </a:xfrm>
            <a:custGeom>
              <a:avLst/>
              <a:gdLst>
                <a:gd name="connsiteX0" fmla="*/ 1803292 w 2162814"/>
                <a:gd name="connsiteY0" fmla="*/ 28001 h 2581743"/>
                <a:gd name="connsiteX1" fmla="*/ 958340 w 2162814"/>
                <a:gd name="connsiteY1" fmla="*/ 375242 h 2581743"/>
                <a:gd name="connsiteX2" fmla="*/ 495353 w 2162814"/>
                <a:gd name="connsiteY2" fmla="*/ 861378 h 2581743"/>
                <a:gd name="connsiteX3" fmla="*/ 194411 w 2162814"/>
                <a:gd name="connsiteY3" fmla="*/ 1822077 h 2581743"/>
                <a:gd name="connsiteX4" fmla="*/ 78664 w 2162814"/>
                <a:gd name="connsiteY4" fmla="*/ 2528133 h 2581743"/>
                <a:gd name="connsiteX5" fmla="*/ 1421327 w 2162814"/>
                <a:gd name="connsiteY5" fmla="*/ 2528133 h 2581743"/>
                <a:gd name="connsiteX6" fmla="*/ 1872740 w 2162814"/>
                <a:gd name="connsiteY6" fmla="*/ 2493409 h 2581743"/>
                <a:gd name="connsiteX7" fmla="*/ 2057935 w 2162814"/>
                <a:gd name="connsiteY7" fmla="*/ 1764204 h 2581743"/>
                <a:gd name="connsiteX8" fmla="*/ 2104234 w 2162814"/>
                <a:gd name="connsiteY8" fmla="*/ 1034999 h 2581743"/>
                <a:gd name="connsiteX9" fmla="*/ 2150533 w 2162814"/>
                <a:gd name="connsiteY9" fmla="*/ 132173 h 2581743"/>
                <a:gd name="connsiteX10" fmla="*/ 1861165 w 2162814"/>
                <a:gd name="connsiteY10" fmla="*/ 28001 h 2581743"/>
                <a:gd name="connsiteX11" fmla="*/ 1803292 w 2162814"/>
                <a:gd name="connsiteY11" fmla="*/ 28001 h 2581743"/>
                <a:gd name="connsiteX0" fmla="*/ 1421327 w 2162814"/>
                <a:gd name="connsiteY0" fmla="*/ 54143 h 2561586"/>
                <a:gd name="connsiteX1" fmla="*/ 958340 w 2162814"/>
                <a:gd name="connsiteY1" fmla="*/ 355085 h 2561586"/>
                <a:gd name="connsiteX2" fmla="*/ 495353 w 2162814"/>
                <a:gd name="connsiteY2" fmla="*/ 841221 h 2561586"/>
                <a:gd name="connsiteX3" fmla="*/ 194411 w 2162814"/>
                <a:gd name="connsiteY3" fmla="*/ 1801920 h 2561586"/>
                <a:gd name="connsiteX4" fmla="*/ 78664 w 2162814"/>
                <a:gd name="connsiteY4" fmla="*/ 2507976 h 2561586"/>
                <a:gd name="connsiteX5" fmla="*/ 1421327 w 2162814"/>
                <a:gd name="connsiteY5" fmla="*/ 2507976 h 2561586"/>
                <a:gd name="connsiteX6" fmla="*/ 1872740 w 2162814"/>
                <a:gd name="connsiteY6" fmla="*/ 2473252 h 2561586"/>
                <a:gd name="connsiteX7" fmla="*/ 2057935 w 2162814"/>
                <a:gd name="connsiteY7" fmla="*/ 1744047 h 2561586"/>
                <a:gd name="connsiteX8" fmla="*/ 2104234 w 2162814"/>
                <a:gd name="connsiteY8" fmla="*/ 1014842 h 2561586"/>
                <a:gd name="connsiteX9" fmla="*/ 2150533 w 2162814"/>
                <a:gd name="connsiteY9" fmla="*/ 112016 h 2561586"/>
                <a:gd name="connsiteX10" fmla="*/ 1861165 w 2162814"/>
                <a:gd name="connsiteY10" fmla="*/ 7844 h 2561586"/>
                <a:gd name="connsiteX11" fmla="*/ 1421327 w 2162814"/>
                <a:gd name="connsiteY11" fmla="*/ 54143 h 25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2814" h="2561586">
                  <a:moveTo>
                    <a:pt x="1421327" y="54143"/>
                  </a:moveTo>
                  <a:cubicBezTo>
                    <a:pt x="1270856" y="112016"/>
                    <a:pt x="1112669" y="223905"/>
                    <a:pt x="958340" y="355085"/>
                  </a:cubicBezTo>
                  <a:cubicBezTo>
                    <a:pt x="804011" y="486265"/>
                    <a:pt x="622674" y="600082"/>
                    <a:pt x="495353" y="841221"/>
                  </a:cubicBezTo>
                  <a:cubicBezTo>
                    <a:pt x="368032" y="1082360"/>
                    <a:pt x="263859" y="1524127"/>
                    <a:pt x="194411" y="1801920"/>
                  </a:cubicBezTo>
                  <a:cubicBezTo>
                    <a:pt x="124963" y="2079713"/>
                    <a:pt x="-125822" y="2390300"/>
                    <a:pt x="78664" y="2507976"/>
                  </a:cubicBezTo>
                  <a:cubicBezTo>
                    <a:pt x="283150" y="2625652"/>
                    <a:pt x="1122314" y="2513763"/>
                    <a:pt x="1421327" y="2507976"/>
                  </a:cubicBezTo>
                  <a:cubicBezTo>
                    <a:pt x="1720340" y="2502189"/>
                    <a:pt x="1766639" y="2600573"/>
                    <a:pt x="1872740" y="2473252"/>
                  </a:cubicBezTo>
                  <a:cubicBezTo>
                    <a:pt x="1978841" y="2345931"/>
                    <a:pt x="2019353" y="1987115"/>
                    <a:pt x="2057935" y="1744047"/>
                  </a:cubicBezTo>
                  <a:cubicBezTo>
                    <a:pt x="2096517" y="1500979"/>
                    <a:pt x="2088801" y="1286847"/>
                    <a:pt x="2104234" y="1014842"/>
                  </a:cubicBezTo>
                  <a:cubicBezTo>
                    <a:pt x="2119667" y="742837"/>
                    <a:pt x="2191044" y="279849"/>
                    <a:pt x="2150533" y="112016"/>
                  </a:cubicBezTo>
                  <a:cubicBezTo>
                    <a:pt x="2110022" y="-55817"/>
                    <a:pt x="1982699" y="17490"/>
                    <a:pt x="1861165" y="7844"/>
                  </a:cubicBezTo>
                  <a:cubicBezTo>
                    <a:pt x="1739631" y="-1801"/>
                    <a:pt x="1571798" y="-3730"/>
                    <a:pt x="1421327" y="54143"/>
                  </a:cubicBezTo>
                  <a:close/>
                </a:path>
              </a:pathLst>
            </a:custGeom>
            <a:solidFill>
              <a:schemeClr val="tx2">
                <a:alpha val="64000"/>
              </a:schemeClr>
            </a:solidFill>
            <a:ln w="2857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u="sng" dirty="0"/>
            </a:p>
            <a:p>
              <a:pPr algn="ctr"/>
              <a:endParaRPr lang="en-US" b="1" u="sng" dirty="0"/>
            </a:p>
            <a:p>
              <a:pPr algn="ctr"/>
              <a:r>
                <a:rPr lang="en-US" b="1" u="sng" dirty="0"/>
                <a:t>Upper Lung</a:t>
              </a:r>
            </a:p>
            <a:p>
              <a:pPr algn="ctr"/>
              <a:r>
                <a:rPr lang="en-US" dirty="0"/>
                <a:t>V &gt; Q</a:t>
              </a:r>
            </a:p>
            <a:p>
              <a:pPr algn="ctr"/>
              <a:r>
                <a:rPr lang="en-US" dirty="0"/>
                <a:t>Damage from inhaled toxins</a:t>
              </a: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CA78427-EA71-4C02-9008-D3924348415B}"/>
                </a:ext>
              </a:extLst>
            </p:cNvPr>
            <p:cNvSpPr/>
            <p:nvPr/>
          </p:nvSpPr>
          <p:spPr>
            <a:xfrm>
              <a:off x="358552" y="3723995"/>
              <a:ext cx="2224165" cy="2967922"/>
            </a:xfrm>
            <a:custGeom>
              <a:avLst/>
              <a:gdLst>
                <a:gd name="connsiteX0" fmla="*/ 393802 w 2224165"/>
                <a:gd name="connsiteY0" fmla="*/ 60927 h 2967922"/>
                <a:gd name="connsiteX1" fmla="*/ 150734 w 2224165"/>
                <a:gd name="connsiteY1" fmla="*/ 917453 h 2967922"/>
                <a:gd name="connsiteX2" fmla="*/ 263 w 2224165"/>
                <a:gd name="connsiteY2" fmla="*/ 1889727 h 2967922"/>
                <a:gd name="connsiteX3" fmla="*/ 185458 w 2224165"/>
                <a:gd name="connsiteY3" fmla="*/ 2862000 h 2967922"/>
                <a:gd name="connsiteX4" fmla="*/ 312780 w 2224165"/>
                <a:gd name="connsiteY4" fmla="*/ 2908299 h 2967922"/>
                <a:gd name="connsiteX5" fmla="*/ 428526 w 2224165"/>
                <a:gd name="connsiteY5" fmla="*/ 2561058 h 2967922"/>
                <a:gd name="connsiteX6" fmla="*/ 845215 w 2224165"/>
                <a:gd name="connsiteY6" fmla="*/ 2260116 h 2967922"/>
                <a:gd name="connsiteX7" fmla="*/ 1667018 w 2224165"/>
                <a:gd name="connsiteY7" fmla="*/ 2202243 h 2967922"/>
                <a:gd name="connsiteX8" fmla="*/ 2130005 w 2224165"/>
                <a:gd name="connsiteY8" fmla="*/ 2040197 h 2967922"/>
                <a:gd name="connsiteX9" fmla="*/ 2211028 w 2224165"/>
                <a:gd name="connsiteY9" fmla="*/ 836430 h 2967922"/>
                <a:gd name="connsiteX10" fmla="*/ 2153154 w 2224165"/>
                <a:gd name="connsiteY10" fmla="*/ 72501 h 2967922"/>
                <a:gd name="connsiteX11" fmla="*/ 1562845 w 2224165"/>
                <a:gd name="connsiteY11" fmla="*/ 84076 h 2967922"/>
                <a:gd name="connsiteX12" fmla="*/ 567423 w 2224165"/>
                <a:gd name="connsiteY12" fmla="*/ 72501 h 2967922"/>
                <a:gd name="connsiteX13" fmla="*/ 393802 w 2224165"/>
                <a:gd name="connsiteY13" fmla="*/ 60927 h 296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4165" h="2967922">
                  <a:moveTo>
                    <a:pt x="393802" y="60927"/>
                  </a:moveTo>
                  <a:cubicBezTo>
                    <a:pt x="324354" y="201752"/>
                    <a:pt x="216324" y="612653"/>
                    <a:pt x="150734" y="917453"/>
                  </a:cubicBezTo>
                  <a:cubicBezTo>
                    <a:pt x="85144" y="1222253"/>
                    <a:pt x="-5524" y="1565636"/>
                    <a:pt x="263" y="1889727"/>
                  </a:cubicBezTo>
                  <a:cubicBezTo>
                    <a:pt x="6050" y="2213818"/>
                    <a:pt x="133372" y="2692238"/>
                    <a:pt x="185458" y="2862000"/>
                  </a:cubicBezTo>
                  <a:cubicBezTo>
                    <a:pt x="237544" y="3031762"/>
                    <a:pt x="272269" y="2958456"/>
                    <a:pt x="312780" y="2908299"/>
                  </a:cubicBezTo>
                  <a:cubicBezTo>
                    <a:pt x="353291" y="2858142"/>
                    <a:pt x="339787" y="2669088"/>
                    <a:pt x="428526" y="2561058"/>
                  </a:cubicBezTo>
                  <a:cubicBezTo>
                    <a:pt x="517265" y="2453028"/>
                    <a:pt x="638800" y="2319919"/>
                    <a:pt x="845215" y="2260116"/>
                  </a:cubicBezTo>
                  <a:cubicBezTo>
                    <a:pt x="1051630" y="2200313"/>
                    <a:pt x="1452886" y="2238896"/>
                    <a:pt x="1667018" y="2202243"/>
                  </a:cubicBezTo>
                  <a:cubicBezTo>
                    <a:pt x="1881150" y="2165590"/>
                    <a:pt x="2039337" y="2267832"/>
                    <a:pt x="2130005" y="2040197"/>
                  </a:cubicBezTo>
                  <a:cubicBezTo>
                    <a:pt x="2220673" y="1812562"/>
                    <a:pt x="2207170" y="1164379"/>
                    <a:pt x="2211028" y="836430"/>
                  </a:cubicBezTo>
                  <a:cubicBezTo>
                    <a:pt x="2214886" y="508481"/>
                    <a:pt x="2261185" y="197893"/>
                    <a:pt x="2153154" y="72501"/>
                  </a:cubicBezTo>
                  <a:cubicBezTo>
                    <a:pt x="2045124" y="-52891"/>
                    <a:pt x="1827133" y="84076"/>
                    <a:pt x="1562845" y="84076"/>
                  </a:cubicBezTo>
                  <a:cubicBezTo>
                    <a:pt x="1298557" y="84076"/>
                    <a:pt x="769980" y="78288"/>
                    <a:pt x="567423" y="72501"/>
                  </a:cubicBezTo>
                  <a:cubicBezTo>
                    <a:pt x="364866" y="66714"/>
                    <a:pt x="463250" y="-79898"/>
                    <a:pt x="393802" y="60927"/>
                  </a:cubicBezTo>
                  <a:close/>
                </a:path>
              </a:pathLst>
            </a:custGeom>
            <a:solidFill>
              <a:schemeClr val="accent5">
                <a:alpha val="44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/>
                <a:t>Lower lung</a:t>
              </a:r>
            </a:p>
            <a:p>
              <a:pPr algn="ctr"/>
              <a:r>
                <a:rPr lang="en-US" dirty="0"/>
                <a:t>Q &gt; V</a:t>
              </a:r>
            </a:p>
            <a:p>
              <a:pPr algn="ctr"/>
              <a:r>
                <a:rPr lang="en-US" dirty="0"/>
                <a:t>Damage from hematogenous</a:t>
              </a:r>
            </a:p>
            <a:p>
              <a:pPr algn="ctr"/>
              <a:r>
                <a:rPr lang="en-US" dirty="0"/>
                <a:t>Toxins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33292FD-29A9-49DE-8B95-72FBA4206CD8}"/>
              </a:ext>
            </a:extLst>
          </p:cNvPr>
          <p:cNvSpPr txBox="1"/>
          <p:nvPr/>
        </p:nvSpPr>
        <p:spPr>
          <a:xfrm>
            <a:off x="4608647" y="2312111"/>
            <a:ext cx="3493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Vs.</a:t>
            </a:r>
          </a:p>
        </p:txBody>
      </p:sp>
      <p:grpSp>
        <p:nvGrpSpPr>
          <p:cNvPr id="57" name="Hematogenous toxins">
            <a:extLst>
              <a:ext uri="{FF2B5EF4-FFF2-40B4-BE49-F238E27FC236}">
                <a16:creationId xmlns:a16="http://schemas.microsoft.com/office/drawing/2014/main" id="{09EC99CA-311C-4242-BFE4-A68D7BDF75DA}"/>
              </a:ext>
            </a:extLst>
          </p:cNvPr>
          <p:cNvGrpSpPr/>
          <p:nvPr/>
        </p:nvGrpSpPr>
        <p:grpSpPr>
          <a:xfrm>
            <a:off x="2603619" y="4364088"/>
            <a:ext cx="3809886" cy="1200329"/>
            <a:chOff x="2603619" y="4364088"/>
            <a:chExt cx="3809886" cy="120032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29FB01A-B24A-4BBF-BC0D-94F01CCD1CB0}"/>
                </a:ext>
              </a:extLst>
            </p:cNvPr>
            <p:cNvSpPr txBox="1"/>
            <p:nvPr/>
          </p:nvSpPr>
          <p:spPr>
            <a:xfrm>
              <a:off x="3009267" y="4364088"/>
              <a:ext cx="3404238" cy="1200329"/>
            </a:xfrm>
            <a:prstGeom prst="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Hematogenous Toxins Examples: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Alpha-1 antitrypsin disease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Venously injected compounds (e.g. crushed tablets)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26BD5BC-F40A-4875-B239-FEF4651CE19B}"/>
                </a:ext>
              </a:extLst>
            </p:cNvPr>
            <p:cNvCxnSpPr>
              <a:cxnSpLocks/>
              <a:stCxn id="53" idx="1"/>
            </p:cNvCxnSpPr>
            <p:nvPr/>
          </p:nvCxnSpPr>
          <p:spPr>
            <a:xfrm flipH="1">
              <a:off x="2603619" y="4964253"/>
              <a:ext cx="405648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8" name="Inhaled toxins">
            <a:extLst>
              <a:ext uri="{FF2B5EF4-FFF2-40B4-BE49-F238E27FC236}">
                <a16:creationId xmlns:a16="http://schemas.microsoft.com/office/drawing/2014/main" id="{D9777FBE-B45A-47A0-BFD5-188D844A9220}"/>
              </a:ext>
            </a:extLst>
          </p:cNvPr>
          <p:cNvGrpSpPr/>
          <p:nvPr/>
        </p:nvGrpSpPr>
        <p:grpSpPr>
          <a:xfrm>
            <a:off x="2872796" y="1946109"/>
            <a:ext cx="3648765" cy="1200329"/>
            <a:chOff x="2603619" y="4364088"/>
            <a:chExt cx="3648765" cy="120032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2E4805A-56F9-4FCB-8A5E-C02E1DAD35FC}"/>
                </a:ext>
              </a:extLst>
            </p:cNvPr>
            <p:cNvSpPr txBox="1"/>
            <p:nvPr/>
          </p:nvSpPr>
          <p:spPr>
            <a:xfrm>
              <a:off x="3009267" y="4364088"/>
              <a:ext cx="3243117" cy="1200329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Inhaled Toxin Examples: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Tobacco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Tuberculosis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Hypersensitivity Pneumonitis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C792475-FFBA-477B-B855-A7457054251C}"/>
                </a:ext>
              </a:extLst>
            </p:cNvPr>
            <p:cNvCxnSpPr>
              <a:cxnSpLocks/>
              <a:stCxn id="59" idx="1"/>
            </p:cNvCxnSpPr>
            <p:nvPr/>
          </p:nvCxnSpPr>
          <p:spPr>
            <a:xfrm flipH="1">
              <a:off x="2603619" y="4964253"/>
              <a:ext cx="405648" cy="3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pic>
        <p:nvPicPr>
          <p:cNvPr id="3" name="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A08B67-C245-4E74-868D-CBFF6A362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90" y="6449055"/>
            <a:ext cx="1093478" cy="416055"/>
          </a:xfrm>
          <a:prstGeom prst="rect">
            <a:avLst/>
          </a:prstGeom>
        </p:spPr>
      </p:pic>
      <p:sp>
        <p:nvSpPr>
          <p:cNvPr id="40" name="Attribution">
            <a:extLst>
              <a:ext uri="{FF2B5EF4-FFF2-40B4-BE49-F238E27FC236}">
                <a16:creationId xmlns:a16="http://schemas.microsoft.com/office/drawing/2014/main" id="{DCE9FE17-48F8-41CA-BAEE-255B7CAC3227}"/>
              </a:ext>
            </a:extLst>
          </p:cNvPr>
          <p:cNvSpPr txBox="1"/>
          <p:nvPr/>
        </p:nvSpPr>
        <p:spPr>
          <a:xfrm rot="16200000">
            <a:off x="-592511" y="1324218"/>
            <a:ext cx="162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Images courtesy of 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Lauren Brown, MD</a:t>
            </a:r>
          </a:p>
        </p:txBody>
      </p:sp>
      <p:sp>
        <p:nvSpPr>
          <p:cNvPr id="51" name="Question two">
            <a:extLst>
              <a:ext uri="{FF2B5EF4-FFF2-40B4-BE49-F238E27FC236}">
                <a16:creationId xmlns:a16="http://schemas.microsoft.com/office/drawing/2014/main" id="{3E24A490-6EC4-473D-8AA1-59D5FA638B5B}"/>
              </a:ext>
            </a:extLst>
          </p:cNvPr>
          <p:cNvSpPr txBox="1"/>
          <p:nvPr/>
        </p:nvSpPr>
        <p:spPr>
          <a:xfrm>
            <a:off x="0" y="497036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is the physiologic mechanism and differential for basilar emphysema?</a:t>
            </a:r>
          </a:p>
        </p:txBody>
      </p:sp>
    </p:spTree>
    <p:extLst>
      <p:ext uri="{BB962C8B-B14F-4D97-AF65-F5344CB8AC3E}">
        <p14:creationId xmlns:p14="http://schemas.microsoft.com/office/powerpoint/2010/main" val="400627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PA and Lat">
            <a:extLst>
              <a:ext uri="{FF2B5EF4-FFF2-40B4-BE49-F238E27FC236}">
                <a16:creationId xmlns:a16="http://schemas.microsoft.com/office/drawing/2014/main" id="{67FDEC2E-B966-4A68-B2F4-2447518D51CA}"/>
              </a:ext>
            </a:extLst>
          </p:cNvPr>
          <p:cNvGrpSpPr/>
          <p:nvPr/>
        </p:nvGrpSpPr>
        <p:grpSpPr>
          <a:xfrm>
            <a:off x="0" y="265679"/>
            <a:ext cx="12192005" cy="6621007"/>
            <a:chOff x="0" y="265679"/>
            <a:chExt cx="12192005" cy="662100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D283AE-D243-4A4B-B360-13099F714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2435"/>
              <a:ext cx="6355631" cy="6584251"/>
            </a:xfrm>
            <a:prstGeom prst="rect">
              <a:avLst/>
            </a:prstGeom>
          </p:spPr>
        </p:pic>
        <p:pic>
          <p:nvPicPr>
            <p:cNvPr id="15" name="Picture 14" descr="A picture containing film&#10;&#10;Description automatically generated">
              <a:extLst>
                <a:ext uri="{FF2B5EF4-FFF2-40B4-BE49-F238E27FC236}">
                  <a16:creationId xmlns:a16="http://schemas.microsoft.com/office/drawing/2014/main" id="{78C1037E-C70F-4DEE-8466-8878D26B0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5" y="265679"/>
              <a:ext cx="5623560" cy="6606540"/>
            </a:xfrm>
            <a:prstGeom prst="rect">
              <a:avLst/>
            </a:prstGeom>
          </p:spPr>
        </p:pic>
      </p:grpSp>
      <p:sp>
        <p:nvSpPr>
          <p:cNvPr id="18" name="Case stem">
            <a:extLst>
              <a:ext uri="{FF2B5EF4-FFF2-40B4-BE49-F238E27FC236}">
                <a16:creationId xmlns:a16="http://schemas.microsoft.com/office/drawing/2014/main" id="{641F0419-6197-437B-A96B-E329F6C18A08}"/>
              </a:ext>
            </a:extLst>
          </p:cNvPr>
          <p:cNvSpPr txBox="1"/>
          <p:nvPr/>
        </p:nvSpPr>
        <p:spPr>
          <a:xfrm>
            <a:off x="-1" y="0"/>
            <a:ext cx="12192000" cy="4462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</a:rPr>
              <a:t>65yo man with active IVDU presents with chronic progressive dyspnea and obstructive pattern PFTs</a:t>
            </a:r>
          </a:p>
        </p:txBody>
      </p:sp>
      <p:sp>
        <p:nvSpPr>
          <p:cNvPr id="8" name="Question one">
            <a:extLst>
              <a:ext uri="{FF2B5EF4-FFF2-40B4-BE49-F238E27FC236}">
                <a16:creationId xmlns:a16="http://schemas.microsoft.com/office/drawing/2014/main" id="{EFF81F56-43CC-4858-AD5D-A3E95F6CC0D4}"/>
              </a:ext>
            </a:extLst>
          </p:cNvPr>
          <p:cNvSpPr txBox="1"/>
          <p:nvPr/>
        </p:nvSpPr>
        <p:spPr>
          <a:xfrm>
            <a:off x="-2" y="438515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is your overall interpretation?</a:t>
            </a:r>
          </a:p>
        </p:txBody>
      </p:sp>
      <p:pic>
        <p:nvPicPr>
          <p:cNvPr id="49" name="Apical emphysema" hidden="1">
            <a:extLst>
              <a:ext uri="{FF2B5EF4-FFF2-40B4-BE49-F238E27FC236}">
                <a16:creationId xmlns:a16="http://schemas.microsoft.com/office/drawing/2014/main" id="{C375C149-5CC2-4C66-A76A-34BEFD78E9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2" r="53421" b="1625"/>
          <a:stretch/>
        </p:blipFill>
        <p:spPr>
          <a:xfrm>
            <a:off x="6355623" y="555197"/>
            <a:ext cx="5811635" cy="6302803"/>
          </a:xfrm>
          <a:prstGeom prst="rect">
            <a:avLst/>
          </a:prstGeom>
        </p:spPr>
      </p:pic>
      <p:sp>
        <p:nvSpPr>
          <p:cNvPr id="51" name="Question two">
            <a:extLst>
              <a:ext uri="{FF2B5EF4-FFF2-40B4-BE49-F238E27FC236}">
                <a16:creationId xmlns:a16="http://schemas.microsoft.com/office/drawing/2014/main" id="{3E24A490-6EC4-473D-8AA1-59D5FA638B5B}"/>
              </a:ext>
            </a:extLst>
          </p:cNvPr>
          <p:cNvSpPr txBox="1"/>
          <p:nvPr/>
        </p:nvSpPr>
        <p:spPr>
          <a:xfrm>
            <a:off x="-9" y="461757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Compare the features of basilar vs. apical predominant emphysema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3292FD-29A9-49DE-8B95-72FBA4206CD8}"/>
              </a:ext>
            </a:extLst>
          </p:cNvPr>
          <p:cNvSpPr txBox="1"/>
          <p:nvPr/>
        </p:nvSpPr>
        <p:spPr>
          <a:xfrm>
            <a:off x="4608647" y="2312111"/>
            <a:ext cx="3493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Vs.</a:t>
            </a:r>
          </a:p>
        </p:txBody>
      </p:sp>
      <p:pic>
        <p:nvPicPr>
          <p:cNvPr id="3" name="Logo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A08B67-C245-4E74-868D-CBFF6A362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90" y="6449055"/>
            <a:ext cx="1093478" cy="416055"/>
          </a:xfrm>
          <a:prstGeom prst="rect">
            <a:avLst/>
          </a:prstGeom>
        </p:spPr>
      </p:pic>
      <p:sp>
        <p:nvSpPr>
          <p:cNvPr id="63" name="Basilar">
            <a:extLst>
              <a:ext uri="{FF2B5EF4-FFF2-40B4-BE49-F238E27FC236}">
                <a16:creationId xmlns:a16="http://schemas.microsoft.com/office/drawing/2014/main" id="{362E53E9-159C-4412-8512-C56A8A3084B8}"/>
              </a:ext>
            </a:extLst>
          </p:cNvPr>
          <p:cNvSpPr txBox="1"/>
          <p:nvPr/>
        </p:nvSpPr>
        <p:spPr>
          <a:xfrm>
            <a:off x="1290767" y="1827715"/>
            <a:ext cx="3493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Basilar Emphysema</a:t>
            </a:r>
          </a:p>
        </p:txBody>
      </p:sp>
      <p:sp>
        <p:nvSpPr>
          <p:cNvPr id="64" name="Apical">
            <a:extLst>
              <a:ext uri="{FF2B5EF4-FFF2-40B4-BE49-F238E27FC236}">
                <a16:creationId xmlns:a16="http://schemas.microsoft.com/office/drawing/2014/main" id="{D4A55196-F86E-429B-BEF5-FAEDEAFC859E}"/>
              </a:ext>
            </a:extLst>
          </p:cNvPr>
          <p:cNvSpPr txBox="1"/>
          <p:nvPr/>
        </p:nvSpPr>
        <p:spPr>
          <a:xfrm>
            <a:off x="7911941" y="1885342"/>
            <a:ext cx="3493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Apical Emphysema</a:t>
            </a:r>
          </a:p>
        </p:txBody>
      </p:sp>
    </p:spTree>
    <p:extLst>
      <p:ext uri="{BB962C8B-B14F-4D97-AF65-F5344CB8AC3E}">
        <p14:creationId xmlns:p14="http://schemas.microsoft.com/office/powerpoint/2010/main" val="185188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579</Words>
  <Application>Microsoft Office PowerPoint</Application>
  <PresentationFormat>Widescreen</PresentationFormat>
  <Paragraphs>56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Merriweather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Fainstad</dc:creator>
  <cp:lastModifiedBy>Fainstad, Brandon</cp:lastModifiedBy>
  <cp:revision>10</cp:revision>
  <dcterms:created xsi:type="dcterms:W3CDTF">2019-10-14T21:08:32Z</dcterms:created>
  <dcterms:modified xsi:type="dcterms:W3CDTF">2022-05-07T10:56:24Z</dcterms:modified>
</cp:coreProperties>
</file>