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2738" autoAdjust="0"/>
  </p:normalViewPr>
  <p:slideViewPr>
    <p:cSldViewPr snapToGrid="0">
      <p:cViewPr varScale="1">
        <p:scale>
          <a:sx n="77" d="100"/>
          <a:sy n="77" d="100"/>
        </p:scale>
        <p:origin x="17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instad, Brandon" userId="aac92477-536e-4d21-9f70-fa5cd941f380" providerId="ADAL" clId="{B3C7D913-A27D-4B92-A04B-6A392C4DC9D8}"/>
    <pc:docChg chg="custSel addSld delSld modSld">
      <pc:chgData name="Fainstad, Brandon" userId="aac92477-536e-4d21-9f70-fa5cd941f380" providerId="ADAL" clId="{B3C7D913-A27D-4B92-A04B-6A392C4DC9D8}" dt="2022-05-05T22:10:56.563" v="12" actId="47"/>
      <pc:docMkLst>
        <pc:docMk/>
      </pc:docMkLst>
      <pc:sldChg chg="delSp modSp add del mod delAnim">
        <pc:chgData name="Fainstad, Brandon" userId="aac92477-536e-4d21-9f70-fa5cd941f380" providerId="ADAL" clId="{B3C7D913-A27D-4B92-A04B-6A392C4DC9D8}" dt="2022-05-05T22:10:56.563" v="12" actId="47"/>
        <pc:sldMkLst>
          <pc:docMk/>
          <pc:sldMk cId="3782143239" sldId="257"/>
        </pc:sldMkLst>
        <pc:spChg chg="del">
          <ac:chgData name="Fainstad, Brandon" userId="aac92477-536e-4d21-9f70-fa5cd941f380" providerId="ADAL" clId="{B3C7D913-A27D-4B92-A04B-6A392C4DC9D8}" dt="2022-05-05T22:06:47.410" v="7" actId="478"/>
          <ac:spMkLst>
            <pc:docMk/>
            <pc:sldMk cId="3782143239" sldId="257"/>
            <ac:spMk id="8" creationId="{EFF81F56-43CC-4858-AD5D-A3E95F6CC0D4}"/>
          </ac:spMkLst>
        </pc:spChg>
        <pc:spChg chg="del">
          <ac:chgData name="Fainstad, Brandon" userId="aac92477-536e-4d21-9f70-fa5cd941f380" providerId="ADAL" clId="{B3C7D913-A27D-4B92-A04B-6A392C4DC9D8}" dt="2022-05-05T22:06:39.267" v="2" actId="478"/>
          <ac:spMkLst>
            <pc:docMk/>
            <pc:sldMk cId="3782143239" sldId="257"/>
            <ac:spMk id="17" creationId="{14998917-5D19-4988-B39E-7624466D7666}"/>
          </ac:spMkLst>
        </pc:spChg>
        <pc:spChg chg="del">
          <ac:chgData name="Fainstad, Brandon" userId="aac92477-536e-4d21-9f70-fa5cd941f380" providerId="ADAL" clId="{B3C7D913-A27D-4B92-A04B-6A392C4DC9D8}" dt="2022-05-05T22:06:38.477" v="1" actId="478"/>
          <ac:spMkLst>
            <pc:docMk/>
            <pc:sldMk cId="3782143239" sldId="257"/>
            <ac:spMk id="19" creationId="{6F367F39-2240-431C-B591-9BA21B30E08D}"/>
          </ac:spMkLst>
        </pc:spChg>
        <pc:spChg chg="del">
          <ac:chgData name="Fainstad, Brandon" userId="aac92477-536e-4d21-9f70-fa5cd941f380" providerId="ADAL" clId="{B3C7D913-A27D-4B92-A04B-6A392C4DC9D8}" dt="2022-05-05T22:06:46.141" v="6" actId="478"/>
          <ac:spMkLst>
            <pc:docMk/>
            <pc:sldMk cId="3782143239" sldId="257"/>
            <ac:spMk id="42" creationId="{D7007FF2-9E68-4FAC-B4F6-F8B1F94BFCAF}"/>
          </ac:spMkLst>
        </pc:spChg>
        <pc:spChg chg="del">
          <ac:chgData name="Fainstad, Brandon" userId="aac92477-536e-4d21-9f70-fa5cd941f380" providerId="ADAL" clId="{B3C7D913-A27D-4B92-A04B-6A392C4DC9D8}" dt="2022-05-05T22:06:44.418" v="5" actId="478"/>
          <ac:spMkLst>
            <pc:docMk/>
            <pc:sldMk cId="3782143239" sldId="257"/>
            <ac:spMk id="44" creationId="{16A41603-4F60-4C30-9ADE-F658B163724F}"/>
          </ac:spMkLst>
        </pc:spChg>
        <pc:spChg chg="del">
          <ac:chgData name="Fainstad, Brandon" userId="aac92477-536e-4d21-9f70-fa5cd941f380" providerId="ADAL" clId="{B3C7D913-A27D-4B92-A04B-6A392C4DC9D8}" dt="2022-05-05T22:06:41.348" v="4" actId="478"/>
          <ac:spMkLst>
            <pc:docMk/>
            <pc:sldMk cId="3782143239" sldId="257"/>
            <ac:spMk id="51" creationId="{3E24A490-6EC4-473D-8AA1-59D5FA638B5B}"/>
          </ac:spMkLst>
        </pc:spChg>
        <pc:spChg chg="del">
          <ac:chgData name="Fainstad, Brandon" userId="aac92477-536e-4d21-9f70-fa5cd941f380" providerId="ADAL" clId="{B3C7D913-A27D-4B92-A04B-6A392C4DC9D8}" dt="2022-05-05T22:06:39.839" v="3" actId="478"/>
          <ac:spMkLst>
            <pc:docMk/>
            <pc:sldMk cId="3782143239" sldId="257"/>
            <ac:spMk id="60" creationId="{D062FDD6-707D-4898-9FD4-D93A2190168B}"/>
          </ac:spMkLst>
        </pc:spChg>
        <pc:grpChg chg="mod">
          <ac:chgData name="Fainstad, Brandon" userId="aac92477-536e-4d21-9f70-fa5cd941f380" providerId="ADAL" clId="{B3C7D913-A27D-4B92-A04B-6A392C4DC9D8}" dt="2022-05-05T22:07:31.444" v="9" actId="1076"/>
          <ac:grpSpMkLst>
            <pc:docMk/>
            <pc:sldMk cId="3782143239" sldId="257"/>
            <ac:grpSpMk id="7" creationId="{2826C683-EB0A-4070-AC11-347C3123151C}"/>
          </ac:grpSpMkLst>
        </pc:grpChg>
        <pc:graphicFrameChg chg="mod">
          <ac:chgData name="Fainstad, Brandon" userId="aac92477-536e-4d21-9f70-fa5cd941f380" providerId="ADAL" clId="{B3C7D913-A27D-4B92-A04B-6A392C4DC9D8}" dt="2022-05-05T22:07:42.471" v="10" actId="1076"/>
          <ac:graphicFrameMkLst>
            <pc:docMk/>
            <pc:sldMk cId="3782143239" sldId="257"/>
            <ac:graphicFrameMk id="6" creationId="{46C79172-7324-497E-9D90-2E8A28217AD1}"/>
          </ac:graphicFrameMkLst>
        </pc:graphicFrameChg>
        <pc:picChg chg="mod">
          <ac:chgData name="Fainstad, Brandon" userId="aac92477-536e-4d21-9f70-fa5cd941f380" providerId="ADAL" clId="{B3C7D913-A27D-4B92-A04B-6A392C4DC9D8}" dt="2022-05-05T22:07:48.286" v="11" actId="1076"/>
          <ac:picMkLst>
            <pc:docMk/>
            <pc:sldMk cId="3782143239" sldId="257"/>
            <ac:picMk id="3" creationId="{86A08B67-C245-4E74-868D-CBFF6A362D90}"/>
          </ac:picMkLst>
        </pc:picChg>
        <pc:picChg chg="mod">
          <ac:chgData name="Fainstad, Brandon" userId="aac92477-536e-4d21-9f70-fa5cd941f380" providerId="ADAL" clId="{B3C7D913-A27D-4B92-A04B-6A392C4DC9D8}" dt="2022-05-05T22:07:31.444" v="9" actId="1076"/>
          <ac:picMkLst>
            <pc:docMk/>
            <pc:sldMk cId="3782143239" sldId="257"/>
            <ac:picMk id="5" creationId="{919099F2-C8EC-4184-BB8F-E3069AAB53A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2EEA1-F371-4B7B-9364-426B6BBD2049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2401B-AD1E-4148-843A-1CF96CA8A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82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Instructions</a:t>
            </a:r>
            <a:r>
              <a:rPr lang="en-US" dirty="0"/>
              <a:t>: Ask a leaner to provide an overall interpretation.  Advance the slide for subsequent questions. </a:t>
            </a:r>
          </a:p>
          <a:p>
            <a:endParaRPr lang="en-US" dirty="0"/>
          </a:p>
          <a:p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CXR Read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Opacification of right hemithorax with tracheal deviation away from the opacity.  No notable opacities or effusion on the left. </a:t>
            </a:r>
          </a:p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Diagnosis: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Malignant right sided pleural effusion from metastatic RCC.</a:t>
            </a:r>
          </a:p>
          <a:p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Teaching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The differential for any large lung opacity is often narrowed by determining if it is a volume occupying (mass) lesion by deviation of mediastinum and trachea away from the lesion versus volume losing (collapse) by deviation toward the lesion.  This is particularly notable with opacification of a hemithorax, as in this case.  The differential of a volume occupying opacification of a hemithorax is exclusively a large pleural effusion.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42401B-AD1E-4148-843A-1CF96CA8A2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01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F665-B001-41CC-85B8-E02EED41F15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F0C1-E042-4C52-A489-2099A9E87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58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F665-B001-41CC-85B8-E02EED41F15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F0C1-E042-4C52-A489-2099A9E87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23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F665-B001-41CC-85B8-E02EED41F15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F0C1-E042-4C52-A489-2099A9E87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02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F665-B001-41CC-85B8-E02EED41F15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F0C1-E042-4C52-A489-2099A9E87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47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F665-B001-41CC-85B8-E02EED41F15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F0C1-E042-4C52-A489-2099A9E87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9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F665-B001-41CC-85B8-E02EED41F15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F0C1-E042-4C52-A489-2099A9E87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30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F665-B001-41CC-85B8-E02EED41F15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F0C1-E042-4C52-A489-2099A9E87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0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F665-B001-41CC-85B8-E02EED41F15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F0C1-E042-4C52-A489-2099A9E87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4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F665-B001-41CC-85B8-E02EED41F15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F0C1-E042-4C52-A489-2099A9E87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1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F665-B001-41CC-85B8-E02EED41F15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F0C1-E042-4C52-A489-2099A9E87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7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F665-B001-41CC-85B8-E02EED41F15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F0C1-E042-4C52-A489-2099A9E87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9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1F665-B001-41CC-85B8-E02EED41F15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AF0C1-E042-4C52-A489-2099A9E87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07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19099F2-C8EC-4184-BB8F-E3069AAB53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202"/>
          <a:stretch/>
        </p:blipFill>
        <p:spPr>
          <a:xfrm>
            <a:off x="552790" y="1335918"/>
            <a:ext cx="10513906" cy="5522082"/>
          </a:xfrm>
          <a:prstGeom prst="rect">
            <a:avLst/>
          </a:prstGeom>
        </p:spPr>
      </p:pic>
      <p:sp>
        <p:nvSpPr>
          <p:cNvPr id="18" name="Case stem">
            <a:extLst>
              <a:ext uri="{FF2B5EF4-FFF2-40B4-BE49-F238E27FC236}">
                <a16:creationId xmlns:a16="http://schemas.microsoft.com/office/drawing/2014/main" id="{641F0419-6197-437B-A96B-E329F6C18A08}"/>
              </a:ext>
            </a:extLst>
          </p:cNvPr>
          <p:cNvSpPr txBox="1"/>
          <p:nvPr/>
        </p:nvSpPr>
        <p:spPr>
          <a:xfrm>
            <a:off x="-1" y="0"/>
            <a:ext cx="121920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70yo woman with metastatic renal cell carcinoma presents with dyspnea and hypoxemia.</a:t>
            </a:r>
          </a:p>
        </p:txBody>
      </p:sp>
      <p:sp>
        <p:nvSpPr>
          <p:cNvPr id="8" name="Question one">
            <a:extLst>
              <a:ext uri="{FF2B5EF4-FFF2-40B4-BE49-F238E27FC236}">
                <a16:creationId xmlns:a16="http://schemas.microsoft.com/office/drawing/2014/main" id="{EFF81F56-43CC-4858-AD5D-A3E95F6CC0D4}"/>
              </a:ext>
            </a:extLst>
          </p:cNvPr>
          <p:cNvSpPr txBox="1"/>
          <p:nvPr/>
        </p:nvSpPr>
        <p:spPr>
          <a:xfrm>
            <a:off x="-2" y="461665"/>
            <a:ext cx="12192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What is your overall interpretation?</a:t>
            </a:r>
          </a:p>
        </p:txBody>
      </p:sp>
      <p:pic>
        <p:nvPicPr>
          <p:cNvPr id="3" name="Logo" descr="A picture containing drawing&#10;&#10;Description automatically generated">
            <a:extLst>
              <a:ext uri="{FF2B5EF4-FFF2-40B4-BE49-F238E27FC236}">
                <a16:creationId xmlns:a16="http://schemas.microsoft.com/office/drawing/2014/main" id="{86A08B67-C245-4E74-868D-CBFF6A362D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890" y="6387270"/>
            <a:ext cx="1093478" cy="416055"/>
          </a:xfrm>
          <a:prstGeom prst="rect">
            <a:avLst/>
          </a:prstGeom>
        </p:spPr>
      </p:pic>
      <p:sp>
        <p:nvSpPr>
          <p:cNvPr id="51" name="Question two">
            <a:extLst>
              <a:ext uri="{FF2B5EF4-FFF2-40B4-BE49-F238E27FC236}">
                <a16:creationId xmlns:a16="http://schemas.microsoft.com/office/drawing/2014/main" id="{3E24A490-6EC4-473D-8AA1-59D5FA638B5B}"/>
              </a:ext>
            </a:extLst>
          </p:cNvPr>
          <p:cNvSpPr txBox="1"/>
          <p:nvPr/>
        </p:nvSpPr>
        <p:spPr>
          <a:xfrm>
            <a:off x="-3" y="908670"/>
            <a:ext cx="12192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What is the likely diagnosis?</a:t>
            </a:r>
          </a:p>
        </p:txBody>
      </p:sp>
      <p:sp>
        <p:nvSpPr>
          <p:cNvPr id="12" name="Attribution">
            <a:extLst>
              <a:ext uri="{FF2B5EF4-FFF2-40B4-BE49-F238E27FC236}">
                <a16:creationId xmlns:a16="http://schemas.microsoft.com/office/drawing/2014/main" id="{83E7C1BA-B593-4CB9-9868-405F9EAF4794}"/>
              </a:ext>
            </a:extLst>
          </p:cNvPr>
          <p:cNvSpPr txBox="1"/>
          <p:nvPr/>
        </p:nvSpPr>
        <p:spPr>
          <a:xfrm rot="16200000">
            <a:off x="-685810" y="5693835"/>
            <a:ext cx="186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Images courtesy of </a:t>
            </a:r>
          </a:p>
          <a:p>
            <a:r>
              <a:rPr lang="en-US" sz="1200" i="1" dirty="0"/>
              <a:t>Lauren Brown, MD</a:t>
            </a:r>
          </a:p>
        </p:txBody>
      </p:sp>
      <p:sp>
        <p:nvSpPr>
          <p:cNvPr id="60" name="Answer two">
            <a:extLst>
              <a:ext uri="{FF2B5EF4-FFF2-40B4-BE49-F238E27FC236}">
                <a16:creationId xmlns:a16="http://schemas.microsoft.com/office/drawing/2014/main" id="{D062FDD6-707D-4898-9FD4-D93A2190168B}"/>
              </a:ext>
            </a:extLst>
          </p:cNvPr>
          <p:cNvSpPr txBox="1"/>
          <p:nvPr/>
        </p:nvSpPr>
        <p:spPr>
          <a:xfrm>
            <a:off x="-4" y="914135"/>
            <a:ext cx="121920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Malignant pleural effusion.</a:t>
            </a:r>
          </a:p>
        </p:txBody>
      </p:sp>
      <p:sp>
        <p:nvSpPr>
          <p:cNvPr id="42" name="Answer one">
            <a:extLst>
              <a:ext uri="{FF2B5EF4-FFF2-40B4-BE49-F238E27FC236}">
                <a16:creationId xmlns:a16="http://schemas.microsoft.com/office/drawing/2014/main" id="{D7007FF2-9E68-4FAC-B4F6-F8B1F94BFCAF}"/>
              </a:ext>
            </a:extLst>
          </p:cNvPr>
          <p:cNvSpPr txBox="1"/>
          <p:nvPr/>
        </p:nvSpPr>
        <p:spPr>
          <a:xfrm>
            <a:off x="0" y="461665"/>
            <a:ext cx="121920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Opacification of the right hemithorax with tracheal deviation away from the opacity.</a:t>
            </a:r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46C79172-7324-497E-9D90-2E8A28217A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284001"/>
              </p:ext>
            </p:extLst>
          </p:nvPr>
        </p:nvGraphicFramePr>
        <p:xfrm>
          <a:off x="2256294" y="4800600"/>
          <a:ext cx="8274300" cy="182880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2758100">
                  <a:extLst>
                    <a:ext uri="{9D8B030D-6E8A-4147-A177-3AD203B41FA5}">
                      <a16:colId xmlns:a16="http://schemas.microsoft.com/office/drawing/2014/main" val="1223851370"/>
                    </a:ext>
                  </a:extLst>
                </a:gridCol>
                <a:gridCol w="2758100">
                  <a:extLst>
                    <a:ext uri="{9D8B030D-6E8A-4147-A177-3AD203B41FA5}">
                      <a16:colId xmlns:a16="http://schemas.microsoft.com/office/drawing/2014/main" val="1510101138"/>
                    </a:ext>
                  </a:extLst>
                </a:gridCol>
                <a:gridCol w="2758100">
                  <a:extLst>
                    <a:ext uri="{9D8B030D-6E8A-4147-A177-3AD203B41FA5}">
                      <a16:colId xmlns:a16="http://schemas.microsoft.com/office/drawing/2014/main" val="1302079157"/>
                    </a:ext>
                  </a:extLst>
                </a:gridCol>
              </a:tblGrid>
              <a:tr h="32893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Deviate towards opacity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(volume losing lesion)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 deviation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Deviate away from opacity (volume occupying lesion)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299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Pneumonectomy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Lobar or lung collapse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Pulmonary agenesis and hypoplasia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Consolidation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Diffuse pleural mass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Chest wall mass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Massive pleural effusion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Diaphragmatic hernia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Large Pulmonary mass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0554225"/>
                  </a:ext>
                </a:extLst>
              </a:tr>
            </a:tbl>
          </a:graphicData>
        </a:graphic>
      </p:graphicFrame>
      <p:sp>
        <p:nvSpPr>
          <p:cNvPr id="44" name="Question two">
            <a:extLst>
              <a:ext uri="{FF2B5EF4-FFF2-40B4-BE49-F238E27FC236}">
                <a16:creationId xmlns:a16="http://schemas.microsoft.com/office/drawing/2014/main" id="{16A41603-4F60-4C30-9ADE-F658B163724F}"/>
              </a:ext>
            </a:extLst>
          </p:cNvPr>
          <p:cNvSpPr txBox="1"/>
          <p:nvPr/>
        </p:nvSpPr>
        <p:spPr>
          <a:xfrm>
            <a:off x="-8" y="1351708"/>
            <a:ext cx="12192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What are other processes cause structure deviation away from the opacity?</a:t>
            </a:r>
          </a:p>
        </p:txBody>
      </p:sp>
      <p:grpSp>
        <p:nvGrpSpPr>
          <p:cNvPr id="7" name="Deviation graphic">
            <a:extLst>
              <a:ext uri="{FF2B5EF4-FFF2-40B4-BE49-F238E27FC236}">
                <a16:creationId xmlns:a16="http://schemas.microsoft.com/office/drawing/2014/main" id="{2826C683-EB0A-4070-AC11-347C3123151C}"/>
              </a:ext>
            </a:extLst>
          </p:cNvPr>
          <p:cNvGrpSpPr/>
          <p:nvPr/>
        </p:nvGrpSpPr>
        <p:grpSpPr>
          <a:xfrm>
            <a:off x="3156018" y="1813373"/>
            <a:ext cx="316387" cy="2758627"/>
            <a:chOff x="3156018" y="1813373"/>
            <a:chExt cx="316387" cy="275862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DDEB329-8C35-4C7A-BFEA-4B5A5C38D8B4}"/>
                </a:ext>
              </a:extLst>
            </p:cNvPr>
            <p:cNvCxnSpPr>
              <a:cxnSpLocks/>
            </p:cNvCxnSpPr>
            <p:nvPr/>
          </p:nvCxnSpPr>
          <p:spPr>
            <a:xfrm>
              <a:off x="3156018" y="1813373"/>
              <a:ext cx="0" cy="2758627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76C25D8D-6423-40B3-8A4C-85E65D06C620}"/>
                </a:ext>
              </a:extLst>
            </p:cNvPr>
            <p:cNvCxnSpPr>
              <a:cxnSpLocks/>
            </p:cNvCxnSpPr>
            <p:nvPr/>
          </p:nvCxnSpPr>
          <p:spPr>
            <a:xfrm>
              <a:off x="3156018" y="2905246"/>
              <a:ext cx="31638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Question two">
            <a:extLst>
              <a:ext uri="{FF2B5EF4-FFF2-40B4-BE49-F238E27FC236}">
                <a16:creationId xmlns:a16="http://schemas.microsoft.com/office/drawing/2014/main" id="{14998917-5D19-4988-B39E-7624466D7666}"/>
              </a:ext>
            </a:extLst>
          </p:cNvPr>
          <p:cNvSpPr txBox="1"/>
          <p:nvPr/>
        </p:nvSpPr>
        <p:spPr>
          <a:xfrm>
            <a:off x="-6325" y="1341316"/>
            <a:ext cx="12192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What is the next best step in management for this patient?</a:t>
            </a:r>
          </a:p>
        </p:txBody>
      </p:sp>
      <p:sp>
        <p:nvSpPr>
          <p:cNvPr id="19" name="Answer two">
            <a:extLst>
              <a:ext uri="{FF2B5EF4-FFF2-40B4-BE49-F238E27FC236}">
                <a16:creationId xmlns:a16="http://schemas.microsoft.com/office/drawing/2014/main" id="{6F367F39-2240-431C-B591-9BA21B30E08D}"/>
              </a:ext>
            </a:extLst>
          </p:cNvPr>
          <p:cNvSpPr txBox="1"/>
          <p:nvPr/>
        </p:nvSpPr>
        <p:spPr>
          <a:xfrm>
            <a:off x="-12643" y="1343263"/>
            <a:ext cx="12210951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Diagnostic and therapeutic thoracentesis.</a:t>
            </a:r>
          </a:p>
        </p:txBody>
      </p:sp>
    </p:spTree>
    <p:extLst>
      <p:ext uri="{BB962C8B-B14F-4D97-AF65-F5344CB8AC3E}">
        <p14:creationId xmlns:p14="http://schemas.microsoft.com/office/powerpoint/2010/main" val="107809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1" grpId="0" animBg="1"/>
      <p:bldP spid="60" grpId="0" animBg="1"/>
      <p:bldP spid="42" grpId="0" animBg="1"/>
      <p:bldP spid="44" grpId="0" animBg="1"/>
      <p:bldP spid="17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</TotalTime>
  <Words>253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Fainstad</dc:creator>
  <cp:lastModifiedBy>Fainstad, Brandon</cp:lastModifiedBy>
  <cp:revision>11</cp:revision>
  <dcterms:created xsi:type="dcterms:W3CDTF">2019-10-14T21:08:32Z</dcterms:created>
  <dcterms:modified xsi:type="dcterms:W3CDTF">2022-05-05T22:10:57Z</dcterms:modified>
</cp:coreProperties>
</file>