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368FB6-5E26-4B78-9949-6AF2D80CAEA3}" v="3" dt="2022-05-05T21:23:30.0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4" autoAdjust="0"/>
    <p:restoredTop sz="76067" autoAdjust="0"/>
  </p:normalViewPr>
  <p:slideViewPr>
    <p:cSldViewPr snapToGrid="0">
      <p:cViewPr varScale="1">
        <p:scale>
          <a:sx n="80" d="100"/>
          <a:sy n="80" d="100"/>
        </p:scale>
        <p:origin x="15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nstad, Brandon" userId="aac92477-536e-4d21-9f70-fa5cd941f380" providerId="ADAL" clId="{A9368FB6-5E26-4B78-9949-6AF2D80CAEA3}"/>
    <pc:docChg chg="modSld">
      <pc:chgData name="Fainstad, Brandon" userId="aac92477-536e-4d21-9f70-fa5cd941f380" providerId="ADAL" clId="{A9368FB6-5E26-4B78-9949-6AF2D80CAEA3}" dt="2022-05-05T21:26:10.135" v="15" actId="14100"/>
      <pc:docMkLst>
        <pc:docMk/>
      </pc:docMkLst>
      <pc:sldChg chg="modSp mod modAnim">
        <pc:chgData name="Fainstad, Brandon" userId="aac92477-536e-4d21-9f70-fa5cd941f380" providerId="ADAL" clId="{A9368FB6-5E26-4B78-9949-6AF2D80CAEA3}" dt="2022-05-05T21:26:10.135" v="15" actId="14100"/>
        <pc:sldMkLst>
          <pc:docMk/>
          <pc:sldMk cId="1078091566" sldId="259"/>
        </pc:sldMkLst>
        <pc:graphicFrameChg chg="modGraphic">
          <ac:chgData name="Fainstad, Brandon" userId="aac92477-536e-4d21-9f70-fa5cd941f380" providerId="ADAL" clId="{A9368FB6-5E26-4B78-9949-6AF2D80CAEA3}" dt="2022-05-05T21:25:53.128" v="12" actId="14734"/>
          <ac:graphicFrameMkLst>
            <pc:docMk/>
            <pc:sldMk cId="1078091566" sldId="259"/>
            <ac:graphicFrameMk id="24" creationId="{00000000-0000-0000-0000-000000000000}"/>
          </ac:graphicFrameMkLst>
        </pc:graphicFrameChg>
        <pc:cxnChg chg="mod">
          <ac:chgData name="Fainstad, Brandon" userId="aac92477-536e-4d21-9f70-fa5cd941f380" providerId="ADAL" clId="{A9368FB6-5E26-4B78-9949-6AF2D80CAEA3}" dt="2022-05-05T21:26:10.135" v="15" actId="14100"/>
          <ac:cxnSpMkLst>
            <pc:docMk/>
            <pc:sldMk cId="1078091566" sldId="259"/>
            <ac:cxnSpMk id="22" creationId="{26B384BC-2A95-4911-B534-CBE180F99179}"/>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B910AF-DA6A-4E6D-867B-53E8BF2C95EF}" type="datetimeFigureOut">
              <a:rPr lang="en-US" smtClean="0"/>
              <a:t>5/5/2022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2FE3A8-A98B-4D16-84A5-B121C1AAC87C}" type="slidenum">
              <a:rPr lang="en-US" smtClean="0"/>
              <a:t>‹#›</a:t>
            </a:fld>
            <a:endParaRPr lang="en-US"/>
          </a:p>
        </p:txBody>
      </p:sp>
    </p:spTree>
    <p:extLst>
      <p:ext uri="{BB962C8B-B14F-4D97-AF65-F5344CB8AC3E}">
        <p14:creationId xmlns:p14="http://schemas.microsoft.com/office/powerpoint/2010/main" val="980536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Objectives:</a:t>
            </a:r>
          </a:p>
          <a:p>
            <a:pPr marL="171450" indent="-171450">
              <a:buFontTx/>
              <a:buChar char="-"/>
            </a:pPr>
            <a:r>
              <a:rPr lang="en-US" b="0" dirty="0"/>
              <a:t>Use the silhouette sign to localize a right middle lobe pneumonia and parapneumonic effusion on chest x-ray. </a:t>
            </a:r>
          </a:p>
          <a:p>
            <a:endParaRPr lang="en-US" b="0" dirty="0"/>
          </a:p>
          <a:p>
            <a:r>
              <a:rPr lang="en-US" b="1" dirty="0"/>
              <a:t>Instructions</a:t>
            </a:r>
            <a:r>
              <a:rPr lang="en-US" dirty="0"/>
              <a:t>: Ask a leaner to provide an overall interpretation.  Advance using the arrows or scroll wheel on the mouse reveal subsequent questions with answers and graphics.  You can go back to prior graphics and questions by using the back arrow or scrolling back on the mouse wheel.  </a:t>
            </a:r>
          </a:p>
          <a:p>
            <a:endParaRPr lang="en-US" dirty="0"/>
          </a:p>
          <a:p>
            <a:r>
              <a:rPr lang="en-US" sz="1200" b="1" kern="1200" dirty="0">
                <a:solidFill>
                  <a:schemeClr val="tx1"/>
                </a:solidFill>
                <a:latin typeface="+mn-lt"/>
                <a:ea typeface="+mn-ea"/>
                <a:cs typeface="+mn-cs"/>
              </a:rPr>
              <a:t>Official CXR Read</a:t>
            </a:r>
            <a:r>
              <a:rPr lang="en-US" sz="1200" kern="1200" dirty="0">
                <a:solidFill>
                  <a:schemeClr val="tx1"/>
                </a:solidFill>
                <a:latin typeface="+mn-lt"/>
                <a:ea typeface="+mn-ea"/>
                <a:cs typeface="+mn-cs"/>
              </a:rPr>
              <a:t>:. </a:t>
            </a:r>
            <a:r>
              <a:rPr lang="en-US" sz="1200" dirty="0"/>
              <a:t>Dense right</a:t>
            </a:r>
            <a:r>
              <a:rPr lang="en-US" sz="1200" baseline="0" dirty="0"/>
              <a:t> middle lobe</a:t>
            </a:r>
            <a:r>
              <a:rPr lang="en-US" sz="1200" dirty="0"/>
              <a:t> consolidation and small right pleural effusion</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Diagnosis:</a:t>
            </a:r>
            <a:r>
              <a:rPr lang="en-US" sz="1200" b="0" kern="1200" dirty="0">
                <a:solidFill>
                  <a:schemeClr val="tx1"/>
                </a:solidFill>
                <a:latin typeface="+mn-lt"/>
                <a:ea typeface="+mn-ea"/>
                <a:cs typeface="+mn-cs"/>
              </a:rPr>
              <a:t> Right middle lobe pneumonia and parapneumonic effusion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Take home points</a:t>
            </a:r>
            <a:r>
              <a:rPr lang="en-US" sz="1200" kern="1200" dirty="0">
                <a:solidFill>
                  <a:schemeClr val="tx1"/>
                </a:solidFill>
                <a:latin typeface="+mn-lt"/>
                <a:ea typeface="+mn-ea"/>
                <a:cs typeface="+mn-cs"/>
              </a:rPr>
              <a:t>:</a:t>
            </a:r>
          </a:p>
          <a:p>
            <a:pPr marL="171450" indent="-171450">
              <a:buFontTx/>
              <a:buChar char="-"/>
            </a:pPr>
            <a:r>
              <a:rPr lang="en-US" sz="1200" b="0" i="0" u="none" strike="noStrike" kern="1200" dirty="0">
                <a:solidFill>
                  <a:schemeClr val="tx1"/>
                </a:solidFill>
                <a:effectLst/>
                <a:latin typeface="+mn-lt"/>
                <a:ea typeface="+mn-ea"/>
                <a:cs typeface="+mn-cs"/>
              </a:rPr>
              <a:t>Silhouette sign is</a:t>
            </a:r>
            <a:r>
              <a:rPr lang="en-US" sz="1200" b="0" i="0" u="none" strike="noStrike" kern="1200" baseline="0" dirty="0">
                <a:solidFill>
                  <a:schemeClr val="tx1"/>
                </a:solidFill>
                <a:effectLst/>
                <a:latin typeface="+mn-lt"/>
                <a:ea typeface="+mn-ea"/>
                <a:cs typeface="+mn-cs"/>
              </a:rPr>
              <a:t> defined as</a:t>
            </a:r>
            <a:r>
              <a:rPr lang="en-US" sz="1200" b="0" i="0" u="none" strike="noStrike" kern="1200" dirty="0">
                <a:solidFill>
                  <a:schemeClr val="tx1"/>
                </a:solidFill>
                <a:effectLst/>
                <a:latin typeface="+mn-lt"/>
                <a:ea typeface="+mn-ea"/>
                <a:cs typeface="+mn-cs"/>
              </a:rPr>
              <a:t> a loss of the normal radiographic silhouette, or interface, making it difficult to distinguish the borders of two different tissues.  This results when substances of similar density are in direct contact.</a:t>
            </a:r>
            <a:endParaRPr lang="en-US" sz="1200" kern="1200" dirty="0">
              <a:solidFill>
                <a:schemeClr val="tx1"/>
              </a:solidFill>
              <a:latin typeface="+mn-lt"/>
              <a:ea typeface="+mn-ea"/>
              <a:cs typeface="+mn-cs"/>
            </a:endParaRPr>
          </a:p>
          <a:p>
            <a:pPr marL="171450" indent="-171450">
              <a:buFontTx/>
              <a:buChar char="-"/>
            </a:pPr>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consolidation which obscures the right heart border is in the right middle lobe. </a:t>
            </a:r>
          </a:p>
          <a:p>
            <a:pPr marL="171450" indent="-171450">
              <a:buFontTx/>
              <a:buChar char="-"/>
            </a:pPr>
            <a:r>
              <a:rPr lang="en-US" sz="1200" kern="1200" baseline="0" dirty="0">
                <a:solidFill>
                  <a:schemeClr val="tx1"/>
                </a:solidFill>
                <a:latin typeface="+mn-lt"/>
                <a:ea typeface="+mn-ea"/>
                <a:cs typeface="+mn-cs"/>
              </a:rPr>
              <a:t>A pleural effusion next to a pneumonia is termed a parapneumonic effusion</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Goodman, L. R. (2019). Felson's Principles of Chest Roentgenology E-Book: A Programmed Text. Netherlands: Elsevier Health Sciences.</a:t>
            </a:r>
          </a:p>
          <a:p>
            <a:endParaRPr lang="en-US" b="1" dirty="0"/>
          </a:p>
        </p:txBody>
      </p:sp>
      <p:sp>
        <p:nvSpPr>
          <p:cNvPr id="4" name="Slide Number Placeholder 3"/>
          <p:cNvSpPr>
            <a:spLocks noGrp="1"/>
          </p:cNvSpPr>
          <p:nvPr>
            <p:ph type="sldNum" sz="quarter" idx="5"/>
          </p:nvPr>
        </p:nvSpPr>
        <p:spPr/>
        <p:txBody>
          <a:bodyPr/>
          <a:lstStyle/>
          <a:p>
            <a:fld id="{C342401B-AD1E-4148-843A-1CF96CA8A26C}" type="slidenum">
              <a:rPr lang="en-US" smtClean="0"/>
              <a:t>1</a:t>
            </a:fld>
            <a:endParaRPr lang="en-US"/>
          </a:p>
        </p:txBody>
      </p:sp>
    </p:spTree>
    <p:extLst>
      <p:ext uri="{BB962C8B-B14F-4D97-AF65-F5344CB8AC3E}">
        <p14:creationId xmlns:p14="http://schemas.microsoft.com/office/powerpoint/2010/main" val="1635801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409A97-9955-4FDE-80EC-C1F71071BFD0}" type="datetimeFigureOut">
              <a:rPr lang="en-US" smtClean="0"/>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4BF26-5EC2-4376-BB6B-A668EDD6899D}" type="slidenum">
              <a:rPr lang="en-US" smtClean="0"/>
              <a:t>‹#›</a:t>
            </a:fld>
            <a:endParaRPr lang="en-US"/>
          </a:p>
        </p:txBody>
      </p:sp>
    </p:spTree>
    <p:extLst>
      <p:ext uri="{BB962C8B-B14F-4D97-AF65-F5344CB8AC3E}">
        <p14:creationId xmlns:p14="http://schemas.microsoft.com/office/powerpoint/2010/main" val="3816488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409A97-9955-4FDE-80EC-C1F71071BFD0}" type="datetimeFigureOut">
              <a:rPr lang="en-US" smtClean="0"/>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4BF26-5EC2-4376-BB6B-A668EDD6899D}" type="slidenum">
              <a:rPr lang="en-US" smtClean="0"/>
              <a:t>‹#›</a:t>
            </a:fld>
            <a:endParaRPr lang="en-US"/>
          </a:p>
        </p:txBody>
      </p:sp>
    </p:spTree>
    <p:extLst>
      <p:ext uri="{BB962C8B-B14F-4D97-AF65-F5344CB8AC3E}">
        <p14:creationId xmlns:p14="http://schemas.microsoft.com/office/powerpoint/2010/main" val="123098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409A97-9955-4FDE-80EC-C1F71071BFD0}" type="datetimeFigureOut">
              <a:rPr lang="en-US" smtClean="0"/>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4BF26-5EC2-4376-BB6B-A668EDD6899D}" type="slidenum">
              <a:rPr lang="en-US" smtClean="0"/>
              <a:t>‹#›</a:t>
            </a:fld>
            <a:endParaRPr lang="en-US"/>
          </a:p>
        </p:txBody>
      </p:sp>
    </p:spTree>
    <p:extLst>
      <p:ext uri="{BB962C8B-B14F-4D97-AF65-F5344CB8AC3E}">
        <p14:creationId xmlns:p14="http://schemas.microsoft.com/office/powerpoint/2010/main" val="846581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409A97-9955-4FDE-80EC-C1F71071BFD0}" type="datetimeFigureOut">
              <a:rPr lang="en-US" smtClean="0"/>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4BF26-5EC2-4376-BB6B-A668EDD6899D}" type="slidenum">
              <a:rPr lang="en-US" smtClean="0"/>
              <a:t>‹#›</a:t>
            </a:fld>
            <a:endParaRPr lang="en-US"/>
          </a:p>
        </p:txBody>
      </p:sp>
    </p:spTree>
    <p:extLst>
      <p:ext uri="{BB962C8B-B14F-4D97-AF65-F5344CB8AC3E}">
        <p14:creationId xmlns:p14="http://schemas.microsoft.com/office/powerpoint/2010/main" val="176561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409A97-9955-4FDE-80EC-C1F71071BFD0}" type="datetimeFigureOut">
              <a:rPr lang="en-US" smtClean="0"/>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4BF26-5EC2-4376-BB6B-A668EDD6899D}" type="slidenum">
              <a:rPr lang="en-US" smtClean="0"/>
              <a:t>‹#›</a:t>
            </a:fld>
            <a:endParaRPr lang="en-US"/>
          </a:p>
        </p:txBody>
      </p:sp>
    </p:spTree>
    <p:extLst>
      <p:ext uri="{BB962C8B-B14F-4D97-AF65-F5344CB8AC3E}">
        <p14:creationId xmlns:p14="http://schemas.microsoft.com/office/powerpoint/2010/main" val="327097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409A97-9955-4FDE-80EC-C1F71071BFD0}" type="datetimeFigureOut">
              <a:rPr lang="en-US" smtClean="0"/>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4BF26-5EC2-4376-BB6B-A668EDD6899D}" type="slidenum">
              <a:rPr lang="en-US" smtClean="0"/>
              <a:t>‹#›</a:t>
            </a:fld>
            <a:endParaRPr lang="en-US"/>
          </a:p>
        </p:txBody>
      </p:sp>
    </p:spTree>
    <p:extLst>
      <p:ext uri="{BB962C8B-B14F-4D97-AF65-F5344CB8AC3E}">
        <p14:creationId xmlns:p14="http://schemas.microsoft.com/office/powerpoint/2010/main" val="3583235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409A97-9955-4FDE-80EC-C1F71071BFD0}" type="datetimeFigureOut">
              <a:rPr lang="en-US" smtClean="0"/>
              <a:t>5/5/2022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44BF26-5EC2-4376-BB6B-A668EDD6899D}" type="slidenum">
              <a:rPr lang="en-US" smtClean="0"/>
              <a:t>‹#›</a:t>
            </a:fld>
            <a:endParaRPr lang="en-US"/>
          </a:p>
        </p:txBody>
      </p:sp>
    </p:spTree>
    <p:extLst>
      <p:ext uri="{BB962C8B-B14F-4D97-AF65-F5344CB8AC3E}">
        <p14:creationId xmlns:p14="http://schemas.microsoft.com/office/powerpoint/2010/main" val="1936804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409A97-9955-4FDE-80EC-C1F71071BFD0}" type="datetimeFigureOut">
              <a:rPr lang="en-US" smtClean="0"/>
              <a:t>5/5/2022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44BF26-5EC2-4376-BB6B-A668EDD6899D}" type="slidenum">
              <a:rPr lang="en-US" smtClean="0"/>
              <a:t>‹#›</a:t>
            </a:fld>
            <a:endParaRPr lang="en-US"/>
          </a:p>
        </p:txBody>
      </p:sp>
    </p:spTree>
    <p:extLst>
      <p:ext uri="{BB962C8B-B14F-4D97-AF65-F5344CB8AC3E}">
        <p14:creationId xmlns:p14="http://schemas.microsoft.com/office/powerpoint/2010/main" val="870585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09A97-9955-4FDE-80EC-C1F71071BFD0}" type="datetimeFigureOut">
              <a:rPr lang="en-US" smtClean="0"/>
              <a:t>5/5/2022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44BF26-5EC2-4376-BB6B-A668EDD6899D}" type="slidenum">
              <a:rPr lang="en-US" smtClean="0"/>
              <a:t>‹#›</a:t>
            </a:fld>
            <a:endParaRPr lang="en-US"/>
          </a:p>
        </p:txBody>
      </p:sp>
    </p:spTree>
    <p:extLst>
      <p:ext uri="{BB962C8B-B14F-4D97-AF65-F5344CB8AC3E}">
        <p14:creationId xmlns:p14="http://schemas.microsoft.com/office/powerpoint/2010/main" val="3540992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409A97-9955-4FDE-80EC-C1F71071BFD0}" type="datetimeFigureOut">
              <a:rPr lang="en-US" smtClean="0"/>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4BF26-5EC2-4376-BB6B-A668EDD6899D}" type="slidenum">
              <a:rPr lang="en-US" smtClean="0"/>
              <a:t>‹#›</a:t>
            </a:fld>
            <a:endParaRPr lang="en-US"/>
          </a:p>
        </p:txBody>
      </p:sp>
    </p:spTree>
    <p:extLst>
      <p:ext uri="{BB962C8B-B14F-4D97-AF65-F5344CB8AC3E}">
        <p14:creationId xmlns:p14="http://schemas.microsoft.com/office/powerpoint/2010/main" val="1444846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409A97-9955-4FDE-80EC-C1F71071BFD0}" type="datetimeFigureOut">
              <a:rPr lang="en-US" smtClean="0"/>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4BF26-5EC2-4376-BB6B-A668EDD6899D}" type="slidenum">
              <a:rPr lang="en-US" smtClean="0"/>
              <a:t>‹#›</a:t>
            </a:fld>
            <a:endParaRPr lang="en-US"/>
          </a:p>
        </p:txBody>
      </p:sp>
    </p:spTree>
    <p:extLst>
      <p:ext uri="{BB962C8B-B14F-4D97-AF65-F5344CB8AC3E}">
        <p14:creationId xmlns:p14="http://schemas.microsoft.com/office/powerpoint/2010/main" val="3429789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09A97-9955-4FDE-80EC-C1F71071BFD0}" type="datetimeFigureOut">
              <a:rPr lang="en-US" smtClean="0"/>
              <a:t>5/5/2022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4BF26-5EC2-4376-BB6B-A668EDD6899D}" type="slidenum">
              <a:rPr lang="en-US" smtClean="0"/>
              <a:t>‹#›</a:t>
            </a:fld>
            <a:endParaRPr lang="en-US"/>
          </a:p>
        </p:txBody>
      </p:sp>
    </p:spTree>
    <p:extLst>
      <p:ext uri="{BB962C8B-B14F-4D97-AF65-F5344CB8AC3E}">
        <p14:creationId xmlns:p14="http://schemas.microsoft.com/office/powerpoint/2010/main" val="19792114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 stem">
            <a:extLst>
              <a:ext uri="{FF2B5EF4-FFF2-40B4-BE49-F238E27FC236}">
                <a16:creationId xmlns:a16="http://schemas.microsoft.com/office/drawing/2014/main" id="{641F0419-6197-437B-A96B-E329F6C18A08}"/>
              </a:ext>
            </a:extLst>
          </p:cNvPr>
          <p:cNvSpPr txBox="1"/>
          <p:nvPr/>
        </p:nvSpPr>
        <p:spPr>
          <a:xfrm>
            <a:off x="-1" y="0"/>
            <a:ext cx="12192000" cy="461665"/>
          </a:xfrm>
          <a:prstGeom prst="rect">
            <a:avLst/>
          </a:prstGeom>
          <a:solidFill>
            <a:schemeClr val="tx1"/>
          </a:solidFill>
        </p:spPr>
        <p:txBody>
          <a:bodyPr wrap="square" rtlCol="0">
            <a:spAutoFit/>
          </a:bodyPr>
          <a:lstStyle/>
          <a:p>
            <a:pPr algn="ctr"/>
            <a:r>
              <a:rPr lang="en-US" sz="2400" dirty="0">
                <a:solidFill>
                  <a:schemeClr val="bg1"/>
                </a:solidFill>
              </a:rPr>
              <a:t>60-year-old-woman with three days of fevers and productive cough.</a:t>
            </a:r>
          </a:p>
        </p:txBody>
      </p:sp>
      <p:pic>
        <p:nvPicPr>
          <p:cNvPr id="3" name="Logo" descr="A picture containing drawing&#10;&#10;Description automatically generated">
            <a:extLst>
              <a:ext uri="{FF2B5EF4-FFF2-40B4-BE49-F238E27FC236}">
                <a16:creationId xmlns:a16="http://schemas.microsoft.com/office/drawing/2014/main" id="{86A08B67-C245-4E74-868D-CBFF6A362D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3890" y="6387270"/>
            <a:ext cx="1093478" cy="416055"/>
          </a:xfrm>
          <a:prstGeom prst="rect">
            <a:avLst/>
          </a:prstGeom>
        </p:spPr>
      </p:pic>
      <p:sp>
        <p:nvSpPr>
          <p:cNvPr id="12" name="Image Attribution">
            <a:extLst>
              <a:ext uri="{FF2B5EF4-FFF2-40B4-BE49-F238E27FC236}">
                <a16:creationId xmlns:a16="http://schemas.microsoft.com/office/drawing/2014/main" id="{83E7C1BA-B593-4CB9-9868-405F9EAF4794}"/>
              </a:ext>
            </a:extLst>
          </p:cNvPr>
          <p:cNvSpPr txBox="1"/>
          <p:nvPr/>
        </p:nvSpPr>
        <p:spPr>
          <a:xfrm>
            <a:off x="-1" y="6263601"/>
            <a:ext cx="1866664" cy="461665"/>
          </a:xfrm>
          <a:prstGeom prst="rect">
            <a:avLst/>
          </a:prstGeom>
          <a:noFill/>
        </p:spPr>
        <p:txBody>
          <a:bodyPr wrap="square" rtlCol="0">
            <a:spAutoFit/>
          </a:bodyPr>
          <a:lstStyle/>
          <a:p>
            <a:r>
              <a:rPr lang="en-US" sz="1200" i="1" dirty="0"/>
              <a:t>Image courtesy of </a:t>
            </a:r>
          </a:p>
          <a:p>
            <a:r>
              <a:rPr lang="en-US" sz="1200" i="1" dirty="0"/>
              <a:t>Daniel </a:t>
            </a:r>
            <a:r>
              <a:rPr lang="en-US" sz="1200" i="1" dirty="0" err="1"/>
              <a:t>Gergen</a:t>
            </a:r>
            <a:r>
              <a:rPr lang="en-US" sz="1200" i="1" dirty="0"/>
              <a:t>, MD</a:t>
            </a:r>
          </a:p>
        </p:txBody>
      </p:sp>
      <p:pic>
        <p:nvPicPr>
          <p:cNvPr id="11" name="RML PNA and effusion" descr="A picture containing film, white, table, black&#10;&#10;Description automatically generated">
            <a:extLst>
              <a:ext uri="{FF2B5EF4-FFF2-40B4-BE49-F238E27FC236}">
                <a16:creationId xmlns:a16="http://schemas.microsoft.com/office/drawing/2014/main" id="{3EFAE5DA-3E65-3249-B382-AF870DD372D5}"/>
              </a:ext>
            </a:extLst>
          </p:cNvPr>
          <p:cNvPicPr>
            <a:picLocks noChangeAspect="1"/>
          </p:cNvPicPr>
          <p:nvPr/>
        </p:nvPicPr>
        <p:blipFill>
          <a:blip r:embed="rId4"/>
          <a:stretch>
            <a:fillRect/>
          </a:stretch>
        </p:blipFill>
        <p:spPr>
          <a:xfrm>
            <a:off x="2983859" y="639489"/>
            <a:ext cx="6224265" cy="6163836"/>
          </a:xfrm>
          <a:prstGeom prst="rect">
            <a:avLst/>
          </a:prstGeom>
        </p:spPr>
      </p:pic>
      <p:sp>
        <p:nvSpPr>
          <p:cNvPr id="21" name="Click anywhere">
            <a:extLst>
              <a:ext uri="{FF2B5EF4-FFF2-40B4-BE49-F238E27FC236}">
                <a16:creationId xmlns:a16="http://schemas.microsoft.com/office/drawing/2014/main" id="{90686ED4-BC1E-4F16-AB51-F32A925AFF96}"/>
              </a:ext>
            </a:extLst>
          </p:cNvPr>
          <p:cNvSpPr txBox="1"/>
          <p:nvPr/>
        </p:nvSpPr>
        <p:spPr>
          <a:xfrm>
            <a:off x="5530962" y="5042097"/>
            <a:ext cx="1536314" cy="1464231"/>
          </a:xfrm>
          <a:prstGeom prst="roundRect">
            <a:avLst/>
          </a:prstGeom>
          <a:solidFill>
            <a:schemeClr val="bg1"/>
          </a:solidFill>
          <a:ln w="3810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600" dirty="0"/>
              <a:t>Scroll or use arrows to advance and reverse slide animations</a:t>
            </a:r>
          </a:p>
        </p:txBody>
      </p:sp>
      <p:sp>
        <p:nvSpPr>
          <p:cNvPr id="8" name="Question one">
            <a:extLst>
              <a:ext uri="{FF2B5EF4-FFF2-40B4-BE49-F238E27FC236}">
                <a16:creationId xmlns:a16="http://schemas.microsoft.com/office/drawing/2014/main" id="{EFF81F56-43CC-4858-AD5D-A3E95F6CC0D4}"/>
              </a:ext>
            </a:extLst>
          </p:cNvPr>
          <p:cNvSpPr txBox="1"/>
          <p:nvPr/>
        </p:nvSpPr>
        <p:spPr>
          <a:xfrm>
            <a:off x="-2" y="461665"/>
            <a:ext cx="12192000" cy="461665"/>
          </a:xfrm>
          <a:prstGeom prst="rect">
            <a:avLst/>
          </a:prstGeom>
          <a:solidFill>
            <a:schemeClr val="bg1"/>
          </a:solidFill>
        </p:spPr>
        <p:txBody>
          <a:bodyPr wrap="square" rtlCol="0">
            <a:spAutoFit/>
          </a:bodyPr>
          <a:lstStyle/>
          <a:p>
            <a:pPr algn="ctr"/>
            <a:r>
              <a:rPr lang="en-US" sz="2400" dirty="0"/>
              <a:t>What is your overall interpretation?</a:t>
            </a:r>
          </a:p>
        </p:txBody>
      </p:sp>
      <p:sp>
        <p:nvSpPr>
          <p:cNvPr id="51" name="Question two">
            <a:extLst>
              <a:ext uri="{FF2B5EF4-FFF2-40B4-BE49-F238E27FC236}">
                <a16:creationId xmlns:a16="http://schemas.microsoft.com/office/drawing/2014/main" id="{3E24A490-6EC4-473D-8AA1-59D5FA638B5B}"/>
              </a:ext>
            </a:extLst>
          </p:cNvPr>
          <p:cNvSpPr txBox="1"/>
          <p:nvPr/>
        </p:nvSpPr>
        <p:spPr>
          <a:xfrm>
            <a:off x="-3" y="908670"/>
            <a:ext cx="12192000" cy="461665"/>
          </a:xfrm>
          <a:prstGeom prst="rect">
            <a:avLst/>
          </a:prstGeom>
          <a:solidFill>
            <a:schemeClr val="bg1"/>
          </a:solidFill>
        </p:spPr>
        <p:txBody>
          <a:bodyPr wrap="square" rtlCol="0">
            <a:spAutoFit/>
          </a:bodyPr>
          <a:lstStyle/>
          <a:p>
            <a:pPr algn="ctr"/>
            <a:r>
              <a:rPr lang="en-US" sz="2400" dirty="0"/>
              <a:t>How do you know this consolidation is in the right middle lobe?</a:t>
            </a:r>
          </a:p>
        </p:txBody>
      </p:sp>
      <p:sp>
        <p:nvSpPr>
          <p:cNvPr id="44" name="Question Three">
            <a:extLst>
              <a:ext uri="{FF2B5EF4-FFF2-40B4-BE49-F238E27FC236}">
                <a16:creationId xmlns:a16="http://schemas.microsoft.com/office/drawing/2014/main" id="{16A41603-4F60-4C30-9ADE-F658B163724F}"/>
              </a:ext>
            </a:extLst>
          </p:cNvPr>
          <p:cNvSpPr txBox="1"/>
          <p:nvPr/>
        </p:nvSpPr>
        <p:spPr>
          <a:xfrm>
            <a:off x="-8" y="1351708"/>
            <a:ext cx="12192000" cy="461665"/>
          </a:xfrm>
          <a:prstGeom prst="rect">
            <a:avLst/>
          </a:prstGeom>
          <a:solidFill>
            <a:schemeClr val="bg1"/>
          </a:solidFill>
        </p:spPr>
        <p:txBody>
          <a:bodyPr wrap="square" rtlCol="0">
            <a:spAutoFit/>
          </a:bodyPr>
          <a:lstStyle/>
          <a:p>
            <a:pPr algn="ctr"/>
            <a:r>
              <a:rPr lang="en-US" sz="2400" dirty="0"/>
              <a:t>What is your final diagnosis?</a:t>
            </a:r>
          </a:p>
        </p:txBody>
      </p:sp>
      <p:sp>
        <p:nvSpPr>
          <p:cNvPr id="42" name="Answer one">
            <a:extLst>
              <a:ext uri="{FF2B5EF4-FFF2-40B4-BE49-F238E27FC236}">
                <a16:creationId xmlns:a16="http://schemas.microsoft.com/office/drawing/2014/main" id="{D7007FF2-9E68-4FAC-B4F6-F8B1F94BFCAF}"/>
              </a:ext>
            </a:extLst>
          </p:cNvPr>
          <p:cNvSpPr txBox="1"/>
          <p:nvPr/>
        </p:nvSpPr>
        <p:spPr>
          <a:xfrm>
            <a:off x="0" y="461665"/>
            <a:ext cx="12192000" cy="461665"/>
          </a:xfrm>
          <a:prstGeom prst="rect">
            <a:avLst/>
          </a:prstGeom>
          <a:solidFill>
            <a:schemeClr val="tx1"/>
          </a:solidFill>
        </p:spPr>
        <p:txBody>
          <a:bodyPr wrap="square" rtlCol="0">
            <a:spAutoFit/>
          </a:bodyPr>
          <a:lstStyle/>
          <a:p>
            <a:pPr algn="ctr"/>
            <a:r>
              <a:rPr lang="en-US" sz="2400" dirty="0">
                <a:solidFill>
                  <a:schemeClr val="bg1"/>
                </a:solidFill>
              </a:rPr>
              <a:t>Dense right middle lobe consolidation and small right pleural effusion.</a:t>
            </a:r>
          </a:p>
        </p:txBody>
      </p:sp>
      <p:sp>
        <p:nvSpPr>
          <p:cNvPr id="60" name="Answer two">
            <a:extLst>
              <a:ext uri="{FF2B5EF4-FFF2-40B4-BE49-F238E27FC236}">
                <a16:creationId xmlns:a16="http://schemas.microsoft.com/office/drawing/2014/main" id="{D062FDD6-707D-4898-9FD4-D93A2190168B}"/>
              </a:ext>
            </a:extLst>
          </p:cNvPr>
          <p:cNvSpPr txBox="1"/>
          <p:nvPr/>
        </p:nvSpPr>
        <p:spPr>
          <a:xfrm>
            <a:off x="-4" y="914135"/>
            <a:ext cx="12192000" cy="461665"/>
          </a:xfrm>
          <a:prstGeom prst="rect">
            <a:avLst/>
          </a:prstGeom>
          <a:solidFill>
            <a:schemeClr val="tx1"/>
          </a:solidFill>
        </p:spPr>
        <p:txBody>
          <a:bodyPr wrap="square" rtlCol="0">
            <a:spAutoFit/>
          </a:bodyPr>
          <a:lstStyle/>
          <a:p>
            <a:pPr algn="ctr"/>
            <a:r>
              <a:rPr lang="en-US" sz="2400" dirty="0">
                <a:solidFill>
                  <a:schemeClr val="bg1"/>
                </a:solidFill>
              </a:rPr>
              <a:t>Silhouette sign with obscuration of the right heart border.</a:t>
            </a:r>
          </a:p>
        </p:txBody>
      </p:sp>
      <p:sp>
        <p:nvSpPr>
          <p:cNvPr id="13" name="Answer three">
            <a:extLst>
              <a:ext uri="{FF2B5EF4-FFF2-40B4-BE49-F238E27FC236}">
                <a16:creationId xmlns:a16="http://schemas.microsoft.com/office/drawing/2014/main" id="{D062FDD6-707D-4898-9FD4-D93A2190168B}"/>
              </a:ext>
            </a:extLst>
          </p:cNvPr>
          <p:cNvSpPr txBox="1"/>
          <p:nvPr/>
        </p:nvSpPr>
        <p:spPr>
          <a:xfrm>
            <a:off x="-12" y="1351708"/>
            <a:ext cx="12192000" cy="461665"/>
          </a:xfrm>
          <a:prstGeom prst="rect">
            <a:avLst/>
          </a:prstGeom>
          <a:solidFill>
            <a:schemeClr val="tx1"/>
          </a:solidFill>
        </p:spPr>
        <p:txBody>
          <a:bodyPr wrap="square" rtlCol="0">
            <a:spAutoFit/>
          </a:bodyPr>
          <a:lstStyle/>
          <a:p>
            <a:pPr algn="ctr"/>
            <a:r>
              <a:rPr lang="en-US" sz="2400" dirty="0">
                <a:solidFill>
                  <a:schemeClr val="bg1"/>
                </a:solidFill>
              </a:rPr>
              <a:t>Right middle lobe pneumonia and parapneumonic effusion.</a:t>
            </a:r>
          </a:p>
        </p:txBody>
      </p:sp>
      <p:grpSp>
        <p:nvGrpSpPr>
          <p:cNvPr id="10" name="Right heart border"/>
          <p:cNvGrpSpPr/>
          <p:nvPr/>
        </p:nvGrpSpPr>
        <p:grpSpPr>
          <a:xfrm>
            <a:off x="5530962" y="2232252"/>
            <a:ext cx="4853179" cy="2358853"/>
            <a:chOff x="5524075" y="3392097"/>
            <a:chExt cx="4853179" cy="2358853"/>
          </a:xfrm>
        </p:grpSpPr>
        <p:sp>
          <p:nvSpPr>
            <p:cNvPr id="5" name="Right heart border line"/>
            <p:cNvSpPr/>
            <p:nvPr/>
          </p:nvSpPr>
          <p:spPr>
            <a:xfrm>
              <a:off x="5524075" y="4461977"/>
              <a:ext cx="224847" cy="1288973"/>
            </a:xfrm>
            <a:custGeom>
              <a:avLst/>
              <a:gdLst>
                <a:gd name="connsiteX0" fmla="*/ 187287 w 224847"/>
                <a:gd name="connsiteY0" fmla="*/ 0 h 1288973"/>
                <a:gd name="connsiteX1" fmla="*/ 220337 w 224847"/>
                <a:gd name="connsiteY1" fmla="*/ 176270 h 1288973"/>
                <a:gd name="connsiteX2" fmla="*/ 99152 w 224847"/>
                <a:gd name="connsiteY2" fmla="*/ 451691 h 1288973"/>
                <a:gd name="connsiteX3" fmla="*/ 110169 w 224847"/>
                <a:gd name="connsiteY3" fmla="*/ 683045 h 1288973"/>
                <a:gd name="connsiteX4" fmla="*/ 66101 w 224847"/>
                <a:gd name="connsiteY4" fmla="*/ 991518 h 1288973"/>
                <a:gd name="connsiteX5" fmla="*/ 0 w 224847"/>
                <a:gd name="connsiteY5" fmla="*/ 1288973 h 1288973"/>
                <a:gd name="connsiteX6" fmla="*/ 0 w 224847"/>
                <a:gd name="connsiteY6" fmla="*/ 1288973 h 1288973"/>
                <a:gd name="connsiteX7" fmla="*/ 0 w 224847"/>
                <a:gd name="connsiteY7" fmla="*/ 1288973 h 128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847" h="1288973">
                  <a:moveTo>
                    <a:pt x="187287" y="0"/>
                  </a:moveTo>
                  <a:cubicBezTo>
                    <a:pt x="211156" y="50494"/>
                    <a:pt x="235026" y="100988"/>
                    <a:pt x="220337" y="176270"/>
                  </a:cubicBezTo>
                  <a:cubicBezTo>
                    <a:pt x="205648" y="251552"/>
                    <a:pt x="117513" y="367229"/>
                    <a:pt x="99152" y="451691"/>
                  </a:cubicBezTo>
                  <a:cubicBezTo>
                    <a:pt x="80791" y="536154"/>
                    <a:pt x="115678" y="593074"/>
                    <a:pt x="110169" y="683045"/>
                  </a:cubicBezTo>
                  <a:cubicBezTo>
                    <a:pt x="104660" y="773016"/>
                    <a:pt x="84462" y="890530"/>
                    <a:pt x="66101" y="991518"/>
                  </a:cubicBezTo>
                  <a:cubicBezTo>
                    <a:pt x="47740" y="1092506"/>
                    <a:pt x="0" y="1288973"/>
                    <a:pt x="0" y="1288973"/>
                  </a:cubicBezTo>
                  <a:lnTo>
                    <a:pt x="0" y="1288973"/>
                  </a:lnTo>
                  <a:lnTo>
                    <a:pt x="0" y="1288973"/>
                  </a:lnTo>
                </a:path>
              </a:pathLst>
            </a:custGeom>
            <a:noFill/>
            <a:ln w="2857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75000"/>
                  </a:schemeClr>
                </a:solidFill>
              </a:endParaRPr>
            </a:p>
          </p:txBody>
        </p:sp>
        <p:cxnSp>
          <p:nvCxnSpPr>
            <p:cNvPr id="7" name="Straight Arrow Connector 6"/>
            <p:cNvCxnSpPr>
              <a:cxnSpLocks/>
              <a:stCxn id="9" idx="1"/>
              <a:endCxn id="5" idx="3"/>
            </p:cNvCxnSpPr>
            <p:nvPr/>
          </p:nvCxnSpPr>
          <p:spPr>
            <a:xfrm flipH="1">
              <a:off x="5634244" y="3853762"/>
              <a:ext cx="3663510" cy="1291260"/>
            </a:xfrm>
            <a:prstGeom prst="straightConnector1">
              <a:avLst/>
            </a:prstGeom>
            <a:ln w="254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297754" y="3392097"/>
              <a:ext cx="1079500" cy="923330"/>
            </a:xfrm>
            <a:prstGeom prst="rect">
              <a:avLst/>
            </a:prstGeom>
            <a:noFill/>
            <a:ln w="19050">
              <a:solidFill>
                <a:schemeClr val="accent2">
                  <a:lumMod val="60000"/>
                  <a:lumOff val="40000"/>
                </a:schemeClr>
              </a:solidFill>
            </a:ln>
          </p:spPr>
          <p:txBody>
            <a:bodyPr wrap="square" rtlCol="0">
              <a:spAutoFit/>
            </a:bodyPr>
            <a:lstStyle/>
            <a:p>
              <a:pPr algn="ctr"/>
              <a:r>
                <a:rPr lang="en-US" dirty="0">
                  <a:solidFill>
                    <a:schemeClr val="accent2">
                      <a:lumMod val="60000"/>
                      <a:lumOff val="40000"/>
                    </a:schemeClr>
                  </a:solidFill>
                </a:rPr>
                <a:t>Right heart border</a:t>
              </a:r>
            </a:p>
          </p:txBody>
        </p:sp>
      </p:grpSp>
      <p:sp>
        <p:nvSpPr>
          <p:cNvPr id="2" name="RML consolidation outline"/>
          <p:cNvSpPr/>
          <p:nvPr/>
        </p:nvSpPr>
        <p:spPr>
          <a:xfrm>
            <a:off x="4583823" y="3232011"/>
            <a:ext cx="1108552" cy="1266913"/>
          </a:xfrm>
          <a:custGeom>
            <a:avLst/>
            <a:gdLst>
              <a:gd name="connsiteX0" fmla="*/ 131396 w 1167842"/>
              <a:gd name="connsiteY0" fmla="*/ 595128 h 1326283"/>
              <a:gd name="connsiteX1" fmla="*/ 505970 w 1167842"/>
              <a:gd name="connsiteY1" fmla="*/ 848516 h 1326283"/>
              <a:gd name="connsiteX2" fmla="*/ 792408 w 1167842"/>
              <a:gd name="connsiteY2" fmla="*/ 1134954 h 1326283"/>
              <a:gd name="connsiteX3" fmla="*/ 891560 w 1167842"/>
              <a:gd name="connsiteY3" fmla="*/ 1322241 h 1326283"/>
              <a:gd name="connsiteX4" fmla="*/ 979695 w 1167842"/>
              <a:gd name="connsiteY4" fmla="*/ 958684 h 1326283"/>
              <a:gd name="connsiteX5" fmla="*/ 990712 w 1167842"/>
              <a:gd name="connsiteY5" fmla="*/ 584111 h 1326283"/>
              <a:gd name="connsiteX6" fmla="*/ 1089864 w 1167842"/>
              <a:gd name="connsiteY6" fmla="*/ 330723 h 1326283"/>
              <a:gd name="connsiteX7" fmla="*/ 1144948 w 1167842"/>
              <a:gd name="connsiteY7" fmla="*/ 242588 h 1326283"/>
              <a:gd name="connsiteX8" fmla="*/ 693257 w 1167842"/>
              <a:gd name="connsiteY8" fmla="*/ 143436 h 1326283"/>
              <a:gd name="connsiteX9" fmla="*/ 461902 w 1167842"/>
              <a:gd name="connsiteY9" fmla="*/ 217 h 1326283"/>
              <a:gd name="connsiteX10" fmla="*/ 197497 w 1167842"/>
              <a:gd name="connsiteY10" fmla="*/ 110386 h 1326283"/>
              <a:gd name="connsiteX11" fmla="*/ 32244 w 1167842"/>
              <a:gd name="connsiteY11" fmla="*/ 88352 h 1326283"/>
              <a:gd name="connsiteX12" fmla="*/ 10211 w 1167842"/>
              <a:gd name="connsiteY12" fmla="*/ 551060 h 1326283"/>
              <a:gd name="connsiteX13" fmla="*/ 131396 w 1167842"/>
              <a:gd name="connsiteY13" fmla="*/ 595128 h 1326283"/>
              <a:gd name="connsiteX0" fmla="*/ 131396 w 1108552"/>
              <a:gd name="connsiteY0" fmla="*/ 595128 h 1326283"/>
              <a:gd name="connsiteX1" fmla="*/ 505970 w 1108552"/>
              <a:gd name="connsiteY1" fmla="*/ 848516 h 1326283"/>
              <a:gd name="connsiteX2" fmla="*/ 792408 w 1108552"/>
              <a:gd name="connsiteY2" fmla="*/ 1134954 h 1326283"/>
              <a:gd name="connsiteX3" fmla="*/ 891560 w 1108552"/>
              <a:gd name="connsiteY3" fmla="*/ 1322241 h 1326283"/>
              <a:gd name="connsiteX4" fmla="*/ 979695 w 1108552"/>
              <a:gd name="connsiteY4" fmla="*/ 958684 h 1326283"/>
              <a:gd name="connsiteX5" fmla="*/ 990712 w 1108552"/>
              <a:gd name="connsiteY5" fmla="*/ 584111 h 1326283"/>
              <a:gd name="connsiteX6" fmla="*/ 1089864 w 1108552"/>
              <a:gd name="connsiteY6" fmla="*/ 330723 h 1326283"/>
              <a:gd name="connsiteX7" fmla="*/ 1067830 w 1108552"/>
              <a:gd name="connsiteY7" fmla="*/ 209538 h 1326283"/>
              <a:gd name="connsiteX8" fmla="*/ 693257 w 1108552"/>
              <a:gd name="connsiteY8" fmla="*/ 143436 h 1326283"/>
              <a:gd name="connsiteX9" fmla="*/ 461902 w 1108552"/>
              <a:gd name="connsiteY9" fmla="*/ 217 h 1326283"/>
              <a:gd name="connsiteX10" fmla="*/ 197497 w 1108552"/>
              <a:gd name="connsiteY10" fmla="*/ 110386 h 1326283"/>
              <a:gd name="connsiteX11" fmla="*/ 32244 w 1108552"/>
              <a:gd name="connsiteY11" fmla="*/ 88352 h 1326283"/>
              <a:gd name="connsiteX12" fmla="*/ 10211 w 1108552"/>
              <a:gd name="connsiteY12" fmla="*/ 551060 h 1326283"/>
              <a:gd name="connsiteX13" fmla="*/ 131396 w 1108552"/>
              <a:gd name="connsiteY13" fmla="*/ 595128 h 1326283"/>
              <a:gd name="connsiteX0" fmla="*/ 131396 w 1108552"/>
              <a:gd name="connsiteY0" fmla="*/ 535758 h 1266913"/>
              <a:gd name="connsiteX1" fmla="*/ 505970 w 1108552"/>
              <a:gd name="connsiteY1" fmla="*/ 789146 h 1266913"/>
              <a:gd name="connsiteX2" fmla="*/ 792408 w 1108552"/>
              <a:gd name="connsiteY2" fmla="*/ 1075584 h 1266913"/>
              <a:gd name="connsiteX3" fmla="*/ 891560 w 1108552"/>
              <a:gd name="connsiteY3" fmla="*/ 1262871 h 1266913"/>
              <a:gd name="connsiteX4" fmla="*/ 979695 w 1108552"/>
              <a:gd name="connsiteY4" fmla="*/ 899314 h 1266913"/>
              <a:gd name="connsiteX5" fmla="*/ 990712 w 1108552"/>
              <a:gd name="connsiteY5" fmla="*/ 524741 h 1266913"/>
              <a:gd name="connsiteX6" fmla="*/ 1089864 w 1108552"/>
              <a:gd name="connsiteY6" fmla="*/ 271353 h 1266913"/>
              <a:gd name="connsiteX7" fmla="*/ 1067830 w 1108552"/>
              <a:gd name="connsiteY7" fmla="*/ 150168 h 1266913"/>
              <a:gd name="connsiteX8" fmla="*/ 693257 w 1108552"/>
              <a:gd name="connsiteY8" fmla="*/ 84066 h 1266913"/>
              <a:gd name="connsiteX9" fmla="*/ 442852 w 1108552"/>
              <a:gd name="connsiteY9" fmla="*/ 71022 h 1266913"/>
              <a:gd name="connsiteX10" fmla="*/ 197497 w 1108552"/>
              <a:gd name="connsiteY10" fmla="*/ 51016 h 1266913"/>
              <a:gd name="connsiteX11" fmla="*/ 32244 w 1108552"/>
              <a:gd name="connsiteY11" fmla="*/ 28982 h 1266913"/>
              <a:gd name="connsiteX12" fmla="*/ 10211 w 1108552"/>
              <a:gd name="connsiteY12" fmla="*/ 491690 h 1266913"/>
              <a:gd name="connsiteX13" fmla="*/ 131396 w 1108552"/>
              <a:gd name="connsiteY13" fmla="*/ 535758 h 126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8552" h="1266913">
                <a:moveTo>
                  <a:pt x="131396" y="535758"/>
                </a:moveTo>
                <a:cubicBezTo>
                  <a:pt x="214022" y="585334"/>
                  <a:pt x="395801" y="699175"/>
                  <a:pt x="505970" y="789146"/>
                </a:cubicBezTo>
                <a:cubicBezTo>
                  <a:pt x="616139" y="879117"/>
                  <a:pt x="728143" y="996630"/>
                  <a:pt x="792408" y="1075584"/>
                </a:cubicBezTo>
                <a:cubicBezTo>
                  <a:pt x="856673" y="1154538"/>
                  <a:pt x="860346" y="1292249"/>
                  <a:pt x="891560" y="1262871"/>
                </a:cubicBezTo>
                <a:cubicBezTo>
                  <a:pt x="922775" y="1233493"/>
                  <a:pt x="963170" y="1022336"/>
                  <a:pt x="979695" y="899314"/>
                </a:cubicBezTo>
                <a:cubicBezTo>
                  <a:pt x="996220" y="776292"/>
                  <a:pt x="972351" y="629401"/>
                  <a:pt x="990712" y="524741"/>
                </a:cubicBezTo>
                <a:cubicBezTo>
                  <a:pt x="1009073" y="420081"/>
                  <a:pt x="1077011" y="333782"/>
                  <a:pt x="1089864" y="271353"/>
                </a:cubicBezTo>
                <a:cubicBezTo>
                  <a:pt x="1102717" y="208924"/>
                  <a:pt x="1133931" y="181383"/>
                  <a:pt x="1067830" y="150168"/>
                </a:cubicBezTo>
                <a:cubicBezTo>
                  <a:pt x="1001729" y="118953"/>
                  <a:pt x="797420" y="97257"/>
                  <a:pt x="693257" y="84066"/>
                </a:cubicBezTo>
                <a:cubicBezTo>
                  <a:pt x="589094" y="70875"/>
                  <a:pt x="525479" y="76530"/>
                  <a:pt x="442852" y="71022"/>
                </a:cubicBezTo>
                <a:cubicBezTo>
                  <a:pt x="360225" y="65514"/>
                  <a:pt x="265932" y="58023"/>
                  <a:pt x="197497" y="51016"/>
                </a:cubicBezTo>
                <a:cubicBezTo>
                  <a:pt x="129062" y="44009"/>
                  <a:pt x="63458" y="-44464"/>
                  <a:pt x="32244" y="28982"/>
                </a:cubicBezTo>
                <a:cubicBezTo>
                  <a:pt x="1030" y="102428"/>
                  <a:pt x="-9987" y="405391"/>
                  <a:pt x="10211" y="491690"/>
                </a:cubicBezTo>
                <a:cubicBezTo>
                  <a:pt x="30409" y="577989"/>
                  <a:pt x="48770" y="486182"/>
                  <a:pt x="131396" y="535758"/>
                </a:cubicBezTo>
                <a:close/>
              </a:path>
            </a:pathLst>
          </a:custGeom>
          <a:solidFill>
            <a:schemeClr val="accent2">
              <a:lumMod val="40000"/>
              <a:lumOff val="60000"/>
              <a:alpha val="25000"/>
            </a:schemeClr>
          </a:solid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grpSp>
        <p:nvGrpSpPr>
          <p:cNvPr id="6" name="Group 5">
            <a:extLst>
              <a:ext uri="{FF2B5EF4-FFF2-40B4-BE49-F238E27FC236}">
                <a16:creationId xmlns:a16="http://schemas.microsoft.com/office/drawing/2014/main" id="{BB755934-51C6-40A3-AA8E-EC2CC924C9E3}"/>
              </a:ext>
            </a:extLst>
          </p:cNvPr>
          <p:cNvGrpSpPr/>
          <p:nvPr/>
        </p:nvGrpSpPr>
        <p:grpSpPr>
          <a:xfrm>
            <a:off x="635000" y="2070100"/>
            <a:ext cx="4000500" cy="1341579"/>
            <a:chOff x="635000" y="2070100"/>
            <a:chExt cx="4000500" cy="1341579"/>
          </a:xfrm>
        </p:grpSpPr>
        <p:cxnSp>
          <p:nvCxnSpPr>
            <p:cNvPr id="15" name="Straight Arrow Connector 14"/>
            <p:cNvCxnSpPr/>
            <p:nvPr/>
          </p:nvCxnSpPr>
          <p:spPr>
            <a:xfrm>
              <a:off x="2868222" y="2374900"/>
              <a:ext cx="1767278" cy="1036779"/>
            </a:xfrm>
            <a:prstGeom prst="straightConnector1">
              <a:avLst/>
            </a:prstGeom>
            <a:ln w="254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35000" y="2070100"/>
              <a:ext cx="2233222" cy="646331"/>
            </a:xfrm>
            <a:prstGeom prst="rect">
              <a:avLst/>
            </a:prstGeom>
            <a:noFill/>
            <a:ln w="25400">
              <a:solidFill>
                <a:schemeClr val="accent2">
                  <a:lumMod val="60000"/>
                  <a:lumOff val="40000"/>
                </a:schemeClr>
              </a:solidFill>
            </a:ln>
          </p:spPr>
          <p:txBody>
            <a:bodyPr wrap="square" rtlCol="0">
              <a:spAutoFit/>
            </a:bodyPr>
            <a:lstStyle/>
            <a:p>
              <a:pPr algn="ctr"/>
              <a:r>
                <a:rPr lang="en-US" dirty="0">
                  <a:solidFill>
                    <a:schemeClr val="accent2">
                      <a:lumMod val="60000"/>
                      <a:lumOff val="40000"/>
                    </a:schemeClr>
                  </a:solidFill>
                </a:rPr>
                <a:t>Right middle lobe consolidation</a:t>
              </a:r>
            </a:p>
          </p:txBody>
        </p:sp>
      </p:grpSp>
      <p:sp>
        <p:nvSpPr>
          <p:cNvPr id="4" name="Right pleural effusion outline"/>
          <p:cNvSpPr/>
          <p:nvPr/>
        </p:nvSpPr>
        <p:spPr>
          <a:xfrm>
            <a:off x="4126146" y="4428187"/>
            <a:ext cx="987526" cy="908661"/>
          </a:xfrm>
          <a:custGeom>
            <a:avLst/>
            <a:gdLst>
              <a:gd name="connsiteX0" fmla="*/ 291618 w 987526"/>
              <a:gd name="connsiteY0" fmla="*/ 594 h 908661"/>
              <a:gd name="connsiteX1" fmla="*/ 412803 w 987526"/>
              <a:gd name="connsiteY1" fmla="*/ 220931 h 908661"/>
              <a:gd name="connsiteX2" fmla="*/ 666191 w 987526"/>
              <a:gd name="connsiteY2" fmla="*/ 419235 h 908661"/>
              <a:gd name="connsiteX3" fmla="*/ 985681 w 987526"/>
              <a:gd name="connsiteY3" fmla="*/ 551437 h 908661"/>
              <a:gd name="connsiteX4" fmla="*/ 511955 w 987526"/>
              <a:gd name="connsiteY4" fmla="*/ 496353 h 908661"/>
              <a:gd name="connsiteX5" fmla="*/ 203483 w 987526"/>
              <a:gd name="connsiteY5" fmla="*/ 683640 h 908661"/>
              <a:gd name="connsiteX6" fmla="*/ 5179 w 987526"/>
              <a:gd name="connsiteY6" fmla="*/ 903977 h 908661"/>
              <a:gd name="connsiteX7" fmla="*/ 71281 w 987526"/>
              <a:gd name="connsiteY7" fmla="*/ 463302 h 908661"/>
              <a:gd name="connsiteX8" fmla="*/ 214500 w 987526"/>
              <a:gd name="connsiteY8" fmla="*/ 165847 h 908661"/>
              <a:gd name="connsiteX9" fmla="*/ 291618 w 987526"/>
              <a:gd name="connsiteY9" fmla="*/ 594 h 90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7526" h="908661">
                <a:moveTo>
                  <a:pt x="291618" y="594"/>
                </a:moveTo>
                <a:cubicBezTo>
                  <a:pt x="324669" y="9775"/>
                  <a:pt x="350374" y="151158"/>
                  <a:pt x="412803" y="220931"/>
                </a:cubicBezTo>
                <a:cubicBezTo>
                  <a:pt x="475232" y="290705"/>
                  <a:pt x="570711" y="364151"/>
                  <a:pt x="666191" y="419235"/>
                </a:cubicBezTo>
                <a:cubicBezTo>
                  <a:pt x="761671" y="474319"/>
                  <a:pt x="1011387" y="538584"/>
                  <a:pt x="985681" y="551437"/>
                </a:cubicBezTo>
                <a:cubicBezTo>
                  <a:pt x="959975" y="564290"/>
                  <a:pt x="642321" y="474319"/>
                  <a:pt x="511955" y="496353"/>
                </a:cubicBezTo>
                <a:cubicBezTo>
                  <a:pt x="381589" y="518387"/>
                  <a:pt x="287946" y="615703"/>
                  <a:pt x="203483" y="683640"/>
                </a:cubicBezTo>
                <a:cubicBezTo>
                  <a:pt x="119020" y="751577"/>
                  <a:pt x="27213" y="940700"/>
                  <a:pt x="5179" y="903977"/>
                </a:cubicBezTo>
                <a:cubicBezTo>
                  <a:pt x="-16855" y="867254"/>
                  <a:pt x="36394" y="586324"/>
                  <a:pt x="71281" y="463302"/>
                </a:cubicBezTo>
                <a:cubicBezTo>
                  <a:pt x="106168" y="340280"/>
                  <a:pt x="179613" y="241129"/>
                  <a:pt x="214500" y="165847"/>
                </a:cubicBezTo>
                <a:cubicBezTo>
                  <a:pt x="249387" y="90565"/>
                  <a:pt x="258567" y="-8587"/>
                  <a:pt x="291618" y="594"/>
                </a:cubicBezTo>
                <a:close/>
              </a:path>
            </a:pathLst>
          </a:custGeom>
          <a:solidFill>
            <a:schemeClr val="accent1">
              <a:lumMod val="60000"/>
              <a:lumOff val="40000"/>
              <a:alpha val="2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endCxn id="4" idx="7"/>
          </p:cNvCxnSpPr>
          <p:nvPr/>
        </p:nvCxnSpPr>
        <p:spPr>
          <a:xfrm>
            <a:off x="2362200" y="4428187"/>
            <a:ext cx="1835227" cy="463302"/>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97749" y="4285834"/>
            <a:ext cx="1645579" cy="369332"/>
          </a:xfrm>
          <a:prstGeom prst="rect">
            <a:avLst/>
          </a:prstGeom>
          <a:noFill/>
          <a:ln w="25400">
            <a:solidFill>
              <a:schemeClr val="accent1"/>
            </a:solidFill>
          </a:ln>
        </p:spPr>
        <p:txBody>
          <a:bodyPr wrap="none" rtlCol="0">
            <a:spAutoFit/>
          </a:bodyPr>
          <a:lstStyle/>
          <a:p>
            <a:pPr algn="ctr"/>
            <a:r>
              <a:rPr lang="en-US" dirty="0">
                <a:solidFill>
                  <a:schemeClr val="accent1"/>
                </a:solidFill>
              </a:rPr>
              <a:t>Pleural effusion</a:t>
            </a:r>
          </a:p>
        </p:txBody>
      </p:sp>
      <p:graphicFrame>
        <p:nvGraphicFramePr>
          <p:cNvPr id="24" name="Silhouette sign"/>
          <p:cNvGraphicFramePr>
            <a:graphicFrameLocks noGrp="1"/>
          </p:cNvGraphicFramePr>
          <p:nvPr>
            <p:extLst>
              <p:ext uri="{D42A27DB-BD31-4B8C-83A1-F6EECF244321}">
                <p14:modId xmlns:p14="http://schemas.microsoft.com/office/powerpoint/2010/main" val="4264830730"/>
              </p:ext>
            </p:extLst>
          </p:nvPr>
        </p:nvGraphicFramePr>
        <p:xfrm>
          <a:off x="8534400" y="3598705"/>
          <a:ext cx="3581400" cy="2041168"/>
        </p:xfrm>
        <a:graphic>
          <a:graphicData uri="http://schemas.openxmlformats.org/drawingml/2006/table">
            <a:tbl>
              <a:tblPr firstRow="1" bandRow="1">
                <a:tableStyleId>{9D7B26C5-4107-4FEC-AEDC-1716B250A1EF}</a:tableStyleId>
              </a:tblPr>
              <a:tblGrid>
                <a:gridCol w="1584158">
                  <a:extLst>
                    <a:ext uri="{9D8B030D-6E8A-4147-A177-3AD203B41FA5}">
                      <a16:colId xmlns:a16="http://schemas.microsoft.com/office/drawing/2014/main" val="20000"/>
                    </a:ext>
                  </a:extLst>
                </a:gridCol>
                <a:gridCol w="1997242">
                  <a:extLst>
                    <a:ext uri="{9D8B030D-6E8A-4147-A177-3AD203B41FA5}">
                      <a16:colId xmlns:a16="http://schemas.microsoft.com/office/drawing/2014/main" val="20001"/>
                    </a:ext>
                  </a:extLst>
                </a:gridCol>
              </a:tblGrid>
              <a:tr h="297020">
                <a:tc>
                  <a:txBody>
                    <a:bodyPr/>
                    <a:lstStyle/>
                    <a:p>
                      <a:pPr algn="ctr"/>
                      <a:r>
                        <a:rPr lang="en-US" sz="1400" dirty="0"/>
                        <a:t>IF Silhouetted</a:t>
                      </a: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r>
                        <a:rPr lang="en-US" sz="1400" dirty="0"/>
                        <a:t>Suggests Affected Lobe</a:t>
                      </a: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48508">
                <a:tc>
                  <a:txBody>
                    <a:bodyPr/>
                    <a:lstStyle/>
                    <a:p>
                      <a:pPr algn="ctr"/>
                      <a:r>
                        <a:rPr lang="en-US" sz="1400" dirty="0"/>
                        <a:t>L</a:t>
                      </a:r>
                      <a:r>
                        <a:rPr lang="en-US" sz="1400" baseline="0" dirty="0"/>
                        <a:t> </a:t>
                      </a:r>
                      <a:r>
                        <a:rPr lang="en-US" sz="1400" dirty="0"/>
                        <a:t>hemi-diaphragm</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lvl="0" algn="ctr"/>
                      <a:r>
                        <a:rPr lang="en-US" sz="1400" dirty="0"/>
                        <a:t>LLL</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48508">
                <a:tc>
                  <a:txBody>
                    <a:bodyPr/>
                    <a:lstStyle/>
                    <a:p>
                      <a:pPr algn="ctr"/>
                      <a:r>
                        <a:rPr lang="en-US" sz="1400" dirty="0"/>
                        <a:t>L heart border</a:t>
                      </a:r>
                    </a:p>
                  </a:txBody>
                  <a:tcPr>
                    <a:lnL w="12700" cap="flat" cmpd="sng" algn="ctr">
                      <a:solidFill>
                        <a:schemeClr val="tx1"/>
                      </a:solidFill>
                      <a:prstDash val="solid"/>
                      <a:round/>
                      <a:headEnd type="none" w="med" len="med"/>
                      <a:tailEnd type="none" w="med" len="med"/>
                    </a:lnL>
                    <a:solidFill>
                      <a:schemeClr val="bg1"/>
                    </a:solidFill>
                  </a:tcPr>
                </a:tc>
                <a:tc>
                  <a:txBody>
                    <a:bodyPr/>
                    <a:lstStyle/>
                    <a:p>
                      <a:pPr lvl="0" algn="ctr"/>
                      <a:r>
                        <a:rPr lang="en-US" sz="1400" dirty="0" err="1"/>
                        <a:t>Lingula</a:t>
                      </a:r>
                      <a:endParaRPr lang="en-US" sz="1400" dirty="0"/>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348508">
                <a:tc>
                  <a:txBody>
                    <a:bodyPr/>
                    <a:lstStyle/>
                    <a:p>
                      <a:pPr algn="ctr"/>
                      <a:r>
                        <a:rPr lang="en-US" sz="1400" dirty="0"/>
                        <a:t>R hemi-diaphragm</a:t>
                      </a:r>
                    </a:p>
                  </a:txBody>
                  <a:tcPr>
                    <a:lnL w="12700" cap="flat" cmpd="sng" algn="ctr">
                      <a:solidFill>
                        <a:schemeClr val="tx1"/>
                      </a:solidFill>
                      <a:prstDash val="solid"/>
                      <a:round/>
                      <a:headEnd type="none" w="med" len="med"/>
                      <a:tailEnd type="none" w="med" len="med"/>
                    </a:lnL>
                    <a:solidFill>
                      <a:schemeClr val="bg1"/>
                    </a:solidFill>
                  </a:tcPr>
                </a:tc>
                <a:tc>
                  <a:txBody>
                    <a:bodyPr/>
                    <a:lstStyle/>
                    <a:p>
                      <a:pPr lvl="0" algn="ctr"/>
                      <a:r>
                        <a:rPr lang="en-US" sz="1400" dirty="0"/>
                        <a:t>RLL</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45422">
                <a:tc>
                  <a:txBody>
                    <a:bodyPr/>
                    <a:lstStyle/>
                    <a:p>
                      <a:pPr algn="ctr"/>
                      <a:r>
                        <a:rPr lang="en-US" sz="1400" dirty="0">
                          <a:ln>
                            <a:solidFill>
                              <a:sysClr val="windowText" lastClr="000000"/>
                            </a:solidFill>
                          </a:ln>
                          <a:solidFill>
                            <a:schemeClr val="bg1"/>
                          </a:solidFill>
                        </a:rPr>
                        <a:t>R heart</a:t>
                      </a:r>
                      <a:r>
                        <a:rPr lang="en-US" sz="1400" baseline="0" dirty="0">
                          <a:ln>
                            <a:solidFill>
                              <a:sysClr val="windowText" lastClr="000000"/>
                            </a:solidFill>
                          </a:ln>
                          <a:solidFill>
                            <a:schemeClr val="bg1"/>
                          </a:solidFill>
                        </a:rPr>
                        <a:t> border</a:t>
                      </a:r>
                      <a:endParaRPr lang="en-US" sz="1400" dirty="0">
                        <a:ln>
                          <a:solidFill>
                            <a:sysClr val="windowText" lastClr="000000"/>
                          </a:solidFill>
                        </a:ln>
                        <a:solidFill>
                          <a:schemeClr val="bg1"/>
                        </a:solidFill>
                      </a:endParaRPr>
                    </a:p>
                  </a:txBody>
                  <a:tcPr>
                    <a:lnL w="12700" cap="flat" cmpd="sng" algn="ctr">
                      <a:solidFill>
                        <a:schemeClr val="tx1"/>
                      </a:solidFill>
                      <a:prstDash val="solid"/>
                      <a:round/>
                      <a:headEnd type="none" w="med" len="med"/>
                      <a:tailEnd type="none" w="med" len="med"/>
                    </a:lnL>
                    <a:solidFill>
                      <a:schemeClr val="accent2">
                        <a:lumMod val="60000"/>
                        <a:lumOff val="40000"/>
                      </a:schemeClr>
                    </a:solidFill>
                  </a:tcPr>
                </a:tc>
                <a:tc>
                  <a:txBody>
                    <a:bodyPr/>
                    <a:lstStyle/>
                    <a:p>
                      <a:pPr lvl="0" algn="ctr"/>
                      <a:r>
                        <a:rPr lang="en-US" sz="1400" dirty="0">
                          <a:ln>
                            <a:solidFill>
                              <a:sysClr val="windowText" lastClr="000000"/>
                            </a:solidFill>
                          </a:ln>
                          <a:solidFill>
                            <a:schemeClr val="bg1"/>
                          </a:solidFill>
                        </a:rPr>
                        <a:t>RML</a:t>
                      </a:r>
                    </a:p>
                  </a:txBody>
                  <a:tcPr>
                    <a:lnR w="12700" cap="flat" cmpd="sng" algn="ctr">
                      <a:solidFill>
                        <a:schemeClr val="tx1"/>
                      </a:solidFill>
                      <a:prstDash val="solid"/>
                      <a:round/>
                      <a:headEnd type="none" w="med" len="med"/>
                      <a:tailEnd type="none" w="med" len="med"/>
                    </a:lnR>
                    <a:solidFill>
                      <a:schemeClr val="accent2">
                        <a:lumMod val="60000"/>
                        <a:lumOff val="40000"/>
                      </a:schemeClr>
                    </a:solidFill>
                  </a:tcPr>
                </a:tc>
                <a:extLst>
                  <a:ext uri="{0D108BD9-81ED-4DB2-BD59-A6C34878D82A}">
                    <a16:rowId xmlns:a16="http://schemas.microsoft.com/office/drawing/2014/main" val="10004"/>
                  </a:ext>
                </a:extLst>
              </a:tr>
              <a:tr h="345422">
                <a:tc>
                  <a:txBody>
                    <a:bodyPr/>
                    <a:lstStyle/>
                    <a:p>
                      <a:pPr algn="ctr"/>
                      <a:r>
                        <a:rPr lang="en-US" sz="1400" dirty="0"/>
                        <a:t>Descending aorta</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lvl="0" algn="ctr"/>
                      <a:r>
                        <a:rPr lang="en-US" sz="1400" dirty="0"/>
                        <a:t>LLL</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cxnSp>
        <p:nvCxnSpPr>
          <p:cNvPr id="22" name="Straight Arrow Connector 21">
            <a:extLst>
              <a:ext uri="{FF2B5EF4-FFF2-40B4-BE49-F238E27FC236}">
                <a16:creationId xmlns:a16="http://schemas.microsoft.com/office/drawing/2014/main" id="{26B384BC-2A95-4911-B534-CBE180F99179}"/>
              </a:ext>
            </a:extLst>
          </p:cNvPr>
          <p:cNvCxnSpPr>
            <a:cxnSpLocks/>
          </p:cNvCxnSpPr>
          <p:nvPr/>
        </p:nvCxnSpPr>
        <p:spPr>
          <a:xfrm>
            <a:off x="9926053" y="3752850"/>
            <a:ext cx="240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09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P spid="51" grpId="0" animBg="1"/>
      <p:bldP spid="44" grpId="0" animBg="1"/>
      <p:bldP spid="42" grpId="0" animBg="1"/>
      <p:bldP spid="60" grpId="0" animBg="1"/>
      <p:bldP spid="13" grpId="0" animBg="1"/>
      <p:bldP spid="2" grpId="0" animBg="1"/>
      <p:bldP spid="2" grpId="1" animBg="1"/>
      <p:bldP spid="4" grpId="0" animBg="1"/>
      <p:bldP spid="4" grpId="1" animBg="1"/>
      <p:bldP spid="2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13B57B1B56684BAB1341979C003C65" ma:contentTypeVersion="13" ma:contentTypeDescription="Create a new document." ma:contentTypeScope="" ma:versionID="3405956e3a549576d6db573d22b4ed99">
  <xsd:schema xmlns:xsd="http://www.w3.org/2001/XMLSchema" xmlns:xs="http://www.w3.org/2001/XMLSchema" xmlns:p="http://schemas.microsoft.com/office/2006/metadata/properties" xmlns:ns3="b8b3ae3f-5481-4331-b963-02e70fee9004" xmlns:ns4="05428c74-abb2-4460-9816-fc88d4c40442" targetNamespace="http://schemas.microsoft.com/office/2006/metadata/properties" ma:root="true" ma:fieldsID="936cb61175cac8064d30e2ba659afcbb" ns3:_="" ns4:_="">
    <xsd:import namespace="b8b3ae3f-5481-4331-b963-02e70fee9004"/>
    <xsd:import namespace="05428c74-abb2-4460-9816-fc88d4c4044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b3ae3f-5481-4331-b963-02e70fee9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428c74-abb2-4460-9816-fc88d4c404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2253ED-4BC3-4DC9-981E-BB467C2EC2A7}">
  <ds:schemaRefs>
    <ds:schemaRef ds:uri="http://schemas.microsoft.com/sharepoint/v3/contenttype/forms"/>
  </ds:schemaRefs>
</ds:datastoreItem>
</file>

<file path=customXml/itemProps2.xml><?xml version="1.0" encoding="utf-8"?>
<ds:datastoreItem xmlns:ds="http://schemas.openxmlformats.org/officeDocument/2006/customXml" ds:itemID="{F74EA6EA-59D5-4D00-88FA-89FD100C09AF}">
  <ds:schemaRefs>
    <ds:schemaRef ds:uri="http://purl.org/dc/terms/"/>
    <ds:schemaRef ds:uri="http://www.w3.org/XML/1998/namespac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purl.org/dc/dcmitype/"/>
    <ds:schemaRef ds:uri="http://schemas.openxmlformats.org/package/2006/metadata/core-properties"/>
    <ds:schemaRef ds:uri="05428c74-abb2-4460-9816-fc88d4c40442"/>
    <ds:schemaRef ds:uri="b8b3ae3f-5481-4331-b963-02e70fee9004"/>
  </ds:schemaRefs>
</ds:datastoreItem>
</file>

<file path=customXml/itemProps3.xml><?xml version="1.0" encoding="utf-8"?>
<ds:datastoreItem xmlns:ds="http://schemas.openxmlformats.org/officeDocument/2006/customXml" ds:itemID="{7ABA7D8A-F5E6-405A-ABE6-B4FE95E125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b3ae3f-5481-4331-b963-02e70fee9004"/>
    <ds:schemaRef ds:uri="05428c74-abb2-4460-9816-fc88d4c404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7235</TotalTime>
  <Words>306</Words>
  <Application>Microsoft Office PowerPoint</Application>
  <PresentationFormat>Widescreen</PresentationFormat>
  <Paragraphs>42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Fainstad, Brandon P.</dc:creator>
  <cp:lastModifiedBy>Fainstad, Brandon</cp:lastModifiedBy>
  <cp:revision>17</cp:revision>
  <dcterms:created xsi:type="dcterms:W3CDTF">2020-09-25T16:30:24Z</dcterms:created>
  <dcterms:modified xsi:type="dcterms:W3CDTF">2022-05-05T21:26:16Z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0x0101000913B57B1B56684BAB1341979C003C65</vt:lpwstr>
  </property>
</Properties>
</file>