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58475" autoAdjust="0"/>
  </p:normalViewPr>
  <p:slideViewPr>
    <p:cSldViewPr snapToGrid="0">
      <p:cViewPr varScale="1">
        <p:scale>
          <a:sx n="61" d="100"/>
          <a:sy n="61" d="100"/>
        </p:scale>
        <p:origin x="17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instad, Brandon" userId="aac92477-536e-4d21-9f70-fa5cd941f380" providerId="ADAL" clId="{E8DB337D-BB63-49F9-9BF7-77A01DA8E274}"/>
    <pc:docChg chg="modSld">
      <pc:chgData name="Fainstad, Brandon" userId="aac92477-536e-4d21-9f70-fa5cd941f380" providerId="ADAL" clId="{E8DB337D-BB63-49F9-9BF7-77A01DA8E274}" dt="2022-05-05T21:48:39.581" v="27" actId="20577"/>
      <pc:docMkLst>
        <pc:docMk/>
      </pc:docMkLst>
      <pc:sldChg chg="modNotesTx">
        <pc:chgData name="Fainstad, Brandon" userId="aac92477-536e-4d21-9f70-fa5cd941f380" providerId="ADAL" clId="{E8DB337D-BB63-49F9-9BF7-77A01DA8E274}" dt="2022-05-05T21:48:39.581" v="27" actId="20577"/>
        <pc:sldMkLst>
          <pc:docMk/>
          <pc:sldMk cId="1078091566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2EEA1-F371-4B7B-9364-426B6BBD2049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2401B-AD1E-4148-843A-1CF96CA8A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82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Instructions</a:t>
            </a:r>
            <a:r>
              <a:rPr lang="en-US" dirty="0"/>
              <a:t>: Ask a leaner to provide a full interpretation of the new radiograph. Ask them to describe the nodules then advance through the slide for subsequent questions and graphics.  </a:t>
            </a:r>
          </a:p>
          <a:p>
            <a:endParaRPr lang="en-US" dirty="0"/>
          </a:p>
          <a:p>
            <a:r>
              <a:rPr lang="en-US" b="1" dirty="0"/>
              <a:t>CXR Interpretation:</a:t>
            </a:r>
            <a:r>
              <a:rPr lang="en-US" dirty="0"/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Merriweather Sans"/>
              </a:rPr>
              <a:t>Numerous bilateral basilar predominant, well-defined pulmonary nodules, concerning for metastases. Large right pleural effusion.</a:t>
            </a:r>
          </a:p>
          <a:p>
            <a:endParaRPr lang="en-US" b="1" dirty="0"/>
          </a:p>
          <a:p>
            <a:r>
              <a:rPr lang="en-US" b="1" dirty="0"/>
              <a:t>Diagnosis:</a:t>
            </a:r>
            <a:r>
              <a:rPr lang="en-US" dirty="0"/>
              <a:t> Diffusely metastatic neuroendocrine tumor from unknown primary.</a:t>
            </a:r>
          </a:p>
          <a:p>
            <a:endParaRPr lang="en-US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Teaching:</a:t>
            </a:r>
            <a:r>
              <a:rPr lang="en-US" dirty="0"/>
              <a:t> Lung metastases are typically are well-defined, distributed toward the bases and the periphery reflecting hematogenous spread. There is also probably right-sided pleural metastasis based on the effusion.  Primary lung cancer nodules tends to have ill-defined spiculated margins and are often located centrally or apically.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42401B-AD1E-4148-843A-1CF96CA8A2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86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Instructions</a:t>
            </a:r>
            <a:r>
              <a:rPr lang="en-US" dirty="0"/>
              <a:t>: Ask a leaner to provide a full interpretation of the new radiograph. Ask them to describe the nodules then advance through the slide for subsequent questions and graphics.  </a:t>
            </a:r>
          </a:p>
          <a:p>
            <a:endParaRPr lang="en-US" dirty="0"/>
          </a:p>
          <a:p>
            <a:r>
              <a:rPr lang="en-US" b="1" dirty="0"/>
              <a:t>CXR Interpretation:</a:t>
            </a:r>
            <a:r>
              <a:rPr lang="en-US" dirty="0"/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Merriweather Sans"/>
              </a:rPr>
              <a:t>Numerous bilateral basilar predominant, well-defined pulmonary nodules, concerning for metastases. Large right pleural effusion.</a:t>
            </a:r>
          </a:p>
          <a:p>
            <a:endParaRPr lang="en-US" b="1" dirty="0"/>
          </a:p>
          <a:p>
            <a:r>
              <a:rPr lang="en-US" b="1"/>
              <a:t>Clinical Diagnosis</a:t>
            </a:r>
            <a:r>
              <a:rPr lang="en-US" b="1" dirty="0"/>
              <a:t>:</a:t>
            </a:r>
            <a:r>
              <a:rPr lang="en-US" dirty="0"/>
              <a:t> Diffusely metastatic neuroendocrine tumor from unknown primary.</a:t>
            </a:r>
          </a:p>
          <a:p>
            <a:endParaRPr lang="en-US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Teaching:</a:t>
            </a:r>
            <a:r>
              <a:rPr lang="en-US" dirty="0"/>
              <a:t> Lung metastases are typically well-defined, distributed bilaterally toward the bases and the periphery reflecting hematogenous spread. There is also a right-sided pleural metastasis based on the effusion.  Primary lung cancer nodules tends to have ill-defined spiculated margins and are often located centrally or apically.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42401B-AD1E-4148-843A-1CF96CA8A2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01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5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2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0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47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9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30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0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4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1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7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9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1F665-B001-41CC-85B8-E02EED41F15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AF0C1-E042-4C52-A489-2099A9E87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07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38;p23">
            <a:extLst>
              <a:ext uri="{FF2B5EF4-FFF2-40B4-BE49-F238E27FC236}">
                <a16:creationId xmlns:a16="http://schemas.microsoft.com/office/drawing/2014/main" id="{481794B0-46C1-4CA4-A73B-E3EBA887BC3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4582"/>
          <a:stretch/>
        </p:blipFill>
        <p:spPr>
          <a:xfrm>
            <a:off x="2693040" y="451428"/>
            <a:ext cx="6805914" cy="641368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Case stem">
            <a:extLst>
              <a:ext uri="{FF2B5EF4-FFF2-40B4-BE49-F238E27FC236}">
                <a16:creationId xmlns:a16="http://schemas.microsoft.com/office/drawing/2014/main" id="{641F0419-6197-437B-A96B-E329F6C18A08}"/>
              </a:ext>
            </a:extLst>
          </p:cNvPr>
          <p:cNvSpPr txBox="1"/>
          <p:nvPr/>
        </p:nvSpPr>
        <p:spPr>
          <a:xfrm>
            <a:off x="-1" y="0"/>
            <a:ext cx="121920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45yo woman presents with dyspnea, weight loss and pleuritic chest pain.</a:t>
            </a:r>
          </a:p>
        </p:txBody>
      </p:sp>
      <p:sp>
        <p:nvSpPr>
          <p:cNvPr id="8" name="Question one">
            <a:extLst>
              <a:ext uri="{FF2B5EF4-FFF2-40B4-BE49-F238E27FC236}">
                <a16:creationId xmlns:a16="http://schemas.microsoft.com/office/drawing/2014/main" id="{EFF81F56-43CC-4858-AD5D-A3E95F6CC0D4}"/>
              </a:ext>
            </a:extLst>
          </p:cNvPr>
          <p:cNvSpPr txBox="1"/>
          <p:nvPr/>
        </p:nvSpPr>
        <p:spPr>
          <a:xfrm>
            <a:off x="-2" y="461665"/>
            <a:ext cx="1219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is your overall interpretation?</a:t>
            </a:r>
          </a:p>
        </p:txBody>
      </p:sp>
      <p:pic>
        <p:nvPicPr>
          <p:cNvPr id="3" name="Logo" descr="A picture containing drawing&#10;&#10;Description automatically generated">
            <a:extLst>
              <a:ext uri="{FF2B5EF4-FFF2-40B4-BE49-F238E27FC236}">
                <a16:creationId xmlns:a16="http://schemas.microsoft.com/office/drawing/2014/main" id="{86A08B67-C245-4E74-868D-CBFF6A362D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0" y="6449055"/>
            <a:ext cx="1093478" cy="416055"/>
          </a:xfrm>
          <a:prstGeom prst="rect">
            <a:avLst/>
          </a:prstGeom>
        </p:spPr>
      </p:pic>
      <p:sp>
        <p:nvSpPr>
          <p:cNvPr id="69" name="Answer One">
            <a:extLst>
              <a:ext uri="{FF2B5EF4-FFF2-40B4-BE49-F238E27FC236}">
                <a16:creationId xmlns:a16="http://schemas.microsoft.com/office/drawing/2014/main" id="{FA94F55E-D7CE-4EFB-960E-1060B76817C5}"/>
              </a:ext>
            </a:extLst>
          </p:cNvPr>
          <p:cNvSpPr txBox="1"/>
          <p:nvPr/>
        </p:nvSpPr>
        <p:spPr>
          <a:xfrm>
            <a:off x="-3" y="451428"/>
            <a:ext cx="121920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Numerous bilateral, basilar-predominant, well-defined nodules with R pleural effusion. </a:t>
            </a:r>
          </a:p>
        </p:txBody>
      </p:sp>
      <p:sp>
        <p:nvSpPr>
          <p:cNvPr id="51" name="Question two">
            <a:extLst>
              <a:ext uri="{FF2B5EF4-FFF2-40B4-BE49-F238E27FC236}">
                <a16:creationId xmlns:a16="http://schemas.microsoft.com/office/drawing/2014/main" id="{3E24A490-6EC4-473D-8AA1-59D5FA638B5B}"/>
              </a:ext>
            </a:extLst>
          </p:cNvPr>
          <p:cNvSpPr txBox="1"/>
          <p:nvPr/>
        </p:nvSpPr>
        <p:spPr>
          <a:xfrm>
            <a:off x="0" y="900227"/>
            <a:ext cx="1219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characteristics of these lesions are suspicious for metastases?</a:t>
            </a:r>
          </a:p>
        </p:txBody>
      </p:sp>
      <p:grpSp>
        <p:nvGrpSpPr>
          <p:cNvPr id="23" name="Mets and effusion">
            <a:extLst>
              <a:ext uri="{FF2B5EF4-FFF2-40B4-BE49-F238E27FC236}">
                <a16:creationId xmlns:a16="http://schemas.microsoft.com/office/drawing/2014/main" id="{105D4544-73A2-4B1C-AF14-E67C94A4752A}"/>
              </a:ext>
            </a:extLst>
          </p:cNvPr>
          <p:cNvGrpSpPr/>
          <p:nvPr/>
        </p:nvGrpSpPr>
        <p:grpSpPr>
          <a:xfrm>
            <a:off x="2781755" y="2112326"/>
            <a:ext cx="5906973" cy="4026453"/>
            <a:chOff x="2781755" y="2112326"/>
            <a:chExt cx="5906973" cy="4026453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45E403A-9BEB-48C6-8F43-0C76CB085D61}"/>
                </a:ext>
              </a:extLst>
            </p:cNvPr>
            <p:cNvSpPr/>
            <p:nvPr/>
          </p:nvSpPr>
          <p:spPr>
            <a:xfrm>
              <a:off x="7917084" y="3900669"/>
              <a:ext cx="613458" cy="567159"/>
            </a:xfrm>
            <a:prstGeom prst="ellipse">
              <a:avLst/>
            </a:prstGeom>
            <a:noFill/>
            <a:ln w="381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6C85687-5D79-4181-86E9-B7CE19355CE6}"/>
                </a:ext>
              </a:extLst>
            </p:cNvPr>
            <p:cNvSpPr/>
            <p:nvPr/>
          </p:nvSpPr>
          <p:spPr>
            <a:xfrm>
              <a:off x="7768542" y="4635676"/>
              <a:ext cx="613458" cy="567159"/>
            </a:xfrm>
            <a:prstGeom prst="ellipse">
              <a:avLst/>
            </a:prstGeom>
            <a:noFill/>
            <a:ln w="381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7730769-7CEB-41F4-9C78-87697C772188}"/>
                </a:ext>
              </a:extLst>
            </p:cNvPr>
            <p:cNvSpPr/>
            <p:nvPr/>
          </p:nvSpPr>
          <p:spPr>
            <a:xfrm>
              <a:off x="8160151" y="5571620"/>
              <a:ext cx="528577" cy="567159"/>
            </a:xfrm>
            <a:prstGeom prst="ellipse">
              <a:avLst/>
            </a:prstGeom>
            <a:noFill/>
            <a:ln w="381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2ADC6B1-7ADC-4A0D-88D2-B3336EE9EBC6}"/>
                </a:ext>
              </a:extLst>
            </p:cNvPr>
            <p:cNvSpPr/>
            <p:nvPr/>
          </p:nvSpPr>
          <p:spPr>
            <a:xfrm>
              <a:off x="6982949" y="4898697"/>
              <a:ext cx="528577" cy="567159"/>
            </a:xfrm>
            <a:prstGeom prst="ellipse">
              <a:avLst/>
            </a:prstGeom>
            <a:noFill/>
            <a:ln w="381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5BB12FA3-34E0-49F7-BF40-C028D2172FA5}"/>
                </a:ext>
              </a:extLst>
            </p:cNvPr>
            <p:cNvSpPr/>
            <p:nvPr/>
          </p:nvSpPr>
          <p:spPr>
            <a:xfrm>
              <a:off x="6472148" y="4467828"/>
              <a:ext cx="528577" cy="567159"/>
            </a:xfrm>
            <a:prstGeom prst="ellipse">
              <a:avLst/>
            </a:prstGeom>
            <a:noFill/>
            <a:ln w="381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E88F016D-DE1C-499C-A410-5B64CA3EAD5B}"/>
                </a:ext>
              </a:extLst>
            </p:cNvPr>
            <p:cNvSpPr/>
            <p:nvPr/>
          </p:nvSpPr>
          <p:spPr>
            <a:xfrm>
              <a:off x="6684383" y="3685234"/>
              <a:ext cx="528577" cy="567159"/>
            </a:xfrm>
            <a:prstGeom prst="ellipse">
              <a:avLst/>
            </a:prstGeom>
            <a:noFill/>
            <a:ln w="381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EB3EAF1D-BDC5-4B00-B9AC-E71481A91412}"/>
                </a:ext>
              </a:extLst>
            </p:cNvPr>
            <p:cNvSpPr/>
            <p:nvPr/>
          </p:nvSpPr>
          <p:spPr>
            <a:xfrm>
              <a:off x="6549342" y="5321432"/>
              <a:ext cx="528577" cy="567159"/>
            </a:xfrm>
            <a:prstGeom prst="ellipse">
              <a:avLst/>
            </a:prstGeom>
            <a:noFill/>
            <a:ln w="381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0D6DCA3-E7DD-4C3B-A58A-994100DC1F97}"/>
                </a:ext>
              </a:extLst>
            </p:cNvPr>
            <p:cNvSpPr/>
            <p:nvPr/>
          </p:nvSpPr>
          <p:spPr>
            <a:xfrm>
              <a:off x="7088498" y="4153708"/>
              <a:ext cx="528577" cy="567159"/>
            </a:xfrm>
            <a:prstGeom prst="ellipse">
              <a:avLst/>
            </a:prstGeom>
            <a:noFill/>
            <a:ln w="381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BD4798A-9E6B-4470-90C4-26D1CC6C407A}"/>
                </a:ext>
              </a:extLst>
            </p:cNvPr>
            <p:cNvSpPr/>
            <p:nvPr/>
          </p:nvSpPr>
          <p:spPr>
            <a:xfrm>
              <a:off x="4143738" y="2188363"/>
              <a:ext cx="381964" cy="461665"/>
            </a:xfrm>
            <a:prstGeom prst="ellipse">
              <a:avLst/>
            </a:prstGeom>
            <a:noFill/>
            <a:ln w="381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B7F996E-17D0-449B-A7B4-3492F00FB903}"/>
                </a:ext>
              </a:extLst>
            </p:cNvPr>
            <p:cNvSpPr/>
            <p:nvPr/>
          </p:nvSpPr>
          <p:spPr>
            <a:xfrm>
              <a:off x="4226690" y="2870623"/>
              <a:ext cx="381964" cy="461665"/>
            </a:xfrm>
            <a:prstGeom prst="ellipse">
              <a:avLst/>
            </a:prstGeom>
            <a:noFill/>
            <a:ln w="381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E99F1AE-EA04-4390-9575-3D5CD77D1DA7}"/>
                </a:ext>
              </a:extLst>
            </p:cNvPr>
            <p:cNvSpPr/>
            <p:nvPr/>
          </p:nvSpPr>
          <p:spPr>
            <a:xfrm>
              <a:off x="5034912" y="2112326"/>
              <a:ext cx="381964" cy="461665"/>
            </a:xfrm>
            <a:prstGeom prst="ellipse">
              <a:avLst/>
            </a:prstGeom>
            <a:noFill/>
            <a:ln w="381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CCFA978-5316-43C3-8F77-3822546D7E9D}"/>
                </a:ext>
              </a:extLst>
            </p:cNvPr>
            <p:cNvCxnSpPr>
              <a:cxnSpLocks/>
              <a:stCxn id="14" idx="2"/>
            </p:cNvCxnSpPr>
            <p:nvPr/>
          </p:nvCxnSpPr>
          <p:spPr>
            <a:xfrm>
              <a:off x="3358574" y="3418763"/>
              <a:ext cx="588393" cy="734945"/>
            </a:xfrm>
            <a:prstGeom prst="line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7D4940A-084D-427D-8C0F-55F81E6FD0F4}"/>
                </a:ext>
              </a:extLst>
            </p:cNvPr>
            <p:cNvSpPr txBox="1"/>
            <p:nvPr/>
          </p:nvSpPr>
          <p:spPr>
            <a:xfrm>
              <a:off x="2781755" y="2772432"/>
              <a:ext cx="1153638" cy="64633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R Pleural Effusion</a:t>
              </a:r>
            </a:p>
          </p:txBody>
        </p:sp>
      </p:grpSp>
      <p:sp>
        <p:nvSpPr>
          <p:cNvPr id="31" name="Attribution">
            <a:extLst>
              <a:ext uri="{FF2B5EF4-FFF2-40B4-BE49-F238E27FC236}">
                <a16:creationId xmlns:a16="http://schemas.microsoft.com/office/drawing/2014/main" id="{857582DB-78ED-465F-BB1E-CDE0B06656AA}"/>
              </a:ext>
            </a:extLst>
          </p:cNvPr>
          <p:cNvSpPr txBox="1"/>
          <p:nvPr/>
        </p:nvSpPr>
        <p:spPr>
          <a:xfrm rot="16200000">
            <a:off x="-720694" y="5644961"/>
            <a:ext cx="186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Images courtesy of </a:t>
            </a:r>
          </a:p>
          <a:p>
            <a:r>
              <a:rPr lang="en-US" sz="1200" i="1" dirty="0"/>
              <a:t>Lauren Brown, MD</a:t>
            </a:r>
          </a:p>
        </p:txBody>
      </p:sp>
    </p:spTree>
    <p:extLst>
      <p:ext uri="{BB962C8B-B14F-4D97-AF65-F5344CB8AC3E}">
        <p14:creationId xmlns:p14="http://schemas.microsoft.com/office/powerpoint/2010/main" val="50873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9" grpId="0" animBg="1"/>
      <p:bldP spid="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se stem">
            <a:extLst>
              <a:ext uri="{FF2B5EF4-FFF2-40B4-BE49-F238E27FC236}">
                <a16:creationId xmlns:a16="http://schemas.microsoft.com/office/drawing/2014/main" id="{641F0419-6197-437B-A96B-E329F6C18A08}"/>
              </a:ext>
            </a:extLst>
          </p:cNvPr>
          <p:cNvSpPr txBox="1"/>
          <p:nvPr/>
        </p:nvSpPr>
        <p:spPr>
          <a:xfrm>
            <a:off x="-1" y="0"/>
            <a:ext cx="121920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45yo woman with presents with dyspnea, weight loss and pleuritic chest pain.</a:t>
            </a:r>
          </a:p>
        </p:txBody>
      </p:sp>
      <p:sp>
        <p:nvSpPr>
          <p:cNvPr id="8" name="Question one">
            <a:extLst>
              <a:ext uri="{FF2B5EF4-FFF2-40B4-BE49-F238E27FC236}">
                <a16:creationId xmlns:a16="http://schemas.microsoft.com/office/drawing/2014/main" id="{EFF81F56-43CC-4858-AD5D-A3E95F6CC0D4}"/>
              </a:ext>
            </a:extLst>
          </p:cNvPr>
          <p:cNvSpPr txBox="1"/>
          <p:nvPr/>
        </p:nvSpPr>
        <p:spPr>
          <a:xfrm>
            <a:off x="-2" y="461665"/>
            <a:ext cx="1219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is your overall interpretation?</a:t>
            </a:r>
          </a:p>
        </p:txBody>
      </p:sp>
      <p:sp>
        <p:nvSpPr>
          <p:cNvPr id="12" name="Attribution">
            <a:extLst>
              <a:ext uri="{FF2B5EF4-FFF2-40B4-BE49-F238E27FC236}">
                <a16:creationId xmlns:a16="http://schemas.microsoft.com/office/drawing/2014/main" id="{83E7C1BA-B593-4CB9-9868-405F9EAF4794}"/>
              </a:ext>
            </a:extLst>
          </p:cNvPr>
          <p:cNvSpPr txBox="1"/>
          <p:nvPr/>
        </p:nvSpPr>
        <p:spPr>
          <a:xfrm rot="16200000">
            <a:off x="-720694" y="5644961"/>
            <a:ext cx="186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Images courtesy of </a:t>
            </a:r>
          </a:p>
          <a:p>
            <a:r>
              <a:rPr lang="en-US" sz="1200" i="1" dirty="0"/>
              <a:t>Lauren Brown, MD</a:t>
            </a:r>
          </a:p>
        </p:txBody>
      </p:sp>
      <p:sp>
        <p:nvSpPr>
          <p:cNvPr id="69" name="Answer One">
            <a:extLst>
              <a:ext uri="{FF2B5EF4-FFF2-40B4-BE49-F238E27FC236}">
                <a16:creationId xmlns:a16="http://schemas.microsoft.com/office/drawing/2014/main" id="{FA94F55E-D7CE-4EFB-960E-1060B76817C5}"/>
              </a:ext>
            </a:extLst>
          </p:cNvPr>
          <p:cNvSpPr txBox="1"/>
          <p:nvPr/>
        </p:nvSpPr>
        <p:spPr>
          <a:xfrm>
            <a:off x="-3" y="451428"/>
            <a:ext cx="121920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Numerous bilateral, basilar-predominant, well-defined nodules with R pleural effusion. </a:t>
            </a:r>
          </a:p>
        </p:txBody>
      </p:sp>
      <p:sp>
        <p:nvSpPr>
          <p:cNvPr id="51" name="Question two">
            <a:extLst>
              <a:ext uri="{FF2B5EF4-FFF2-40B4-BE49-F238E27FC236}">
                <a16:creationId xmlns:a16="http://schemas.microsoft.com/office/drawing/2014/main" id="{3E24A490-6EC4-473D-8AA1-59D5FA638B5B}"/>
              </a:ext>
            </a:extLst>
          </p:cNvPr>
          <p:cNvSpPr txBox="1"/>
          <p:nvPr/>
        </p:nvSpPr>
        <p:spPr>
          <a:xfrm>
            <a:off x="0" y="900227"/>
            <a:ext cx="1219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characteristics of these lesions are suspicious for metastases?</a:t>
            </a:r>
          </a:p>
        </p:txBody>
      </p:sp>
      <p:sp>
        <p:nvSpPr>
          <p:cNvPr id="72" name="Answer Three">
            <a:extLst>
              <a:ext uri="{FF2B5EF4-FFF2-40B4-BE49-F238E27FC236}">
                <a16:creationId xmlns:a16="http://schemas.microsoft.com/office/drawing/2014/main" id="{F78BCD20-295C-48AB-8884-BC8488E6E838}"/>
              </a:ext>
            </a:extLst>
          </p:cNvPr>
          <p:cNvSpPr txBox="1"/>
          <p:nvPr/>
        </p:nvSpPr>
        <p:spPr>
          <a:xfrm>
            <a:off x="-3" y="900227"/>
            <a:ext cx="121920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bg1"/>
                </a:solidFill>
              </a:rPr>
              <a:t>All the above</a:t>
            </a:r>
            <a:r>
              <a:rPr lang="en-US" sz="2400" dirty="0">
                <a:solidFill>
                  <a:schemeClr val="bg1"/>
                </a:solidFill>
              </a:rPr>
              <a:t>.  Hematogenous spread makes them bilateral and basilar.  Well-defined because it is not native lung tissue. </a:t>
            </a:r>
          </a:p>
        </p:txBody>
      </p:sp>
      <p:grpSp>
        <p:nvGrpSpPr>
          <p:cNvPr id="22" name="Comparison">
            <a:extLst>
              <a:ext uri="{FF2B5EF4-FFF2-40B4-BE49-F238E27FC236}">
                <a16:creationId xmlns:a16="http://schemas.microsoft.com/office/drawing/2014/main" id="{EFDA9C20-AA51-42E1-929B-1B2DA88FFDBE}"/>
              </a:ext>
            </a:extLst>
          </p:cNvPr>
          <p:cNvGrpSpPr/>
          <p:nvPr/>
        </p:nvGrpSpPr>
        <p:grpSpPr>
          <a:xfrm>
            <a:off x="636005" y="1752784"/>
            <a:ext cx="10800628" cy="5114542"/>
            <a:chOff x="106599" y="1753847"/>
            <a:chExt cx="11318477" cy="5359765"/>
          </a:xfrm>
        </p:grpSpPr>
        <p:pic>
          <p:nvPicPr>
            <p:cNvPr id="19" name="PA CXR">
              <a:extLst>
                <a:ext uri="{FF2B5EF4-FFF2-40B4-BE49-F238E27FC236}">
                  <a16:creationId xmlns:a16="http://schemas.microsoft.com/office/drawing/2014/main" id="{DA2FF445-B4F8-459C-9186-3DDAEA82BD33}"/>
                </a:ext>
              </a:extLst>
            </p:cNvPr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055254" y="1753847"/>
              <a:ext cx="5369822" cy="5359765"/>
            </a:xfrm>
            <a:prstGeom prst="rect">
              <a:avLst/>
            </a:prstGeom>
            <a:noFill/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</p:pic>
        <p:pic>
          <p:nvPicPr>
            <p:cNvPr id="57" name="Google Shape;138;p23">
              <a:extLst>
                <a:ext uri="{FF2B5EF4-FFF2-40B4-BE49-F238E27FC236}">
                  <a16:creationId xmlns:a16="http://schemas.microsoft.com/office/drawing/2014/main" id="{8559E565-8513-480B-8DAD-B1BB64C5B24F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06599" y="1753848"/>
              <a:ext cx="5425126" cy="53499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4CB165D-D0E2-4AC6-AC4D-A1D82FF6F202}"/>
                </a:ext>
              </a:extLst>
            </p:cNvPr>
            <p:cNvSpPr txBox="1"/>
            <p:nvPr/>
          </p:nvSpPr>
          <p:spPr>
            <a:xfrm>
              <a:off x="1102580" y="1955278"/>
              <a:ext cx="3361205" cy="387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Metastases to the Lung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3207305-FEA9-4682-BA36-C9646EC98978}"/>
                </a:ext>
              </a:extLst>
            </p:cNvPr>
            <p:cNvSpPr txBox="1"/>
            <p:nvPr/>
          </p:nvSpPr>
          <p:spPr>
            <a:xfrm>
              <a:off x="5560361" y="1967699"/>
              <a:ext cx="466256" cy="37800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Vs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E79D93C-B7A9-4C0B-80C2-18C06B730CB2}"/>
                </a:ext>
              </a:extLst>
            </p:cNvPr>
            <p:cNvSpPr txBox="1"/>
            <p:nvPr/>
          </p:nvSpPr>
          <p:spPr>
            <a:xfrm>
              <a:off x="7754973" y="1972419"/>
              <a:ext cx="229733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Primary Lung Cancer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8091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358</Words>
  <Application>Microsoft Office PowerPoint</Application>
  <PresentationFormat>Widescreen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Merriweather Sans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Fainstad</dc:creator>
  <cp:lastModifiedBy>Fainstad, Brandon</cp:lastModifiedBy>
  <cp:revision>14</cp:revision>
  <dcterms:created xsi:type="dcterms:W3CDTF">2019-10-14T21:08:32Z</dcterms:created>
  <dcterms:modified xsi:type="dcterms:W3CDTF">2022-05-05T21:48:46Z</dcterms:modified>
</cp:coreProperties>
</file>