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ABCBD-7669-4ED9-BE0C-3E6C55D85899}" v="645" dt="2022-06-07T19:55:3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2653" autoAdjust="0"/>
  </p:normalViewPr>
  <p:slideViewPr>
    <p:cSldViewPr snapToGrid="0">
      <p:cViewPr varScale="1">
        <p:scale>
          <a:sx n="23" d="100"/>
          <a:sy n="23" d="100"/>
        </p:scale>
        <p:origin x="178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g, Samantha (Internal Medicine Resident)" userId="S::samantha.2.king@cuanschutz.edu::0ec575f8-9165-436c-aa87-7d5bc7650428" providerId="AD" clId="Web-{E75079A5-60BE-7F7E-3D2A-B096877C9FBC}"/>
    <pc:docChg chg="modSld">
      <pc:chgData name="King, Samantha (Internal Medicine Resident)" userId="S::samantha.2.king@cuanschutz.edu::0ec575f8-9165-436c-aa87-7d5bc7650428" providerId="AD" clId="Web-{E75079A5-60BE-7F7E-3D2A-B096877C9FBC}" dt="2022-06-01T16:52:01.452" v="104" actId="1076"/>
      <pc:docMkLst>
        <pc:docMk/>
      </pc:docMkLst>
      <pc:sldChg chg="addSp delSp modSp">
        <pc:chgData name="King, Samantha (Internal Medicine Resident)" userId="S::samantha.2.king@cuanschutz.edu::0ec575f8-9165-436c-aa87-7d5bc7650428" providerId="AD" clId="Web-{E75079A5-60BE-7F7E-3D2A-B096877C9FBC}" dt="2022-06-01T16:45:22.432" v="33" actId="14100"/>
        <pc:sldMkLst>
          <pc:docMk/>
          <pc:sldMk cId="1078091566" sldId="259"/>
        </pc:sldMkLst>
        <pc:spChg chg="mod">
          <ac:chgData name="King, Samantha (Internal Medicine Resident)" userId="S::samantha.2.king@cuanschutz.edu::0ec575f8-9165-436c-aa87-7d5bc7650428" providerId="AD" clId="Web-{E75079A5-60BE-7F7E-3D2A-B096877C9FBC}" dt="2022-06-01T16:42:27.570" v="4" actId="20577"/>
          <ac:spMkLst>
            <pc:docMk/>
            <pc:sldMk cId="1078091566" sldId="259"/>
            <ac:spMk id="11" creationId="{E0679D82-DF9C-4BE6-972E-D8DED7275C9D}"/>
          </ac:spMkLst>
        </pc:spChg>
        <pc:spChg chg="mod">
          <ac:chgData name="King, Samantha (Internal Medicine Resident)" userId="S::samantha.2.king@cuanschutz.edu::0ec575f8-9165-436c-aa87-7d5bc7650428" providerId="AD" clId="Web-{E75079A5-60BE-7F7E-3D2A-B096877C9FBC}" dt="2022-06-01T16:44:55.291" v="29" actId="20577"/>
          <ac:spMkLst>
            <pc:docMk/>
            <pc:sldMk cId="1078091566" sldId="259"/>
            <ac:spMk id="16" creationId="{00000000-0000-0000-0000-000000000000}"/>
          </ac:spMkLst>
        </pc:spChg>
        <pc:spChg chg="mod">
          <ac:chgData name="King, Samantha (Internal Medicine Resident)" userId="S::samantha.2.king@cuanschutz.edu::0ec575f8-9165-436c-aa87-7d5bc7650428" providerId="AD" clId="Web-{E75079A5-60BE-7F7E-3D2A-B096877C9FBC}" dt="2022-06-01T16:45:15.650" v="32" actId="1076"/>
          <ac:spMkLst>
            <pc:docMk/>
            <pc:sldMk cId="1078091566" sldId="259"/>
            <ac:spMk id="26" creationId="{00000000-0000-0000-0000-000000000000}"/>
          </ac:spMkLst>
        </pc:spChg>
        <pc:grpChg chg="mod">
          <ac:chgData name="King, Samantha (Internal Medicine Resident)" userId="S::samantha.2.king@cuanschutz.edu::0ec575f8-9165-436c-aa87-7d5bc7650428" providerId="AD" clId="Web-{E75079A5-60BE-7F7E-3D2A-B096877C9FBC}" dt="2022-06-01T16:45:03.509" v="30" actId="14100"/>
          <ac:grpSpMkLst>
            <pc:docMk/>
            <pc:sldMk cId="1078091566" sldId="259"/>
            <ac:grpSpMk id="31" creationId="{00000000-0000-0000-0000-000000000000}"/>
          </ac:grpSpMkLst>
        </pc:grpChg>
        <pc:picChg chg="del">
          <ac:chgData name="King, Samantha (Internal Medicine Resident)" userId="S::samantha.2.king@cuanschutz.edu::0ec575f8-9165-436c-aa87-7d5bc7650428" providerId="AD" clId="Web-{E75079A5-60BE-7F7E-3D2A-B096877C9FBC}" dt="2022-06-01T16:43:15.961" v="5"/>
          <ac:picMkLst>
            <pc:docMk/>
            <pc:sldMk cId="1078091566" sldId="259"/>
            <ac:picMk id="2" creationId="{00000000-0000-0000-0000-000000000000}"/>
          </ac:picMkLst>
        </pc:picChg>
        <pc:picChg chg="add mod ord">
          <ac:chgData name="King, Samantha (Internal Medicine Resident)" userId="S::samantha.2.king@cuanschutz.edu::0ec575f8-9165-436c-aa87-7d5bc7650428" providerId="AD" clId="Web-{E75079A5-60BE-7F7E-3D2A-B096877C9FBC}" dt="2022-06-01T16:43:53.477" v="11"/>
          <ac:picMkLst>
            <pc:docMk/>
            <pc:sldMk cId="1078091566" sldId="259"/>
            <ac:picMk id="4" creationId="{F61F6916-00DD-CEC6-BA5D-9FFACFBD226D}"/>
          </ac:picMkLst>
        </pc:picChg>
        <pc:cxnChg chg="mod">
          <ac:chgData name="King, Samantha (Internal Medicine Resident)" userId="S::samantha.2.king@cuanschutz.edu::0ec575f8-9165-436c-aa87-7d5bc7650428" providerId="AD" clId="Web-{E75079A5-60BE-7F7E-3D2A-B096877C9FBC}" dt="2022-06-01T16:44:07.040" v="13" actId="14100"/>
          <ac:cxnSpMkLst>
            <pc:docMk/>
            <pc:sldMk cId="1078091566" sldId="259"/>
            <ac:cxnSpMk id="9" creationId="{00000000-0000-0000-0000-000000000000}"/>
          </ac:cxnSpMkLst>
        </pc:cxnChg>
        <pc:cxnChg chg="mod">
          <ac:chgData name="King, Samantha (Internal Medicine Resident)" userId="S::samantha.2.king@cuanschutz.edu::0ec575f8-9165-436c-aa87-7d5bc7650428" providerId="AD" clId="Web-{E75079A5-60BE-7F7E-3D2A-B096877C9FBC}" dt="2022-06-01T16:44:21.556" v="15" actId="14100"/>
          <ac:cxnSpMkLst>
            <pc:docMk/>
            <pc:sldMk cId="1078091566" sldId="259"/>
            <ac:cxnSpMk id="13" creationId="{00000000-0000-0000-0000-000000000000}"/>
          </ac:cxnSpMkLst>
        </pc:cxnChg>
        <pc:cxnChg chg="mod">
          <ac:chgData name="King, Samantha (Internal Medicine Resident)" userId="S::samantha.2.king@cuanschutz.edu::0ec575f8-9165-436c-aa87-7d5bc7650428" providerId="AD" clId="Web-{E75079A5-60BE-7F7E-3D2A-B096877C9FBC}" dt="2022-06-01T16:44:45.916" v="17" actId="1076"/>
          <ac:cxnSpMkLst>
            <pc:docMk/>
            <pc:sldMk cId="1078091566" sldId="259"/>
            <ac:cxnSpMk id="15" creationId="{00000000-0000-0000-0000-000000000000}"/>
          </ac:cxnSpMkLst>
        </pc:cxnChg>
        <pc:cxnChg chg="mod">
          <ac:chgData name="King, Samantha (Internal Medicine Resident)" userId="S::samantha.2.king@cuanschutz.edu::0ec575f8-9165-436c-aa87-7d5bc7650428" providerId="AD" clId="Web-{E75079A5-60BE-7F7E-3D2A-B096877C9FBC}" dt="2022-06-01T16:44:31.650" v="16" actId="1076"/>
          <ac:cxnSpMkLst>
            <pc:docMk/>
            <pc:sldMk cId="1078091566" sldId="259"/>
            <ac:cxnSpMk id="19" creationId="{00000000-0000-0000-0000-000000000000}"/>
          </ac:cxnSpMkLst>
        </pc:cxnChg>
        <pc:cxnChg chg="mod">
          <ac:chgData name="King, Samantha (Internal Medicine Resident)" userId="S::samantha.2.king@cuanschutz.edu::0ec575f8-9165-436c-aa87-7d5bc7650428" providerId="AD" clId="Web-{E75079A5-60BE-7F7E-3D2A-B096877C9FBC}" dt="2022-06-01T16:45:15.650" v="32" actId="1076"/>
          <ac:cxnSpMkLst>
            <pc:docMk/>
            <pc:sldMk cId="1078091566" sldId="259"/>
            <ac:cxnSpMk id="20" creationId="{00000000-0000-0000-0000-000000000000}"/>
          </ac:cxnSpMkLst>
        </pc:cxnChg>
        <pc:cxnChg chg="mod">
          <ac:chgData name="King, Samantha (Internal Medicine Resident)" userId="S::samantha.2.king@cuanschutz.edu::0ec575f8-9165-436c-aa87-7d5bc7650428" providerId="AD" clId="Web-{E75079A5-60BE-7F7E-3D2A-B096877C9FBC}" dt="2022-06-01T16:45:22.432" v="33" actId="14100"/>
          <ac:cxnSpMkLst>
            <pc:docMk/>
            <pc:sldMk cId="1078091566" sldId="259"/>
            <ac:cxnSpMk id="22" creationId="{00000000-0000-0000-0000-000000000000}"/>
          </ac:cxnSpMkLst>
        </pc:cxnChg>
      </pc:sldChg>
      <pc:sldChg chg="addSp delSp modSp delAnim">
        <pc:chgData name="King, Samantha (Internal Medicine Resident)" userId="S::samantha.2.king@cuanschutz.edu::0ec575f8-9165-436c-aa87-7d5bc7650428" providerId="AD" clId="Web-{E75079A5-60BE-7F7E-3D2A-B096877C9FBC}" dt="2022-06-01T16:49:03.981" v="58" actId="20577"/>
        <pc:sldMkLst>
          <pc:docMk/>
          <pc:sldMk cId="1184951327" sldId="261"/>
        </pc:sldMkLst>
        <pc:spChg chg="mod">
          <ac:chgData name="King, Samantha (Internal Medicine Resident)" userId="S::samantha.2.king@cuanschutz.edu::0ec575f8-9165-436c-aa87-7d5bc7650428" providerId="AD" clId="Web-{E75079A5-60BE-7F7E-3D2A-B096877C9FBC}" dt="2022-06-01T16:49:03.981" v="58" actId="20577"/>
          <ac:spMkLst>
            <pc:docMk/>
            <pc:sldMk cId="1184951327" sldId="261"/>
            <ac:spMk id="12" creationId="{83E7C1BA-B593-4CB9-9868-405F9EAF4794}"/>
          </ac:spMkLst>
        </pc:spChg>
        <pc:spChg chg="topLvl">
          <ac:chgData name="King, Samantha (Internal Medicine Resident)" userId="S::samantha.2.king@cuanschutz.edu::0ec575f8-9165-436c-aa87-7d5bc7650428" providerId="AD" clId="Web-{E75079A5-60BE-7F7E-3D2A-B096877C9FBC}" dt="2022-06-01T16:48:19.418" v="51"/>
          <ac:spMkLst>
            <pc:docMk/>
            <pc:sldMk cId="1184951327" sldId="261"/>
            <ac:spMk id="13" creationId="{00000000-0000-0000-0000-000000000000}"/>
          </ac:spMkLst>
        </pc:spChg>
        <pc:spChg chg="mod">
          <ac:chgData name="King, Samantha (Internal Medicine Resident)" userId="S::samantha.2.king@cuanschutz.edu::0ec575f8-9165-436c-aa87-7d5bc7650428" providerId="AD" clId="Web-{E75079A5-60BE-7F7E-3D2A-B096877C9FBC}" dt="2022-06-01T16:46:38.714" v="44" actId="1076"/>
          <ac:spMkLst>
            <pc:docMk/>
            <pc:sldMk cId="1184951327" sldId="261"/>
            <ac:spMk id="19" creationId="{00000000-0000-0000-0000-000000000000}"/>
          </ac:spMkLst>
        </pc:spChg>
        <pc:grpChg chg="add">
          <ac:chgData name="King, Samantha (Internal Medicine Resident)" userId="S::samantha.2.king@cuanschutz.edu::0ec575f8-9165-436c-aa87-7d5bc7650428" providerId="AD" clId="Web-{E75079A5-60BE-7F7E-3D2A-B096877C9FBC}" dt="2022-06-01T16:48:51.278" v="53"/>
          <ac:grpSpMkLst>
            <pc:docMk/>
            <pc:sldMk cId="1184951327" sldId="261"/>
            <ac:grpSpMk id="7" creationId="{1333E5C8-11FE-8435-E1E9-61A360D370D7}"/>
          </ac:grpSpMkLst>
        </pc:grpChg>
        <pc:grpChg chg="del mod">
          <ac:chgData name="King, Samantha (Internal Medicine Resident)" userId="S::samantha.2.king@cuanschutz.edu::0ec575f8-9165-436c-aa87-7d5bc7650428" providerId="AD" clId="Web-{E75079A5-60BE-7F7E-3D2A-B096877C9FBC}" dt="2022-06-01T16:48:19.418" v="51"/>
          <ac:grpSpMkLst>
            <pc:docMk/>
            <pc:sldMk cId="1184951327" sldId="261"/>
            <ac:grpSpMk id="16" creationId="{00000000-0000-0000-0000-000000000000}"/>
          </ac:grpSpMkLst>
        </pc:grpChg>
        <pc:grpChg chg="mod">
          <ac:chgData name="King, Samantha (Internal Medicine Resident)" userId="S::samantha.2.king@cuanschutz.edu::0ec575f8-9165-436c-aa87-7d5bc7650428" providerId="AD" clId="Web-{E75079A5-60BE-7F7E-3D2A-B096877C9FBC}" dt="2022-06-01T16:47:41.183" v="47" actId="1076"/>
          <ac:grpSpMkLst>
            <pc:docMk/>
            <pc:sldMk cId="1184951327" sldId="261"/>
            <ac:grpSpMk id="17" creationId="{00000000-0000-0000-0000-000000000000}"/>
          </ac:grpSpMkLst>
        </pc:grpChg>
        <pc:picChg chg="add mod ord">
          <ac:chgData name="King, Samantha (Internal Medicine Resident)" userId="S::samantha.2.king@cuanschutz.edu::0ec575f8-9165-436c-aa87-7d5bc7650428" providerId="AD" clId="Web-{E75079A5-60BE-7F7E-3D2A-B096877C9FBC}" dt="2022-06-01T16:47:04.511" v="45" actId="1076"/>
          <ac:picMkLst>
            <pc:docMk/>
            <pc:sldMk cId="1184951327" sldId="261"/>
            <ac:picMk id="5" creationId="{E9927A24-E6C2-67DA-E09D-C7B293B957CC}"/>
          </ac:picMkLst>
        </pc:picChg>
        <pc:picChg chg="del">
          <ac:chgData name="King, Samantha (Internal Medicine Resident)" userId="S::samantha.2.king@cuanschutz.edu::0ec575f8-9165-436c-aa87-7d5bc7650428" providerId="AD" clId="Web-{E75079A5-60BE-7F7E-3D2A-B096877C9FBC}" dt="2022-06-01T16:45:36.994" v="34"/>
          <ac:picMkLst>
            <pc:docMk/>
            <pc:sldMk cId="1184951327" sldId="261"/>
            <ac:picMk id="9" creationId="{00000000-0000-0000-0000-000000000000}"/>
          </ac:picMkLst>
        </pc:picChg>
        <pc:cxnChg chg="mod">
          <ac:chgData name="King, Samantha (Internal Medicine Resident)" userId="S::samantha.2.king@cuanschutz.edu::0ec575f8-9165-436c-aa87-7d5bc7650428" providerId="AD" clId="Web-{E75079A5-60BE-7F7E-3D2A-B096877C9FBC}" dt="2022-06-01T16:46:28.745" v="42" actId="14100"/>
          <ac:cxnSpMkLst>
            <pc:docMk/>
            <pc:sldMk cId="1184951327" sldId="261"/>
            <ac:cxnSpMk id="4" creationId="{00000000-0000-0000-0000-000000000000}"/>
          </ac:cxnSpMkLst>
        </pc:cxnChg>
        <pc:cxnChg chg="mod topLvl">
          <ac:chgData name="King, Samantha (Internal Medicine Resident)" userId="S::samantha.2.king@cuanschutz.edu::0ec575f8-9165-436c-aa87-7d5bc7650428" providerId="AD" clId="Web-{E75079A5-60BE-7F7E-3D2A-B096877C9FBC}" dt="2022-06-01T16:48:30.262" v="52" actId="14100"/>
          <ac:cxnSpMkLst>
            <pc:docMk/>
            <pc:sldMk cId="1184951327" sldId="261"/>
            <ac:cxnSpMk id="6" creationId="{00000000-0000-0000-0000-000000000000}"/>
          </ac:cxnSpMkLst>
        </pc:cxnChg>
        <pc:cxnChg chg="mod topLvl">
          <ac:chgData name="King, Samantha (Internal Medicine Resident)" userId="S::samantha.2.king@cuanschutz.edu::0ec575f8-9165-436c-aa87-7d5bc7650428" providerId="AD" clId="Web-{E75079A5-60BE-7F7E-3D2A-B096877C9FBC}" dt="2022-06-01T16:48:19.418" v="51"/>
          <ac:cxnSpMkLst>
            <pc:docMk/>
            <pc:sldMk cId="1184951327" sldId="261"/>
            <ac:cxnSpMk id="11" creationId="{00000000-0000-0000-0000-000000000000}"/>
          </ac:cxnSpMkLst>
        </pc:cxnChg>
      </pc:sldChg>
      <pc:sldChg chg="addSp delSp modSp addAnim">
        <pc:chgData name="King, Samantha (Internal Medicine Resident)" userId="S::samantha.2.king@cuanschutz.edu::0ec575f8-9165-436c-aa87-7d5bc7650428" providerId="AD" clId="Web-{E75079A5-60BE-7F7E-3D2A-B096877C9FBC}" dt="2022-06-01T16:52:01.452" v="104" actId="1076"/>
        <pc:sldMkLst>
          <pc:docMk/>
          <pc:sldMk cId="2226069852" sldId="262"/>
        </pc:sldMkLst>
        <pc:spChg chg="mod">
          <ac:chgData name="King, Samantha (Internal Medicine Resident)" userId="S::samantha.2.king@cuanschutz.edu::0ec575f8-9165-436c-aa87-7d5bc7650428" providerId="AD" clId="Web-{E75079A5-60BE-7F7E-3D2A-B096877C9FBC}" dt="2022-06-01T16:49:33.966" v="64" actId="20577"/>
          <ac:spMkLst>
            <pc:docMk/>
            <pc:sldMk cId="2226069852" sldId="262"/>
            <ac:spMk id="13" creationId="{9FE76755-85BC-4C3A-AFEA-E2F4EB7DC2F3}"/>
          </ac:spMkLst>
        </pc:spChg>
        <pc:spChg chg="mod">
          <ac:chgData name="King, Samantha (Internal Medicine Resident)" userId="S::samantha.2.king@cuanschutz.edu::0ec575f8-9165-436c-aa87-7d5bc7650428" providerId="AD" clId="Web-{E75079A5-60BE-7F7E-3D2A-B096877C9FBC}" dt="2022-06-01T16:50:39.435" v="86" actId="1076"/>
          <ac:spMkLst>
            <pc:docMk/>
            <pc:sldMk cId="2226069852" sldId="262"/>
            <ac:spMk id="14" creationId="{00000000-0000-0000-0000-000000000000}"/>
          </ac:spMkLst>
        </pc:spChg>
        <pc:spChg chg="mod">
          <ac:chgData name="King, Samantha (Internal Medicine Resident)" userId="S::samantha.2.king@cuanschutz.edu::0ec575f8-9165-436c-aa87-7d5bc7650428" providerId="AD" clId="Web-{E75079A5-60BE-7F7E-3D2A-B096877C9FBC}" dt="2022-06-01T16:51:03.904" v="91" actId="1076"/>
          <ac:spMkLst>
            <pc:docMk/>
            <pc:sldMk cId="2226069852" sldId="262"/>
            <ac:spMk id="19" creationId="{00000000-0000-0000-0000-000000000000}"/>
          </ac:spMkLst>
        </pc:spChg>
        <pc:spChg chg="mod">
          <ac:chgData name="King, Samantha (Internal Medicine Resident)" userId="S::samantha.2.king@cuanschutz.edu::0ec575f8-9165-436c-aa87-7d5bc7650428" providerId="AD" clId="Web-{E75079A5-60BE-7F7E-3D2A-B096877C9FBC}" dt="2022-06-01T16:51:07.467" v="92" actId="1076"/>
          <ac:spMkLst>
            <pc:docMk/>
            <pc:sldMk cId="2226069852" sldId="262"/>
            <ac:spMk id="20" creationId="{00000000-0000-0000-0000-000000000000}"/>
          </ac:spMkLst>
        </pc:spChg>
        <pc:picChg chg="add mod ord">
          <ac:chgData name="King, Samantha (Internal Medicine Resident)" userId="S::samantha.2.king@cuanschutz.edu::0ec575f8-9165-436c-aa87-7d5bc7650428" providerId="AD" clId="Web-{E75079A5-60BE-7F7E-3D2A-B096877C9FBC}" dt="2022-06-01T16:50:32.622" v="74"/>
          <ac:picMkLst>
            <pc:docMk/>
            <pc:sldMk cId="2226069852" sldId="262"/>
            <ac:picMk id="5" creationId="{39A0C6DD-D329-836E-55DF-93F79D634B86}"/>
          </ac:picMkLst>
        </pc:picChg>
        <pc:picChg chg="add mod ord modCrop">
          <ac:chgData name="King, Samantha (Internal Medicine Resident)" userId="S::samantha.2.king@cuanschutz.edu::0ec575f8-9165-436c-aa87-7d5bc7650428" providerId="AD" clId="Web-{E75079A5-60BE-7F7E-3D2A-B096877C9FBC}" dt="2022-06-01T16:50:32.982" v="85"/>
          <ac:picMkLst>
            <pc:docMk/>
            <pc:sldMk cId="2226069852" sldId="262"/>
            <ac:picMk id="7" creationId="{F5703D00-23C0-28AD-3550-FC345624AC15}"/>
          </ac:picMkLst>
        </pc:picChg>
        <pc:picChg chg="del">
          <ac:chgData name="King, Samantha (Internal Medicine Resident)" userId="S::samantha.2.king@cuanschutz.edu::0ec575f8-9165-436c-aa87-7d5bc7650428" providerId="AD" clId="Web-{E75079A5-60BE-7F7E-3D2A-B096877C9FBC}" dt="2022-06-01T16:49:15.887" v="59"/>
          <ac:picMkLst>
            <pc:docMk/>
            <pc:sldMk cId="2226069852" sldId="262"/>
            <ac:picMk id="9" creationId="{00000000-0000-0000-0000-000000000000}"/>
          </ac:picMkLst>
        </pc:picChg>
        <pc:cxnChg chg="mod">
          <ac:chgData name="King, Samantha (Internal Medicine Resident)" userId="S::samantha.2.king@cuanschutz.edu::0ec575f8-9165-436c-aa87-7d5bc7650428" providerId="AD" clId="Web-{E75079A5-60BE-7F7E-3D2A-B096877C9FBC}" dt="2022-06-01T16:51:23.139" v="95" actId="14100"/>
          <ac:cxnSpMkLst>
            <pc:docMk/>
            <pc:sldMk cId="2226069852" sldId="262"/>
            <ac:cxnSpMk id="4" creationId="{00000000-0000-0000-0000-000000000000}"/>
          </ac:cxnSpMkLst>
        </pc:cxnChg>
        <pc:cxnChg chg="mod">
          <ac:chgData name="King, Samantha (Internal Medicine Resident)" userId="S::samantha.2.king@cuanschutz.edu::0ec575f8-9165-436c-aa87-7d5bc7650428" providerId="AD" clId="Web-{E75079A5-60BE-7F7E-3D2A-B096877C9FBC}" dt="2022-06-01T16:51:47.608" v="100" actId="14100"/>
          <ac:cxnSpMkLst>
            <pc:docMk/>
            <pc:sldMk cId="2226069852" sldId="262"/>
            <ac:cxnSpMk id="6" creationId="{00000000-0000-0000-0000-000000000000}"/>
          </ac:cxnSpMkLst>
        </pc:cxnChg>
        <pc:cxnChg chg="mod">
          <ac:chgData name="King, Samantha (Internal Medicine Resident)" userId="S::samantha.2.king@cuanschutz.edu::0ec575f8-9165-436c-aa87-7d5bc7650428" providerId="AD" clId="Web-{E75079A5-60BE-7F7E-3D2A-B096877C9FBC}" dt="2022-06-01T16:50:47.716" v="87" actId="14100"/>
          <ac:cxnSpMkLst>
            <pc:docMk/>
            <pc:sldMk cId="2226069852" sldId="262"/>
            <ac:cxnSpMk id="12" creationId="{00000000-0000-0000-0000-000000000000}"/>
          </ac:cxnSpMkLst>
        </pc:cxnChg>
        <pc:cxnChg chg="add mod">
          <ac:chgData name="King, Samantha (Internal Medicine Resident)" userId="S::samantha.2.king@cuanschutz.edu::0ec575f8-9165-436c-aa87-7d5bc7650428" providerId="AD" clId="Web-{E75079A5-60BE-7F7E-3D2A-B096877C9FBC}" dt="2022-06-01T16:50:58.451" v="90" actId="14100"/>
          <ac:cxnSpMkLst>
            <pc:docMk/>
            <pc:sldMk cId="2226069852" sldId="262"/>
            <ac:cxnSpMk id="15" creationId="{72D0D968-0527-0778-2A7F-ACD3379862EC}"/>
          </ac:cxnSpMkLst>
        </pc:cxnChg>
        <pc:cxnChg chg="add mod">
          <ac:chgData name="King, Samantha (Internal Medicine Resident)" userId="S::samantha.2.king@cuanschutz.edu::0ec575f8-9165-436c-aa87-7d5bc7650428" providerId="AD" clId="Web-{E75079A5-60BE-7F7E-3D2A-B096877C9FBC}" dt="2022-06-01T16:51:32.795" v="98" actId="14100"/>
          <ac:cxnSpMkLst>
            <pc:docMk/>
            <pc:sldMk cId="2226069852" sldId="262"/>
            <ac:cxnSpMk id="17" creationId="{FF241891-841C-25C1-1C38-4E5FCE416206}"/>
          </ac:cxnSpMkLst>
        </pc:cxnChg>
        <pc:cxnChg chg="add mod">
          <ac:chgData name="King, Samantha (Internal Medicine Resident)" userId="S::samantha.2.king@cuanschutz.edu::0ec575f8-9165-436c-aa87-7d5bc7650428" providerId="AD" clId="Web-{E75079A5-60BE-7F7E-3D2A-B096877C9FBC}" dt="2022-06-01T16:52:01.452" v="104" actId="1076"/>
          <ac:cxnSpMkLst>
            <pc:docMk/>
            <pc:sldMk cId="2226069852" sldId="262"/>
            <ac:cxnSpMk id="21" creationId="{D94A8C75-C1B8-202B-F314-4062612F6F43}"/>
          </ac:cxnSpMkLst>
        </pc:cxnChg>
      </pc:sldChg>
    </pc:docChg>
  </pc:docChgLst>
  <pc:docChgLst>
    <pc:chgData name="Guest User" userId="S::urn:spo:anon#01f19030489489c184c8afe0bf2a8df1915a5bab8620e2969fee9acad03fc724::" providerId="AD" clId="Web-{138F586E-9C7C-E950-15AA-8EF3C3D4E479}"/>
    <pc:docChg chg="modSld">
      <pc:chgData name="Guest User" userId="S::urn:spo:anon#01f19030489489c184c8afe0bf2a8df1915a5bab8620e2969fee9acad03fc724::" providerId="AD" clId="Web-{138F586E-9C7C-E950-15AA-8EF3C3D4E479}" dt="2022-05-23T19:33:07.494" v="16" actId="20577"/>
      <pc:docMkLst>
        <pc:docMk/>
      </pc:docMkLst>
      <pc:sldChg chg="modSp modNotes">
        <pc:chgData name="Guest User" userId="S::urn:spo:anon#01f19030489489c184c8afe0bf2a8df1915a5bab8620e2969fee9acad03fc724::" providerId="AD" clId="Web-{138F586E-9C7C-E950-15AA-8EF3C3D4E479}" dt="2022-05-23T19:33:07.494" v="16" actId="20577"/>
        <pc:sldMkLst>
          <pc:docMk/>
          <pc:sldMk cId="1078091566" sldId="259"/>
        </pc:sldMkLst>
        <pc:spChg chg="mod">
          <ac:chgData name="Guest User" userId="S::urn:spo:anon#01f19030489489c184c8afe0bf2a8df1915a5bab8620e2969fee9acad03fc724::" providerId="AD" clId="Web-{138F586E-9C7C-E950-15AA-8EF3C3D4E479}" dt="2022-05-23T19:33:07.494" v="16" actId="20577"/>
          <ac:spMkLst>
            <pc:docMk/>
            <pc:sldMk cId="1078091566" sldId="259"/>
            <ac:spMk id="18" creationId="{641F0419-6197-437B-A96B-E329F6C18A08}"/>
          </ac:spMkLst>
        </pc:spChg>
        <pc:grpChg chg="mod">
          <ac:chgData name="Guest User" userId="S::urn:spo:anon#01f19030489489c184c8afe0bf2a8df1915a5bab8620e2969fee9acad03fc724::" providerId="AD" clId="Web-{138F586E-9C7C-E950-15AA-8EF3C3D4E479}" dt="2022-05-23T19:25:26.567" v="2" actId="1076"/>
          <ac:grpSpMkLst>
            <pc:docMk/>
            <pc:sldMk cId="1078091566" sldId="259"/>
            <ac:grpSpMk id="32" creationId="{00000000-0000-0000-0000-000000000000}"/>
          </ac:grpSpMkLst>
        </pc:grpChg>
        <pc:cxnChg chg="mod">
          <ac:chgData name="Guest User" userId="S::urn:spo:anon#01f19030489489c184c8afe0bf2a8df1915a5bab8620e2969fee9acad03fc724::" providerId="AD" clId="Web-{138F586E-9C7C-E950-15AA-8EF3C3D4E479}" dt="2022-05-23T19:25:23.286" v="1" actId="14100"/>
          <ac:cxnSpMkLst>
            <pc:docMk/>
            <pc:sldMk cId="1078091566" sldId="259"/>
            <ac:cxnSpMk id="13" creationId="{00000000-0000-0000-0000-000000000000}"/>
          </ac:cxnSpMkLst>
        </pc:cxnChg>
        <pc:cxnChg chg="mod">
          <ac:chgData name="Guest User" userId="S::urn:spo:anon#01f19030489489c184c8afe0bf2a8df1915a5bab8620e2969fee9acad03fc724::" providerId="AD" clId="Web-{138F586E-9C7C-E950-15AA-8EF3C3D4E479}" dt="2022-05-23T19:25:32.958" v="3" actId="1076"/>
          <ac:cxnSpMkLst>
            <pc:docMk/>
            <pc:sldMk cId="1078091566" sldId="259"/>
            <ac:cxnSpMk id="15" creationId="{00000000-0000-0000-0000-000000000000}"/>
          </ac:cxnSpMkLst>
        </pc:cxnChg>
        <pc:cxnChg chg="mod">
          <ac:chgData name="Guest User" userId="S::urn:spo:anon#01f19030489489c184c8afe0bf2a8df1915a5bab8620e2969fee9acad03fc724::" providerId="AD" clId="Web-{138F586E-9C7C-E950-15AA-8EF3C3D4E479}" dt="2022-05-23T19:25:39.880" v="4" actId="1076"/>
          <ac:cxnSpMkLst>
            <pc:docMk/>
            <pc:sldMk cId="1078091566" sldId="259"/>
            <ac:cxnSpMk id="19" creationId="{00000000-0000-0000-0000-000000000000}"/>
          </ac:cxnSpMkLst>
        </pc:cxnChg>
      </pc:sldChg>
      <pc:sldChg chg="modSp">
        <pc:chgData name="Guest User" userId="S::urn:spo:anon#01f19030489489c184c8afe0bf2a8df1915a5bab8620e2969fee9acad03fc724::" providerId="AD" clId="Web-{138F586E-9C7C-E950-15AA-8EF3C3D4E479}" dt="2022-05-23T19:26:14.146" v="8" actId="1076"/>
        <pc:sldMkLst>
          <pc:docMk/>
          <pc:sldMk cId="2226069852" sldId="262"/>
        </pc:sldMkLst>
        <pc:spChg chg="mod">
          <ac:chgData name="Guest User" userId="S::urn:spo:anon#01f19030489489c184c8afe0bf2a8df1915a5bab8620e2969fee9acad03fc724::" providerId="AD" clId="Web-{138F586E-9C7C-E950-15AA-8EF3C3D4E479}" dt="2022-05-23T19:25:58.677" v="7" actId="1076"/>
          <ac:spMkLst>
            <pc:docMk/>
            <pc:sldMk cId="2226069852" sldId="262"/>
            <ac:spMk id="19" creationId="{00000000-0000-0000-0000-000000000000}"/>
          </ac:spMkLst>
        </pc:spChg>
        <pc:spChg chg="mod">
          <ac:chgData name="Guest User" userId="S::urn:spo:anon#01f19030489489c184c8afe0bf2a8df1915a5bab8620e2969fee9acad03fc724::" providerId="AD" clId="Web-{138F586E-9C7C-E950-15AA-8EF3C3D4E479}" dt="2022-05-23T19:26:14.146" v="8" actId="1076"/>
          <ac:spMkLst>
            <pc:docMk/>
            <pc:sldMk cId="2226069852" sldId="262"/>
            <ac:spMk id="20" creationId="{00000000-0000-0000-0000-000000000000}"/>
          </ac:spMkLst>
        </pc:spChg>
      </pc:sldChg>
    </pc:docChg>
  </pc:docChgLst>
  <pc:docChgLst>
    <pc:chgData name="Fainstad, Brandon" userId="aac92477-536e-4d21-9f70-fa5cd941f380" providerId="ADAL" clId="{8A8ABCBD-7669-4ED9-BE0C-3E6C55D85899}"/>
    <pc:docChg chg="undo custSel addSld delSld modSld">
      <pc:chgData name="Fainstad, Brandon" userId="aac92477-536e-4d21-9f70-fa5cd941f380" providerId="ADAL" clId="{8A8ABCBD-7669-4ED9-BE0C-3E6C55D85899}" dt="2022-06-07T20:40:59.223" v="2234" actId="47"/>
      <pc:docMkLst>
        <pc:docMk/>
      </pc:docMkLst>
      <pc:sldChg chg="modSp mod modNotesTx">
        <pc:chgData name="Fainstad, Brandon" userId="aac92477-536e-4d21-9f70-fa5cd941f380" providerId="ADAL" clId="{8A8ABCBD-7669-4ED9-BE0C-3E6C55D85899}" dt="2022-06-07T19:54:44.928" v="2217" actId="113"/>
        <pc:sldMkLst>
          <pc:docMk/>
          <pc:sldMk cId="1078091566" sldId="259"/>
        </pc:sldMkLst>
        <pc:spChg chg="mod">
          <ac:chgData name="Fainstad, Brandon" userId="aac92477-536e-4d21-9f70-fa5cd941f380" providerId="ADAL" clId="{8A8ABCBD-7669-4ED9-BE0C-3E6C55D85899}" dt="2022-06-07T18:19:17.896" v="22" actId="20577"/>
          <ac:spMkLst>
            <pc:docMk/>
            <pc:sldMk cId="1078091566" sldId="259"/>
            <ac:spMk id="18" creationId="{641F0419-6197-437B-A96B-E329F6C18A08}"/>
          </ac:spMkLst>
        </pc:spChg>
        <pc:spChg chg="mod">
          <ac:chgData name="Fainstad, Brandon" userId="aac92477-536e-4d21-9f70-fa5cd941f380" providerId="ADAL" clId="{8A8ABCBD-7669-4ED9-BE0C-3E6C55D85899}" dt="2022-06-07T18:17:26.984" v="0" actId="1076"/>
          <ac:spMkLst>
            <pc:docMk/>
            <pc:sldMk cId="1078091566" sldId="259"/>
            <ac:spMk id="42" creationId="{D7007FF2-9E68-4FAC-B4F6-F8B1F94BFCAF}"/>
          </ac:spMkLst>
        </pc:spChg>
        <pc:grpChg chg="mod">
          <ac:chgData name="Fainstad, Brandon" userId="aac92477-536e-4d21-9f70-fa5cd941f380" providerId="ADAL" clId="{8A8ABCBD-7669-4ED9-BE0C-3E6C55D85899}" dt="2022-06-07T19:11:41.006" v="953" actId="1037"/>
          <ac:grpSpMkLst>
            <pc:docMk/>
            <pc:sldMk cId="1078091566" sldId="259"/>
            <ac:grpSpMk id="31" creationId="{00000000-0000-0000-0000-000000000000}"/>
          </ac:grpSpMkLst>
        </pc:grpChg>
        <pc:grpChg chg="mod">
          <ac:chgData name="Fainstad, Brandon" userId="aac92477-536e-4d21-9f70-fa5cd941f380" providerId="ADAL" clId="{8A8ABCBD-7669-4ED9-BE0C-3E6C55D85899}" dt="2022-06-07T19:11:49.260" v="964" actId="1037"/>
          <ac:grpSpMkLst>
            <pc:docMk/>
            <pc:sldMk cId="1078091566" sldId="259"/>
            <ac:grpSpMk id="32" creationId="{00000000-0000-0000-0000-000000000000}"/>
          </ac:grpSpMkLst>
        </pc:grpChg>
        <pc:picChg chg="mod">
          <ac:chgData name="Fainstad, Brandon" userId="aac92477-536e-4d21-9f70-fa5cd941f380" providerId="ADAL" clId="{8A8ABCBD-7669-4ED9-BE0C-3E6C55D85899}" dt="2022-06-07T19:11:26.256" v="943" actId="12788"/>
          <ac:picMkLst>
            <pc:docMk/>
            <pc:sldMk cId="1078091566" sldId="259"/>
            <ac:picMk id="4" creationId="{F61F6916-00DD-CEC6-BA5D-9FFACFBD226D}"/>
          </ac:picMkLst>
        </pc:picChg>
      </pc:sldChg>
      <pc:sldChg chg="modSp mod modAnim modNotesTx">
        <pc:chgData name="Fainstad, Brandon" userId="aac92477-536e-4d21-9f70-fa5cd941f380" providerId="ADAL" clId="{8A8ABCBD-7669-4ED9-BE0C-3E6C55D85899}" dt="2022-06-07T19:54:55.355" v="2218"/>
        <pc:sldMkLst>
          <pc:docMk/>
          <pc:sldMk cId="1184951327" sldId="261"/>
        </pc:sldMkLst>
        <pc:spChg chg="mod">
          <ac:chgData name="Fainstad, Brandon" userId="aac92477-536e-4d21-9f70-fa5cd941f380" providerId="ADAL" clId="{8A8ABCBD-7669-4ED9-BE0C-3E6C55D85899}" dt="2022-06-07T18:19:32.525" v="28" actId="6549"/>
          <ac:spMkLst>
            <pc:docMk/>
            <pc:sldMk cId="1184951327" sldId="261"/>
            <ac:spMk id="8" creationId="{641F0419-6197-437B-A96B-E329F6C18A08}"/>
          </ac:spMkLst>
        </pc:spChg>
        <pc:spChg chg="mod">
          <ac:chgData name="Fainstad, Brandon" userId="aac92477-536e-4d21-9f70-fa5cd941f380" providerId="ADAL" clId="{8A8ABCBD-7669-4ED9-BE0C-3E6C55D85899}" dt="2022-06-07T18:18:35.967" v="4" actId="1076"/>
          <ac:spMkLst>
            <pc:docMk/>
            <pc:sldMk cId="1184951327" sldId="261"/>
            <ac:spMk id="60" creationId="{D062FDD6-707D-4898-9FD4-D93A2190168B}"/>
          </ac:spMkLst>
        </pc:spChg>
        <pc:grpChg chg="mod">
          <ac:chgData name="Fainstad, Brandon" userId="aac92477-536e-4d21-9f70-fa5cd941f380" providerId="ADAL" clId="{8A8ABCBD-7669-4ED9-BE0C-3E6C55D85899}" dt="2022-06-07T19:10:40.371" v="936" actId="1076"/>
          <ac:grpSpMkLst>
            <pc:docMk/>
            <pc:sldMk cId="1184951327" sldId="261"/>
            <ac:grpSpMk id="7" creationId="{1333E5C8-11FE-8435-E1E9-61A360D370D7}"/>
          </ac:grpSpMkLst>
        </pc:grpChg>
        <pc:grpChg chg="mod">
          <ac:chgData name="Fainstad, Brandon" userId="aac92477-536e-4d21-9f70-fa5cd941f380" providerId="ADAL" clId="{8A8ABCBD-7669-4ED9-BE0C-3E6C55D85899}" dt="2022-06-07T19:10:40.371" v="936" actId="1076"/>
          <ac:grpSpMkLst>
            <pc:docMk/>
            <pc:sldMk cId="1184951327" sldId="261"/>
            <ac:grpSpMk id="17" creationId="{00000000-0000-0000-0000-000000000000}"/>
          </ac:grpSpMkLst>
        </pc:grpChg>
        <pc:picChg chg="mod">
          <ac:chgData name="Fainstad, Brandon" userId="aac92477-536e-4d21-9f70-fa5cd941f380" providerId="ADAL" clId="{8A8ABCBD-7669-4ED9-BE0C-3E6C55D85899}" dt="2022-06-07T19:11:16.946" v="942" actId="12788"/>
          <ac:picMkLst>
            <pc:docMk/>
            <pc:sldMk cId="1184951327" sldId="261"/>
            <ac:picMk id="5" creationId="{E9927A24-E6C2-67DA-E09D-C7B293B957CC}"/>
          </ac:picMkLst>
        </pc:picChg>
      </pc:sldChg>
      <pc:sldChg chg="addSp delSp modSp mod modAnim modNotesTx">
        <pc:chgData name="Fainstad, Brandon" userId="aac92477-536e-4d21-9f70-fa5cd941f380" providerId="ADAL" clId="{8A8ABCBD-7669-4ED9-BE0C-3E6C55D85899}" dt="2022-06-07T19:55:36.274" v="2225" actId="20577"/>
        <pc:sldMkLst>
          <pc:docMk/>
          <pc:sldMk cId="2226069852" sldId="262"/>
        </pc:sldMkLst>
        <pc:spChg chg="mod">
          <ac:chgData name="Fainstad, Brandon" userId="aac92477-536e-4d21-9f70-fa5cd941f380" providerId="ADAL" clId="{8A8ABCBD-7669-4ED9-BE0C-3E6C55D85899}" dt="2022-06-07T19:55:36.274" v="2225" actId="20577"/>
          <ac:spMkLst>
            <pc:docMk/>
            <pc:sldMk cId="2226069852" sldId="262"/>
            <ac:spMk id="8" creationId="{641F0419-6197-437B-A96B-E329F6C18A08}"/>
          </ac:spMkLst>
        </pc:spChg>
        <pc:spChg chg="mod">
          <ac:chgData name="Fainstad, Brandon" userId="aac92477-536e-4d21-9f70-fa5cd941f380" providerId="ADAL" clId="{8A8ABCBD-7669-4ED9-BE0C-3E6C55D85899}" dt="2022-06-07T19:02:45.024" v="622" actId="20577"/>
          <ac:spMkLst>
            <pc:docMk/>
            <pc:sldMk cId="2226069852" sldId="262"/>
            <ac:spMk id="11" creationId="{863A8926-D647-4B44-8250-AC7095DD31D9}"/>
          </ac:spMkLst>
        </pc:spChg>
        <pc:spChg chg="mod">
          <ac:chgData name="Fainstad, Brandon" userId="aac92477-536e-4d21-9f70-fa5cd941f380" providerId="ADAL" clId="{8A8ABCBD-7669-4ED9-BE0C-3E6C55D85899}" dt="2022-06-07T18:24:01.787" v="90" actId="962"/>
          <ac:spMkLst>
            <pc:docMk/>
            <pc:sldMk cId="2226069852" sldId="262"/>
            <ac:spMk id="14" creationId="{00000000-0000-0000-0000-000000000000}"/>
          </ac:spMkLst>
        </pc:spChg>
        <pc:spChg chg="add mod modVis">
          <ac:chgData name="Fainstad, Brandon" userId="aac92477-536e-4d21-9f70-fa5cd941f380" providerId="ADAL" clId="{8A8ABCBD-7669-4ED9-BE0C-3E6C55D85899}" dt="2022-06-07T18:27:21.430" v="133" actId="1037"/>
          <ac:spMkLst>
            <pc:docMk/>
            <pc:sldMk cId="2226069852" sldId="262"/>
            <ac:spMk id="18" creationId="{C89C6683-7463-4911-B737-0D9A4BD434F9}"/>
          </ac:spMkLst>
        </pc:spChg>
        <pc:spChg chg="mod modVis">
          <ac:chgData name="Fainstad, Brandon" userId="aac92477-536e-4d21-9f70-fa5cd941f380" providerId="ADAL" clId="{8A8ABCBD-7669-4ED9-BE0C-3E6C55D85899}" dt="2022-06-07T18:24:10.738" v="92" actId="962"/>
          <ac:spMkLst>
            <pc:docMk/>
            <pc:sldMk cId="2226069852" sldId="262"/>
            <ac:spMk id="19" creationId="{00000000-0000-0000-0000-000000000000}"/>
          </ac:spMkLst>
        </pc:spChg>
        <pc:spChg chg="mod">
          <ac:chgData name="Fainstad, Brandon" userId="aac92477-536e-4d21-9f70-fa5cd941f380" providerId="ADAL" clId="{8A8ABCBD-7669-4ED9-BE0C-3E6C55D85899}" dt="2022-06-07T18:24:52.811" v="113" actId="14100"/>
          <ac:spMkLst>
            <pc:docMk/>
            <pc:sldMk cId="2226069852" sldId="262"/>
            <ac:spMk id="20" creationId="{00000000-0000-0000-0000-000000000000}"/>
          </ac:spMkLst>
        </pc:spChg>
        <pc:spChg chg="add mod modVis">
          <ac:chgData name="Fainstad, Brandon" userId="aac92477-536e-4d21-9f70-fa5cd941f380" providerId="ADAL" clId="{8A8ABCBD-7669-4ED9-BE0C-3E6C55D85899}" dt="2022-06-07T18:25:14.962" v="118" actId="14429"/>
          <ac:spMkLst>
            <pc:docMk/>
            <pc:sldMk cId="2226069852" sldId="262"/>
            <ac:spMk id="22" creationId="{726B5231-FA3C-4E06-B36B-F66ECB7D5657}"/>
          </ac:spMkLst>
        </pc:spChg>
        <pc:spChg chg="add mod modVis">
          <ac:chgData name="Fainstad, Brandon" userId="aac92477-536e-4d21-9f70-fa5cd941f380" providerId="ADAL" clId="{8A8ABCBD-7669-4ED9-BE0C-3E6C55D85899}" dt="2022-06-07T18:25:04.539" v="117" actId="14100"/>
          <ac:spMkLst>
            <pc:docMk/>
            <pc:sldMk cId="2226069852" sldId="262"/>
            <ac:spMk id="23" creationId="{816D889B-BF7A-430D-8BD0-5A7A895E23A1}"/>
          </ac:spMkLst>
        </pc:spChg>
        <pc:spChg chg="add mod">
          <ac:chgData name="Fainstad, Brandon" userId="aac92477-536e-4d21-9f70-fa5cd941f380" providerId="ADAL" clId="{8A8ABCBD-7669-4ED9-BE0C-3E6C55D85899}" dt="2022-06-07T18:55:38.044" v="363" actId="20577"/>
          <ac:spMkLst>
            <pc:docMk/>
            <pc:sldMk cId="2226069852" sldId="262"/>
            <ac:spMk id="24" creationId="{BA87D3A4-AD5E-41AC-9200-B63B2E241CD3}"/>
          </ac:spMkLst>
        </pc:spChg>
        <pc:spChg chg="add mod">
          <ac:chgData name="Fainstad, Brandon" userId="aac92477-536e-4d21-9f70-fa5cd941f380" providerId="ADAL" clId="{8A8ABCBD-7669-4ED9-BE0C-3E6C55D85899}" dt="2022-06-07T19:08:50.443" v="928" actId="6549"/>
          <ac:spMkLst>
            <pc:docMk/>
            <pc:sldMk cId="2226069852" sldId="262"/>
            <ac:spMk id="25" creationId="{A095A879-7BE1-45DF-A44C-756B37D9450E}"/>
          </ac:spMkLst>
        </pc:spChg>
        <pc:spChg chg="add del">
          <ac:chgData name="Fainstad, Brandon" userId="aac92477-536e-4d21-9f70-fa5cd941f380" providerId="ADAL" clId="{8A8ABCBD-7669-4ED9-BE0C-3E6C55D85899}" dt="2022-06-07T19:55:00.718" v="2220" actId="22"/>
          <ac:spMkLst>
            <pc:docMk/>
            <pc:sldMk cId="2226069852" sldId="262"/>
            <ac:spMk id="26" creationId="{1ADE63DF-B0B2-4566-8653-2AA59301EF17}"/>
          </ac:spMkLst>
        </pc:spChg>
        <pc:spChg chg="mod ord modVis">
          <ac:chgData name="Fainstad, Brandon" userId="aac92477-536e-4d21-9f70-fa5cd941f380" providerId="ADAL" clId="{8A8ABCBD-7669-4ED9-BE0C-3E6C55D85899}" dt="2022-06-07T19:03:13.976" v="668" actId="20577"/>
          <ac:spMkLst>
            <pc:docMk/>
            <pc:sldMk cId="2226069852" sldId="262"/>
            <ac:spMk id="42" creationId="{D7007FF2-9E68-4FAC-B4F6-F8B1F94BFCAF}"/>
          </ac:spMkLst>
        </pc:spChg>
        <pc:cxnChg chg="mod">
          <ac:chgData name="Fainstad, Brandon" userId="aac92477-536e-4d21-9f70-fa5cd941f380" providerId="ADAL" clId="{8A8ABCBD-7669-4ED9-BE0C-3E6C55D85899}" dt="2022-06-07T18:23:07.431" v="72" actId="207"/>
          <ac:cxnSpMkLst>
            <pc:docMk/>
            <pc:sldMk cId="2226069852" sldId="262"/>
            <ac:cxnSpMk id="4" creationId="{00000000-0000-0000-0000-000000000000}"/>
          </ac:cxnSpMkLst>
        </pc:cxnChg>
        <pc:cxnChg chg="mod">
          <ac:chgData name="Fainstad, Brandon" userId="aac92477-536e-4d21-9f70-fa5cd941f380" providerId="ADAL" clId="{8A8ABCBD-7669-4ED9-BE0C-3E6C55D85899}" dt="2022-06-07T18:22:49.135" v="68" actId="208"/>
          <ac:cxnSpMkLst>
            <pc:docMk/>
            <pc:sldMk cId="2226069852" sldId="262"/>
            <ac:cxnSpMk id="6" creationId="{00000000-0000-0000-0000-000000000000}"/>
          </ac:cxnSpMkLst>
        </pc:cxnChg>
        <pc:cxnChg chg="mod">
          <ac:chgData name="Fainstad, Brandon" userId="aac92477-536e-4d21-9f70-fa5cd941f380" providerId="ADAL" clId="{8A8ABCBD-7669-4ED9-BE0C-3E6C55D85899}" dt="2022-06-07T18:27:21.430" v="133" actId="1037"/>
          <ac:cxnSpMkLst>
            <pc:docMk/>
            <pc:sldMk cId="2226069852" sldId="262"/>
            <ac:cxnSpMk id="15" creationId="{72D0D968-0527-0778-2A7F-ACD3379862EC}"/>
          </ac:cxnSpMkLst>
        </pc:cxnChg>
        <pc:cxnChg chg="mod">
          <ac:chgData name="Fainstad, Brandon" userId="aac92477-536e-4d21-9f70-fa5cd941f380" providerId="ADAL" clId="{8A8ABCBD-7669-4ED9-BE0C-3E6C55D85899}" dt="2022-06-07T18:24:56.124" v="114" actId="14100"/>
          <ac:cxnSpMkLst>
            <pc:docMk/>
            <pc:sldMk cId="2226069852" sldId="262"/>
            <ac:cxnSpMk id="17" creationId="{FF241891-841C-25C1-1C38-4E5FCE416206}"/>
          </ac:cxnSpMkLst>
        </pc:cxnChg>
        <pc:cxnChg chg="mod">
          <ac:chgData name="Fainstad, Brandon" userId="aac92477-536e-4d21-9f70-fa5cd941f380" providerId="ADAL" clId="{8A8ABCBD-7669-4ED9-BE0C-3E6C55D85899}" dt="2022-06-07T18:22:49.135" v="68" actId="208"/>
          <ac:cxnSpMkLst>
            <pc:docMk/>
            <pc:sldMk cId="2226069852" sldId="262"/>
            <ac:cxnSpMk id="21" creationId="{D94A8C75-C1B8-202B-F314-4062612F6F43}"/>
          </ac:cxnSpMkLst>
        </pc:cxnChg>
      </pc:sldChg>
      <pc:sldChg chg="modSp add del mod">
        <pc:chgData name="Fainstad, Brandon" userId="aac92477-536e-4d21-9f70-fa5cd941f380" providerId="ADAL" clId="{8A8ABCBD-7669-4ED9-BE0C-3E6C55D85899}" dt="2022-06-07T20:40:59.223" v="2234" actId="47"/>
        <pc:sldMkLst>
          <pc:docMk/>
          <pc:sldMk cId="2004766844" sldId="263"/>
        </pc:sldMkLst>
        <pc:spChg chg="mod modVis">
          <ac:chgData name="Fainstad, Brandon" userId="aac92477-536e-4d21-9f70-fa5cd941f380" providerId="ADAL" clId="{8A8ABCBD-7669-4ED9-BE0C-3E6C55D85899}" dt="2022-06-07T20:32:43.711" v="2233" actId="14430"/>
          <ac:spMkLst>
            <pc:docMk/>
            <pc:sldMk cId="2004766844" sldId="263"/>
            <ac:spMk id="11" creationId="{863A8926-D647-4B44-8250-AC7095DD31D9}"/>
          </ac:spMkLst>
        </pc:spChg>
        <pc:spChg chg="mod modVis">
          <ac:chgData name="Fainstad, Brandon" userId="aac92477-536e-4d21-9f70-fa5cd941f380" providerId="ADAL" clId="{8A8ABCBD-7669-4ED9-BE0C-3E6C55D85899}" dt="2022-06-07T20:32:32.807" v="2230" actId="14430"/>
          <ac:spMkLst>
            <pc:docMk/>
            <pc:sldMk cId="2004766844" sldId="263"/>
            <ac:spMk id="18" creationId="{C89C6683-7463-4911-B737-0D9A4BD434F9}"/>
          </ac:spMkLst>
        </pc:spChg>
        <pc:spChg chg="mod modVis">
          <ac:chgData name="Fainstad, Brandon" userId="aac92477-536e-4d21-9f70-fa5cd941f380" providerId="ADAL" clId="{8A8ABCBD-7669-4ED9-BE0C-3E6C55D85899}" dt="2022-06-07T20:32:34.624" v="2231" actId="14430"/>
          <ac:spMkLst>
            <pc:docMk/>
            <pc:sldMk cId="2004766844" sldId="263"/>
            <ac:spMk id="22" creationId="{726B5231-FA3C-4E06-B36B-F66ECB7D5657}"/>
          </ac:spMkLst>
        </pc:spChg>
        <pc:spChg chg="mod modVis">
          <ac:chgData name="Fainstad, Brandon" userId="aac92477-536e-4d21-9f70-fa5cd941f380" providerId="ADAL" clId="{8A8ABCBD-7669-4ED9-BE0C-3E6C55D85899}" dt="2022-06-07T20:32:36.495" v="2232" actId="14430"/>
          <ac:spMkLst>
            <pc:docMk/>
            <pc:sldMk cId="2004766844" sldId="263"/>
            <ac:spMk id="23" creationId="{816D889B-BF7A-430D-8BD0-5A7A895E23A1}"/>
          </ac:spMkLst>
        </pc:spChg>
        <pc:spChg chg="mod modVis">
          <ac:chgData name="Fainstad, Brandon" userId="aac92477-536e-4d21-9f70-fa5cd941f380" providerId="ADAL" clId="{8A8ABCBD-7669-4ED9-BE0C-3E6C55D85899}" dt="2022-06-07T20:32:29.488" v="2228" actId="14430"/>
          <ac:spMkLst>
            <pc:docMk/>
            <pc:sldMk cId="2004766844" sldId="263"/>
            <ac:spMk id="24" creationId="{BA87D3A4-AD5E-41AC-9200-B63B2E241CD3}"/>
          </ac:spMkLst>
        </pc:spChg>
        <pc:spChg chg="mod modVis">
          <ac:chgData name="Fainstad, Brandon" userId="aac92477-536e-4d21-9f70-fa5cd941f380" providerId="ADAL" clId="{8A8ABCBD-7669-4ED9-BE0C-3E6C55D85899}" dt="2022-06-07T20:32:27.919" v="2227" actId="14430"/>
          <ac:spMkLst>
            <pc:docMk/>
            <pc:sldMk cId="2004766844" sldId="263"/>
            <ac:spMk id="25" creationId="{A095A879-7BE1-45DF-A44C-756B37D9450E}"/>
          </ac:spMkLst>
        </pc:spChg>
        <pc:spChg chg="mod modVis">
          <ac:chgData name="Fainstad, Brandon" userId="aac92477-536e-4d21-9f70-fa5cd941f380" providerId="ADAL" clId="{8A8ABCBD-7669-4ED9-BE0C-3E6C55D85899}" dt="2022-06-07T20:32:31.144" v="2229" actId="14430"/>
          <ac:spMkLst>
            <pc:docMk/>
            <pc:sldMk cId="2004766844" sldId="263"/>
            <ac:spMk id="42" creationId="{D7007FF2-9E68-4FAC-B4F6-F8B1F94BFC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910AF-DA6A-4E6D-867B-53E8BF2C95EF}"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FE3A8-A98B-4D16-84A5-B121C1AAC87C}" type="slidenum">
              <a:rPr lang="en-US" smtClean="0"/>
              <a:t>‹#›</a:t>
            </a:fld>
            <a:endParaRPr lang="en-US"/>
          </a:p>
        </p:txBody>
      </p:sp>
    </p:spTree>
    <p:extLst>
      <p:ext uri="{BB962C8B-B14F-4D97-AF65-F5344CB8AC3E}">
        <p14:creationId xmlns:p14="http://schemas.microsoft.com/office/powerpoint/2010/main" val="98053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16/j.jacc.2012.12.01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j.jacc.2012.12.01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16/j.jacc.2012.12.0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 </a:t>
            </a:r>
            <a:r>
              <a:rPr lang="en-US" b="0" i="1" dirty="0"/>
              <a:t>(after this session the learner will be able to): </a:t>
            </a:r>
          </a:p>
          <a:p>
            <a:pPr marL="228600" indent="-228600">
              <a:buAutoNum type="arabicPeriod"/>
            </a:pPr>
            <a:r>
              <a:rPr lang="en-US" b="0" dirty="0"/>
              <a:t>Differentiate</a:t>
            </a:r>
            <a:r>
              <a:rPr lang="en-US" b="0" baseline="0" dirty="0"/>
              <a:t> between a pacemaker and ICD on chest x ray.</a:t>
            </a:r>
          </a:p>
          <a:p>
            <a:pPr marL="228600" indent="-228600">
              <a:buAutoNum type="arabicPeriod"/>
            </a:pPr>
            <a:r>
              <a:rPr lang="en-US" b="0" dirty="0"/>
              <a:t>Identify the location of cardiac</a:t>
            </a:r>
            <a:r>
              <a:rPr lang="en-US" b="0" baseline="0" dirty="0"/>
              <a:t> device leads on a chest x ray.</a:t>
            </a:r>
            <a:r>
              <a:rPr lang="en-US" b="1" dirty="0"/>
              <a:t> </a:t>
            </a:r>
          </a:p>
          <a:p>
            <a:pPr marL="228600" indent="-228600">
              <a:buAutoNum type="arabicPeriod"/>
            </a:pPr>
            <a:r>
              <a:rPr lang="en-US" b="0" dirty="0"/>
              <a:t>Describe the indications and benefits of a CRT-D.</a:t>
            </a:r>
          </a:p>
          <a:p>
            <a:endParaRPr lang="en-US" b="1" dirty="0"/>
          </a:p>
          <a:p>
            <a:r>
              <a:rPr lang="en-US" b="1" dirty="0"/>
              <a:t>Instructions</a:t>
            </a:r>
            <a:r>
              <a:rPr lang="en-US" dirty="0"/>
              <a:t>: Ask a leaner to provide an overall interpretation.  Advance using the arrows or scroll wheel on the mouse reveal subsequent questions with answers and graphics.  You can go back to prior graphics and questions by using the back arrow or scrolling back on the mouse wheel.  </a:t>
            </a:r>
          </a:p>
          <a:p>
            <a:endParaRPr lang="en-US" dirty="0"/>
          </a:p>
          <a:p>
            <a:r>
              <a:rPr lang="en-US" sz="1200" b="1" kern="1200" dirty="0">
                <a:solidFill>
                  <a:schemeClr val="tx1"/>
                </a:solidFill>
                <a:latin typeface="+mn-lt"/>
                <a:ea typeface="+mn-ea"/>
                <a:cs typeface="+mn-cs"/>
              </a:rPr>
              <a:t>Official CXR Read</a:t>
            </a:r>
            <a:r>
              <a:rPr lang="en-US" sz="1200" kern="1200" dirty="0">
                <a:solidFill>
                  <a:schemeClr val="tx1"/>
                </a:solidFill>
                <a:latin typeface="+mn-lt"/>
                <a:ea typeface="+mn-ea"/>
                <a:cs typeface="+mn-cs"/>
              </a:rPr>
              <a:t>:. Enlarged cardiac contour. Pacing device</a:t>
            </a:r>
            <a:r>
              <a:rPr lang="en-US" sz="1200" kern="1200" baseline="0" dirty="0">
                <a:solidFill>
                  <a:schemeClr val="tx1"/>
                </a:solidFill>
                <a:latin typeface="+mn-lt"/>
                <a:ea typeface="+mn-ea"/>
                <a:cs typeface="+mn-cs"/>
              </a:rPr>
              <a:t> in place. No focal consolidation. No pleural effusions.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Clinical Diagnosis:</a:t>
            </a:r>
            <a:r>
              <a:rPr lang="en-US" sz="1200" b="0" kern="1200" dirty="0">
                <a:solidFill>
                  <a:schemeClr val="tx1"/>
                </a:solidFill>
                <a:latin typeface="+mn-lt"/>
                <a:ea typeface="+mn-ea"/>
                <a:cs typeface="+mn-cs"/>
              </a:rPr>
              <a:t>. Cardiogenic shock due to non-ischemic cardiomyopathy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Teaching: </a:t>
            </a:r>
            <a:r>
              <a:rPr lang="en-US" sz="1200" b="0" i="1" kern="1200" dirty="0">
                <a:solidFill>
                  <a:schemeClr val="tx1"/>
                </a:solidFill>
                <a:latin typeface="+mn-lt"/>
                <a:ea typeface="+mn-ea"/>
                <a:cs typeface="+mn-cs"/>
              </a:rPr>
              <a:t>This is usually 2-4 sentences of expanded explanations for major teaching points (usually Q2).  Include references if quoting rules or specific numbers.  </a:t>
            </a:r>
          </a:p>
          <a:p>
            <a:r>
              <a:rPr lang="en-US" sz="1200" b="0" kern="1200" dirty="0">
                <a:solidFill>
                  <a:schemeClr val="tx1"/>
                </a:solidFill>
                <a:latin typeface="+mn-lt"/>
                <a:ea typeface="+mn-ea"/>
                <a:cs typeface="+mn-cs"/>
              </a:rPr>
              <a:t>This patient has a cardiac</a:t>
            </a:r>
            <a:r>
              <a:rPr lang="en-US" sz="1200" b="0" kern="1200" baseline="0" dirty="0">
                <a:solidFill>
                  <a:schemeClr val="tx1"/>
                </a:solidFill>
                <a:latin typeface="+mn-lt"/>
                <a:ea typeface="+mn-ea"/>
                <a:cs typeface="+mn-cs"/>
              </a:rPr>
              <a:t> resynchronization therapy – defibrillator (CRT-D). This device contains three leads. The leads are introduced into the subclavian vein. One lead terminates in the right atrium and senses electrical activity. The next lead terminates in the right ventricle, where it can pace. The final lead courses from the right atrium into the coronary sinus (which drains the </a:t>
            </a:r>
            <a:r>
              <a:rPr lang="en-US" dirty="0"/>
              <a:t>cardiac veins</a:t>
            </a:r>
            <a:r>
              <a:rPr lang="en-US" sz="1200" b="0" kern="1200" baseline="0" dirty="0">
                <a:solidFill>
                  <a:schemeClr val="tx1"/>
                </a:solidFill>
                <a:latin typeface="+mn-lt"/>
                <a:ea typeface="+mn-ea"/>
                <a:cs typeface="+mn-cs"/>
              </a:rPr>
              <a:t>) and abuts the left ventricle, where it can pace this chamber. Simultaneous pacing of the right and left ventricle (resynchronization therapy) can improve ejection fraction, NYHA classification, reduce hospitalizations and mortality in patients with severe heart failure who have a prolonged QRS (&gt;150ms or LBBB and &gt;130ms). Most patients with an indication for CRT have a concomitant indication for an ICD as primary prevention of SCD. (1, 2)  However, a CRT-D comes with limitations and risks including higher costs, higher infection risk, greater likelihood of recall and less reliable pacing. (3)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 home points</a:t>
            </a:r>
            <a:r>
              <a:rPr lang="en-US" sz="1200" kern="1200" dirty="0">
                <a:solidFill>
                  <a:schemeClr val="tx1"/>
                </a:solidFill>
                <a:latin typeface="+mn-lt"/>
                <a:ea typeface="+mn-ea"/>
                <a:cs typeface="+mn-cs"/>
              </a:rPr>
              <a:t>:</a:t>
            </a:r>
          </a:p>
          <a:p>
            <a:pPr marL="171450" indent="-171450">
              <a:buFontTx/>
              <a:buChar char="-"/>
            </a:pPr>
            <a:r>
              <a:rPr lang="en-US" sz="1200" kern="1200" dirty="0">
                <a:solidFill>
                  <a:schemeClr val="tx1"/>
                </a:solidFill>
                <a:latin typeface="+mn-lt"/>
                <a:ea typeface="+mn-ea"/>
                <a:cs typeface="+mn-cs"/>
              </a:rPr>
              <a:t>A thick charge coil seen on an intracardiac device lead is for defibrillation</a:t>
            </a:r>
          </a:p>
          <a:p>
            <a:pPr marL="171450" indent="-171450">
              <a:buFontTx/>
              <a:buChar char="-"/>
            </a:pPr>
            <a:r>
              <a:rPr lang="en-US" sz="1200" kern="1200" dirty="0">
                <a:solidFill>
                  <a:schemeClr val="tx1"/>
                </a:solidFill>
                <a:latin typeface="+mn-lt"/>
                <a:ea typeface="+mn-ea"/>
                <a:cs typeface="+mn-cs"/>
              </a:rPr>
              <a:t>Cardiac resynchronization therapy with bi-V pacing is indicated for LVEF &lt;35% and a QRS &gt;120ms to improve EF, HF symptoms, hospitalizations and all-cause mortality.  </a:t>
            </a:r>
          </a:p>
          <a:p>
            <a:pPr marL="171450" indent="-171450">
              <a:buFontTx/>
              <a:buChar cha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a:t>
            </a:r>
          </a:p>
          <a:p>
            <a:pPr marL="228600" indent="-228600">
              <a:buAutoNum type="arabicPeriod"/>
            </a:pPr>
            <a:r>
              <a:rPr lang="en-US" b="0" i="0" dirty="0">
                <a:solidFill>
                  <a:srgbClr val="000000"/>
                </a:solidFill>
                <a:effectLst/>
                <a:latin typeface="Roboto" panose="02000000000000000000" pitchFamily="2" charset="0"/>
              </a:rPr>
              <a:t>Russo A, </a:t>
            </a:r>
            <a:r>
              <a:rPr lang="en-US" b="0" i="0" dirty="0" err="1">
                <a:solidFill>
                  <a:srgbClr val="000000"/>
                </a:solidFill>
                <a:effectLst/>
                <a:latin typeface="Roboto" panose="02000000000000000000" pitchFamily="2" charset="0"/>
              </a:rPr>
              <a:t>Stainback</a:t>
            </a:r>
            <a:r>
              <a:rPr lang="en-US" b="0" i="0" dirty="0">
                <a:solidFill>
                  <a:srgbClr val="000000"/>
                </a:solidFill>
                <a:effectLst/>
                <a:latin typeface="Roboto" panose="02000000000000000000" pitchFamily="2" charset="0"/>
              </a:rPr>
              <a:t> R, Bailey S, et al. ACCF/HRS/AHA/ASE/HFSA/SCAI/SCCT/SCMR 2013 Appropriate Use Criteria for Implantable Cardioverter-Defibrillators and Cardiac Resynchronization Therapy. </a:t>
            </a:r>
            <a:r>
              <a:rPr lang="en-US" b="0" i="1" dirty="0">
                <a:solidFill>
                  <a:srgbClr val="000000"/>
                </a:solidFill>
                <a:effectLst/>
                <a:latin typeface="Roboto" panose="02000000000000000000" pitchFamily="2" charset="0"/>
              </a:rPr>
              <a:t>J Am Coll </a:t>
            </a:r>
            <a:r>
              <a:rPr lang="en-US" b="0" i="1" dirty="0" err="1">
                <a:solidFill>
                  <a:srgbClr val="000000"/>
                </a:solidFill>
                <a:effectLst/>
                <a:latin typeface="Roboto" panose="02000000000000000000" pitchFamily="2" charset="0"/>
              </a:rPr>
              <a:t>Cardiol</a:t>
            </a:r>
            <a:r>
              <a:rPr lang="en-US" b="0"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2013 Mar, 61 (12) 1318–1368.</a:t>
            </a:r>
            <a:r>
              <a:rPr lang="en-US" b="1" i="0" u="none" strike="noStrike" dirty="0">
                <a:solidFill>
                  <a:srgbClr val="004176"/>
                </a:solidFill>
                <a:effectLst/>
                <a:latin typeface="Roboto" panose="02000000000000000000" pitchFamily="2" charset="0"/>
                <a:hlinkClick r:id="rId3"/>
              </a:rPr>
              <a:t>https://doi.org/10.1016/j.jacc.2012.12.017</a:t>
            </a:r>
            <a:endParaRPr lang="en-US" b="1" i="0" u="none" strike="noStrike" dirty="0">
              <a:solidFill>
                <a:srgbClr val="004176"/>
              </a:solidFill>
              <a:effectLst/>
              <a:latin typeface="Roboto" panose="02000000000000000000" pitchFamily="2" charset="0"/>
            </a:endParaRPr>
          </a:p>
          <a:p>
            <a:pPr marL="228600" indent="-228600">
              <a:buAutoNum type="arabicPeriod"/>
            </a:pPr>
            <a:r>
              <a:rPr lang="en-US" b="0" i="0" dirty="0">
                <a:solidFill>
                  <a:srgbClr val="212121"/>
                </a:solidFill>
                <a:effectLst/>
                <a:latin typeface="BlinkMacSystemFont"/>
              </a:rPr>
              <a:t>Tang AS, Wells GA, </a:t>
            </a:r>
            <a:r>
              <a:rPr lang="en-US" b="0" i="0" dirty="0" err="1">
                <a:solidFill>
                  <a:srgbClr val="212121"/>
                </a:solidFill>
                <a:effectLst/>
                <a:latin typeface="BlinkMacSystemFont"/>
              </a:rPr>
              <a:t>Talajic</a:t>
            </a:r>
            <a:r>
              <a:rPr lang="en-US" b="0" i="0" dirty="0">
                <a:solidFill>
                  <a:srgbClr val="212121"/>
                </a:solidFill>
                <a:effectLst/>
                <a:latin typeface="BlinkMacSystemFont"/>
              </a:rPr>
              <a:t> M, Arnold MO, Sheldon R, Connolly S, </a:t>
            </a:r>
            <a:r>
              <a:rPr lang="en-US" b="0" i="0" dirty="0" err="1">
                <a:solidFill>
                  <a:srgbClr val="212121"/>
                </a:solidFill>
                <a:effectLst/>
                <a:latin typeface="BlinkMacSystemFont"/>
              </a:rPr>
              <a:t>Hohnloser</a:t>
            </a:r>
            <a:r>
              <a:rPr lang="en-US" b="0" i="0" dirty="0">
                <a:solidFill>
                  <a:srgbClr val="212121"/>
                </a:solidFill>
                <a:effectLst/>
                <a:latin typeface="BlinkMacSystemFont"/>
              </a:rPr>
              <a:t> SH, Nichol G, </a:t>
            </a:r>
            <a:r>
              <a:rPr lang="en-US" b="0" i="0" dirty="0" err="1">
                <a:solidFill>
                  <a:srgbClr val="212121"/>
                </a:solidFill>
                <a:effectLst/>
                <a:latin typeface="BlinkMacSystemFont"/>
              </a:rPr>
              <a:t>Birnie</a:t>
            </a:r>
            <a:r>
              <a:rPr lang="en-US" b="0" i="0" dirty="0">
                <a:solidFill>
                  <a:srgbClr val="212121"/>
                </a:solidFill>
                <a:effectLst/>
                <a:latin typeface="BlinkMacSystemFont"/>
              </a:rPr>
              <a:t> DH, Sapp JL, Yee R, Healey JS, Rouleau JL; Resynchronization-Defibrillation for Ambulatory Heart Failure Trial Investigators. Cardiac-resynchronization therapy for mild-to-moderate heart failure. N </a:t>
            </a:r>
            <a:r>
              <a:rPr lang="en-US" b="0" i="0" dirty="0" err="1">
                <a:solidFill>
                  <a:srgbClr val="212121"/>
                </a:solidFill>
                <a:effectLst/>
                <a:latin typeface="BlinkMacSystemFont"/>
              </a:rPr>
              <a:t>Engl</a:t>
            </a:r>
            <a:r>
              <a:rPr lang="en-US" b="0" i="0" dirty="0">
                <a:solidFill>
                  <a:srgbClr val="212121"/>
                </a:solidFill>
                <a:effectLst/>
                <a:latin typeface="BlinkMacSystemFont"/>
              </a:rPr>
              <a:t> J Med. 2010 Dec 16;363(25):2385-95. </a:t>
            </a:r>
            <a:r>
              <a:rPr lang="en-US" b="0" i="0" dirty="0" err="1">
                <a:solidFill>
                  <a:srgbClr val="212121"/>
                </a:solidFill>
                <a:effectLst/>
                <a:latin typeface="BlinkMacSystemFont"/>
              </a:rPr>
              <a:t>doi</a:t>
            </a:r>
            <a:r>
              <a:rPr lang="en-US" b="0" i="0" dirty="0">
                <a:solidFill>
                  <a:srgbClr val="212121"/>
                </a:solidFill>
                <a:effectLst/>
                <a:latin typeface="BlinkMacSystemFont"/>
              </a:rPr>
              <a:t>: 10.1056/NEJMoa1009540. </a:t>
            </a:r>
            <a:r>
              <a:rPr lang="en-US" b="0" i="0" dirty="0" err="1">
                <a:solidFill>
                  <a:srgbClr val="212121"/>
                </a:solidFill>
                <a:effectLst/>
                <a:latin typeface="BlinkMacSystemFont"/>
              </a:rPr>
              <a:t>Epub</a:t>
            </a:r>
            <a:r>
              <a:rPr lang="en-US" b="0" i="0" dirty="0">
                <a:solidFill>
                  <a:srgbClr val="212121"/>
                </a:solidFill>
                <a:effectLst/>
                <a:latin typeface="BlinkMacSystemFont"/>
              </a:rPr>
              <a:t> 2010 Nov 14. PMID: 21073365.</a:t>
            </a:r>
            <a:endParaRPr lang="en-US" b="1" i="0" u="none" strike="noStrike" dirty="0">
              <a:solidFill>
                <a:srgbClr val="004176"/>
              </a:solidFill>
              <a:effectLst/>
              <a:latin typeface="Roboto" panose="02000000000000000000" pitchFamily="2" charset="0"/>
            </a:endParaRPr>
          </a:p>
          <a:p>
            <a:pPr marL="228600" indent="-228600">
              <a:buAutoNum type="arabicPeriod"/>
            </a:pPr>
            <a:r>
              <a:rPr lang="en-US" b="0" i="0" dirty="0" err="1">
                <a:solidFill>
                  <a:srgbClr val="212121"/>
                </a:solidFill>
                <a:effectLst/>
                <a:latin typeface="BlinkMacSystemFont"/>
              </a:rPr>
              <a:t>Providência</a:t>
            </a:r>
            <a:r>
              <a:rPr lang="en-US" b="0" i="0" dirty="0">
                <a:solidFill>
                  <a:srgbClr val="212121"/>
                </a:solidFill>
                <a:effectLst/>
                <a:latin typeface="BlinkMacSystemFont"/>
              </a:rPr>
              <a:t> R, Kramer DB, </a:t>
            </a:r>
            <a:r>
              <a:rPr lang="en-US" b="0" i="0" dirty="0" err="1">
                <a:solidFill>
                  <a:srgbClr val="212121"/>
                </a:solidFill>
                <a:effectLst/>
                <a:latin typeface="BlinkMacSystemFont"/>
              </a:rPr>
              <a:t>Pimenta</a:t>
            </a:r>
            <a:r>
              <a:rPr lang="en-US" b="0" i="0" dirty="0">
                <a:solidFill>
                  <a:srgbClr val="212121"/>
                </a:solidFill>
                <a:effectLst/>
                <a:latin typeface="BlinkMacSystemFont"/>
              </a:rPr>
              <a:t> D, Babu GG, Hatfield LA, </a:t>
            </a:r>
            <a:r>
              <a:rPr lang="en-US" b="0" i="0" dirty="0" err="1">
                <a:solidFill>
                  <a:srgbClr val="212121"/>
                </a:solidFill>
                <a:effectLst/>
                <a:latin typeface="BlinkMacSystemFont"/>
              </a:rPr>
              <a:t>Ioannou</a:t>
            </a:r>
            <a:r>
              <a:rPr lang="en-US" b="0" i="0" dirty="0">
                <a:solidFill>
                  <a:srgbClr val="212121"/>
                </a:solidFill>
                <a:effectLst/>
                <a:latin typeface="BlinkMacSystemFont"/>
              </a:rPr>
              <a:t> A, Novak J, Hauser RG, </a:t>
            </a:r>
            <a:r>
              <a:rPr lang="en-US" b="0" i="0" dirty="0" err="1">
                <a:solidFill>
                  <a:srgbClr val="212121"/>
                </a:solidFill>
                <a:effectLst/>
                <a:latin typeface="BlinkMacSystemFont"/>
              </a:rPr>
              <a:t>Lambiase</a:t>
            </a:r>
            <a:r>
              <a:rPr lang="en-US" b="0" i="0" dirty="0">
                <a:solidFill>
                  <a:srgbClr val="212121"/>
                </a:solidFill>
                <a:effectLst/>
                <a:latin typeface="BlinkMacSystemFont"/>
              </a:rPr>
              <a:t> PD. Transvenous Implantable Cardioverter-Defibrillator (ICD) Lead Performance: A Meta-Analysis of Observational Studies. J Am Heart Assoc. 2015 Oct 30;4(11):e002418. </a:t>
            </a:r>
            <a:r>
              <a:rPr lang="en-US" b="0" i="0" dirty="0" err="1">
                <a:solidFill>
                  <a:srgbClr val="212121"/>
                </a:solidFill>
                <a:effectLst/>
                <a:latin typeface="BlinkMacSystemFont"/>
              </a:rPr>
              <a:t>doi</a:t>
            </a:r>
            <a:r>
              <a:rPr lang="en-US" b="0" i="0" dirty="0">
                <a:solidFill>
                  <a:srgbClr val="212121"/>
                </a:solidFill>
                <a:effectLst/>
                <a:latin typeface="BlinkMacSystemFont"/>
              </a:rPr>
              <a:t>: 10.1161/JAHA.115.002418. PMID: 26518666; PMCID: PMC4845221.</a:t>
            </a:r>
            <a:endParaRPr lang="en-US" b="1" i="0" u="none" strike="noStrike" dirty="0">
              <a:solidFill>
                <a:srgbClr val="004176"/>
              </a:solidFill>
              <a:effectLst/>
              <a:latin typeface="Roboto" panose="02000000000000000000" pitchFamily="2" charset="0"/>
            </a:endParaRPr>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C342401B-AD1E-4148-843A-1CF96CA8A26C}" type="slidenum">
              <a:rPr lang="en-US" smtClean="0"/>
              <a:t>1</a:t>
            </a:fld>
            <a:endParaRPr lang="en-US"/>
          </a:p>
        </p:txBody>
      </p:sp>
    </p:spTree>
    <p:extLst>
      <p:ext uri="{BB962C8B-B14F-4D97-AF65-F5344CB8AC3E}">
        <p14:creationId xmlns:p14="http://schemas.microsoft.com/office/powerpoint/2010/main" val="163580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 </a:t>
            </a:r>
            <a:r>
              <a:rPr lang="en-US" b="0" i="1" dirty="0"/>
              <a:t>(after this session the learner will be able to): </a:t>
            </a:r>
          </a:p>
          <a:p>
            <a:pPr marL="228600" indent="-228600">
              <a:buAutoNum type="arabicPeriod"/>
            </a:pPr>
            <a:r>
              <a:rPr lang="en-US" b="0" dirty="0"/>
              <a:t>Differentiate</a:t>
            </a:r>
            <a:r>
              <a:rPr lang="en-US" b="0" baseline="0" dirty="0"/>
              <a:t> between a pacemaker and ICD on chest x ray.</a:t>
            </a:r>
          </a:p>
          <a:p>
            <a:pPr marL="228600" indent="-228600">
              <a:buAutoNum type="arabicPeriod"/>
            </a:pPr>
            <a:r>
              <a:rPr lang="en-US" b="0" dirty="0"/>
              <a:t>Identify the location of cardiac</a:t>
            </a:r>
            <a:r>
              <a:rPr lang="en-US" b="0" baseline="0" dirty="0"/>
              <a:t> device leads on a chest x ray.</a:t>
            </a:r>
            <a:r>
              <a:rPr lang="en-US" b="1" dirty="0"/>
              <a:t> </a:t>
            </a:r>
          </a:p>
          <a:p>
            <a:pPr marL="228600" indent="-228600">
              <a:buAutoNum type="arabicPeriod"/>
            </a:pPr>
            <a:r>
              <a:rPr lang="en-US" b="0" dirty="0"/>
              <a:t>Describe the indications and benefits of a CRT-D.</a:t>
            </a:r>
          </a:p>
          <a:p>
            <a:endParaRPr lang="en-US" b="1" dirty="0"/>
          </a:p>
          <a:p>
            <a:r>
              <a:rPr lang="en-US" b="1" dirty="0"/>
              <a:t>Instructions</a:t>
            </a:r>
            <a:r>
              <a:rPr lang="en-US" dirty="0"/>
              <a:t>: Ask a leaner to provide an overall interpretation.  Advance using the arrows or scroll wheel on the mouse reveal subsequent questions with answers and graphics.  You can go back to prior graphics and questions by using the back arrow or scrolling back on the mouse wheel.  </a:t>
            </a:r>
          </a:p>
          <a:p>
            <a:endParaRPr lang="en-US" dirty="0"/>
          </a:p>
          <a:p>
            <a:r>
              <a:rPr lang="en-US" sz="1200" b="1" kern="1200" dirty="0">
                <a:solidFill>
                  <a:schemeClr val="tx1"/>
                </a:solidFill>
                <a:latin typeface="+mn-lt"/>
                <a:ea typeface="+mn-ea"/>
                <a:cs typeface="+mn-cs"/>
              </a:rPr>
              <a:t>Official CXR Read</a:t>
            </a:r>
            <a:r>
              <a:rPr lang="en-US" sz="1200" kern="1200" dirty="0">
                <a:solidFill>
                  <a:schemeClr val="tx1"/>
                </a:solidFill>
                <a:latin typeface="+mn-lt"/>
                <a:ea typeface="+mn-ea"/>
                <a:cs typeface="+mn-cs"/>
              </a:rPr>
              <a:t>:. Enlarged cardiac contour. Pacing device</a:t>
            </a:r>
            <a:r>
              <a:rPr lang="en-US" sz="1200" kern="1200" baseline="0" dirty="0">
                <a:solidFill>
                  <a:schemeClr val="tx1"/>
                </a:solidFill>
                <a:latin typeface="+mn-lt"/>
                <a:ea typeface="+mn-ea"/>
                <a:cs typeface="+mn-cs"/>
              </a:rPr>
              <a:t> in place. No focal consolidation. No pleural effusions.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Clinical Diagnosis:</a:t>
            </a:r>
            <a:r>
              <a:rPr lang="en-US" sz="1200" b="0" kern="1200" dirty="0">
                <a:solidFill>
                  <a:schemeClr val="tx1"/>
                </a:solidFill>
                <a:latin typeface="+mn-lt"/>
                <a:ea typeface="+mn-ea"/>
                <a:cs typeface="+mn-cs"/>
              </a:rPr>
              <a:t>. Cardiogenic shock due to non-ischemic cardiomyopathy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Teaching: </a:t>
            </a:r>
            <a:r>
              <a:rPr lang="en-US" sz="1200" b="0" i="1" kern="1200" dirty="0">
                <a:solidFill>
                  <a:schemeClr val="tx1"/>
                </a:solidFill>
                <a:latin typeface="+mn-lt"/>
                <a:ea typeface="+mn-ea"/>
                <a:cs typeface="+mn-cs"/>
              </a:rPr>
              <a:t>This is usually 2-4 sentences of expanded explanations for major teaching points (usually Q2).  Include references if quoting rules or specific numbers.  </a:t>
            </a:r>
          </a:p>
          <a:p>
            <a:r>
              <a:rPr lang="en-US" sz="1200" b="0" kern="1200" dirty="0">
                <a:solidFill>
                  <a:schemeClr val="tx1"/>
                </a:solidFill>
                <a:latin typeface="+mn-lt"/>
                <a:ea typeface="+mn-ea"/>
                <a:cs typeface="+mn-cs"/>
              </a:rPr>
              <a:t>This patient has a cardiac</a:t>
            </a:r>
            <a:r>
              <a:rPr lang="en-US" sz="1200" b="0" kern="1200" baseline="0" dirty="0">
                <a:solidFill>
                  <a:schemeClr val="tx1"/>
                </a:solidFill>
                <a:latin typeface="+mn-lt"/>
                <a:ea typeface="+mn-ea"/>
                <a:cs typeface="+mn-cs"/>
              </a:rPr>
              <a:t> resynchronization therapy – defibrillator (CRT-D). This device contains three leads. The leads are introduced into the subclavian vein. One lead terminates in the right atrium and senses electrical activity. The next lead terminates in the right ventricle, where it can pace. The final lead courses from the right atrium into the coronary sinus (which drains the </a:t>
            </a:r>
            <a:r>
              <a:rPr lang="en-US" dirty="0"/>
              <a:t>cardiac veins</a:t>
            </a:r>
            <a:r>
              <a:rPr lang="en-US" sz="1200" b="0" kern="1200" baseline="0" dirty="0">
                <a:solidFill>
                  <a:schemeClr val="tx1"/>
                </a:solidFill>
                <a:latin typeface="+mn-lt"/>
                <a:ea typeface="+mn-ea"/>
                <a:cs typeface="+mn-cs"/>
              </a:rPr>
              <a:t>) and abuts the left ventricle, where it can pace this chamber. Simultaneous pacing of the right and left ventricle (resynchronization therapy) can improve ejection fraction, NYHA classification, reduce hospitalizations and mortality in patients with severe heart failure who have a prolonged QRS (&gt;150ms or LBBB and &gt;130ms). Most patients with an indication for CRT have a concomitant indication for an ICD as primary prevention of SCD. (1, 2)  However, a CRT-D comes with limitations and risks including higher costs, higher infection risk, greater likelihood of recall and less reliable pacing. (3)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 home points</a:t>
            </a:r>
            <a:r>
              <a:rPr lang="en-US" sz="1200" kern="1200" dirty="0">
                <a:solidFill>
                  <a:schemeClr val="tx1"/>
                </a:solidFill>
                <a:latin typeface="+mn-lt"/>
                <a:ea typeface="+mn-ea"/>
                <a:cs typeface="+mn-cs"/>
              </a:rPr>
              <a:t>:</a:t>
            </a:r>
          </a:p>
          <a:p>
            <a:pPr marL="171450" indent="-171450">
              <a:buFontTx/>
              <a:buChar char="-"/>
            </a:pPr>
            <a:r>
              <a:rPr lang="en-US" sz="1200" kern="1200" dirty="0">
                <a:solidFill>
                  <a:schemeClr val="tx1"/>
                </a:solidFill>
                <a:latin typeface="+mn-lt"/>
                <a:ea typeface="+mn-ea"/>
                <a:cs typeface="+mn-cs"/>
              </a:rPr>
              <a:t>A thick charge coil seen on an intracardiac device lead is for defibrillation</a:t>
            </a:r>
          </a:p>
          <a:p>
            <a:pPr marL="171450" indent="-171450">
              <a:buFontTx/>
              <a:buChar char="-"/>
            </a:pPr>
            <a:r>
              <a:rPr lang="en-US" sz="1200" kern="1200" dirty="0">
                <a:solidFill>
                  <a:schemeClr val="tx1"/>
                </a:solidFill>
                <a:latin typeface="+mn-lt"/>
                <a:ea typeface="+mn-ea"/>
                <a:cs typeface="+mn-cs"/>
              </a:rPr>
              <a:t>Cardiac resynchronization therapy with bi-V pacing is indicated for LVEF &lt;35% and a QRS &gt;120ms to improve EF, HF symptoms, hospitalizations and all-cause mortality.  </a:t>
            </a:r>
          </a:p>
          <a:p>
            <a:pPr marL="171450" indent="-171450">
              <a:buFontTx/>
              <a:buChar cha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a:t>
            </a:r>
          </a:p>
          <a:p>
            <a:pPr marL="228600" indent="-228600">
              <a:buAutoNum type="arabicPeriod"/>
            </a:pPr>
            <a:r>
              <a:rPr lang="en-US" b="0" i="0" dirty="0">
                <a:solidFill>
                  <a:srgbClr val="000000"/>
                </a:solidFill>
                <a:effectLst/>
                <a:latin typeface="Roboto" panose="02000000000000000000" pitchFamily="2" charset="0"/>
              </a:rPr>
              <a:t>Russo A, </a:t>
            </a:r>
            <a:r>
              <a:rPr lang="en-US" b="0" i="0" dirty="0" err="1">
                <a:solidFill>
                  <a:srgbClr val="000000"/>
                </a:solidFill>
                <a:effectLst/>
                <a:latin typeface="Roboto" panose="02000000000000000000" pitchFamily="2" charset="0"/>
              </a:rPr>
              <a:t>Stainback</a:t>
            </a:r>
            <a:r>
              <a:rPr lang="en-US" b="0" i="0" dirty="0">
                <a:solidFill>
                  <a:srgbClr val="000000"/>
                </a:solidFill>
                <a:effectLst/>
                <a:latin typeface="Roboto" panose="02000000000000000000" pitchFamily="2" charset="0"/>
              </a:rPr>
              <a:t> R, Bailey S, et al. ACCF/HRS/AHA/ASE/HFSA/SCAI/SCCT/SCMR 2013 Appropriate Use Criteria for Implantable Cardioverter-Defibrillators and Cardiac Resynchronization Therapy. </a:t>
            </a:r>
            <a:r>
              <a:rPr lang="en-US" b="0" i="1" dirty="0">
                <a:solidFill>
                  <a:srgbClr val="000000"/>
                </a:solidFill>
                <a:effectLst/>
                <a:latin typeface="Roboto" panose="02000000000000000000" pitchFamily="2" charset="0"/>
              </a:rPr>
              <a:t>J Am Coll </a:t>
            </a:r>
            <a:r>
              <a:rPr lang="en-US" b="0" i="1" dirty="0" err="1">
                <a:solidFill>
                  <a:srgbClr val="000000"/>
                </a:solidFill>
                <a:effectLst/>
                <a:latin typeface="Roboto" panose="02000000000000000000" pitchFamily="2" charset="0"/>
              </a:rPr>
              <a:t>Cardiol</a:t>
            </a:r>
            <a:r>
              <a:rPr lang="en-US" b="0"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2013 Mar, 61 (12) 1318–1368.</a:t>
            </a:r>
            <a:r>
              <a:rPr lang="en-US" b="1" i="0" u="none" strike="noStrike" dirty="0">
                <a:solidFill>
                  <a:srgbClr val="004176"/>
                </a:solidFill>
                <a:effectLst/>
                <a:latin typeface="Roboto" panose="02000000000000000000" pitchFamily="2" charset="0"/>
                <a:hlinkClick r:id="rId3"/>
              </a:rPr>
              <a:t>https://doi.org/10.1016/j.jacc.2012.12.017</a:t>
            </a:r>
            <a:endParaRPr lang="en-US" b="1" i="0" u="none" strike="noStrike" dirty="0">
              <a:solidFill>
                <a:srgbClr val="004176"/>
              </a:solidFill>
              <a:effectLst/>
              <a:latin typeface="Roboto" panose="02000000000000000000" pitchFamily="2" charset="0"/>
            </a:endParaRPr>
          </a:p>
          <a:p>
            <a:pPr marL="228600" indent="-228600">
              <a:buAutoNum type="arabicPeriod"/>
            </a:pPr>
            <a:r>
              <a:rPr lang="en-US" b="0" i="0" dirty="0">
                <a:solidFill>
                  <a:srgbClr val="212121"/>
                </a:solidFill>
                <a:effectLst/>
                <a:latin typeface="BlinkMacSystemFont"/>
              </a:rPr>
              <a:t>Tang AS, Wells GA, </a:t>
            </a:r>
            <a:r>
              <a:rPr lang="en-US" b="0" i="0" dirty="0" err="1">
                <a:solidFill>
                  <a:srgbClr val="212121"/>
                </a:solidFill>
                <a:effectLst/>
                <a:latin typeface="BlinkMacSystemFont"/>
              </a:rPr>
              <a:t>Talajic</a:t>
            </a:r>
            <a:r>
              <a:rPr lang="en-US" b="0" i="0" dirty="0">
                <a:solidFill>
                  <a:srgbClr val="212121"/>
                </a:solidFill>
                <a:effectLst/>
                <a:latin typeface="BlinkMacSystemFont"/>
              </a:rPr>
              <a:t> M, Arnold MO, Sheldon R, Connolly S, </a:t>
            </a:r>
            <a:r>
              <a:rPr lang="en-US" b="0" i="0" dirty="0" err="1">
                <a:solidFill>
                  <a:srgbClr val="212121"/>
                </a:solidFill>
                <a:effectLst/>
                <a:latin typeface="BlinkMacSystemFont"/>
              </a:rPr>
              <a:t>Hohnloser</a:t>
            </a:r>
            <a:r>
              <a:rPr lang="en-US" b="0" i="0" dirty="0">
                <a:solidFill>
                  <a:srgbClr val="212121"/>
                </a:solidFill>
                <a:effectLst/>
                <a:latin typeface="BlinkMacSystemFont"/>
              </a:rPr>
              <a:t> SH, Nichol G, </a:t>
            </a:r>
            <a:r>
              <a:rPr lang="en-US" b="0" i="0" dirty="0" err="1">
                <a:solidFill>
                  <a:srgbClr val="212121"/>
                </a:solidFill>
                <a:effectLst/>
                <a:latin typeface="BlinkMacSystemFont"/>
              </a:rPr>
              <a:t>Birnie</a:t>
            </a:r>
            <a:r>
              <a:rPr lang="en-US" b="0" i="0" dirty="0">
                <a:solidFill>
                  <a:srgbClr val="212121"/>
                </a:solidFill>
                <a:effectLst/>
                <a:latin typeface="BlinkMacSystemFont"/>
              </a:rPr>
              <a:t> DH, Sapp JL, Yee R, Healey JS, Rouleau JL; Resynchronization-Defibrillation for Ambulatory Heart Failure Trial Investigators. Cardiac-resynchronization therapy for mild-to-moderate heart failure. N </a:t>
            </a:r>
            <a:r>
              <a:rPr lang="en-US" b="0" i="0" dirty="0" err="1">
                <a:solidFill>
                  <a:srgbClr val="212121"/>
                </a:solidFill>
                <a:effectLst/>
                <a:latin typeface="BlinkMacSystemFont"/>
              </a:rPr>
              <a:t>Engl</a:t>
            </a:r>
            <a:r>
              <a:rPr lang="en-US" b="0" i="0" dirty="0">
                <a:solidFill>
                  <a:srgbClr val="212121"/>
                </a:solidFill>
                <a:effectLst/>
                <a:latin typeface="BlinkMacSystemFont"/>
              </a:rPr>
              <a:t> J Med. 2010 Dec 16;363(25):2385-95. </a:t>
            </a:r>
            <a:r>
              <a:rPr lang="en-US" b="0" i="0" dirty="0" err="1">
                <a:solidFill>
                  <a:srgbClr val="212121"/>
                </a:solidFill>
                <a:effectLst/>
                <a:latin typeface="BlinkMacSystemFont"/>
              </a:rPr>
              <a:t>doi</a:t>
            </a:r>
            <a:r>
              <a:rPr lang="en-US" b="0" i="0" dirty="0">
                <a:solidFill>
                  <a:srgbClr val="212121"/>
                </a:solidFill>
                <a:effectLst/>
                <a:latin typeface="BlinkMacSystemFont"/>
              </a:rPr>
              <a:t>: 10.1056/NEJMoa1009540. </a:t>
            </a:r>
            <a:r>
              <a:rPr lang="en-US" b="0" i="0" dirty="0" err="1">
                <a:solidFill>
                  <a:srgbClr val="212121"/>
                </a:solidFill>
                <a:effectLst/>
                <a:latin typeface="BlinkMacSystemFont"/>
              </a:rPr>
              <a:t>Epub</a:t>
            </a:r>
            <a:r>
              <a:rPr lang="en-US" b="0" i="0" dirty="0">
                <a:solidFill>
                  <a:srgbClr val="212121"/>
                </a:solidFill>
                <a:effectLst/>
                <a:latin typeface="BlinkMacSystemFont"/>
              </a:rPr>
              <a:t> 2010 Nov 14. PMID: 21073365.</a:t>
            </a:r>
            <a:endParaRPr lang="en-US" b="1" i="0" u="none" strike="noStrike" dirty="0">
              <a:solidFill>
                <a:srgbClr val="004176"/>
              </a:solidFill>
              <a:effectLst/>
              <a:latin typeface="Roboto" panose="02000000000000000000" pitchFamily="2" charset="0"/>
            </a:endParaRPr>
          </a:p>
          <a:p>
            <a:pPr marL="228600" indent="-228600">
              <a:buAutoNum type="arabicPeriod"/>
            </a:pPr>
            <a:r>
              <a:rPr lang="en-US" b="0" i="0" dirty="0" err="1">
                <a:solidFill>
                  <a:srgbClr val="212121"/>
                </a:solidFill>
                <a:effectLst/>
                <a:latin typeface="BlinkMacSystemFont"/>
              </a:rPr>
              <a:t>Providência</a:t>
            </a:r>
            <a:r>
              <a:rPr lang="en-US" b="0" i="0" dirty="0">
                <a:solidFill>
                  <a:srgbClr val="212121"/>
                </a:solidFill>
                <a:effectLst/>
                <a:latin typeface="BlinkMacSystemFont"/>
              </a:rPr>
              <a:t> R, Kramer DB, </a:t>
            </a:r>
            <a:r>
              <a:rPr lang="en-US" b="0" i="0" dirty="0" err="1">
                <a:solidFill>
                  <a:srgbClr val="212121"/>
                </a:solidFill>
                <a:effectLst/>
                <a:latin typeface="BlinkMacSystemFont"/>
              </a:rPr>
              <a:t>Pimenta</a:t>
            </a:r>
            <a:r>
              <a:rPr lang="en-US" b="0" i="0" dirty="0">
                <a:solidFill>
                  <a:srgbClr val="212121"/>
                </a:solidFill>
                <a:effectLst/>
                <a:latin typeface="BlinkMacSystemFont"/>
              </a:rPr>
              <a:t> D, Babu GG, Hatfield LA, </a:t>
            </a:r>
            <a:r>
              <a:rPr lang="en-US" b="0" i="0" dirty="0" err="1">
                <a:solidFill>
                  <a:srgbClr val="212121"/>
                </a:solidFill>
                <a:effectLst/>
                <a:latin typeface="BlinkMacSystemFont"/>
              </a:rPr>
              <a:t>Ioannou</a:t>
            </a:r>
            <a:r>
              <a:rPr lang="en-US" b="0" i="0" dirty="0">
                <a:solidFill>
                  <a:srgbClr val="212121"/>
                </a:solidFill>
                <a:effectLst/>
                <a:latin typeface="BlinkMacSystemFont"/>
              </a:rPr>
              <a:t> A, Novak J, Hauser RG, </a:t>
            </a:r>
            <a:r>
              <a:rPr lang="en-US" b="0" i="0" dirty="0" err="1">
                <a:solidFill>
                  <a:srgbClr val="212121"/>
                </a:solidFill>
                <a:effectLst/>
                <a:latin typeface="BlinkMacSystemFont"/>
              </a:rPr>
              <a:t>Lambiase</a:t>
            </a:r>
            <a:r>
              <a:rPr lang="en-US" b="0" i="0" dirty="0">
                <a:solidFill>
                  <a:srgbClr val="212121"/>
                </a:solidFill>
                <a:effectLst/>
                <a:latin typeface="BlinkMacSystemFont"/>
              </a:rPr>
              <a:t> PD. Transvenous Implantable Cardioverter-Defibrillator (ICD) Lead Performance: A Meta-Analysis of Observational Studies. J Am Heart Assoc. 2015 Oct 30;4(11):e002418. </a:t>
            </a:r>
            <a:r>
              <a:rPr lang="en-US" b="0" i="0" dirty="0" err="1">
                <a:solidFill>
                  <a:srgbClr val="212121"/>
                </a:solidFill>
                <a:effectLst/>
                <a:latin typeface="BlinkMacSystemFont"/>
              </a:rPr>
              <a:t>doi</a:t>
            </a:r>
            <a:r>
              <a:rPr lang="en-US" b="0" i="0" dirty="0">
                <a:solidFill>
                  <a:srgbClr val="212121"/>
                </a:solidFill>
                <a:effectLst/>
                <a:latin typeface="BlinkMacSystemFont"/>
              </a:rPr>
              <a:t>: 10.1161/JAHA.115.002418. PMID: 26518666; PMCID: PMC4845221.</a:t>
            </a:r>
            <a:endParaRPr lang="en-US" b="1" i="0" u="none" strike="noStrike" dirty="0">
              <a:solidFill>
                <a:srgbClr val="004176"/>
              </a:solidFill>
              <a:effectLst/>
              <a:latin typeface="Roboto" panose="02000000000000000000" pitchFamily="2" charset="0"/>
            </a:endParaRPr>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C342401B-AD1E-4148-843A-1CF96CA8A26C}" type="slidenum">
              <a:rPr lang="en-US" smtClean="0"/>
              <a:t>2</a:t>
            </a:fld>
            <a:endParaRPr lang="en-US"/>
          </a:p>
        </p:txBody>
      </p:sp>
    </p:spTree>
    <p:extLst>
      <p:ext uri="{BB962C8B-B14F-4D97-AF65-F5344CB8AC3E}">
        <p14:creationId xmlns:p14="http://schemas.microsoft.com/office/powerpoint/2010/main" val="212933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 </a:t>
            </a:r>
            <a:r>
              <a:rPr lang="en-US" b="0" i="1" dirty="0"/>
              <a:t>(after this session the learner will be able to): </a:t>
            </a:r>
          </a:p>
          <a:p>
            <a:pPr marL="228600" indent="-228600">
              <a:buAutoNum type="arabicPeriod"/>
            </a:pPr>
            <a:r>
              <a:rPr lang="en-US" b="0" dirty="0"/>
              <a:t>Differentiate</a:t>
            </a:r>
            <a:r>
              <a:rPr lang="en-US" b="0" baseline="0" dirty="0"/>
              <a:t> between a pacemaker and ICD on chest x ray.</a:t>
            </a:r>
          </a:p>
          <a:p>
            <a:pPr marL="228600" indent="-228600">
              <a:buAutoNum type="arabicPeriod"/>
            </a:pPr>
            <a:r>
              <a:rPr lang="en-US" b="0" dirty="0"/>
              <a:t>Identify the location of cardiac</a:t>
            </a:r>
            <a:r>
              <a:rPr lang="en-US" b="0" baseline="0" dirty="0"/>
              <a:t> device leads on a chest x ray.</a:t>
            </a:r>
            <a:r>
              <a:rPr lang="en-US" b="1" dirty="0"/>
              <a:t> </a:t>
            </a:r>
          </a:p>
          <a:p>
            <a:pPr marL="228600" indent="-228600">
              <a:buAutoNum type="arabicPeriod"/>
            </a:pPr>
            <a:r>
              <a:rPr lang="en-US" b="0" dirty="0"/>
              <a:t>Describe the indications and benefits of a CRT-D.</a:t>
            </a:r>
          </a:p>
          <a:p>
            <a:endParaRPr lang="en-US" b="1" dirty="0"/>
          </a:p>
          <a:p>
            <a:r>
              <a:rPr lang="en-US" b="1" dirty="0"/>
              <a:t>Instructions</a:t>
            </a:r>
            <a:r>
              <a:rPr lang="en-US" dirty="0"/>
              <a:t>: Ask a leaner to provide an overall interpretation.  Advance using the arrows or scroll wheel on the mouse reveal subsequent questions with answers and graphics.  You can go back to prior graphics and questions by using the back arrow or scrolling back on the mouse wheel.  </a:t>
            </a:r>
          </a:p>
          <a:p>
            <a:endParaRPr lang="en-US" dirty="0"/>
          </a:p>
          <a:p>
            <a:r>
              <a:rPr lang="en-US" sz="1200" b="1" kern="1200" dirty="0">
                <a:solidFill>
                  <a:schemeClr val="tx1"/>
                </a:solidFill>
                <a:latin typeface="+mn-lt"/>
                <a:ea typeface="+mn-ea"/>
                <a:cs typeface="+mn-cs"/>
              </a:rPr>
              <a:t>Official CXR Read</a:t>
            </a:r>
            <a:r>
              <a:rPr lang="en-US" sz="1200" kern="1200" dirty="0">
                <a:solidFill>
                  <a:schemeClr val="tx1"/>
                </a:solidFill>
                <a:latin typeface="+mn-lt"/>
                <a:ea typeface="+mn-ea"/>
                <a:cs typeface="+mn-cs"/>
              </a:rPr>
              <a:t>:. Enlarged cardiac contour. Pacing device</a:t>
            </a:r>
            <a:r>
              <a:rPr lang="en-US" sz="1200" kern="1200" baseline="0" dirty="0">
                <a:solidFill>
                  <a:schemeClr val="tx1"/>
                </a:solidFill>
                <a:latin typeface="+mn-lt"/>
                <a:ea typeface="+mn-ea"/>
                <a:cs typeface="+mn-cs"/>
              </a:rPr>
              <a:t> in place. No focal consolidation. No pleural effusions.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Clinical Diagnosis:</a:t>
            </a:r>
            <a:r>
              <a:rPr lang="en-US" sz="1200" b="0" kern="1200" dirty="0">
                <a:solidFill>
                  <a:schemeClr val="tx1"/>
                </a:solidFill>
                <a:latin typeface="+mn-lt"/>
                <a:ea typeface="+mn-ea"/>
                <a:cs typeface="+mn-cs"/>
              </a:rPr>
              <a:t>. Cardiogenic shock due to non-ischemic cardiomyopathy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Teaching: </a:t>
            </a:r>
            <a:r>
              <a:rPr lang="en-US" sz="1200" b="0" i="1" kern="1200" dirty="0">
                <a:solidFill>
                  <a:schemeClr val="tx1"/>
                </a:solidFill>
                <a:latin typeface="+mn-lt"/>
                <a:ea typeface="+mn-ea"/>
                <a:cs typeface="+mn-cs"/>
              </a:rPr>
              <a:t>This is usually 2-4 sentences of expanded explanations for major teaching points (usually Q2).  Include references if quoting rules or specific numbers.  </a:t>
            </a:r>
          </a:p>
          <a:p>
            <a:r>
              <a:rPr lang="en-US" sz="1200" b="0" kern="1200" dirty="0">
                <a:solidFill>
                  <a:schemeClr val="tx1"/>
                </a:solidFill>
                <a:latin typeface="+mn-lt"/>
                <a:ea typeface="+mn-ea"/>
                <a:cs typeface="+mn-cs"/>
              </a:rPr>
              <a:t>This patient has a cardiac</a:t>
            </a:r>
            <a:r>
              <a:rPr lang="en-US" sz="1200" b="0" kern="1200" baseline="0" dirty="0">
                <a:solidFill>
                  <a:schemeClr val="tx1"/>
                </a:solidFill>
                <a:latin typeface="+mn-lt"/>
                <a:ea typeface="+mn-ea"/>
                <a:cs typeface="+mn-cs"/>
              </a:rPr>
              <a:t> resynchronization therapy – defibrillator (CRT-D). This device contains three leads. The leads are introduced into the subclavian vein. One lead terminates in the right atrium and senses electrical activity. The next lead terminates in the right ventricle, where it can pace. The final lead courses from the right atrium into the coronary sinus (which drains the </a:t>
            </a:r>
            <a:r>
              <a:rPr lang="en-US" dirty="0"/>
              <a:t>cardiac veins</a:t>
            </a:r>
            <a:r>
              <a:rPr lang="en-US" sz="1200" b="0" kern="1200" baseline="0" dirty="0">
                <a:solidFill>
                  <a:schemeClr val="tx1"/>
                </a:solidFill>
                <a:latin typeface="+mn-lt"/>
                <a:ea typeface="+mn-ea"/>
                <a:cs typeface="+mn-cs"/>
              </a:rPr>
              <a:t>) and abuts the left ventricle, where it can pace this chamber. Simultaneous pacing of the right and left ventricle (resynchronization therapy) can improve ejection fraction, NYHA classification, reduce hospitalizations and mortality in patients with severe heart failure who have a prolonged QRS (&gt;150ms or LBBB and &gt;130ms). Most patients with an indication for CRT have a concomitant indication for an ICD as primary prevention of SCD. (1, 2)  However, a CRT-D comes with limitations and risks including higher costs, higher infection risk, greater likelihood of recall and less reliable pacing. (3)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 home points</a:t>
            </a:r>
            <a:r>
              <a:rPr lang="en-US" sz="1200" kern="1200" dirty="0">
                <a:solidFill>
                  <a:schemeClr val="tx1"/>
                </a:solidFill>
                <a:latin typeface="+mn-lt"/>
                <a:ea typeface="+mn-ea"/>
                <a:cs typeface="+mn-cs"/>
              </a:rPr>
              <a:t>:</a:t>
            </a:r>
          </a:p>
          <a:p>
            <a:pPr marL="171450" indent="-171450">
              <a:buFontTx/>
              <a:buChar char="-"/>
            </a:pPr>
            <a:r>
              <a:rPr lang="en-US" sz="1200" kern="1200" dirty="0">
                <a:solidFill>
                  <a:schemeClr val="tx1"/>
                </a:solidFill>
                <a:latin typeface="+mn-lt"/>
                <a:ea typeface="+mn-ea"/>
                <a:cs typeface="+mn-cs"/>
              </a:rPr>
              <a:t>A thick charge coil seen on an intracardiac device lead is for defibrillation</a:t>
            </a:r>
          </a:p>
          <a:p>
            <a:pPr marL="171450" indent="-171450">
              <a:buFontTx/>
              <a:buChar char="-"/>
            </a:pPr>
            <a:r>
              <a:rPr lang="en-US" sz="1200" kern="1200" dirty="0">
                <a:solidFill>
                  <a:schemeClr val="tx1"/>
                </a:solidFill>
                <a:latin typeface="+mn-lt"/>
                <a:ea typeface="+mn-ea"/>
                <a:cs typeface="+mn-cs"/>
              </a:rPr>
              <a:t>Cardiac resynchronization therapy with bi-V pacing is indicated for LVEF &lt;35% and a QRS &gt;120ms to improve EF, HF symptoms, hospitalizations and all-cause mortality.  </a:t>
            </a:r>
          </a:p>
          <a:p>
            <a:pPr marL="171450" indent="-171450">
              <a:buFontTx/>
              <a:buChar cha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a:t>
            </a:r>
          </a:p>
          <a:p>
            <a:pPr marL="228600" indent="-228600">
              <a:buAutoNum type="arabicPeriod"/>
            </a:pPr>
            <a:r>
              <a:rPr lang="en-US" b="0" i="0" dirty="0">
                <a:solidFill>
                  <a:srgbClr val="000000"/>
                </a:solidFill>
                <a:effectLst/>
                <a:latin typeface="Roboto" panose="02000000000000000000" pitchFamily="2" charset="0"/>
              </a:rPr>
              <a:t>Russo A, </a:t>
            </a:r>
            <a:r>
              <a:rPr lang="en-US" b="0" i="0" dirty="0" err="1">
                <a:solidFill>
                  <a:srgbClr val="000000"/>
                </a:solidFill>
                <a:effectLst/>
                <a:latin typeface="Roboto" panose="02000000000000000000" pitchFamily="2" charset="0"/>
              </a:rPr>
              <a:t>Stainback</a:t>
            </a:r>
            <a:r>
              <a:rPr lang="en-US" b="0" i="0" dirty="0">
                <a:solidFill>
                  <a:srgbClr val="000000"/>
                </a:solidFill>
                <a:effectLst/>
                <a:latin typeface="Roboto" panose="02000000000000000000" pitchFamily="2" charset="0"/>
              </a:rPr>
              <a:t> R, Bailey S, et al. ACCF/HRS/AHA/ASE/HFSA/SCAI/SCCT/SCMR 2013 Appropriate Use Criteria for Implantable Cardioverter-Defibrillators and Cardiac Resynchronization Therapy. </a:t>
            </a:r>
            <a:r>
              <a:rPr lang="en-US" b="0" i="1" dirty="0">
                <a:solidFill>
                  <a:srgbClr val="000000"/>
                </a:solidFill>
                <a:effectLst/>
                <a:latin typeface="Roboto" panose="02000000000000000000" pitchFamily="2" charset="0"/>
              </a:rPr>
              <a:t>J Am Coll </a:t>
            </a:r>
            <a:r>
              <a:rPr lang="en-US" b="0" i="1" dirty="0" err="1">
                <a:solidFill>
                  <a:srgbClr val="000000"/>
                </a:solidFill>
                <a:effectLst/>
                <a:latin typeface="Roboto" panose="02000000000000000000" pitchFamily="2" charset="0"/>
              </a:rPr>
              <a:t>Cardiol</a:t>
            </a:r>
            <a:r>
              <a:rPr lang="en-US" b="0"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2013 Mar, 61 (12) 1318–1368.</a:t>
            </a:r>
            <a:r>
              <a:rPr lang="en-US" b="1" i="0" u="none" strike="noStrike" dirty="0">
                <a:solidFill>
                  <a:srgbClr val="004176"/>
                </a:solidFill>
                <a:effectLst/>
                <a:latin typeface="Roboto" panose="02000000000000000000" pitchFamily="2" charset="0"/>
                <a:hlinkClick r:id="rId3"/>
              </a:rPr>
              <a:t>https://doi.org/10.1016/j.jacc.2012.12.017</a:t>
            </a:r>
            <a:endParaRPr lang="en-US" b="1" i="0" u="none" strike="noStrike" dirty="0">
              <a:solidFill>
                <a:srgbClr val="004176"/>
              </a:solidFill>
              <a:effectLst/>
              <a:latin typeface="Roboto" panose="02000000000000000000" pitchFamily="2" charset="0"/>
            </a:endParaRPr>
          </a:p>
          <a:p>
            <a:pPr marL="228600" indent="-228600">
              <a:buAutoNum type="arabicPeriod"/>
            </a:pPr>
            <a:r>
              <a:rPr lang="en-US" b="0" i="0" dirty="0">
                <a:solidFill>
                  <a:srgbClr val="212121"/>
                </a:solidFill>
                <a:effectLst/>
                <a:latin typeface="BlinkMacSystemFont"/>
              </a:rPr>
              <a:t>Tang AS, Wells GA, </a:t>
            </a:r>
            <a:r>
              <a:rPr lang="en-US" b="0" i="0" dirty="0" err="1">
                <a:solidFill>
                  <a:srgbClr val="212121"/>
                </a:solidFill>
                <a:effectLst/>
                <a:latin typeface="BlinkMacSystemFont"/>
              </a:rPr>
              <a:t>Talajic</a:t>
            </a:r>
            <a:r>
              <a:rPr lang="en-US" b="0" i="0" dirty="0">
                <a:solidFill>
                  <a:srgbClr val="212121"/>
                </a:solidFill>
                <a:effectLst/>
                <a:latin typeface="BlinkMacSystemFont"/>
              </a:rPr>
              <a:t> M, Arnold MO, Sheldon R, Connolly S, </a:t>
            </a:r>
            <a:r>
              <a:rPr lang="en-US" b="0" i="0" dirty="0" err="1">
                <a:solidFill>
                  <a:srgbClr val="212121"/>
                </a:solidFill>
                <a:effectLst/>
                <a:latin typeface="BlinkMacSystemFont"/>
              </a:rPr>
              <a:t>Hohnloser</a:t>
            </a:r>
            <a:r>
              <a:rPr lang="en-US" b="0" i="0" dirty="0">
                <a:solidFill>
                  <a:srgbClr val="212121"/>
                </a:solidFill>
                <a:effectLst/>
                <a:latin typeface="BlinkMacSystemFont"/>
              </a:rPr>
              <a:t> SH, Nichol G, </a:t>
            </a:r>
            <a:r>
              <a:rPr lang="en-US" b="0" i="0" dirty="0" err="1">
                <a:solidFill>
                  <a:srgbClr val="212121"/>
                </a:solidFill>
                <a:effectLst/>
                <a:latin typeface="BlinkMacSystemFont"/>
              </a:rPr>
              <a:t>Birnie</a:t>
            </a:r>
            <a:r>
              <a:rPr lang="en-US" b="0" i="0" dirty="0">
                <a:solidFill>
                  <a:srgbClr val="212121"/>
                </a:solidFill>
                <a:effectLst/>
                <a:latin typeface="BlinkMacSystemFont"/>
              </a:rPr>
              <a:t> DH, Sapp JL, Yee R, Healey JS, Rouleau JL; Resynchronization-Defibrillation for Ambulatory Heart Failure Trial Investigators. Cardiac-resynchronization therapy for mild-to-moderate heart failure. N </a:t>
            </a:r>
            <a:r>
              <a:rPr lang="en-US" b="0" i="0" dirty="0" err="1">
                <a:solidFill>
                  <a:srgbClr val="212121"/>
                </a:solidFill>
                <a:effectLst/>
                <a:latin typeface="BlinkMacSystemFont"/>
              </a:rPr>
              <a:t>Engl</a:t>
            </a:r>
            <a:r>
              <a:rPr lang="en-US" b="0" i="0" dirty="0">
                <a:solidFill>
                  <a:srgbClr val="212121"/>
                </a:solidFill>
                <a:effectLst/>
                <a:latin typeface="BlinkMacSystemFont"/>
              </a:rPr>
              <a:t> J Med. 2010 Dec 16;363(25):2385-95. </a:t>
            </a:r>
            <a:r>
              <a:rPr lang="en-US" b="0" i="0" dirty="0" err="1">
                <a:solidFill>
                  <a:srgbClr val="212121"/>
                </a:solidFill>
                <a:effectLst/>
                <a:latin typeface="BlinkMacSystemFont"/>
              </a:rPr>
              <a:t>doi</a:t>
            </a:r>
            <a:r>
              <a:rPr lang="en-US" b="0" i="0" dirty="0">
                <a:solidFill>
                  <a:srgbClr val="212121"/>
                </a:solidFill>
                <a:effectLst/>
                <a:latin typeface="BlinkMacSystemFont"/>
              </a:rPr>
              <a:t>: 10.1056/NEJMoa1009540. </a:t>
            </a:r>
            <a:r>
              <a:rPr lang="en-US" b="0" i="0" dirty="0" err="1">
                <a:solidFill>
                  <a:srgbClr val="212121"/>
                </a:solidFill>
                <a:effectLst/>
                <a:latin typeface="BlinkMacSystemFont"/>
              </a:rPr>
              <a:t>Epub</a:t>
            </a:r>
            <a:r>
              <a:rPr lang="en-US" b="0" i="0" dirty="0">
                <a:solidFill>
                  <a:srgbClr val="212121"/>
                </a:solidFill>
                <a:effectLst/>
                <a:latin typeface="BlinkMacSystemFont"/>
              </a:rPr>
              <a:t> 2010 Nov 14. PMID: 21073365.</a:t>
            </a:r>
            <a:endParaRPr lang="en-US" b="1" i="0" u="none" strike="noStrike" dirty="0">
              <a:solidFill>
                <a:srgbClr val="004176"/>
              </a:solidFill>
              <a:effectLst/>
              <a:latin typeface="Roboto" panose="02000000000000000000" pitchFamily="2" charset="0"/>
            </a:endParaRPr>
          </a:p>
          <a:p>
            <a:pPr marL="228600" indent="-228600">
              <a:buAutoNum type="arabicPeriod"/>
            </a:pPr>
            <a:r>
              <a:rPr lang="en-US" b="0" i="0" dirty="0" err="1">
                <a:solidFill>
                  <a:srgbClr val="212121"/>
                </a:solidFill>
                <a:effectLst/>
                <a:latin typeface="BlinkMacSystemFont"/>
              </a:rPr>
              <a:t>Providência</a:t>
            </a:r>
            <a:r>
              <a:rPr lang="en-US" b="0" i="0" dirty="0">
                <a:solidFill>
                  <a:srgbClr val="212121"/>
                </a:solidFill>
                <a:effectLst/>
                <a:latin typeface="BlinkMacSystemFont"/>
              </a:rPr>
              <a:t> R, Kramer DB, </a:t>
            </a:r>
            <a:r>
              <a:rPr lang="en-US" b="0" i="0" dirty="0" err="1">
                <a:solidFill>
                  <a:srgbClr val="212121"/>
                </a:solidFill>
                <a:effectLst/>
                <a:latin typeface="BlinkMacSystemFont"/>
              </a:rPr>
              <a:t>Pimenta</a:t>
            </a:r>
            <a:r>
              <a:rPr lang="en-US" b="0" i="0" dirty="0">
                <a:solidFill>
                  <a:srgbClr val="212121"/>
                </a:solidFill>
                <a:effectLst/>
                <a:latin typeface="BlinkMacSystemFont"/>
              </a:rPr>
              <a:t> D, Babu GG, Hatfield LA, </a:t>
            </a:r>
            <a:r>
              <a:rPr lang="en-US" b="0" i="0" dirty="0" err="1">
                <a:solidFill>
                  <a:srgbClr val="212121"/>
                </a:solidFill>
                <a:effectLst/>
                <a:latin typeface="BlinkMacSystemFont"/>
              </a:rPr>
              <a:t>Ioannou</a:t>
            </a:r>
            <a:r>
              <a:rPr lang="en-US" b="0" i="0" dirty="0">
                <a:solidFill>
                  <a:srgbClr val="212121"/>
                </a:solidFill>
                <a:effectLst/>
                <a:latin typeface="BlinkMacSystemFont"/>
              </a:rPr>
              <a:t> A, Novak J, Hauser RG, </a:t>
            </a:r>
            <a:r>
              <a:rPr lang="en-US" b="0" i="0" dirty="0" err="1">
                <a:solidFill>
                  <a:srgbClr val="212121"/>
                </a:solidFill>
                <a:effectLst/>
                <a:latin typeface="BlinkMacSystemFont"/>
              </a:rPr>
              <a:t>Lambiase</a:t>
            </a:r>
            <a:r>
              <a:rPr lang="en-US" b="0" i="0" dirty="0">
                <a:solidFill>
                  <a:srgbClr val="212121"/>
                </a:solidFill>
                <a:effectLst/>
                <a:latin typeface="BlinkMacSystemFont"/>
              </a:rPr>
              <a:t> PD. Transvenous Implantable Cardioverter-Defibrillator (ICD) Lead Performance: A Meta-Analysis of Observational Studies. J Am Heart Assoc. 2015 Oct 30;4(11):e002418. </a:t>
            </a:r>
            <a:r>
              <a:rPr lang="en-US" b="0" i="0" dirty="0" err="1">
                <a:solidFill>
                  <a:srgbClr val="212121"/>
                </a:solidFill>
                <a:effectLst/>
                <a:latin typeface="BlinkMacSystemFont"/>
              </a:rPr>
              <a:t>doi</a:t>
            </a:r>
            <a:r>
              <a:rPr lang="en-US" b="0" i="0" dirty="0">
                <a:solidFill>
                  <a:srgbClr val="212121"/>
                </a:solidFill>
                <a:effectLst/>
                <a:latin typeface="BlinkMacSystemFont"/>
              </a:rPr>
              <a:t>: 10.1161/JAHA.115.002418. PMID: 26518666; PMCID: PMC4845221.</a:t>
            </a:r>
            <a:endParaRPr lang="en-US" b="1" i="0" u="none" strike="noStrike" dirty="0">
              <a:solidFill>
                <a:srgbClr val="004176"/>
              </a:solidFill>
              <a:effectLst/>
              <a:latin typeface="Roboto" panose="02000000000000000000" pitchFamily="2" charset="0"/>
            </a:endParaRPr>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C342401B-AD1E-4148-843A-1CF96CA8A26C}" type="slidenum">
              <a:rPr lang="en-US" smtClean="0"/>
              <a:t>3</a:t>
            </a:fld>
            <a:endParaRPr lang="en-US"/>
          </a:p>
        </p:txBody>
      </p:sp>
    </p:spTree>
    <p:extLst>
      <p:ext uri="{BB962C8B-B14F-4D97-AF65-F5344CB8AC3E}">
        <p14:creationId xmlns:p14="http://schemas.microsoft.com/office/powerpoint/2010/main" val="255303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409A97-9955-4FDE-80EC-C1F71071BFD0}"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8164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09A97-9955-4FDE-80EC-C1F71071BFD0}"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2309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09A97-9955-4FDE-80EC-C1F71071BFD0}"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84658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09A97-9955-4FDE-80EC-C1F71071BFD0}"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76561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09A97-9955-4FDE-80EC-C1F71071BFD0}"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27097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409A97-9955-4FDE-80EC-C1F71071BFD0}"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58323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409A97-9955-4FDE-80EC-C1F71071BFD0}"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93680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409A97-9955-4FDE-80EC-C1F71071BFD0}"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87058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09A97-9955-4FDE-80EC-C1F71071BFD0}" type="datetimeFigureOut">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54099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09A97-9955-4FDE-80EC-C1F71071BFD0}"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44484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09A97-9955-4FDE-80EC-C1F71071BFD0}"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4297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09A97-9955-4FDE-80EC-C1F71071BFD0}" type="datetimeFigureOut">
              <a:rPr lang="en-US" smtClean="0"/>
              <a:t>6/7/2022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4BF26-5EC2-4376-BB6B-A668EDD6899D}" type="slidenum">
              <a:rPr lang="en-US" smtClean="0"/>
              <a:t>‹#›</a:t>
            </a:fld>
            <a:endParaRPr lang="en-US"/>
          </a:p>
        </p:txBody>
      </p:sp>
    </p:spTree>
    <p:extLst>
      <p:ext uri="{BB962C8B-B14F-4D97-AF65-F5344CB8AC3E}">
        <p14:creationId xmlns:p14="http://schemas.microsoft.com/office/powerpoint/2010/main" val="1979211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61F6916-00DD-CEC6-BA5D-9FFACFBD226D}"/>
              </a:ext>
            </a:extLst>
          </p:cNvPr>
          <p:cNvPicPr>
            <a:picLocks noChangeAspect="1"/>
          </p:cNvPicPr>
          <p:nvPr/>
        </p:nvPicPr>
        <p:blipFill>
          <a:blip r:embed="rId3"/>
          <a:stretch>
            <a:fillRect/>
          </a:stretch>
        </p:blipFill>
        <p:spPr>
          <a:xfrm>
            <a:off x="2642370" y="1103708"/>
            <a:ext cx="6907260" cy="5749635"/>
          </a:xfrm>
          <a:prstGeom prst="rect">
            <a:avLst/>
          </a:prstGeom>
        </p:spPr>
      </p:pic>
      <p:sp>
        <p:nvSpPr>
          <p:cNvPr id="18" name="Case stem">
            <a:extLst>
              <a:ext uri="{FF2B5EF4-FFF2-40B4-BE49-F238E27FC236}">
                <a16:creationId xmlns:a16="http://schemas.microsoft.com/office/drawing/2014/main" id="{641F0419-6197-437B-A96B-E329F6C18A08}"/>
              </a:ext>
            </a:extLst>
          </p:cNvPr>
          <p:cNvSpPr txBox="1"/>
          <p:nvPr/>
        </p:nvSpPr>
        <p:spPr>
          <a:xfrm>
            <a:off x="-1" y="0"/>
            <a:ext cx="12192000" cy="461665"/>
          </a:xfrm>
          <a:prstGeom prst="rect">
            <a:avLst/>
          </a:prstGeom>
          <a:solidFill>
            <a:schemeClr val="tx1"/>
          </a:solidFill>
        </p:spPr>
        <p:txBody>
          <a:bodyPr wrap="square" lIns="91440" tIns="45720" rIns="91440" bIns="45720" rtlCol="0" anchor="t">
            <a:spAutoFit/>
          </a:bodyPr>
          <a:lstStyle/>
          <a:p>
            <a:pPr algn="ctr"/>
            <a:r>
              <a:rPr lang="en-US" sz="2400" dirty="0">
                <a:solidFill>
                  <a:schemeClr val="bg1"/>
                </a:solidFill>
              </a:rPr>
              <a:t>A 40yo with a history of non-ischemic cardiomyopathy presents with orthopnea.</a:t>
            </a:r>
          </a:p>
        </p:txBody>
      </p:sp>
      <p:sp>
        <p:nvSpPr>
          <p:cNvPr id="8" name="Question one">
            <a:extLst>
              <a:ext uri="{FF2B5EF4-FFF2-40B4-BE49-F238E27FC236}">
                <a16:creationId xmlns:a16="http://schemas.microsoft.com/office/drawing/2014/main" id="{EFF81F56-43CC-4858-AD5D-A3E95F6CC0D4}"/>
              </a:ext>
            </a:extLst>
          </p:cNvPr>
          <p:cNvSpPr txBox="1"/>
          <p:nvPr/>
        </p:nvSpPr>
        <p:spPr>
          <a:xfrm>
            <a:off x="-2" y="461665"/>
            <a:ext cx="12192000" cy="461665"/>
          </a:xfrm>
          <a:prstGeom prst="rect">
            <a:avLst/>
          </a:prstGeom>
          <a:solidFill>
            <a:schemeClr val="bg1"/>
          </a:solidFill>
        </p:spPr>
        <p:txBody>
          <a:bodyPr wrap="square" rtlCol="0">
            <a:spAutoFit/>
          </a:bodyPr>
          <a:lstStyle/>
          <a:p>
            <a:pPr algn="ctr"/>
            <a:r>
              <a:rPr lang="en-US" sz="2400"/>
              <a:t>What is your overall interpretation?</a:t>
            </a:r>
          </a:p>
        </p:txBody>
      </p:sp>
      <p:pic>
        <p:nvPicPr>
          <p:cNvPr id="3" name="Logo" descr="A picture containing drawing&#10;&#10;Description automatically generated">
            <a:extLst>
              <a:ext uri="{FF2B5EF4-FFF2-40B4-BE49-F238E27FC236}">
                <a16:creationId xmlns:a16="http://schemas.microsoft.com/office/drawing/2014/main" id="{86A08B67-C245-4E74-868D-CBFF6A362D9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43890" y="6387270"/>
            <a:ext cx="1093478" cy="416055"/>
          </a:xfrm>
          <a:prstGeom prst="rect">
            <a:avLst/>
          </a:prstGeom>
        </p:spPr>
      </p:pic>
      <p:sp>
        <p:nvSpPr>
          <p:cNvPr id="42" name="Answer one">
            <a:extLst>
              <a:ext uri="{FF2B5EF4-FFF2-40B4-BE49-F238E27FC236}">
                <a16:creationId xmlns:a16="http://schemas.microsoft.com/office/drawing/2014/main" id="{D7007FF2-9E68-4FAC-B4F6-F8B1F94BFCAF}"/>
              </a:ext>
            </a:extLst>
          </p:cNvPr>
          <p:cNvSpPr txBox="1"/>
          <p:nvPr/>
        </p:nvSpPr>
        <p:spPr>
          <a:xfrm>
            <a:off x="0" y="437899"/>
            <a:ext cx="12192000" cy="461665"/>
          </a:xfrm>
          <a:prstGeom prst="rect">
            <a:avLst/>
          </a:prstGeom>
          <a:solidFill>
            <a:schemeClr val="tx1"/>
          </a:solidFill>
        </p:spPr>
        <p:txBody>
          <a:bodyPr wrap="square" rtlCol="0">
            <a:spAutoFit/>
          </a:bodyPr>
          <a:lstStyle/>
          <a:p>
            <a:pPr algn="ctr"/>
            <a:r>
              <a:rPr lang="en-US" sz="2400">
                <a:solidFill>
                  <a:schemeClr val="bg1"/>
                </a:solidFill>
              </a:rPr>
              <a:t>Enlarged cardiac silhouette, cardiac device present.</a:t>
            </a:r>
          </a:p>
        </p:txBody>
      </p:sp>
      <p:sp>
        <p:nvSpPr>
          <p:cNvPr id="11" name="Image Attribution">
            <a:extLst>
              <a:ext uri="{FF2B5EF4-FFF2-40B4-BE49-F238E27FC236}">
                <a16:creationId xmlns:a16="http://schemas.microsoft.com/office/drawing/2014/main" id="{E0679D82-DF9C-4BE6-972E-D8DED7275C9D}"/>
              </a:ext>
            </a:extLst>
          </p:cNvPr>
          <p:cNvSpPr txBox="1"/>
          <p:nvPr/>
        </p:nvSpPr>
        <p:spPr>
          <a:xfrm rot="16200000">
            <a:off x="-702498" y="5689178"/>
            <a:ext cx="1866664" cy="461665"/>
          </a:xfrm>
          <a:prstGeom prst="rect">
            <a:avLst/>
          </a:prstGeom>
          <a:noFill/>
        </p:spPr>
        <p:txBody>
          <a:bodyPr wrap="square" lIns="91440" tIns="45720" rIns="91440" bIns="45720" rtlCol="0" anchor="t">
            <a:spAutoFit/>
          </a:bodyPr>
          <a:lstStyle/>
          <a:p>
            <a:r>
              <a:rPr lang="en-US" sz="1200" i="1" dirty="0"/>
              <a:t>Images courtesy of </a:t>
            </a:r>
            <a:endParaRPr lang="en-US" sz="1200" i="1"/>
          </a:p>
          <a:p>
            <a:r>
              <a:rPr lang="en-US" sz="1200" i="1" dirty="0"/>
              <a:t>Tami Bang, MD</a:t>
            </a:r>
          </a:p>
        </p:txBody>
      </p:sp>
      <p:grpSp>
        <p:nvGrpSpPr>
          <p:cNvPr id="32" name="Cardiac Silhouette"/>
          <p:cNvGrpSpPr/>
          <p:nvPr/>
        </p:nvGrpSpPr>
        <p:grpSpPr>
          <a:xfrm>
            <a:off x="3831903" y="4394422"/>
            <a:ext cx="4825415" cy="1171575"/>
            <a:chOff x="4336405" y="4514850"/>
            <a:chExt cx="4825415" cy="1171575"/>
          </a:xfrm>
        </p:grpSpPr>
        <p:cxnSp>
          <p:nvCxnSpPr>
            <p:cNvPr id="9" name="Straight Arrow Connector 8"/>
            <p:cNvCxnSpPr/>
            <p:nvPr/>
          </p:nvCxnSpPr>
          <p:spPr>
            <a:xfrm>
              <a:off x="5589154" y="5328132"/>
              <a:ext cx="3273907" cy="2713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36721" y="5469920"/>
              <a:ext cx="4813905" cy="296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36405" y="5323705"/>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61820" y="5343525"/>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72175" y="4514850"/>
              <a:ext cx="2895600" cy="657225"/>
            </a:xfrm>
            <a:prstGeom prst="rect">
              <a:avLst/>
            </a:prstGeom>
            <a:solidFill>
              <a:schemeClr val="tx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accent1">
                      <a:lumMod val="75000"/>
                    </a:schemeClr>
                  </a:solidFill>
                </a:rPr>
                <a:t>Cardiac silhouette &gt; ½ width of chest</a:t>
              </a:r>
            </a:p>
          </p:txBody>
        </p:sp>
      </p:grpSp>
      <p:grpSp>
        <p:nvGrpSpPr>
          <p:cNvPr id="31" name="Cardiac Device"/>
          <p:cNvGrpSpPr/>
          <p:nvPr/>
        </p:nvGrpSpPr>
        <p:grpSpPr>
          <a:xfrm>
            <a:off x="5533375" y="2159834"/>
            <a:ext cx="2848765" cy="1736752"/>
            <a:chOff x="5774697" y="2324294"/>
            <a:chExt cx="3054165" cy="1315480"/>
          </a:xfrm>
        </p:grpSpPr>
        <p:cxnSp>
          <p:nvCxnSpPr>
            <p:cNvPr id="20" name="Straight Arrow Connector 19"/>
            <p:cNvCxnSpPr>
              <a:stCxn id="26" idx="2"/>
            </p:cNvCxnSpPr>
            <p:nvPr/>
          </p:nvCxnSpPr>
          <p:spPr>
            <a:xfrm>
              <a:off x="7381062" y="2767828"/>
              <a:ext cx="752191" cy="43010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2"/>
            </p:cNvCxnSpPr>
            <p:nvPr/>
          </p:nvCxnSpPr>
          <p:spPr>
            <a:xfrm flipH="1">
              <a:off x="5774697" y="2767828"/>
              <a:ext cx="1606365" cy="87194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933262" y="2324294"/>
              <a:ext cx="2895600" cy="443534"/>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Cardiac device</a:t>
              </a:r>
            </a:p>
          </p:txBody>
        </p:sp>
      </p:grpSp>
    </p:spTree>
    <p:extLst>
      <p:ext uri="{BB962C8B-B14F-4D97-AF65-F5344CB8AC3E}">
        <p14:creationId xmlns:p14="http://schemas.microsoft.com/office/powerpoint/2010/main" val="10780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x-ray film, blur&#10;&#10;Description automatically generated">
            <a:extLst>
              <a:ext uri="{FF2B5EF4-FFF2-40B4-BE49-F238E27FC236}">
                <a16:creationId xmlns:a16="http://schemas.microsoft.com/office/drawing/2014/main" id="{E9927A24-E6C2-67DA-E09D-C7B293B957CC}"/>
              </a:ext>
            </a:extLst>
          </p:cNvPr>
          <p:cNvPicPr>
            <a:picLocks noChangeAspect="1"/>
          </p:cNvPicPr>
          <p:nvPr/>
        </p:nvPicPr>
        <p:blipFill>
          <a:blip r:embed="rId3"/>
          <a:stretch>
            <a:fillRect/>
          </a:stretch>
        </p:blipFill>
        <p:spPr>
          <a:xfrm>
            <a:off x="2642370" y="1108365"/>
            <a:ext cx="6907260" cy="5749635"/>
          </a:xfrm>
          <a:prstGeom prst="rect">
            <a:avLst/>
          </a:prstGeom>
        </p:spPr>
      </p:pic>
      <p:pic>
        <p:nvPicPr>
          <p:cNvPr id="3" name="Logo" descr="A picture containing drawing&#10;&#10;Description automatically generated">
            <a:extLst>
              <a:ext uri="{FF2B5EF4-FFF2-40B4-BE49-F238E27FC236}">
                <a16:creationId xmlns:a16="http://schemas.microsoft.com/office/drawing/2014/main" id="{86A08B67-C245-4E74-868D-CBFF6A362D9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43890" y="6387270"/>
            <a:ext cx="1093478" cy="416055"/>
          </a:xfrm>
          <a:prstGeom prst="rect">
            <a:avLst/>
          </a:prstGeom>
        </p:spPr>
      </p:pic>
      <p:sp>
        <p:nvSpPr>
          <p:cNvPr id="51" name="Question two">
            <a:extLst>
              <a:ext uri="{FF2B5EF4-FFF2-40B4-BE49-F238E27FC236}">
                <a16:creationId xmlns:a16="http://schemas.microsoft.com/office/drawing/2014/main" id="{3E24A490-6EC4-473D-8AA1-59D5FA638B5B}"/>
              </a:ext>
            </a:extLst>
          </p:cNvPr>
          <p:cNvSpPr txBox="1"/>
          <p:nvPr/>
        </p:nvSpPr>
        <p:spPr>
          <a:xfrm>
            <a:off x="0" y="461665"/>
            <a:ext cx="12192000" cy="461665"/>
          </a:xfrm>
          <a:prstGeom prst="rect">
            <a:avLst/>
          </a:prstGeom>
          <a:solidFill>
            <a:schemeClr val="bg1"/>
          </a:solidFill>
        </p:spPr>
        <p:txBody>
          <a:bodyPr wrap="square" rtlCol="0">
            <a:spAutoFit/>
          </a:bodyPr>
          <a:lstStyle/>
          <a:p>
            <a:pPr algn="ctr"/>
            <a:r>
              <a:rPr lang="en-US" sz="2400"/>
              <a:t>Can this device pace, defibrillate, or both?</a:t>
            </a:r>
          </a:p>
        </p:txBody>
      </p:sp>
      <p:sp>
        <p:nvSpPr>
          <p:cNvPr id="12" name="Image Attribution">
            <a:extLst>
              <a:ext uri="{FF2B5EF4-FFF2-40B4-BE49-F238E27FC236}">
                <a16:creationId xmlns:a16="http://schemas.microsoft.com/office/drawing/2014/main" id="{83E7C1BA-B593-4CB9-9868-405F9EAF4794}"/>
              </a:ext>
            </a:extLst>
          </p:cNvPr>
          <p:cNvSpPr txBox="1"/>
          <p:nvPr/>
        </p:nvSpPr>
        <p:spPr>
          <a:xfrm rot="16200000">
            <a:off x="-702498" y="5689178"/>
            <a:ext cx="1866664" cy="461665"/>
          </a:xfrm>
          <a:prstGeom prst="rect">
            <a:avLst/>
          </a:prstGeom>
          <a:noFill/>
        </p:spPr>
        <p:txBody>
          <a:bodyPr wrap="square" lIns="91440" tIns="45720" rIns="91440" bIns="45720" rtlCol="0" anchor="t">
            <a:spAutoFit/>
          </a:bodyPr>
          <a:lstStyle/>
          <a:p>
            <a:r>
              <a:rPr lang="en-US" sz="1200" i="1" dirty="0"/>
              <a:t>Images courtesy of </a:t>
            </a:r>
            <a:endParaRPr lang="en-US" sz="1200" i="1"/>
          </a:p>
          <a:p>
            <a:r>
              <a:rPr lang="en-US" sz="1200" i="1" dirty="0"/>
              <a:t>Tami Bang, MD</a:t>
            </a:r>
          </a:p>
        </p:txBody>
      </p:sp>
      <p:sp>
        <p:nvSpPr>
          <p:cNvPr id="60" name="Answer two">
            <a:extLst>
              <a:ext uri="{FF2B5EF4-FFF2-40B4-BE49-F238E27FC236}">
                <a16:creationId xmlns:a16="http://schemas.microsoft.com/office/drawing/2014/main" id="{D062FDD6-707D-4898-9FD4-D93A2190168B}"/>
              </a:ext>
            </a:extLst>
          </p:cNvPr>
          <p:cNvSpPr txBox="1"/>
          <p:nvPr/>
        </p:nvSpPr>
        <p:spPr>
          <a:xfrm>
            <a:off x="0" y="461076"/>
            <a:ext cx="12192000" cy="461665"/>
          </a:xfrm>
          <a:prstGeom prst="rect">
            <a:avLst/>
          </a:prstGeom>
          <a:solidFill>
            <a:schemeClr val="tx1"/>
          </a:solidFill>
        </p:spPr>
        <p:txBody>
          <a:bodyPr wrap="square" rtlCol="0">
            <a:spAutoFit/>
          </a:bodyPr>
          <a:lstStyle/>
          <a:p>
            <a:pPr algn="ctr"/>
            <a:r>
              <a:rPr lang="en-US" sz="2400">
                <a:solidFill>
                  <a:schemeClr val="bg1"/>
                </a:solidFill>
              </a:rPr>
              <a:t>Both.</a:t>
            </a:r>
          </a:p>
        </p:txBody>
      </p:sp>
      <p:sp>
        <p:nvSpPr>
          <p:cNvPr id="8" name="Case stem">
            <a:extLst>
              <a:ext uri="{FF2B5EF4-FFF2-40B4-BE49-F238E27FC236}">
                <a16:creationId xmlns:a16="http://schemas.microsoft.com/office/drawing/2014/main" id="{641F0419-6197-437B-A96B-E329F6C18A08}"/>
              </a:ext>
            </a:extLst>
          </p:cNvPr>
          <p:cNvSpPr txBox="1"/>
          <p:nvPr/>
        </p:nvSpPr>
        <p:spPr>
          <a:xfrm>
            <a:off x="0" y="-589"/>
            <a:ext cx="12192000" cy="461665"/>
          </a:xfrm>
          <a:prstGeom prst="rect">
            <a:avLst/>
          </a:prstGeom>
          <a:solidFill>
            <a:schemeClr val="tx1"/>
          </a:solidFill>
        </p:spPr>
        <p:txBody>
          <a:bodyPr wrap="square" rtlCol="0">
            <a:spAutoFit/>
          </a:bodyPr>
          <a:lstStyle/>
          <a:p>
            <a:pPr algn="ctr"/>
            <a:r>
              <a:rPr lang="en-US" sz="2400" dirty="0">
                <a:solidFill>
                  <a:schemeClr val="bg1"/>
                </a:solidFill>
              </a:rPr>
              <a:t>A 40yo with a history of non-ischemic cardiomyopathy presents with orthopnea.</a:t>
            </a:r>
          </a:p>
        </p:txBody>
      </p:sp>
      <p:grpSp>
        <p:nvGrpSpPr>
          <p:cNvPr id="7" name="Group 6">
            <a:extLst>
              <a:ext uri="{FF2B5EF4-FFF2-40B4-BE49-F238E27FC236}">
                <a16:creationId xmlns:a16="http://schemas.microsoft.com/office/drawing/2014/main" id="{1333E5C8-11FE-8435-E1E9-61A360D370D7}"/>
              </a:ext>
            </a:extLst>
          </p:cNvPr>
          <p:cNvGrpSpPr/>
          <p:nvPr/>
        </p:nvGrpSpPr>
        <p:grpSpPr>
          <a:xfrm>
            <a:off x="3284047" y="2376038"/>
            <a:ext cx="4179526" cy="3372641"/>
            <a:chOff x="3749713" y="2437613"/>
            <a:chExt cx="4179526" cy="3372641"/>
          </a:xfrm>
        </p:grpSpPr>
        <p:cxnSp>
          <p:nvCxnSpPr>
            <p:cNvPr id="6" name="Straight Arrow Connector 5"/>
            <p:cNvCxnSpPr>
              <a:stCxn id="13" idx="2"/>
            </p:cNvCxnSpPr>
            <p:nvPr/>
          </p:nvCxnSpPr>
          <p:spPr>
            <a:xfrm>
              <a:off x="4895093" y="3118097"/>
              <a:ext cx="3034146" cy="269215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2"/>
            </p:cNvCxnSpPr>
            <p:nvPr/>
          </p:nvCxnSpPr>
          <p:spPr>
            <a:xfrm>
              <a:off x="4910486" y="3118097"/>
              <a:ext cx="1181289" cy="1360323"/>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49713" y="2437613"/>
              <a:ext cx="2275367" cy="680484"/>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4">
                      <a:lumMod val="75000"/>
                    </a:schemeClr>
                  </a:solidFill>
                </a:rPr>
                <a:t>Thin pacing leads</a:t>
              </a:r>
            </a:p>
          </p:txBody>
        </p:sp>
      </p:grpSp>
      <p:grpSp>
        <p:nvGrpSpPr>
          <p:cNvPr id="17" name="Defibrillator coil"/>
          <p:cNvGrpSpPr/>
          <p:nvPr/>
        </p:nvGrpSpPr>
        <p:grpSpPr>
          <a:xfrm>
            <a:off x="7311102" y="4252317"/>
            <a:ext cx="4297091" cy="680484"/>
            <a:chOff x="5182890" y="5830194"/>
            <a:chExt cx="4297091" cy="680484"/>
          </a:xfrm>
        </p:grpSpPr>
        <p:cxnSp>
          <p:nvCxnSpPr>
            <p:cNvPr id="4" name="Straight Arrow Connector 3"/>
            <p:cNvCxnSpPr/>
            <p:nvPr/>
          </p:nvCxnSpPr>
          <p:spPr>
            <a:xfrm flipH="1">
              <a:off x="5182890" y="6141223"/>
              <a:ext cx="2052120" cy="227537"/>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04614" y="5830194"/>
              <a:ext cx="2275367" cy="680484"/>
            </a:xfrm>
            <a:prstGeom prst="rect">
              <a:avLst/>
            </a:prstGeom>
            <a:solidFill>
              <a:schemeClr val="tx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5">
                      <a:lumMod val="75000"/>
                    </a:schemeClr>
                  </a:solidFill>
                </a:rPr>
                <a:t>Thick defibrillator coil</a:t>
              </a:r>
            </a:p>
          </p:txBody>
        </p:sp>
      </p:grpSp>
    </p:spTree>
    <p:extLst>
      <p:ext uri="{BB962C8B-B14F-4D97-AF65-F5344CB8AC3E}">
        <p14:creationId xmlns:p14="http://schemas.microsoft.com/office/powerpoint/2010/main" val="11849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x-ray film, blur&#10;&#10;Description automatically generated">
            <a:extLst>
              <a:ext uri="{FF2B5EF4-FFF2-40B4-BE49-F238E27FC236}">
                <a16:creationId xmlns:a16="http://schemas.microsoft.com/office/drawing/2014/main" id="{39A0C6DD-D329-836E-55DF-93F79D634B86}"/>
              </a:ext>
            </a:extLst>
          </p:cNvPr>
          <p:cNvPicPr>
            <a:picLocks noChangeAspect="1"/>
          </p:cNvPicPr>
          <p:nvPr/>
        </p:nvPicPr>
        <p:blipFill>
          <a:blip r:embed="rId3"/>
          <a:stretch>
            <a:fillRect/>
          </a:stretch>
        </p:blipFill>
        <p:spPr>
          <a:xfrm>
            <a:off x="460279" y="1647152"/>
            <a:ext cx="6114473" cy="5087696"/>
          </a:xfrm>
          <a:prstGeom prst="rect">
            <a:avLst/>
          </a:prstGeom>
        </p:spPr>
      </p:pic>
      <p:pic>
        <p:nvPicPr>
          <p:cNvPr id="7" name="Picture 9" descr="A picture containing x-ray film&#10;&#10;Description automatically generated">
            <a:extLst>
              <a:ext uri="{FF2B5EF4-FFF2-40B4-BE49-F238E27FC236}">
                <a16:creationId xmlns:a16="http://schemas.microsoft.com/office/drawing/2014/main" id="{F5703D00-23C0-28AD-3550-FC345624AC15}"/>
              </a:ext>
            </a:extLst>
          </p:cNvPr>
          <p:cNvPicPr>
            <a:picLocks noChangeAspect="1"/>
          </p:cNvPicPr>
          <p:nvPr/>
        </p:nvPicPr>
        <p:blipFill rotWithShape="1">
          <a:blip r:embed="rId4"/>
          <a:srcRect r="143" b="11711"/>
          <a:stretch/>
        </p:blipFill>
        <p:spPr>
          <a:xfrm>
            <a:off x="6571673" y="1517199"/>
            <a:ext cx="5375573" cy="5231013"/>
          </a:xfrm>
          <a:prstGeom prst="rect">
            <a:avLst/>
          </a:prstGeom>
        </p:spPr>
      </p:pic>
      <p:pic>
        <p:nvPicPr>
          <p:cNvPr id="3" name="Logo" descr="A picture containing drawing&#10;&#10;Description automatically generated">
            <a:extLst>
              <a:ext uri="{FF2B5EF4-FFF2-40B4-BE49-F238E27FC236}">
                <a16:creationId xmlns:a16="http://schemas.microsoft.com/office/drawing/2014/main" id="{86A08B67-C245-4E74-868D-CBFF6A362D9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43890" y="6387270"/>
            <a:ext cx="1093478" cy="416055"/>
          </a:xfrm>
          <a:prstGeom prst="rect">
            <a:avLst/>
          </a:prstGeom>
        </p:spPr>
      </p:pic>
      <p:sp>
        <p:nvSpPr>
          <p:cNvPr id="11" name="Question two">
            <a:extLst>
              <a:ext uri="{FF2B5EF4-FFF2-40B4-BE49-F238E27FC236}">
                <a16:creationId xmlns:a16="http://schemas.microsoft.com/office/drawing/2014/main" id="{863A8926-D647-4B44-8250-AC7095DD31D9}"/>
              </a:ext>
            </a:extLst>
          </p:cNvPr>
          <p:cNvSpPr txBox="1"/>
          <p:nvPr/>
        </p:nvSpPr>
        <p:spPr>
          <a:xfrm>
            <a:off x="0" y="461665"/>
            <a:ext cx="12192000" cy="461665"/>
          </a:xfrm>
          <a:prstGeom prst="rect">
            <a:avLst/>
          </a:prstGeom>
          <a:solidFill>
            <a:schemeClr val="bg1"/>
          </a:solidFill>
        </p:spPr>
        <p:txBody>
          <a:bodyPr wrap="square" rtlCol="0">
            <a:spAutoFit/>
          </a:bodyPr>
          <a:lstStyle/>
          <a:p>
            <a:pPr algn="ctr"/>
            <a:r>
              <a:rPr lang="en-US" sz="2400" dirty="0"/>
              <a:t>In which anatomical space does each lead terminate? And how would you describe this device?</a:t>
            </a:r>
          </a:p>
        </p:txBody>
      </p:sp>
      <p:sp>
        <p:nvSpPr>
          <p:cNvPr id="13" name="Image Attribution">
            <a:extLst>
              <a:ext uri="{FF2B5EF4-FFF2-40B4-BE49-F238E27FC236}">
                <a16:creationId xmlns:a16="http://schemas.microsoft.com/office/drawing/2014/main" id="{9FE76755-85BC-4C3A-AFEA-E2F4EB7DC2F3}"/>
              </a:ext>
            </a:extLst>
          </p:cNvPr>
          <p:cNvSpPr txBox="1"/>
          <p:nvPr/>
        </p:nvSpPr>
        <p:spPr>
          <a:xfrm rot="16200000">
            <a:off x="-702498" y="5689178"/>
            <a:ext cx="1866664" cy="461665"/>
          </a:xfrm>
          <a:prstGeom prst="rect">
            <a:avLst/>
          </a:prstGeom>
          <a:noFill/>
        </p:spPr>
        <p:txBody>
          <a:bodyPr wrap="square" lIns="91440" tIns="45720" rIns="91440" bIns="45720" rtlCol="0" anchor="t">
            <a:spAutoFit/>
          </a:bodyPr>
          <a:lstStyle/>
          <a:p>
            <a:r>
              <a:rPr lang="en-US" sz="1200" i="1" dirty="0"/>
              <a:t>Images courtesy of </a:t>
            </a:r>
            <a:endParaRPr lang="en-US" sz="1200" i="1"/>
          </a:p>
          <a:p>
            <a:r>
              <a:rPr lang="en-US" sz="1200" i="1" dirty="0"/>
              <a:t>Tami Bang, MD</a:t>
            </a:r>
          </a:p>
        </p:txBody>
      </p:sp>
      <p:sp>
        <p:nvSpPr>
          <p:cNvPr id="8" name="Case stem">
            <a:extLst>
              <a:ext uri="{FF2B5EF4-FFF2-40B4-BE49-F238E27FC236}">
                <a16:creationId xmlns:a16="http://schemas.microsoft.com/office/drawing/2014/main" id="{641F0419-6197-437B-A96B-E329F6C18A08}"/>
              </a:ext>
            </a:extLst>
          </p:cNvPr>
          <p:cNvSpPr txBox="1"/>
          <p:nvPr/>
        </p:nvSpPr>
        <p:spPr>
          <a:xfrm>
            <a:off x="0" y="0"/>
            <a:ext cx="12192000" cy="461665"/>
          </a:xfrm>
          <a:prstGeom prst="rect">
            <a:avLst/>
          </a:prstGeom>
          <a:solidFill>
            <a:schemeClr val="tx1"/>
          </a:solidFill>
        </p:spPr>
        <p:txBody>
          <a:bodyPr wrap="square" rtlCol="0">
            <a:spAutoFit/>
          </a:bodyPr>
          <a:lstStyle/>
          <a:p>
            <a:pPr algn="ctr"/>
            <a:r>
              <a:rPr lang="en-US" sz="2400" dirty="0">
                <a:solidFill>
                  <a:schemeClr val="bg1"/>
                </a:solidFill>
              </a:rPr>
              <a:t>A 40yo with a history of non-ischemic cardiomyopathy presents with orthopnea.</a:t>
            </a:r>
          </a:p>
        </p:txBody>
      </p:sp>
      <p:cxnSp>
        <p:nvCxnSpPr>
          <p:cNvPr id="4" name="Straight Arrow Connector 3"/>
          <p:cNvCxnSpPr/>
          <p:nvPr/>
        </p:nvCxnSpPr>
        <p:spPr>
          <a:xfrm flipV="1">
            <a:off x="8649641" y="5417270"/>
            <a:ext cx="1161417" cy="92975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218870" y="4970415"/>
            <a:ext cx="1224105" cy="10289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1"/>
          </p:cNvCxnSpPr>
          <p:nvPr/>
        </p:nvCxnSpPr>
        <p:spPr>
          <a:xfrm flipH="1">
            <a:off x="3160054" y="2457539"/>
            <a:ext cx="2343822" cy="207644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1 - RA"/>
          <p:cNvSpPr/>
          <p:nvPr/>
        </p:nvSpPr>
        <p:spPr>
          <a:xfrm>
            <a:off x="5503876" y="2181648"/>
            <a:ext cx="1786270" cy="520996"/>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Right atrium</a:t>
            </a:r>
          </a:p>
        </p:txBody>
      </p:sp>
      <p:sp>
        <p:nvSpPr>
          <p:cNvPr id="19" name="2 - RV"/>
          <p:cNvSpPr/>
          <p:nvPr/>
        </p:nvSpPr>
        <p:spPr>
          <a:xfrm>
            <a:off x="5452924" y="4724597"/>
            <a:ext cx="1786270" cy="520996"/>
          </a:xfrm>
          <a:prstGeom prst="rect">
            <a:avLst/>
          </a:prstGeom>
          <a:solidFill>
            <a:schemeClr val="tx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Right ventricle</a:t>
            </a:r>
          </a:p>
        </p:txBody>
      </p:sp>
      <p:sp>
        <p:nvSpPr>
          <p:cNvPr id="20" name="3 - coronary sinus"/>
          <p:cNvSpPr/>
          <p:nvPr/>
        </p:nvSpPr>
        <p:spPr>
          <a:xfrm>
            <a:off x="6571673" y="6013132"/>
            <a:ext cx="2104250" cy="520996"/>
          </a:xfrm>
          <a:prstGeom prst="rect">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Coronary sinus -&gt; LV</a:t>
            </a:r>
          </a:p>
        </p:txBody>
      </p:sp>
      <p:cxnSp>
        <p:nvCxnSpPr>
          <p:cNvPr id="15" name="Straight Arrow Connector 14">
            <a:extLst>
              <a:ext uri="{FF2B5EF4-FFF2-40B4-BE49-F238E27FC236}">
                <a16:creationId xmlns:a16="http://schemas.microsoft.com/office/drawing/2014/main" id="{72D0D968-0527-0778-2A7F-ACD3379862EC}"/>
              </a:ext>
            </a:extLst>
          </p:cNvPr>
          <p:cNvCxnSpPr>
            <a:cxnSpLocks/>
            <a:stCxn id="18" idx="3"/>
          </p:cNvCxnSpPr>
          <p:nvPr/>
        </p:nvCxnSpPr>
        <p:spPr>
          <a:xfrm>
            <a:off x="7289664" y="2442146"/>
            <a:ext cx="1072824" cy="165156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241891-841C-25C1-1C38-4E5FCE416206}"/>
              </a:ext>
            </a:extLst>
          </p:cNvPr>
          <p:cNvCxnSpPr>
            <a:cxnSpLocks/>
          </p:cNvCxnSpPr>
          <p:nvPr/>
        </p:nvCxnSpPr>
        <p:spPr>
          <a:xfrm flipH="1" flipV="1">
            <a:off x="4698733" y="5777489"/>
            <a:ext cx="1872940" cy="52099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94A8C75-C1B8-202B-F314-4062612F6F43}"/>
              </a:ext>
            </a:extLst>
          </p:cNvPr>
          <p:cNvCxnSpPr/>
          <p:nvPr/>
        </p:nvCxnSpPr>
        <p:spPr>
          <a:xfrm flipV="1">
            <a:off x="7242526" y="4863950"/>
            <a:ext cx="900259" cy="13571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Answer one">
            <a:extLst>
              <a:ext uri="{FF2B5EF4-FFF2-40B4-BE49-F238E27FC236}">
                <a16:creationId xmlns:a16="http://schemas.microsoft.com/office/drawing/2014/main" id="{D7007FF2-9E68-4FAC-B4F6-F8B1F94BFCAF}"/>
              </a:ext>
            </a:extLst>
          </p:cNvPr>
          <p:cNvSpPr txBox="1"/>
          <p:nvPr/>
        </p:nvSpPr>
        <p:spPr>
          <a:xfrm>
            <a:off x="0" y="449608"/>
            <a:ext cx="12192000" cy="461665"/>
          </a:xfrm>
          <a:prstGeom prst="rect">
            <a:avLst/>
          </a:prstGeom>
          <a:solidFill>
            <a:schemeClr val="tx1"/>
          </a:solidFill>
        </p:spPr>
        <p:txBody>
          <a:bodyPr wrap="square" rtlCol="0">
            <a:spAutoFit/>
          </a:bodyPr>
          <a:lstStyle/>
          <a:p>
            <a:pPr algn="ctr"/>
            <a:r>
              <a:rPr lang="en-US" sz="2400" dirty="0">
                <a:solidFill>
                  <a:schemeClr val="bg1"/>
                </a:solidFill>
              </a:rPr>
              <a:t>Right atrium, right ventricle, coronary sinus. Atrial sensed, Bi-V pacer with ICD (CRT-D)</a:t>
            </a:r>
          </a:p>
        </p:txBody>
      </p:sp>
      <p:sp>
        <p:nvSpPr>
          <p:cNvPr id="18" name="Rectangle 17">
            <a:extLst>
              <a:ext uri="{FF2B5EF4-FFF2-40B4-BE49-F238E27FC236}">
                <a16:creationId xmlns:a16="http://schemas.microsoft.com/office/drawing/2014/main" id="{C89C6683-7463-4911-B737-0D9A4BD434F9}"/>
              </a:ext>
            </a:extLst>
          </p:cNvPr>
          <p:cNvSpPr/>
          <p:nvPr/>
        </p:nvSpPr>
        <p:spPr>
          <a:xfrm>
            <a:off x="5503394" y="2181648"/>
            <a:ext cx="1786270" cy="520996"/>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p:sp>
        <p:nvSpPr>
          <p:cNvPr id="22" name="Rectangle 21">
            <a:extLst>
              <a:ext uri="{FF2B5EF4-FFF2-40B4-BE49-F238E27FC236}">
                <a16:creationId xmlns:a16="http://schemas.microsoft.com/office/drawing/2014/main" id="{726B5231-FA3C-4E06-B36B-F66ECB7D5657}"/>
              </a:ext>
            </a:extLst>
          </p:cNvPr>
          <p:cNvSpPr/>
          <p:nvPr/>
        </p:nvSpPr>
        <p:spPr>
          <a:xfrm>
            <a:off x="5452924" y="4719860"/>
            <a:ext cx="1786270" cy="520996"/>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a:t>
            </a:r>
          </a:p>
        </p:txBody>
      </p:sp>
      <p:sp>
        <p:nvSpPr>
          <p:cNvPr id="23" name="Rectangle 22">
            <a:extLst>
              <a:ext uri="{FF2B5EF4-FFF2-40B4-BE49-F238E27FC236}">
                <a16:creationId xmlns:a16="http://schemas.microsoft.com/office/drawing/2014/main" id="{816D889B-BF7A-430D-8BD0-5A7A895E23A1}"/>
              </a:ext>
            </a:extLst>
          </p:cNvPr>
          <p:cNvSpPr/>
          <p:nvPr/>
        </p:nvSpPr>
        <p:spPr>
          <a:xfrm>
            <a:off x="6571673" y="6022619"/>
            <a:ext cx="2104250" cy="520996"/>
          </a:xfrm>
          <a:prstGeom prst="rect">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3</a:t>
            </a:r>
          </a:p>
        </p:txBody>
      </p:sp>
      <p:sp>
        <p:nvSpPr>
          <p:cNvPr id="24" name="Question two">
            <a:extLst>
              <a:ext uri="{FF2B5EF4-FFF2-40B4-BE49-F238E27FC236}">
                <a16:creationId xmlns:a16="http://schemas.microsoft.com/office/drawing/2014/main" id="{BA87D3A4-AD5E-41AC-9200-B63B2E241CD3}"/>
              </a:ext>
            </a:extLst>
          </p:cNvPr>
          <p:cNvSpPr txBox="1"/>
          <p:nvPr/>
        </p:nvSpPr>
        <p:spPr>
          <a:xfrm>
            <a:off x="0" y="867396"/>
            <a:ext cx="12192000" cy="461665"/>
          </a:xfrm>
          <a:prstGeom prst="rect">
            <a:avLst/>
          </a:prstGeom>
          <a:solidFill>
            <a:schemeClr val="bg1"/>
          </a:solidFill>
        </p:spPr>
        <p:txBody>
          <a:bodyPr wrap="square" rtlCol="0">
            <a:spAutoFit/>
          </a:bodyPr>
          <a:lstStyle/>
          <a:p>
            <a:pPr algn="ctr"/>
            <a:r>
              <a:rPr lang="en-US" sz="2400" dirty="0"/>
              <a:t>Given the clinical stem, what is the most likely indication(s) for this cardiac device?</a:t>
            </a:r>
          </a:p>
        </p:txBody>
      </p:sp>
      <p:sp>
        <p:nvSpPr>
          <p:cNvPr id="25" name="Answer one">
            <a:extLst>
              <a:ext uri="{FF2B5EF4-FFF2-40B4-BE49-F238E27FC236}">
                <a16:creationId xmlns:a16="http://schemas.microsoft.com/office/drawing/2014/main" id="{A095A879-7BE1-45DF-A44C-756B37D9450E}"/>
              </a:ext>
            </a:extLst>
          </p:cNvPr>
          <p:cNvSpPr txBox="1"/>
          <p:nvPr/>
        </p:nvSpPr>
        <p:spPr>
          <a:xfrm>
            <a:off x="0" y="866320"/>
            <a:ext cx="12192000" cy="830997"/>
          </a:xfrm>
          <a:prstGeom prst="rect">
            <a:avLst/>
          </a:prstGeom>
          <a:solidFill>
            <a:schemeClr val="tx1"/>
          </a:solidFill>
        </p:spPr>
        <p:txBody>
          <a:bodyPr wrap="square" rtlCol="0">
            <a:spAutoFit/>
          </a:bodyPr>
          <a:lstStyle/>
          <a:p>
            <a:pPr algn="ctr"/>
            <a:r>
              <a:rPr lang="en-US" sz="2400" dirty="0">
                <a:solidFill>
                  <a:schemeClr val="bg1"/>
                </a:solidFill>
              </a:rPr>
              <a:t>LVEF &lt;35%, QRS &gt;120ms: </a:t>
            </a:r>
            <a:r>
              <a:rPr lang="en-US" sz="2400" b="1" dirty="0">
                <a:solidFill>
                  <a:schemeClr val="bg1"/>
                </a:solidFill>
              </a:rPr>
              <a:t>CRT to improve EF, NYHA, hospitalizations and mortality</a:t>
            </a:r>
            <a:r>
              <a:rPr lang="en-US" sz="2400" dirty="0">
                <a:solidFill>
                  <a:schemeClr val="bg1"/>
                </a:solidFill>
              </a:rPr>
              <a:t> </a:t>
            </a:r>
          </a:p>
          <a:p>
            <a:pPr algn="ctr"/>
            <a:r>
              <a:rPr lang="en-US" sz="2400" dirty="0">
                <a:solidFill>
                  <a:schemeClr val="bg1"/>
                </a:solidFill>
              </a:rPr>
              <a:t>LVEF &lt;35%, NYHA II-III: </a:t>
            </a:r>
            <a:r>
              <a:rPr lang="en-US" sz="2400" b="1" dirty="0">
                <a:solidFill>
                  <a:schemeClr val="bg1"/>
                </a:solidFill>
              </a:rPr>
              <a:t>ICD for primary prevention of death from ventricular dysrhythmia</a:t>
            </a:r>
          </a:p>
        </p:txBody>
      </p:sp>
    </p:spTree>
    <p:extLst>
      <p:ext uri="{BB962C8B-B14F-4D97-AF65-F5344CB8AC3E}">
        <p14:creationId xmlns:p14="http://schemas.microsoft.com/office/powerpoint/2010/main" val="222606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42" grpId="0" animBg="1"/>
      <p:bldP spid="18"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3B57B1B56684BAB1341979C003C65" ma:contentTypeVersion="13" ma:contentTypeDescription="Create a new document." ma:contentTypeScope="" ma:versionID="3405956e3a549576d6db573d22b4ed99">
  <xsd:schema xmlns:xsd="http://www.w3.org/2001/XMLSchema" xmlns:xs="http://www.w3.org/2001/XMLSchema" xmlns:p="http://schemas.microsoft.com/office/2006/metadata/properties" xmlns:ns3="b8b3ae3f-5481-4331-b963-02e70fee9004" xmlns:ns4="05428c74-abb2-4460-9816-fc88d4c40442" targetNamespace="http://schemas.microsoft.com/office/2006/metadata/properties" ma:root="true" ma:fieldsID="936cb61175cac8064d30e2ba659afcbb" ns3:_="" ns4:_="">
    <xsd:import namespace="b8b3ae3f-5481-4331-b963-02e70fee9004"/>
    <xsd:import namespace="05428c74-abb2-4460-9816-fc88d4c404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3ae3f-5481-4331-b963-02e70fee9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8c74-abb2-4460-9816-fc88d4c404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BA7D8A-F5E6-405A-ABE6-B4FE95E1258E}">
  <ds:schemaRefs>
    <ds:schemaRef ds:uri="05428c74-abb2-4460-9816-fc88d4c40442"/>
    <ds:schemaRef ds:uri="b8b3ae3f-5481-4331-b963-02e70fee90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4EA6EA-59D5-4D00-88FA-89FD100C09AF}">
  <ds:schemaRefs>
    <ds:schemaRef ds:uri="05428c74-abb2-4460-9816-fc88d4c40442"/>
    <ds:schemaRef ds:uri="b8b3ae3f-5481-4331-b963-02e70fee90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A2253ED-4BC3-4DC9-981E-BB467C2EC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1998</Words>
  <Application>Microsoft Office PowerPoint</Application>
  <PresentationFormat>Widescreen</PresentationFormat>
  <Paragraphs>97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BlinkMacSystemFont</vt:lpstr>
      <vt:lpstr>Calibri</vt:lpstr>
      <vt:lpstr>Calibri Light</vt:lpstr>
      <vt:lpstr>Roboto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Fainstad, Brandon P.</dc:creator>
  <cp:lastModifiedBy>Fainstad, Brandon</cp:lastModifiedBy>
  <cp:revision>62</cp:revision>
  <dcterms:created xsi:type="dcterms:W3CDTF">2020-09-25T16:30:24Z</dcterms:created>
  <dcterms:modified xsi:type="dcterms:W3CDTF">2022-06-07T20:41:09Z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0x0101000913B57B1B56684BAB1341979C003C65</vt:lpwstr>
  </property>
</Properties>
</file>