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57" r:id="rId2"/>
    <p:sldId id="259" r:id="rId3"/>
    <p:sldId id="260" r:id="rId4"/>
    <p:sldId id="261" r:id="rId5"/>
    <p:sldId id="262" r:id="rId6"/>
    <p:sldId id="263" r:id="rId7"/>
    <p:sldId id="267" r:id="rId8"/>
    <p:sldId id="268" r:id="rId9"/>
    <p:sldId id="274" r:id="rId10"/>
    <p:sldId id="273" r:id="rId11"/>
    <p:sldId id="269" r:id="rId12"/>
    <p:sldId id="270" r:id="rId13"/>
    <p:sldId id="27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issures" id="{13F2A022-F70A-49BB-8B42-FF75FAF8E031}">
          <p14:sldIdLst>
            <p14:sldId id="257"/>
          </p14:sldIdLst>
        </p14:section>
        <p14:section name="Silhouette sign" id="{D1E0F404-606C-4B7B-ABC4-F2A5F6E007D7}">
          <p14:sldIdLst>
            <p14:sldId id="259"/>
          </p14:sldIdLst>
        </p14:section>
        <p14:section name="R-mainstem intubation" id="{E2399FDF-53A0-48AF-8EF4-3CCD347B0F6B}">
          <p14:sldIdLst>
            <p14:sldId id="260"/>
            <p14:sldId id="261"/>
            <p14:sldId id="262"/>
            <p14:sldId id="263"/>
          </p14:sldIdLst>
        </p14:section>
        <p14:section name="Central lines" id="{50EA24C7-ACB5-45FB-BB3A-7BA667C4D732}">
          <p14:sldIdLst>
            <p14:sldId id="267"/>
            <p14:sldId id="268"/>
          </p14:sldIdLst>
        </p14:section>
        <p14:section name="Gastric tube" id="{724467F5-D95D-4F8A-8CEE-B5A99266BA0F}">
          <p14:sldIdLst>
            <p14:sldId id="274"/>
            <p14:sldId id="273"/>
          </p14:sldIdLst>
        </p14:section>
        <p14:section name="PPMs and ICDs" id="{FB0AA939-1048-491E-B2B3-E795FAFF15E3}">
          <p14:sldIdLst>
            <p14:sldId id="269"/>
            <p14:sldId id="270"/>
            <p14:sldId id="27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5EDB96-621A-4612-8543-34751494B754}" v="28" dt="2022-06-07T22:55:05.867"/>
    <p1510:client id="{EEBB3763-C89D-42BA-B9DF-3E355B4D74C1}" v="1" dt="2022-06-08T16:43:39.85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66707" autoAdjust="0"/>
  </p:normalViewPr>
  <p:slideViewPr>
    <p:cSldViewPr snapToGrid="0">
      <p:cViewPr>
        <p:scale>
          <a:sx n="100" d="100"/>
          <a:sy n="100" d="100"/>
        </p:scale>
        <p:origin x="18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instad, Brandon" userId="aac92477-536e-4d21-9f70-fa5cd941f380" providerId="ADAL" clId="{CC5EDB96-621A-4612-8543-34751494B754}"/>
    <pc:docChg chg="custSel addSld delSld modSld sldOrd addSection modSection">
      <pc:chgData name="Fainstad, Brandon" userId="aac92477-536e-4d21-9f70-fa5cd941f380" providerId="ADAL" clId="{CC5EDB96-621A-4612-8543-34751494B754}" dt="2022-06-07T22:55:50.749" v="139" actId="14100"/>
      <pc:docMkLst>
        <pc:docMk/>
      </pc:docMkLst>
      <pc:sldChg chg="del">
        <pc:chgData name="Fainstad, Brandon" userId="aac92477-536e-4d21-9f70-fa5cd941f380" providerId="ADAL" clId="{CC5EDB96-621A-4612-8543-34751494B754}" dt="2022-05-23T22:45:23.291" v="1" actId="47"/>
        <pc:sldMkLst>
          <pc:docMk/>
          <pc:sldMk cId="1629410167" sldId="256"/>
        </pc:sldMkLst>
      </pc:sldChg>
      <pc:sldChg chg="modSp add mod">
        <pc:chgData name="Fainstad, Brandon" userId="aac92477-536e-4d21-9f70-fa5cd941f380" providerId="ADAL" clId="{CC5EDB96-621A-4612-8543-34751494B754}" dt="2022-06-07T22:26:32.983" v="116" actId="14100"/>
        <pc:sldMkLst>
          <pc:docMk/>
          <pc:sldMk cId="2880168433" sldId="257"/>
        </pc:sldMkLst>
        <pc:spChg chg="mod">
          <ac:chgData name="Fainstad, Brandon" userId="aac92477-536e-4d21-9f70-fa5cd941f380" providerId="ADAL" clId="{CC5EDB96-621A-4612-8543-34751494B754}" dt="2022-05-23T22:55:26.026" v="60" actId="207"/>
          <ac:spMkLst>
            <pc:docMk/>
            <pc:sldMk cId="2880168433" sldId="257"/>
            <ac:spMk id="8" creationId="{51E0AB58-9A01-4B2F-B506-4059310582CD}"/>
          </ac:spMkLst>
        </pc:spChg>
        <pc:spChg chg="mod">
          <ac:chgData name="Fainstad, Brandon" userId="aac92477-536e-4d21-9f70-fa5cd941f380" providerId="ADAL" clId="{CC5EDB96-621A-4612-8543-34751494B754}" dt="2022-06-07T22:26:32.983" v="116" actId="14100"/>
          <ac:spMkLst>
            <pc:docMk/>
            <pc:sldMk cId="2880168433" sldId="257"/>
            <ac:spMk id="21" creationId="{3F93432B-B34E-4B2C-8E66-7FFC655298CA}"/>
          </ac:spMkLst>
        </pc:spChg>
        <pc:spChg chg="mod">
          <ac:chgData name="Fainstad, Brandon" userId="aac92477-536e-4d21-9f70-fa5cd941f380" providerId="ADAL" clId="{CC5EDB96-621A-4612-8543-34751494B754}" dt="2022-05-23T22:55:26.026" v="60" actId="207"/>
          <ac:spMkLst>
            <pc:docMk/>
            <pc:sldMk cId="2880168433" sldId="257"/>
            <ac:spMk id="29" creationId="{72DFA494-230B-4B3A-B2C0-B735D3E7FE9F}"/>
          </ac:spMkLst>
        </pc:spChg>
        <pc:spChg chg="mod modVis">
          <ac:chgData name="Fainstad, Brandon" userId="aac92477-536e-4d21-9f70-fa5cd941f380" providerId="ADAL" clId="{CC5EDB96-621A-4612-8543-34751494B754}" dt="2022-05-23T22:55:29.214" v="61" actId="33935"/>
          <ac:spMkLst>
            <pc:docMk/>
            <pc:sldMk cId="2880168433" sldId="257"/>
            <ac:spMk id="30" creationId="{DB0131F5-4638-404F-8938-3818E7BA22F3}"/>
          </ac:spMkLst>
        </pc:spChg>
        <pc:spChg chg="mod modVis">
          <ac:chgData name="Fainstad, Brandon" userId="aac92477-536e-4d21-9f70-fa5cd941f380" providerId="ADAL" clId="{CC5EDB96-621A-4612-8543-34751494B754}" dt="2022-05-23T22:55:29.214" v="61" actId="33935"/>
          <ac:spMkLst>
            <pc:docMk/>
            <pc:sldMk cId="2880168433" sldId="257"/>
            <ac:spMk id="31" creationId="{5BE0FBFC-F0B3-477A-922B-4465DD49DE8D}"/>
          </ac:spMkLst>
        </pc:spChg>
        <pc:spChg chg="mod modVis">
          <ac:chgData name="Fainstad, Brandon" userId="aac92477-536e-4d21-9f70-fa5cd941f380" providerId="ADAL" clId="{CC5EDB96-621A-4612-8543-34751494B754}" dt="2022-05-23T22:57:41.593" v="69" actId="20577"/>
          <ac:spMkLst>
            <pc:docMk/>
            <pc:sldMk cId="2880168433" sldId="257"/>
            <ac:spMk id="32" creationId="{5E79EB40-3CEF-4DCF-8E86-9FA25DBF60D3}"/>
          </ac:spMkLst>
        </pc:spChg>
        <pc:spChg chg="mod modVis">
          <ac:chgData name="Fainstad, Brandon" userId="aac92477-536e-4d21-9f70-fa5cd941f380" providerId="ADAL" clId="{CC5EDB96-621A-4612-8543-34751494B754}" dt="2022-05-23T22:55:26.026" v="60" actId="207"/>
          <ac:spMkLst>
            <pc:docMk/>
            <pc:sldMk cId="2880168433" sldId="257"/>
            <ac:spMk id="34" creationId="{2E349723-1A8F-49C0-A89F-73889FB118DD}"/>
          </ac:spMkLst>
        </pc:spChg>
        <pc:spChg chg="mod modVis">
          <ac:chgData name="Fainstad, Brandon" userId="aac92477-536e-4d21-9f70-fa5cd941f380" providerId="ADAL" clId="{CC5EDB96-621A-4612-8543-34751494B754}" dt="2022-05-23T22:55:29.214" v="61" actId="33935"/>
          <ac:spMkLst>
            <pc:docMk/>
            <pc:sldMk cId="2880168433" sldId="257"/>
            <ac:spMk id="35" creationId="{F0D3AA4F-DB1D-44F9-B149-2EC65F7D5207}"/>
          </ac:spMkLst>
        </pc:spChg>
      </pc:sldChg>
      <pc:sldChg chg="modSp add mod">
        <pc:chgData name="Fainstad, Brandon" userId="aac92477-536e-4d21-9f70-fa5cd941f380" providerId="ADAL" clId="{CC5EDB96-621A-4612-8543-34751494B754}" dt="2022-05-23T22:57:58.696" v="89" actId="20577"/>
        <pc:sldMkLst>
          <pc:docMk/>
          <pc:sldMk cId="1078091566" sldId="259"/>
        </pc:sldMkLst>
        <pc:spChg chg="mod">
          <ac:chgData name="Fainstad, Brandon" userId="aac92477-536e-4d21-9f70-fa5cd941f380" providerId="ADAL" clId="{CC5EDB96-621A-4612-8543-34751494B754}" dt="2022-05-23T22:57:58.696" v="89" actId="20577"/>
          <ac:spMkLst>
            <pc:docMk/>
            <pc:sldMk cId="1078091566" sldId="259"/>
            <ac:spMk id="18" creationId="{641F0419-6197-437B-A96B-E329F6C18A08}"/>
          </ac:spMkLst>
        </pc:spChg>
      </pc:sldChg>
      <pc:sldChg chg="delSp modSp add mod delAnim">
        <pc:chgData name="Fainstad, Brandon" userId="aac92477-536e-4d21-9f70-fa5cd941f380" providerId="ADAL" clId="{CC5EDB96-621A-4612-8543-34751494B754}" dt="2022-05-23T22:58:14.611" v="92" actId="6549"/>
        <pc:sldMkLst>
          <pc:docMk/>
          <pc:sldMk cId="1609744756" sldId="260"/>
        </pc:sldMkLst>
        <pc:spChg chg="mod">
          <ac:chgData name="Fainstad, Brandon" userId="aac92477-536e-4d21-9f70-fa5cd941f380" providerId="ADAL" clId="{CC5EDB96-621A-4612-8543-34751494B754}" dt="2022-05-23T22:52:58.350" v="42" actId="1076"/>
          <ac:spMkLst>
            <pc:docMk/>
            <pc:sldMk cId="1609744756" sldId="260"/>
            <ac:spMk id="10" creationId="{00000000-0000-0000-0000-000000000000}"/>
          </ac:spMkLst>
        </pc:spChg>
        <pc:spChg chg="mod">
          <ac:chgData name="Fainstad, Brandon" userId="aac92477-536e-4d21-9f70-fa5cd941f380" providerId="ADAL" clId="{CC5EDB96-621A-4612-8543-34751494B754}" dt="2022-05-23T22:52:37.655" v="39" actId="1076"/>
          <ac:spMkLst>
            <pc:docMk/>
            <pc:sldMk cId="1609744756" sldId="260"/>
            <ac:spMk id="12" creationId="{83E7C1BA-B593-4CB9-9868-405F9EAF4794}"/>
          </ac:spMkLst>
        </pc:spChg>
        <pc:spChg chg="mod">
          <ac:chgData name="Fainstad, Brandon" userId="aac92477-536e-4d21-9f70-fa5cd941f380" providerId="ADAL" clId="{CC5EDB96-621A-4612-8543-34751494B754}" dt="2022-05-23T22:58:14.611" v="92" actId="6549"/>
          <ac:spMkLst>
            <pc:docMk/>
            <pc:sldMk cId="1609744756" sldId="260"/>
            <ac:spMk id="18" creationId="{641F0419-6197-437B-A96B-E329F6C18A08}"/>
          </ac:spMkLst>
        </pc:spChg>
        <pc:spChg chg="del">
          <ac:chgData name="Fainstad, Brandon" userId="aac92477-536e-4d21-9f70-fa5cd941f380" providerId="ADAL" clId="{CC5EDB96-621A-4612-8543-34751494B754}" dt="2022-05-23T22:53:29.527" v="47" actId="478"/>
          <ac:spMkLst>
            <pc:docMk/>
            <pc:sldMk cId="1609744756" sldId="260"/>
            <ac:spMk id="21" creationId="{90686ED4-BC1E-4F16-AB51-F32A925AFF96}"/>
          </ac:spMkLst>
        </pc:spChg>
        <pc:spChg chg="mod">
          <ac:chgData name="Fainstad, Brandon" userId="aac92477-536e-4d21-9f70-fa5cd941f380" providerId="ADAL" clId="{CC5EDB96-621A-4612-8543-34751494B754}" dt="2022-05-23T22:52:54.095" v="41" actId="1076"/>
          <ac:spMkLst>
            <pc:docMk/>
            <pc:sldMk cId="1609744756" sldId="260"/>
            <ac:spMk id="41" creationId="{3F9FCE73-6A7A-40AA-878E-4F0E557110BE}"/>
          </ac:spMkLst>
        </pc:spChg>
        <pc:spChg chg="mod">
          <ac:chgData name="Fainstad, Brandon" userId="aac92477-536e-4d21-9f70-fa5cd941f380" providerId="ADAL" clId="{CC5EDB96-621A-4612-8543-34751494B754}" dt="2022-05-23T22:52:41.502" v="40" actId="1076"/>
          <ac:spMkLst>
            <pc:docMk/>
            <pc:sldMk cId="1609744756" sldId="260"/>
            <ac:spMk id="80" creationId="{F06AF21C-81C8-4D1D-AC04-ED6EBBDEF00E}"/>
          </ac:spMkLst>
        </pc:spChg>
        <pc:cxnChg chg="mod">
          <ac:chgData name="Fainstad, Brandon" userId="aac92477-536e-4d21-9f70-fa5cd941f380" providerId="ADAL" clId="{CC5EDB96-621A-4612-8543-34751494B754}" dt="2022-05-23T22:53:01.159" v="43" actId="14100"/>
          <ac:cxnSpMkLst>
            <pc:docMk/>
            <pc:sldMk cId="1609744756" sldId="260"/>
            <ac:cxnSpMk id="9" creationId="{00000000-0000-0000-0000-000000000000}"/>
          </ac:cxnSpMkLst>
        </pc:cxnChg>
        <pc:cxnChg chg="mod">
          <ac:chgData name="Fainstad, Brandon" userId="aac92477-536e-4d21-9f70-fa5cd941f380" providerId="ADAL" clId="{CC5EDB96-621A-4612-8543-34751494B754}" dt="2022-05-23T22:53:25.466" v="46" actId="1582"/>
          <ac:cxnSpMkLst>
            <pc:docMk/>
            <pc:sldMk cId="1609744756" sldId="260"/>
            <ac:cxnSpMk id="13" creationId="{09D6BE9D-8C46-41E0-9AA7-DD1252483344}"/>
          </ac:cxnSpMkLst>
        </pc:cxnChg>
        <pc:cxnChg chg="mod">
          <ac:chgData name="Fainstad, Brandon" userId="aac92477-536e-4d21-9f70-fa5cd941f380" providerId="ADAL" clId="{CC5EDB96-621A-4612-8543-34751494B754}" dt="2022-05-23T22:53:25.466" v="46" actId="1582"/>
          <ac:cxnSpMkLst>
            <pc:docMk/>
            <pc:sldMk cId="1609744756" sldId="260"/>
            <ac:cxnSpMk id="19" creationId="{4B919F2D-CF85-4A78-A164-A680F56F0CED}"/>
          </ac:cxnSpMkLst>
        </pc:cxnChg>
        <pc:cxnChg chg="mod">
          <ac:chgData name="Fainstad, Brandon" userId="aac92477-536e-4d21-9f70-fa5cd941f380" providerId="ADAL" clId="{CC5EDB96-621A-4612-8543-34751494B754}" dt="2022-05-23T22:53:17.191" v="45" actId="1582"/>
          <ac:cxnSpMkLst>
            <pc:docMk/>
            <pc:sldMk cId="1609744756" sldId="260"/>
            <ac:cxnSpMk id="25" creationId="{D403438A-E66C-439C-A3AC-C25749FD2F20}"/>
          </ac:cxnSpMkLst>
        </pc:cxnChg>
        <pc:cxnChg chg="mod">
          <ac:chgData name="Fainstad, Brandon" userId="aac92477-536e-4d21-9f70-fa5cd941f380" providerId="ADAL" clId="{CC5EDB96-621A-4612-8543-34751494B754}" dt="2022-05-23T22:53:17.191" v="45" actId="1582"/>
          <ac:cxnSpMkLst>
            <pc:docMk/>
            <pc:sldMk cId="1609744756" sldId="260"/>
            <ac:cxnSpMk id="40" creationId="{0542E031-CCC5-4315-B120-51D97190A259}"/>
          </ac:cxnSpMkLst>
        </pc:cxnChg>
        <pc:cxnChg chg="mod">
          <ac:chgData name="Fainstad, Brandon" userId="aac92477-536e-4d21-9f70-fa5cd941f380" providerId="ADAL" clId="{CC5EDB96-621A-4612-8543-34751494B754}" dt="2022-05-23T22:52:41.502" v="40" actId="1076"/>
          <ac:cxnSpMkLst>
            <pc:docMk/>
            <pc:sldMk cId="1609744756" sldId="260"/>
            <ac:cxnSpMk id="79" creationId="{CA4A4BA6-F98B-43C0-87A0-0402A1CA6952}"/>
          </ac:cxnSpMkLst>
        </pc:cxnChg>
      </pc:sldChg>
      <pc:sldChg chg="add del">
        <pc:chgData name="Fainstad, Brandon" userId="aac92477-536e-4d21-9f70-fa5cd941f380" providerId="ADAL" clId="{CC5EDB96-621A-4612-8543-34751494B754}" dt="2022-05-23T22:49:19.202" v="23" actId="47"/>
        <pc:sldMkLst>
          <pc:docMk/>
          <pc:sldMk cId="2840190504" sldId="260"/>
        </pc:sldMkLst>
      </pc:sldChg>
      <pc:sldChg chg="modSp add mod">
        <pc:chgData name="Fainstad, Brandon" userId="aac92477-536e-4d21-9f70-fa5cd941f380" providerId="ADAL" clId="{CC5EDB96-621A-4612-8543-34751494B754}" dt="2022-06-07T22:51:13.569" v="133" actId="207"/>
        <pc:sldMkLst>
          <pc:docMk/>
          <pc:sldMk cId="2544260287" sldId="261"/>
        </pc:sldMkLst>
        <pc:spChg chg="mod">
          <ac:chgData name="Fainstad, Brandon" userId="aac92477-536e-4d21-9f70-fa5cd941f380" providerId="ADAL" clId="{CC5EDB96-621A-4612-8543-34751494B754}" dt="2022-05-23T22:52:34.447" v="38" actId="1076"/>
          <ac:spMkLst>
            <pc:docMk/>
            <pc:sldMk cId="2544260287" sldId="261"/>
            <ac:spMk id="12" creationId="{83E7C1BA-B593-4CB9-9868-405F9EAF4794}"/>
          </ac:spMkLst>
        </pc:spChg>
        <pc:spChg chg="mod">
          <ac:chgData name="Fainstad, Brandon" userId="aac92477-536e-4d21-9f70-fa5cd941f380" providerId="ADAL" clId="{CC5EDB96-621A-4612-8543-34751494B754}" dt="2022-05-23T22:59:20.514" v="101"/>
          <ac:spMkLst>
            <pc:docMk/>
            <pc:sldMk cId="2544260287" sldId="261"/>
            <ac:spMk id="18" creationId="{641F0419-6197-437B-A96B-E329F6C18A08}"/>
          </ac:spMkLst>
        </pc:spChg>
        <pc:spChg chg="mod">
          <ac:chgData name="Fainstad, Brandon" userId="aac92477-536e-4d21-9f70-fa5cd941f380" providerId="ADAL" clId="{CC5EDB96-621A-4612-8543-34751494B754}" dt="2022-06-07T22:51:13.569" v="133" actId="207"/>
          <ac:spMkLst>
            <pc:docMk/>
            <pc:sldMk cId="2544260287" sldId="261"/>
            <ac:spMk id="29" creationId="{1DB88FF9-D523-4005-AB6A-8DF39D8BCFC6}"/>
          </ac:spMkLst>
        </pc:spChg>
        <pc:spChg chg="mod">
          <ac:chgData name="Fainstad, Brandon" userId="aac92477-536e-4d21-9f70-fa5cd941f380" providerId="ADAL" clId="{CC5EDB96-621A-4612-8543-34751494B754}" dt="2022-06-07T22:51:02.133" v="131" actId="207"/>
          <ac:spMkLst>
            <pc:docMk/>
            <pc:sldMk cId="2544260287" sldId="261"/>
            <ac:spMk id="39" creationId="{1B8E853B-ED34-49B9-99BE-21E4BE88E1B0}"/>
          </ac:spMkLst>
        </pc:spChg>
        <pc:spChg chg="mod">
          <ac:chgData name="Fainstad, Brandon" userId="aac92477-536e-4d21-9f70-fa5cd941f380" providerId="ADAL" clId="{CC5EDB96-621A-4612-8543-34751494B754}" dt="2022-06-07T22:51:07.846" v="132" actId="207"/>
          <ac:spMkLst>
            <pc:docMk/>
            <pc:sldMk cId="2544260287" sldId="261"/>
            <ac:spMk id="45" creationId="{EACF987E-4DFF-43DD-8636-ADA738C59864}"/>
          </ac:spMkLst>
        </pc:spChg>
      </pc:sldChg>
      <pc:sldChg chg="modSp add mod">
        <pc:chgData name="Fainstad, Brandon" userId="aac92477-536e-4d21-9f70-fa5cd941f380" providerId="ADAL" clId="{CC5EDB96-621A-4612-8543-34751494B754}" dt="2022-05-23T22:59:25.427" v="102"/>
        <pc:sldMkLst>
          <pc:docMk/>
          <pc:sldMk cId="1708864878" sldId="262"/>
        </pc:sldMkLst>
        <pc:spChg chg="mod">
          <ac:chgData name="Fainstad, Brandon" userId="aac92477-536e-4d21-9f70-fa5cd941f380" providerId="ADAL" clId="{CC5EDB96-621A-4612-8543-34751494B754}" dt="2022-05-23T22:52:19.431" v="35" actId="1076"/>
          <ac:spMkLst>
            <pc:docMk/>
            <pc:sldMk cId="1708864878" sldId="262"/>
            <ac:spMk id="12" creationId="{83E7C1BA-B593-4CB9-9868-405F9EAF4794}"/>
          </ac:spMkLst>
        </pc:spChg>
        <pc:spChg chg="mod">
          <ac:chgData name="Fainstad, Brandon" userId="aac92477-536e-4d21-9f70-fa5cd941f380" providerId="ADAL" clId="{CC5EDB96-621A-4612-8543-34751494B754}" dt="2022-05-23T22:59:25.427" v="102"/>
          <ac:spMkLst>
            <pc:docMk/>
            <pc:sldMk cId="1708864878" sldId="262"/>
            <ac:spMk id="18" creationId="{641F0419-6197-437B-A96B-E329F6C18A08}"/>
          </ac:spMkLst>
        </pc:spChg>
      </pc:sldChg>
      <pc:sldChg chg="modSp add mod">
        <pc:chgData name="Fainstad, Brandon" userId="aac92477-536e-4d21-9f70-fa5cd941f380" providerId="ADAL" clId="{CC5EDB96-621A-4612-8543-34751494B754}" dt="2022-05-23T22:59:29.114" v="103"/>
        <pc:sldMkLst>
          <pc:docMk/>
          <pc:sldMk cId="419515358" sldId="263"/>
        </pc:sldMkLst>
        <pc:spChg chg="mod">
          <ac:chgData name="Fainstad, Brandon" userId="aac92477-536e-4d21-9f70-fa5cd941f380" providerId="ADAL" clId="{CC5EDB96-621A-4612-8543-34751494B754}" dt="2022-05-23T22:52:28.597" v="37" actId="1076"/>
          <ac:spMkLst>
            <pc:docMk/>
            <pc:sldMk cId="419515358" sldId="263"/>
            <ac:spMk id="12" creationId="{83E7C1BA-B593-4CB9-9868-405F9EAF4794}"/>
          </ac:spMkLst>
        </pc:spChg>
        <pc:spChg chg="mod">
          <ac:chgData name="Fainstad, Brandon" userId="aac92477-536e-4d21-9f70-fa5cd941f380" providerId="ADAL" clId="{CC5EDB96-621A-4612-8543-34751494B754}" dt="2022-05-23T22:59:29.114" v="103"/>
          <ac:spMkLst>
            <pc:docMk/>
            <pc:sldMk cId="419515358" sldId="263"/>
            <ac:spMk id="18" creationId="{641F0419-6197-437B-A96B-E329F6C18A08}"/>
          </ac:spMkLst>
        </pc:spChg>
        <pc:grpChg chg="mod">
          <ac:chgData name="Fainstad, Brandon" userId="aac92477-536e-4d21-9f70-fa5cd941f380" providerId="ADAL" clId="{CC5EDB96-621A-4612-8543-34751494B754}" dt="2022-05-23T22:53:47.870" v="48" actId="1076"/>
          <ac:grpSpMkLst>
            <pc:docMk/>
            <pc:sldMk cId="419515358" sldId="263"/>
            <ac:grpSpMk id="46" creationId="{00000000-0000-0000-0000-000000000000}"/>
          </ac:grpSpMkLst>
        </pc:grpChg>
        <pc:cxnChg chg="mod">
          <ac:chgData name="Fainstad, Brandon" userId="aac92477-536e-4d21-9f70-fa5cd941f380" providerId="ADAL" clId="{CC5EDB96-621A-4612-8543-34751494B754}" dt="2022-05-23T22:53:50.463" v="49" actId="14100"/>
          <ac:cxnSpMkLst>
            <pc:docMk/>
            <pc:sldMk cId="419515358" sldId="263"/>
            <ac:cxnSpMk id="23" creationId="{00000000-0000-0000-0000-000000000000}"/>
          </ac:cxnSpMkLst>
        </pc:cxnChg>
      </pc:sldChg>
      <pc:sldChg chg="add del">
        <pc:chgData name="Fainstad, Brandon" userId="aac92477-536e-4d21-9f70-fa5cd941f380" providerId="ADAL" clId="{CC5EDB96-621A-4612-8543-34751494B754}" dt="2022-05-23T22:56:56.751" v="63"/>
        <pc:sldMkLst>
          <pc:docMk/>
          <pc:sldMk cId="1310419516" sldId="264"/>
        </pc:sldMkLst>
      </pc:sldChg>
      <pc:sldChg chg="modSp add del mod">
        <pc:chgData name="Fainstad, Brandon" userId="aac92477-536e-4d21-9f70-fa5cd941f380" providerId="ADAL" clId="{CC5EDB96-621A-4612-8543-34751494B754}" dt="2022-06-07T22:27:15.236" v="117" actId="47"/>
        <pc:sldMkLst>
          <pc:docMk/>
          <pc:sldMk cId="1340191175" sldId="264"/>
        </pc:sldMkLst>
        <pc:spChg chg="mod">
          <ac:chgData name="Fainstad, Brandon" userId="aac92477-536e-4d21-9f70-fa5cd941f380" providerId="ADAL" clId="{CC5EDB96-621A-4612-8543-34751494B754}" dt="2022-05-23T22:59:58.822" v="105" actId="20577"/>
          <ac:spMkLst>
            <pc:docMk/>
            <pc:sldMk cId="1340191175" sldId="264"/>
            <ac:spMk id="18" creationId="{641F0419-6197-437B-A96B-E329F6C18A08}"/>
          </ac:spMkLst>
        </pc:spChg>
      </pc:sldChg>
      <pc:sldChg chg="modSp add del mod">
        <pc:chgData name="Fainstad, Brandon" userId="aac92477-536e-4d21-9f70-fa5cd941f380" providerId="ADAL" clId="{CC5EDB96-621A-4612-8543-34751494B754}" dt="2022-06-07T22:27:16.355" v="118" actId="47"/>
        <pc:sldMkLst>
          <pc:docMk/>
          <pc:sldMk cId="2865495209" sldId="265"/>
        </pc:sldMkLst>
        <pc:spChg chg="mod">
          <ac:chgData name="Fainstad, Brandon" userId="aac92477-536e-4d21-9f70-fa5cd941f380" providerId="ADAL" clId="{CC5EDB96-621A-4612-8543-34751494B754}" dt="2022-05-23T23:00:03.226" v="108" actId="20577"/>
          <ac:spMkLst>
            <pc:docMk/>
            <pc:sldMk cId="2865495209" sldId="265"/>
            <ac:spMk id="18" creationId="{641F0419-6197-437B-A96B-E329F6C18A08}"/>
          </ac:spMkLst>
        </pc:spChg>
      </pc:sldChg>
      <pc:sldChg chg="delSp add del mod delAnim">
        <pc:chgData name="Fainstad, Brandon" userId="aac92477-536e-4d21-9f70-fa5cd941f380" providerId="ADAL" clId="{CC5EDB96-621A-4612-8543-34751494B754}" dt="2022-06-07T22:49:44.198" v="125" actId="47"/>
        <pc:sldMkLst>
          <pc:docMk/>
          <pc:sldMk cId="588043519" sldId="266"/>
        </pc:sldMkLst>
        <pc:spChg chg="del">
          <ac:chgData name="Fainstad, Brandon" userId="aac92477-536e-4d21-9f70-fa5cd941f380" providerId="ADAL" clId="{CC5EDB96-621A-4612-8543-34751494B754}" dt="2022-05-23T23:01:50.788" v="112" actId="478"/>
          <ac:spMkLst>
            <pc:docMk/>
            <pc:sldMk cId="588043519" sldId="266"/>
            <ac:spMk id="21" creationId="{90686ED4-BC1E-4F16-AB51-F32A925AFF96}"/>
          </ac:spMkLst>
        </pc:spChg>
      </pc:sldChg>
      <pc:sldChg chg="add del">
        <pc:chgData name="Fainstad, Brandon" userId="aac92477-536e-4d21-9f70-fa5cd941f380" providerId="ADAL" clId="{CC5EDB96-621A-4612-8543-34751494B754}" dt="2022-06-07T22:27:25.260" v="120"/>
        <pc:sldMkLst>
          <pc:docMk/>
          <pc:sldMk cId="1806989778" sldId="267"/>
        </pc:sldMkLst>
      </pc:sldChg>
      <pc:sldChg chg="add">
        <pc:chgData name="Fainstad, Brandon" userId="aac92477-536e-4d21-9f70-fa5cd941f380" providerId="ADAL" clId="{CC5EDB96-621A-4612-8543-34751494B754}" dt="2022-06-07T22:27:27.116" v="121"/>
        <pc:sldMkLst>
          <pc:docMk/>
          <pc:sldMk cId="2718132167" sldId="267"/>
        </pc:sldMkLst>
      </pc:sldChg>
      <pc:sldChg chg="add del">
        <pc:chgData name="Fainstad, Brandon" userId="aac92477-536e-4d21-9f70-fa5cd941f380" providerId="ADAL" clId="{CC5EDB96-621A-4612-8543-34751494B754}" dt="2022-06-07T22:27:27.116" v="121"/>
        <pc:sldMkLst>
          <pc:docMk/>
          <pc:sldMk cId="2865495209" sldId="268"/>
        </pc:sldMkLst>
      </pc:sldChg>
      <pc:sldChg chg="add">
        <pc:chgData name="Fainstad, Brandon" userId="aac92477-536e-4d21-9f70-fa5cd941f380" providerId="ADAL" clId="{CC5EDB96-621A-4612-8543-34751494B754}" dt="2022-06-07T22:28:46.783" v="124"/>
        <pc:sldMkLst>
          <pc:docMk/>
          <pc:sldMk cId="4158399332" sldId="269"/>
        </pc:sldMkLst>
      </pc:sldChg>
      <pc:sldChg chg="add">
        <pc:chgData name="Fainstad, Brandon" userId="aac92477-536e-4d21-9f70-fa5cd941f380" providerId="ADAL" clId="{CC5EDB96-621A-4612-8543-34751494B754}" dt="2022-06-07T22:28:46.783" v="124"/>
        <pc:sldMkLst>
          <pc:docMk/>
          <pc:sldMk cId="1184951327" sldId="270"/>
        </pc:sldMkLst>
      </pc:sldChg>
      <pc:sldChg chg="add">
        <pc:chgData name="Fainstad, Brandon" userId="aac92477-536e-4d21-9f70-fa5cd941f380" providerId="ADAL" clId="{CC5EDB96-621A-4612-8543-34751494B754}" dt="2022-06-07T22:28:46.783" v="124"/>
        <pc:sldMkLst>
          <pc:docMk/>
          <pc:sldMk cId="2226069852" sldId="271"/>
        </pc:sldMkLst>
      </pc:sldChg>
      <pc:sldChg chg="add del">
        <pc:chgData name="Fainstad, Brandon" userId="aac92477-536e-4d21-9f70-fa5cd941f380" providerId="ADAL" clId="{CC5EDB96-621A-4612-8543-34751494B754}" dt="2022-06-07T22:50:33.305" v="127" actId="47"/>
        <pc:sldMkLst>
          <pc:docMk/>
          <pc:sldMk cId="588043519" sldId="272"/>
        </pc:sldMkLst>
      </pc:sldChg>
      <pc:sldChg chg="addSp delSp modSp add mod">
        <pc:chgData name="Fainstad, Brandon" userId="aac92477-536e-4d21-9f70-fa5cd941f380" providerId="ADAL" clId="{CC5EDB96-621A-4612-8543-34751494B754}" dt="2022-06-07T22:55:50.749" v="139" actId="14100"/>
        <pc:sldMkLst>
          <pc:docMk/>
          <pc:sldMk cId="1308594351" sldId="273"/>
        </pc:sldMkLst>
        <pc:spChg chg="add mod">
          <ac:chgData name="Fainstad, Brandon" userId="aac92477-536e-4d21-9f70-fa5cd941f380" providerId="ADAL" clId="{CC5EDB96-621A-4612-8543-34751494B754}" dt="2022-06-07T22:55:05.867" v="134"/>
          <ac:spMkLst>
            <pc:docMk/>
            <pc:sldMk cId="1308594351" sldId="273"/>
            <ac:spMk id="21" creationId="{932997F1-B749-44F7-873B-02D9E55375A5}"/>
          </ac:spMkLst>
        </pc:spChg>
        <pc:spChg chg="del">
          <ac:chgData name="Fainstad, Brandon" userId="aac92477-536e-4d21-9f70-fa5cd941f380" providerId="ADAL" clId="{CC5EDB96-621A-4612-8543-34751494B754}" dt="2022-06-07T22:55:13.892" v="135" actId="478"/>
          <ac:spMkLst>
            <pc:docMk/>
            <pc:sldMk cId="1308594351" sldId="273"/>
            <ac:spMk id="33" creationId="{FC0A29BF-591A-5C48-82A4-AAE6BE9093D3}"/>
          </ac:spMkLst>
        </pc:spChg>
        <pc:spChg chg="mod">
          <ac:chgData name="Fainstad, Brandon" userId="aac92477-536e-4d21-9f70-fa5cd941f380" providerId="ADAL" clId="{CC5EDB96-621A-4612-8543-34751494B754}" dt="2022-06-07T22:55:40.101" v="136" actId="1076"/>
          <ac:spMkLst>
            <pc:docMk/>
            <pc:sldMk cId="1308594351" sldId="273"/>
            <ac:spMk id="47" creationId="{DF9742FC-D4AB-EA41-A438-02779F5CA53E}"/>
          </ac:spMkLst>
        </pc:spChg>
        <pc:cxnChg chg="mod">
          <ac:chgData name="Fainstad, Brandon" userId="aac92477-536e-4d21-9f70-fa5cd941f380" providerId="ADAL" clId="{CC5EDB96-621A-4612-8543-34751494B754}" dt="2022-06-07T22:55:50.749" v="139" actId="14100"/>
          <ac:cxnSpMkLst>
            <pc:docMk/>
            <pc:sldMk cId="1308594351" sldId="273"/>
            <ac:cxnSpMk id="41" creationId="{930CFAF6-E99A-9E4D-807E-057D89A6A956}"/>
          </ac:cxnSpMkLst>
        </pc:cxnChg>
      </pc:sldChg>
      <pc:sldChg chg="add ord">
        <pc:chgData name="Fainstad, Brandon" userId="aac92477-536e-4d21-9f70-fa5cd941f380" providerId="ADAL" clId="{CC5EDB96-621A-4612-8543-34751494B754}" dt="2022-06-07T22:50:36.457" v="130"/>
        <pc:sldMkLst>
          <pc:docMk/>
          <pc:sldMk cId="588043519" sldId="274"/>
        </pc:sldMkLst>
      </pc:sldChg>
    </pc:docChg>
  </pc:docChgLst>
  <pc:docChgLst>
    <pc:chgData name="Fainstad, Brandon" userId="aac92477-536e-4d21-9f70-fa5cd941f380" providerId="ADAL" clId="{EEBB3763-C89D-42BA-B9DF-3E355B4D74C1}"/>
    <pc:docChg chg="addSld delSld modSld modSection">
      <pc:chgData name="Fainstad, Brandon" userId="aac92477-536e-4d21-9f70-fa5cd941f380" providerId="ADAL" clId="{EEBB3763-C89D-42BA-B9DF-3E355B4D74C1}" dt="2022-06-08T16:59:47.479" v="60"/>
      <pc:docMkLst>
        <pc:docMk/>
      </pc:docMkLst>
      <pc:sldChg chg="modNotesTx">
        <pc:chgData name="Fainstad, Brandon" userId="aac92477-536e-4d21-9f70-fa5cd941f380" providerId="ADAL" clId="{EEBB3763-C89D-42BA-B9DF-3E355B4D74C1}" dt="2022-06-08T16:59:47.479" v="60"/>
        <pc:sldMkLst>
          <pc:docMk/>
          <pc:sldMk cId="2880168433" sldId="257"/>
        </pc:sldMkLst>
      </pc:sldChg>
      <pc:sldChg chg="modSp">
        <pc:chgData name="Fainstad, Brandon" userId="aac92477-536e-4d21-9f70-fa5cd941f380" providerId="ADAL" clId="{EEBB3763-C89D-42BA-B9DF-3E355B4D74C1}" dt="2022-06-08T16:43:39.851" v="39" actId="5736"/>
        <pc:sldMkLst>
          <pc:docMk/>
          <pc:sldMk cId="1078091566" sldId="259"/>
        </pc:sldMkLst>
        <pc:graphicFrameChg chg="mod">
          <ac:chgData name="Fainstad, Brandon" userId="aac92477-536e-4d21-9f70-fa5cd941f380" providerId="ADAL" clId="{EEBB3763-C89D-42BA-B9DF-3E355B4D74C1}" dt="2022-06-08T16:43:39.851" v="39" actId="5736"/>
          <ac:graphicFrameMkLst>
            <pc:docMk/>
            <pc:sldMk cId="1078091566" sldId="259"/>
            <ac:graphicFrameMk id="24" creationId="{00000000-0000-0000-0000-000000000000}"/>
          </ac:graphicFrameMkLst>
        </pc:graphicFrameChg>
      </pc:sldChg>
      <pc:sldChg chg="modNotesTx">
        <pc:chgData name="Fainstad, Brandon" userId="aac92477-536e-4d21-9f70-fa5cd941f380" providerId="ADAL" clId="{EEBB3763-C89D-42BA-B9DF-3E355B4D74C1}" dt="2022-06-08T15:29:16.782" v="5" actId="20577"/>
        <pc:sldMkLst>
          <pc:docMk/>
          <pc:sldMk cId="1609744756" sldId="260"/>
        </pc:sldMkLst>
      </pc:sldChg>
      <pc:sldChg chg="modNotesTx">
        <pc:chgData name="Fainstad, Brandon" userId="aac92477-536e-4d21-9f70-fa5cd941f380" providerId="ADAL" clId="{EEBB3763-C89D-42BA-B9DF-3E355B4D74C1}" dt="2022-06-08T15:29:25.487" v="6"/>
        <pc:sldMkLst>
          <pc:docMk/>
          <pc:sldMk cId="2544260287" sldId="261"/>
        </pc:sldMkLst>
      </pc:sldChg>
      <pc:sldChg chg="modNotesTx">
        <pc:chgData name="Fainstad, Brandon" userId="aac92477-536e-4d21-9f70-fa5cd941f380" providerId="ADAL" clId="{EEBB3763-C89D-42BA-B9DF-3E355B4D74C1}" dt="2022-06-08T15:29:27.293" v="7"/>
        <pc:sldMkLst>
          <pc:docMk/>
          <pc:sldMk cId="1708864878" sldId="262"/>
        </pc:sldMkLst>
      </pc:sldChg>
      <pc:sldChg chg="modNotesTx">
        <pc:chgData name="Fainstad, Brandon" userId="aac92477-536e-4d21-9f70-fa5cd941f380" providerId="ADAL" clId="{EEBB3763-C89D-42BA-B9DF-3E355B4D74C1}" dt="2022-06-08T15:29:29.832" v="8"/>
        <pc:sldMkLst>
          <pc:docMk/>
          <pc:sldMk cId="419515358" sldId="263"/>
        </pc:sldMkLst>
      </pc:sldChg>
      <pc:sldChg chg="modSp mod">
        <pc:chgData name="Fainstad, Brandon" userId="aac92477-536e-4d21-9f70-fa5cd941f380" providerId="ADAL" clId="{EEBB3763-C89D-42BA-B9DF-3E355B4D74C1}" dt="2022-06-08T15:39:05.966" v="34" actId="1076"/>
        <pc:sldMkLst>
          <pc:docMk/>
          <pc:sldMk cId="4158399332" sldId="269"/>
        </pc:sldMkLst>
        <pc:spChg chg="mod">
          <ac:chgData name="Fainstad, Brandon" userId="aac92477-536e-4d21-9f70-fa5cd941f380" providerId="ADAL" clId="{EEBB3763-C89D-42BA-B9DF-3E355B4D74C1}" dt="2022-06-08T15:39:05.966" v="34" actId="1076"/>
          <ac:spMkLst>
            <pc:docMk/>
            <pc:sldMk cId="4158399332" sldId="269"/>
            <ac:spMk id="16" creationId="{00000000-0000-0000-0000-000000000000}"/>
          </ac:spMkLst>
        </pc:spChg>
        <pc:spChg chg="mod">
          <ac:chgData name="Fainstad, Brandon" userId="aac92477-536e-4d21-9f70-fa5cd941f380" providerId="ADAL" clId="{EEBB3763-C89D-42BA-B9DF-3E355B4D74C1}" dt="2022-06-08T15:38:49.949" v="32" actId="14100"/>
          <ac:spMkLst>
            <pc:docMk/>
            <pc:sldMk cId="4158399332" sldId="269"/>
            <ac:spMk id="26" creationId="{00000000-0000-0000-0000-000000000000}"/>
          </ac:spMkLst>
        </pc:spChg>
        <pc:cxnChg chg="mod">
          <ac:chgData name="Fainstad, Brandon" userId="aac92477-536e-4d21-9f70-fa5cd941f380" providerId="ADAL" clId="{EEBB3763-C89D-42BA-B9DF-3E355B4D74C1}" dt="2022-06-08T15:38:49.949" v="32" actId="14100"/>
          <ac:cxnSpMkLst>
            <pc:docMk/>
            <pc:sldMk cId="4158399332" sldId="269"/>
            <ac:cxnSpMk id="20" creationId="{00000000-0000-0000-0000-000000000000}"/>
          </ac:cxnSpMkLst>
        </pc:cxnChg>
        <pc:cxnChg chg="mod">
          <ac:chgData name="Fainstad, Brandon" userId="aac92477-536e-4d21-9f70-fa5cd941f380" providerId="ADAL" clId="{EEBB3763-C89D-42BA-B9DF-3E355B4D74C1}" dt="2022-06-08T15:38:49.949" v="32" actId="14100"/>
          <ac:cxnSpMkLst>
            <pc:docMk/>
            <pc:sldMk cId="4158399332" sldId="269"/>
            <ac:cxnSpMk id="22" creationId="{00000000-0000-0000-0000-000000000000}"/>
          </ac:cxnSpMkLst>
        </pc:cxnChg>
      </pc:sldChg>
      <pc:sldChg chg="modSp mod">
        <pc:chgData name="Fainstad, Brandon" userId="aac92477-536e-4d21-9f70-fa5cd941f380" providerId="ADAL" clId="{EEBB3763-C89D-42BA-B9DF-3E355B4D74C1}" dt="2022-06-08T15:40:28.690" v="36" actId="3064"/>
        <pc:sldMkLst>
          <pc:docMk/>
          <pc:sldMk cId="1184951327" sldId="270"/>
        </pc:sldMkLst>
        <pc:spChg chg="mod">
          <ac:chgData name="Fainstad, Brandon" userId="aac92477-536e-4d21-9f70-fa5cd941f380" providerId="ADAL" clId="{EEBB3763-C89D-42BA-B9DF-3E355B4D74C1}" dt="2022-06-08T15:40:26.107" v="35" actId="3064"/>
          <ac:spMkLst>
            <pc:docMk/>
            <pc:sldMk cId="1184951327" sldId="270"/>
            <ac:spMk id="13" creationId="{00000000-0000-0000-0000-000000000000}"/>
          </ac:spMkLst>
        </pc:spChg>
        <pc:spChg chg="mod">
          <ac:chgData name="Fainstad, Brandon" userId="aac92477-536e-4d21-9f70-fa5cd941f380" providerId="ADAL" clId="{EEBB3763-C89D-42BA-B9DF-3E355B4D74C1}" dt="2022-06-08T15:40:28.690" v="36" actId="3064"/>
          <ac:spMkLst>
            <pc:docMk/>
            <pc:sldMk cId="1184951327" sldId="270"/>
            <ac:spMk id="19" creationId="{00000000-0000-0000-0000-000000000000}"/>
          </ac:spMkLst>
        </pc:spChg>
        <pc:cxnChg chg="mod">
          <ac:chgData name="Fainstad, Brandon" userId="aac92477-536e-4d21-9f70-fa5cd941f380" providerId="ADAL" clId="{EEBB3763-C89D-42BA-B9DF-3E355B4D74C1}" dt="2022-06-08T15:40:26.107" v="35" actId="3064"/>
          <ac:cxnSpMkLst>
            <pc:docMk/>
            <pc:sldMk cId="1184951327" sldId="270"/>
            <ac:cxnSpMk id="6" creationId="{00000000-0000-0000-0000-000000000000}"/>
          </ac:cxnSpMkLst>
        </pc:cxnChg>
        <pc:cxnChg chg="mod">
          <ac:chgData name="Fainstad, Brandon" userId="aac92477-536e-4d21-9f70-fa5cd941f380" providerId="ADAL" clId="{EEBB3763-C89D-42BA-B9DF-3E355B4D74C1}" dt="2022-06-08T15:40:26.107" v="35" actId="3064"/>
          <ac:cxnSpMkLst>
            <pc:docMk/>
            <pc:sldMk cId="1184951327" sldId="270"/>
            <ac:cxnSpMk id="11" creationId="{00000000-0000-0000-0000-000000000000}"/>
          </ac:cxnSpMkLst>
        </pc:cxnChg>
      </pc:sldChg>
      <pc:sldChg chg="modSp mod">
        <pc:chgData name="Fainstad, Brandon" userId="aac92477-536e-4d21-9f70-fa5cd941f380" providerId="ADAL" clId="{EEBB3763-C89D-42BA-B9DF-3E355B4D74C1}" dt="2022-06-08T15:40:56.687" v="37" actId="1582"/>
        <pc:sldMkLst>
          <pc:docMk/>
          <pc:sldMk cId="1308594351" sldId="273"/>
        </pc:sldMkLst>
        <pc:spChg chg="mod">
          <ac:chgData name="Fainstad, Brandon" userId="aac92477-536e-4d21-9f70-fa5cd941f380" providerId="ADAL" clId="{EEBB3763-C89D-42BA-B9DF-3E355B4D74C1}" dt="2022-06-08T15:40:56.687" v="37" actId="1582"/>
          <ac:spMkLst>
            <pc:docMk/>
            <pc:sldMk cId="1308594351" sldId="273"/>
            <ac:spMk id="47" creationId="{DF9742FC-D4AB-EA41-A438-02779F5CA53E}"/>
          </ac:spMkLst>
        </pc:spChg>
      </pc:sldChg>
      <pc:sldChg chg="modNotesTx">
        <pc:chgData name="Fainstad, Brandon" userId="aac92477-536e-4d21-9f70-fa5cd941f380" providerId="ADAL" clId="{EEBB3763-C89D-42BA-B9DF-3E355B4D74C1}" dt="2022-06-08T15:58:22.413" v="38" actId="20577"/>
        <pc:sldMkLst>
          <pc:docMk/>
          <pc:sldMk cId="588043519" sldId="274"/>
        </pc:sldMkLst>
      </pc:sldChg>
      <pc:sldChg chg="new del">
        <pc:chgData name="Fainstad, Brandon" userId="aac92477-536e-4d21-9f70-fa5cd941f380" providerId="ADAL" clId="{EEBB3763-C89D-42BA-B9DF-3E355B4D74C1}" dt="2022-06-08T16:48:11.962" v="41" actId="47"/>
        <pc:sldMkLst>
          <pc:docMk/>
          <pc:sldMk cId="2572185446" sldId="275"/>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A25A91-D2D5-4630-8BDE-CBF85D11140D}" type="datetimeFigureOut">
              <a:rPr lang="en-US" smtClean="0"/>
              <a:t>6/8/2022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67BFA3-7702-4C6C-9FB8-C4BBFFE3D3D8}" type="slidenum">
              <a:rPr lang="en-US" smtClean="0"/>
              <a:t>‹#›</a:t>
            </a:fld>
            <a:endParaRPr lang="en-US"/>
          </a:p>
        </p:txBody>
      </p:sp>
    </p:spTree>
    <p:extLst>
      <p:ext uri="{BB962C8B-B14F-4D97-AF65-F5344CB8AC3E}">
        <p14:creationId xmlns:p14="http://schemas.microsoft.com/office/powerpoint/2010/main" val="192879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oi.org/10.1016/j.jacc.2012.12.017"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oi.org/10.1016/j.jacc.2012.12.017"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doi.org/10.1016/j.jacc.2012.12.017"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www.ajronline.org/doi/abs/10.2214/AJR.10.7226" TargetMode="External"/><Relationship Id="rId3" Type="http://schemas.openxmlformats.org/officeDocument/2006/relationships/hyperlink" Target="https://www.ajronline.org/author/Godoy,+Myrna+C+B" TargetMode="External"/><Relationship Id="rId7" Type="http://schemas.openxmlformats.org/officeDocument/2006/relationships/hyperlink" Target="https://www.ajronline.org/author/Naidich,+David+P"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ajronline.org/author/Vlahos,+Ioannis" TargetMode="External"/><Relationship Id="rId5" Type="http://schemas.openxmlformats.org/officeDocument/2006/relationships/hyperlink" Target="https://www.ajronline.org/author/de+Groot,+Patricia+M" TargetMode="External"/><Relationship Id="rId4" Type="http://schemas.openxmlformats.org/officeDocument/2006/relationships/hyperlink" Target="https://www.ajronline.org/author/Leitman,+Barry+S" TargetMode="Externa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www.ajronline.org/doi/abs/10.2214/AJR.10.7226" TargetMode="External"/><Relationship Id="rId3" Type="http://schemas.openxmlformats.org/officeDocument/2006/relationships/hyperlink" Target="https://www.ajronline.org/author/Godoy,+Myrna+C+B" TargetMode="External"/><Relationship Id="rId7" Type="http://schemas.openxmlformats.org/officeDocument/2006/relationships/hyperlink" Target="https://www.ajronline.org/author/Naidich,+David+P"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ajronline.org/author/Vlahos,+Ioannis" TargetMode="External"/><Relationship Id="rId5" Type="http://schemas.openxmlformats.org/officeDocument/2006/relationships/hyperlink" Target="https://www.ajronline.org/author/de+Groot,+Patricia+M" TargetMode="External"/><Relationship Id="rId4" Type="http://schemas.openxmlformats.org/officeDocument/2006/relationships/hyperlink" Target="https://www.ajronline.org/author/Leitman,+Barry+S" TargetMode="Externa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www.ajronline.org/doi/abs/10.2214/AJR.10.7226" TargetMode="External"/><Relationship Id="rId3" Type="http://schemas.openxmlformats.org/officeDocument/2006/relationships/hyperlink" Target="https://www.ajronline.org/author/Godoy,+Myrna+C+B" TargetMode="External"/><Relationship Id="rId7" Type="http://schemas.openxmlformats.org/officeDocument/2006/relationships/hyperlink" Target="https://www.ajronline.org/author/Naidich,+David+P"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www.ajronline.org/author/Vlahos,+Ioannis" TargetMode="External"/><Relationship Id="rId5" Type="http://schemas.openxmlformats.org/officeDocument/2006/relationships/hyperlink" Target="https://www.ajronline.org/author/de+Groot,+Patricia+M" TargetMode="External"/><Relationship Id="rId4" Type="http://schemas.openxmlformats.org/officeDocument/2006/relationships/hyperlink" Target="https://www.ajronline.org/author/Leitman,+Barry+S" TargetMode="Externa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www.ajronline.org/doi/abs/10.2214/AJR.10.7226" TargetMode="External"/><Relationship Id="rId3" Type="http://schemas.openxmlformats.org/officeDocument/2006/relationships/hyperlink" Target="https://www.ajronline.org/author/Godoy,+Myrna+C+B" TargetMode="External"/><Relationship Id="rId7" Type="http://schemas.openxmlformats.org/officeDocument/2006/relationships/hyperlink" Target="https://www.ajronline.org/author/Naidich,+David+P"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www.ajronline.org/author/Vlahos,+Ioannis" TargetMode="External"/><Relationship Id="rId5" Type="http://schemas.openxmlformats.org/officeDocument/2006/relationships/hyperlink" Target="https://www.ajronline.org/author/de+Groot,+Patricia+M" TargetMode="External"/><Relationship Id="rId4" Type="http://schemas.openxmlformats.org/officeDocument/2006/relationships/hyperlink" Target="https://www.ajronline.org/author/Leitman,+Barry+S"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effectLst/>
              </a:rPr>
              <a:t>Objective: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minor and major fissures using a CXR with multiple pleural effusions.</a:t>
            </a:r>
          </a:p>
          <a:p>
            <a:endParaRPr lang="en-US" b="1" dirty="0">
              <a:effectLst/>
            </a:endParaRPr>
          </a:p>
          <a:p>
            <a:r>
              <a:rPr lang="en-US" b="1" dirty="0">
                <a:effectLst/>
              </a:rPr>
              <a:t>Official CXR Read</a:t>
            </a:r>
            <a:r>
              <a:rPr lang="en-US" dirty="0">
                <a:effectLst/>
              </a:rPr>
              <a:t>: Sternotomy wires with two prosthetic valves.  Right middle and lower lobe airspace opacities with parapneumonic effusions in the right-sided fissures and subpulmonic space along with a small effusion in left </a:t>
            </a:r>
            <a:r>
              <a:rPr lang="en-US" dirty="0" err="1">
                <a:effectLst/>
              </a:rPr>
              <a:t>costo</a:t>
            </a:r>
            <a:r>
              <a:rPr lang="en-US" dirty="0">
                <a:effectLst/>
              </a:rPr>
              <a:t>-phrenic sulcus. </a:t>
            </a:r>
          </a:p>
          <a:p>
            <a:endParaRPr lang="en-US" dirty="0">
              <a:effectLst/>
            </a:endParaRPr>
          </a:p>
          <a:p>
            <a:r>
              <a:rPr lang="en-US" b="1" dirty="0">
                <a:effectLst/>
              </a:rPr>
              <a:t>Diagnosis: </a:t>
            </a:r>
            <a:r>
              <a:rPr lang="en-US" dirty="0">
                <a:effectLst/>
              </a:rPr>
              <a:t>Right middle lobe pneumonia and parapneumonic effusions</a:t>
            </a:r>
          </a:p>
          <a:p>
            <a:endParaRPr lang="en-US" dirty="0">
              <a:effectLst/>
            </a:endParaRPr>
          </a:p>
          <a:p>
            <a:r>
              <a:rPr lang="en-US" b="1" dirty="0">
                <a:effectLst/>
              </a:rPr>
              <a:t>Teaching</a:t>
            </a:r>
            <a:r>
              <a:rPr lang="en-US" dirty="0">
                <a:effectLst/>
              </a:rPr>
              <a:t>: The focus of this talk is on the identification of lobes and fissures.  The right has a minor fissure seen on both AP and lateral views while the left does not have a minor fissure.  The major fissure for either side is best seen on the lateral view and differentiated by whether or not the fissure extends all the way to the diaphragm (right) or stops at the mediastinum (left). </a:t>
            </a:r>
          </a:p>
          <a:p>
            <a:endParaRPr lang="en-US" dirty="0"/>
          </a:p>
        </p:txBody>
      </p:sp>
      <p:sp>
        <p:nvSpPr>
          <p:cNvPr id="4" name="Slide Number Placeholder 3"/>
          <p:cNvSpPr>
            <a:spLocks noGrp="1"/>
          </p:cNvSpPr>
          <p:nvPr>
            <p:ph type="sldNum" sz="quarter" idx="5"/>
          </p:nvPr>
        </p:nvSpPr>
        <p:spPr/>
        <p:txBody>
          <a:bodyPr/>
          <a:lstStyle/>
          <a:p>
            <a:fld id="{3B67BFA3-7702-4C6C-9FB8-C4BBFFE3D3D8}" type="slidenum">
              <a:rPr lang="en-US" smtClean="0"/>
              <a:t>1</a:t>
            </a:fld>
            <a:endParaRPr lang="en-US"/>
          </a:p>
        </p:txBody>
      </p:sp>
    </p:spTree>
    <p:extLst>
      <p:ext uri="{BB962C8B-B14F-4D97-AF65-F5344CB8AC3E}">
        <p14:creationId xmlns:p14="http://schemas.microsoft.com/office/powerpoint/2010/main" val="2062123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a:t>
            </a:r>
            <a:r>
              <a:rPr lang="en-US" dirty="0"/>
              <a:t>: Ask a leaner to provide an overall interpretation.  Advance the slide for subsequent questions. </a:t>
            </a:r>
          </a:p>
          <a:p>
            <a:endParaRPr lang="en-US" dirty="0"/>
          </a:p>
          <a:p>
            <a:r>
              <a:rPr lang="en-US" sz="1200" b="1" kern="1200" dirty="0">
                <a:solidFill>
                  <a:schemeClr val="tx1"/>
                </a:solidFill>
                <a:latin typeface="+mn-lt"/>
                <a:ea typeface="+mn-ea"/>
                <a:cs typeface="+mn-cs"/>
              </a:rPr>
              <a:t>CXR Read</a:t>
            </a:r>
            <a:r>
              <a:rPr lang="en-US" sz="1200" kern="1200" dirty="0">
                <a:solidFill>
                  <a:schemeClr val="tx1"/>
                </a:solidFill>
                <a:latin typeface="+mn-lt"/>
                <a:ea typeface="+mn-ea"/>
                <a:cs typeface="+mn-cs"/>
              </a:rPr>
              <a:t>:</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New weighted tip feeding tube appears to course through the left mainstem bronchus, with tip projecting over the lateral left lung.  This may be in the pleural space, and a follow-up radiograph (after tube removal) is recommended, as this patient is at high risk for developing a pneumothorax. Endotracheal tube tip projects over the mid intrathoracic trachea.  Right IJ central venous catheter tip projects over the superior vena cava.</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addition, extensive multifocal alveolar opacities. </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Diagnosis:</a:t>
            </a:r>
            <a:r>
              <a:rPr lang="en-US" sz="1200" b="0" kern="1200" dirty="0">
                <a:solidFill>
                  <a:schemeClr val="tx1"/>
                </a:solidFill>
                <a:latin typeface="+mn-lt"/>
                <a:ea typeface="+mn-ea"/>
                <a:cs typeface="+mn-cs"/>
              </a:rPr>
              <a:t> mispositioned weighted feeding tube requiring removal and replacement</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Teaching</a:t>
            </a:r>
            <a:r>
              <a:rPr lang="en-US" sz="1200" kern="1200" dirty="0">
                <a:solidFill>
                  <a:schemeClr val="tx1"/>
                </a:solidFill>
                <a:latin typeface="+mn-lt"/>
                <a:ea typeface="+mn-ea"/>
                <a:cs typeface="+mn-cs"/>
              </a:rPr>
              <a:t>:</a:t>
            </a:r>
          </a:p>
          <a:p>
            <a:pPr lvl="1">
              <a:buFont typeface="Arial" panose="020B0604020202020204" pitchFamily="34" charset="0"/>
              <a:buChar char="•"/>
            </a:pPr>
            <a:r>
              <a:rPr lang="en-US" dirty="0"/>
              <a:t>The radiograph demonstrates multifocal alveolar opacities due to ARDS.</a:t>
            </a:r>
          </a:p>
          <a:p>
            <a:pPr lvl="1">
              <a:buFont typeface="Arial" panose="020B0604020202020204" pitchFamily="34" charset="0"/>
              <a:buChar char="•"/>
            </a:pPr>
            <a:r>
              <a:rPr lang="en-US" dirty="0"/>
              <a:t>The right internal jugular central venous catheter terminates at the </a:t>
            </a:r>
            <a:r>
              <a:rPr lang="en-US" dirty="0" err="1"/>
              <a:t>cavoatrial</a:t>
            </a:r>
            <a:r>
              <a:rPr lang="en-US" dirty="0"/>
              <a:t> (superior vena cava and right atrial) junction.</a:t>
            </a:r>
          </a:p>
          <a:p>
            <a:pPr lvl="1">
              <a:buFont typeface="Arial" panose="020B0604020202020204" pitchFamily="34" charset="0"/>
              <a:buChar char="•"/>
            </a:pPr>
            <a:r>
              <a:rPr lang="en-US" dirty="0"/>
              <a:t>The endotracheal tube (ETT) terminates approximately 4 cm above the carina (goal of 2-5cm).</a:t>
            </a:r>
          </a:p>
          <a:p>
            <a:pPr lvl="1">
              <a:buFont typeface="Arial" panose="020B0604020202020204" pitchFamily="34" charset="0"/>
              <a:buChar char="•"/>
            </a:pPr>
            <a:r>
              <a:rPr lang="en-US" dirty="0"/>
              <a:t>Gastric tubes (nasogastric, orogastric) are commonly placed for enteral access for medication administration and nutrition along with gastric decompression.  Residents are often asked to confirm placement without an official radiologist interpretation.</a:t>
            </a:r>
          </a:p>
          <a:p>
            <a:pPr lvl="1">
              <a:buFont typeface="Arial" panose="020B0604020202020204" pitchFamily="34" charset="0"/>
              <a:buChar char="•"/>
            </a:pPr>
            <a:endParaRPr lang="en-US" dirty="0"/>
          </a:p>
          <a:p>
            <a:pPr lvl="1"/>
            <a:r>
              <a:rPr lang="en-US" b="1" u="sng" dirty="0">
                <a:effectLst/>
              </a:rPr>
              <a:t>A 2-step process for determining appropriate gastric tube placement:</a:t>
            </a:r>
            <a:endParaRPr lang="en-US" dirty="0">
              <a:effectLst/>
            </a:endParaRPr>
          </a:p>
          <a:p>
            <a:pPr marL="742950" lvl="1" indent="-285750">
              <a:buFont typeface="+mj-lt"/>
              <a:buAutoNum type="arabicPeriod"/>
            </a:pPr>
            <a:r>
              <a:rPr lang="en-US" b="1" dirty="0">
                <a:effectLst/>
              </a:rPr>
              <a:t>Does the portion of the tube above the diaphragm remain midline?</a:t>
            </a:r>
            <a:r>
              <a:rPr lang="en-US" dirty="0">
                <a:effectLst/>
              </a:rPr>
              <a:t> The esophagus is a midline structure. Any deviation of the enteric tube from the midline should raise suspicion for misplacement (i.e. trachea/bronchi) or curling within the esophagus.</a:t>
            </a:r>
          </a:p>
          <a:p>
            <a:pPr marL="742950" lvl="1" indent="-285750">
              <a:buFont typeface="+mj-lt"/>
              <a:buAutoNum type="arabicPeriod"/>
            </a:pPr>
            <a:r>
              <a:rPr lang="en-US" b="1" dirty="0">
                <a:effectLst/>
              </a:rPr>
              <a:t>Does the tube end below the diaphragm/cardiac silhouette? </a:t>
            </a:r>
            <a:r>
              <a:rPr lang="en-US" dirty="0">
                <a:effectLst/>
              </a:rPr>
              <a:t>An enteric tube that ends above this level is likely not in the stomach, which increases the risk of aspiration.</a:t>
            </a:r>
          </a:p>
          <a:p>
            <a:pPr marL="742950" lvl="1" indent="-285750">
              <a:buFont typeface="+mj-lt"/>
              <a:buAutoNum type="arabicPeriod"/>
            </a:pPr>
            <a:r>
              <a:rPr lang="en-US" dirty="0">
                <a:effectLst/>
              </a:rPr>
              <a:t>(optional) Is the tip of the tube pointing towards the pylorus</a:t>
            </a:r>
          </a:p>
        </p:txBody>
      </p:sp>
      <p:sp>
        <p:nvSpPr>
          <p:cNvPr id="4" name="Slide Number Placeholder 3"/>
          <p:cNvSpPr>
            <a:spLocks noGrp="1"/>
          </p:cNvSpPr>
          <p:nvPr>
            <p:ph type="sldNum" sz="quarter" idx="5"/>
          </p:nvPr>
        </p:nvSpPr>
        <p:spPr/>
        <p:txBody>
          <a:bodyPr/>
          <a:lstStyle/>
          <a:p>
            <a:fld id="{C342401B-AD1E-4148-843A-1CF96CA8A26C}" type="slidenum">
              <a:rPr lang="en-US" smtClean="0"/>
              <a:t>10</a:t>
            </a:fld>
            <a:endParaRPr lang="en-US"/>
          </a:p>
        </p:txBody>
      </p:sp>
    </p:spTree>
    <p:extLst>
      <p:ext uri="{BB962C8B-B14F-4D97-AF65-F5344CB8AC3E}">
        <p14:creationId xmlns:p14="http://schemas.microsoft.com/office/powerpoint/2010/main" val="1015444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Objectives </a:t>
            </a:r>
            <a:r>
              <a:rPr lang="en-US" b="0" i="1" dirty="0"/>
              <a:t>(after this session the learner will be able to): </a:t>
            </a:r>
          </a:p>
          <a:p>
            <a:pPr marL="228600" indent="-228600">
              <a:buAutoNum type="arabicPeriod"/>
            </a:pPr>
            <a:r>
              <a:rPr lang="en-US" b="0" dirty="0"/>
              <a:t>Differentiate</a:t>
            </a:r>
            <a:r>
              <a:rPr lang="en-US" b="0" baseline="0" dirty="0"/>
              <a:t> between a pacemaker and ICD on chest x ray.</a:t>
            </a:r>
          </a:p>
          <a:p>
            <a:pPr marL="228600" indent="-228600">
              <a:buAutoNum type="arabicPeriod"/>
            </a:pPr>
            <a:r>
              <a:rPr lang="en-US" b="0" dirty="0"/>
              <a:t>Identify the location of cardiac</a:t>
            </a:r>
            <a:r>
              <a:rPr lang="en-US" b="0" baseline="0" dirty="0"/>
              <a:t> device leads on a chest x ray.</a:t>
            </a:r>
            <a:r>
              <a:rPr lang="en-US" b="1" dirty="0"/>
              <a:t> </a:t>
            </a:r>
          </a:p>
          <a:p>
            <a:pPr marL="228600" indent="-228600">
              <a:buAutoNum type="arabicPeriod"/>
            </a:pPr>
            <a:r>
              <a:rPr lang="en-US" b="0" dirty="0"/>
              <a:t>Describe the indications and benefits of a CRT-D.</a:t>
            </a:r>
          </a:p>
          <a:p>
            <a:endParaRPr lang="en-US" b="1" dirty="0"/>
          </a:p>
          <a:p>
            <a:r>
              <a:rPr lang="en-US" b="1" dirty="0"/>
              <a:t>Instructions</a:t>
            </a:r>
            <a:r>
              <a:rPr lang="en-US" dirty="0"/>
              <a:t>: Ask a leaner to provide an overall interpretation.  Advance using the arrows or scroll wheel on the mouse reveal subsequent questions with answers and graphics.  You can go back to prior graphics and questions by using the back arrow or scrolling back on the mouse wheel.  </a:t>
            </a:r>
          </a:p>
          <a:p>
            <a:endParaRPr lang="en-US" dirty="0"/>
          </a:p>
          <a:p>
            <a:r>
              <a:rPr lang="en-US" sz="1200" b="1" kern="1200" dirty="0">
                <a:solidFill>
                  <a:schemeClr val="tx1"/>
                </a:solidFill>
                <a:latin typeface="+mn-lt"/>
                <a:ea typeface="+mn-ea"/>
                <a:cs typeface="+mn-cs"/>
              </a:rPr>
              <a:t>Official CXR Read</a:t>
            </a:r>
            <a:r>
              <a:rPr lang="en-US" sz="1200" kern="1200" dirty="0">
                <a:solidFill>
                  <a:schemeClr val="tx1"/>
                </a:solidFill>
                <a:latin typeface="+mn-lt"/>
                <a:ea typeface="+mn-ea"/>
                <a:cs typeface="+mn-cs"/>
              </a:rPr>
              <a:t>:. Enlarged cardiac contour. Pacing device</a:t>
            </a:r>
            <a:r>
              <a:rPr lang="en-US" sz="1200" kern="1200" baseline="0" dirty="0">
                <a:solidFill>
                  <a:schemeClr val="tx1"/>
                </a:solidFill>
                <a:latin typeface="+mn-lt"/>
                <a:ea typeface="+mn-ea"/>
                <a:cs typeface="+mn-cs"/>
              </a:rPr>
              <a:t> in place. No focal consolidation. No pleural effusions.</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Clinical Diagnosis:</a:t>
            </a:r>
            <a:r>
              <a:rPr lang="en-US" sz="1200" b="0" kern="1200" dirty="0">
                <a:solidFill>
                  <a:schemeClr val="tx1"/>
                </a:solidFill>
                <a:latin typeface="+mn-lt"/>
                <a:ea typeface="+mn-ea"/>
                <a:cs typeface="+mn-cs"/>
              </a:rPr>
              <a:t>. Cardiogenic shock due to non-ischemic cardiomyopathy</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Teaching: </a:t>
            </a:r>
            <a:r>
              <a:rPr lang="en-US" sz="1200" b="0" i="1" kern="1200" dirty="0">
                <a:solidFill>
                  <a:schemeClr val="tx1"/>
                </a:solidFill>
                <a:latin typeface="+mn-lt"/>
                <a:ea typeface="+mn-ea"/>
                <a:cs typeface="+mn-cs"/>
              </a:rPr>
              <a:t>This is usually 2-4 sentences of expanded explanations for major teaching points (usually Q2).  Include references if quoting rules or specific numbers.  </a:t>
            </a:r>
          </a:p>
          <a:p>
            <a:r>
              <a:rPr lang="en-US" sz="1200" b="0" kern="1200" dirty="0">
                <a:solidFill>
                  <a:schemeClr val="tx1"/>
                </a:solidFill>
                <a:latin typeface="+mn-lt"/>
                <a:ea typeface="+mn-ea"/>
                <a:cs typeface="+mn-cs"/>
              </a:rPr>
              <a:t>This patient has a cardiac</a:t>
            </a:r>
            <a:r>
              <a:rPr lang="en-US" sz="1200" b="0" kern="1200" baseline="0" dirty="0">
                <a:solidFill>
                  <a:schemeClr val="tx1"/>
                </a:solidFill>
                <a:latin typeface="+mn-lt"/>
                <a:ea typeface="+mn-ea"/>
                <a:cs typeface="+mn-cs"/>
              </a:rPr>
              <a:t> resynchronization therapy – defibrillator (CRT-D). This device contains three leads. The leads are introduced into the subclavian vein. One lead terminates in the right atrium and senses electrical activity. The next lead terminates in the right ventricle, where it can pace. The final lead courses from the right atrium into the coronary sinus (which drains the </a:t>
            </a:r>
            <a:r>
              <a:rPr lang="en-US" dirty="0"/>
              <a:t>cardiac veins</a:t>
            </a:r>
            <a:r>
              <a:rPr lang="en-US" sz="1200" b="0" kern="1200" baseline="0" dirty="0">
                <a:solidFill>
                  <a:schemeClr val="tx1"/>
                </a:solidFill>
                <a:latin typeface="+mn-lt"/>
                <a:ea typeface="+mn-ea"/>
                <a:cs typeface="+mn-cs"/>
              </a:rPr>
              <a:t>) and abuts the left ventricle, where it can pace this chamber. Simultaneous pacing of the right and left ventricle (resynchronization therapy) can improve ejection fraction, NYHA classification, reduce hospitalizations and mortality in patients with severe heart failure who have a prolonged QRS (&gt;150ms or LBBB and &gt;130ms). Most patients with an indication for CRT have a concomitant indication for an ICD as primary prevention of SCD. (1, 2)  However, a CRT-D comes with limitations and risks including higher costs, higher infection risk, greater likelihood of recall and less reliable pacing. (3)  </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Take home points</a:t>
            </a:r>
            <a:r>
              <a:rPr lang="en-US" sz="1200" kern="1200" dirty="0">
                <a:solidFill>
                  <a:schemeClr val="tx1"/>
                </a:solidFill>
                <a:latin typeface="+mn-lt"/>
                <a:ea typeface="+mn-ea"/>
                <a:cs typeface="+mn-cs"/>
              </a:rPr>
              <a:t>:</a:t>
            </a:r>
          </a:p>
          <a:p>
            <a:pPr marL="171450" indent="-171450">
              <a:buFontTx/>
              <a:buChar char="-"/>
            </a:pPr>
            <a:r>
              <a:rPr lang="en-US" sz="1200" kern="1200" dirty="0">
                <a:solidFill>
                  <a:schemeClr val="tx1"/>
                </a:solidFill>
                <a:latin typeface="+mn-lt"/>
                <a:ea typeface="+mn-ea"/>
                <a:cs typeface="+mn-cs"/>
              </a:rPr>
              <a:t>A thick charge coil seen on an intracardiac device lead is for defibrillation</a:t>
            </a:r>
          </a:p>
          <a:p>
            <a:pPr marL="171450" indent="-171450">
              <a:buFontTx/>
              <a:buChar char="-"/>
            </a:pPr>
            <a:r>
              <a:rPr lang="en-US" sz="1200" kern="1200" dirty="0">
                <a:solidFill>
                  <a:schemeClr val="tx1"/>
                </a:solidFill>
                <a:latin typeface="+mn-lt"/>
                <a:ea typeface="+mn-ea"/>
                <a:cs typeface="+mn-cs"/>
              </a:rPr>
              <a:t>Cardiac resynchronization therapy with bi-V pacing is indicated for LVEF &lt;35% and a QRS &gt;120ms to improve EF, HF symptoms, hospitalizations and all-cause mortality.  </a:t>
            </a:r>
          </a:p>
          <a:p>
            <a:pPr marL="171450" indent="-171450">
              <a:buFontTx/>
              <a:buChar char="-"/>
            </a:pPr>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References:</a:t>
            </a:r>
          </a:p>
          <a:p>
            <a:pPr marL="228600" indent="-228600">
              <a:buAutoNum type="arabicPeriod"/>
            </a:pPr>
            <a:r>
              <a:rPr lang="en-US" b="0" i="0" dirty="0">
                <a:solidFill>
                  <a:srgbClr val="000000"/>
                </a:solidFill>
                <a:effectLst/>
                <a:latin typeface="Roboto" panose="02000000000000000000" pitchFamily="2" charset="0"/>
              </a:rPr>
              <a:t>Russo A, </a:t>
            </a:r>
            <a:r>
              <a:rPr lang="en-US" b="0" i="0" dirty="0" err="1">
                <a:solidFill>
                  <a:srgbClr val="000000"/>
                </a:solidFill>
                <a:effectLst/>
                <a:latin typeface="Roboto" panose="02000000000000000000" pitchFamily="2" charset="0"/>
              </a:rPr>
              <a:t>Stainback</a:t>
            </a:r>
            <a:r>
              <a:rPr lang="en-US" b="0" i="0" dirty="0">
                <a:solidFill>
                  <a:srgbClr val="000000"/>
                </a:solidFill>
                <a:effectLst/>
                <a:latin typeface="Roboto" panose="02000000000000000000" pitchFamily="2" charset="0"/>
              </a:rPr>
              <a:t> R, Bailey S, et al. ACCF/HRS/AHA/ASE/HFSA/SCAI/SCCT/SCMR 2013 Appropriate Use Criteria for Implantable Cardioverter-Defibrillators and Cardiac Resynchronization Therapy. </a:t>
            </a:r>
            <a:r>
              <a:rPr lang="en-US" b="0" i="1" dirty="0">
                <a:solidFill>
                  <a:srgbClr val="000000"/>
                </a:solidFill>
                <a:effectLst/>
                <a:latin typeface="Roboto" panose="02000000000000000000" pitchFamily="2" charset="0"/>
              </a:rPr>
              <a:t>J Am Coll </a:t>
            </a:r>
            <a:r>
              <a:rPr lang="en-US" b="0" i="1" dirty="0" err="1">
                <a:solidFill>
                  <a:srgbClr val="000000"/>
                </a:solidFill>
                <a:effectLst/>
                <a:latin typeface="Roboto" panose="02000000000000000000" pitchFamily="2" charset="0"/>
              </a:rPr>
              <a:t>Cardiol</a:t>
            </a:r>
            <a:r>
              <a:rPr lang="en-US" b="0" i="1" dirty="0">
                <a:solidFill>
                  <a:srgbClr val="000000"/>
                </a:solidFill>
                <a:effectLst/>
                <a:latin typeface="Roboto" panose="02000000000000000000" pitchFamily="2" charset="0"/>
              </a:rPr>
              <a:t>. </a:t>
            </a:r>
            <a:r>
              <a:rPr lang="en-US" b="0" i="0" dirty="0">
                <a:solidFill>
                  <a:srgbClr val="000000"/>
                </a:solidFill>
                <a:effectLst/>
                <a:latin typeface="Roboto" panose="02000000000000000000" pitchFamily="2" charset="0"/>
              </a:rPr>
              <a:t>2013 Mar, 61 (12) 1318–1368.</a:t>
            </a:r>
            <a:r>
              <a:rPr lang="en-US" b="1" i="0" u="none" strike="noStrike" dirty="0">
                <a:solidFill>
                  <a:srgbClr val="004176"/>
                </a:solidFill>
                <a:effectLst/>
                <a:latin typeface="Roboto" panose="02000000000000000000" pitchFamily="2" charset="0"/>
                <a:hlinkClick r:id="rId3"/>
              </a:rPr>
              <a:t>https://doi.org/10.1016/j.jacc.2012.12.017</a:t>
            </a:r>
            <a:endParaRPr lang="en-US" b="1" i="0" u="none" strike="noStrike" dirty="0">
              <a:solidFill>
                <a:srgbClr val="004176"/>
              </a:solidFill>
              <a:effectLst/>
              <a:latin typeface="Roboto" panose="02000000000000000000" pitchFamily="2" charset="0"/>
            </a:endParaRPr>
          </a:p>
          <a:p>
            <a:pPr marL="228600" indent="-228600">
              <a:buAutoNum type="arabicPeriod"/>
            </a:pPr>
            <a:r>
              <a:rPr lang="en-US" b="0" i="0" dirty="0">
                <a:solidFill>
                  <a:srgbClr val="212121"/>
                </a:solidFill>
                <a:effectLst/>
                <a:latin typeface="BlinkMacSystemFont"/>
              </a:rPr>
              <a:t>Tang AS, Wells GA, </a:t>
            </a:r>
            <a:r>
              <a:rPr lang="en-US" b="0" i="0" dirty="0" err="1">
                <a:solidFill>
                  <a:srgbClr val="212121"/>
                </a:solidFill>
                <a:effectLst/>
                <a:latin typeface="BlinkMacSystemFont"/>
              </a:rPr>
              <a:t>Talajic</a:t>
            </a:r>
            <a:r>
              <a:rPr lang="en-US" b="0" i="0" dirty="0">
                <a:solidFill>
                  <a:srgbClr val="212121"/>
                </a:solidFill>
                <a:effectLst/>
                <a:latin typeface="BlinkMacSystemFont"/>
              </a:rPr>
              <a:t> M, Arnold MO, Sheldon R, Connolly S, </a:t>
            </a:r>
            <a:r>
              <a:rPr lang="en-US" b="0" i="0" dirty="0" err="1">
                <a:solidFill>
                  <a:srgbClr val="212121"/>
                </a:solidFill>
                <a:effectLst/>
                <a:latin typeface="BlinkMacSystemFont"/>
              </a:rPr>
              <a:t>Hohnloser</a:t>
            </a:r>
            <a:r>
              <a:rPr lang="en-US" b="0" i="0" dirty="0">
                <a:solidFill>
                  <a:srgbClr val="212121"/>
                </a:solidFill>
                <a:effectLst/>
                <a:latin typeface="BlinkMacSystemFont"/>
              </a:rPr>
              <a:t> SH, Nichol G, </a:t>
            </a:r>
            <a:r>
              <a:rPr lang="en-US" b="0" i="0" dirty="0" err="1">
                <a:solidFill>
                  <a:srgbClr val="212121"/>
                </a:solidFill>
                <a:effectLst/>
                <a:latin typeface="BlinkMacSystemFont"/>
              </a:rPr>
              <a:t>Birnie</a:t>
            </a:r>
            <a:r>
              <a:rPr lang="en-US" b="0" i="0" dirty="0">
                <a:solidFill>
                  <a:srgbClr val="212121"/>
                </a:solidFill>
                <a:effectLst/>
                <a:latin typeface="BlinkMacSystemFont"/>
              </a:rPr>
              <a:t> DH, Sapp JL, Yee R, Healey JS, Rouleau JL; Resynchronization-Defibrillation for Ambulatory Heart Failure Trial Investigators. Cardiac-resynchronization therapy for mild-to-moderate heart failure. N </a:t>
            </a:r>
            <a:r>
              <a:rPr lang="en-US" b="0" i="0" dirty="0" err="1">
                <a:solidFill>
                  <a:srgbClr val="212121"/>
                </a:solidFill>
                <a:effectLst/>
                <a:latin typeface="BlinkMacSystemFont"/>
              </a:rPr>
              <a:t>Engl</a:t>
            </a:r>
            <a:r>
              <a:rPr lang="en-US" b="0" i="0" dirty="0">
                <a:solidFill>
                  <a:srgbClr val="212121"/>
                </a:solidFill>
                <a:effectLst/>
                <a:latin typeface="BlinkMacSystemFont"/>
              </a:rPr>
              <a:t> J Med. 2010 Dec 16;363(25):2385-95. </a:t>
            </a:r>
            <a:r>
              <a:rPr lang="en-US" b="0" i="0" dirty="0" err="1">
                <a:solidFill>
                  <a:srgbClr val="212121"/>
                </a:solidFill>
                <a:effectLst/>
                <a:latin typeface="BlinkMacSystemFont"/>
              </a:rPr>
              <a:t>doi</a:t>
            </a:r>
            <a:r>
              <a:rPr lang="en-US" b="0" i="0" dirty="0">
                <a:solidFill>
                  <a:srgbClr val="212121"/>
                </a:solidFill>
                <a:effectLst/>
                <a:latin typeface="BlinkMacSystemFont"/>
              </a:rPr>
              <a:t>: 10.1056/NEJMoa1009540. </a:t>
            </a:r>
            <a:r>
              <a:rPr lang="en-US" b="0" i="0" dirty="0" err="1">
                <a:solidFill>
                  <a:srgbClr val="212121"/>
                </a:solidFill>
                <a:effectLst/>
                <a:latin typeface="BlinkMacSystemFont"/>
              </a:rPr>
              <a:t>Epub</a:t>
            </a:r>
            <a:r>
              <a:rPr lang="en-US" b="0" i="0" dirty="0">
                <a:solidFill>
                  <a:srgbClr val="212121"/>
                </a:solidFill>
                <a:effectLst/>
                <a:latin typeface="BlinkMacSystemFont"/>
              </a:rPr>
              <a:t> 2010 Nov 14. PMID: 21073365.</a:t>
            </a:r>
            <a:endParaRPr lang="en-US" b="1" i="0" u="none" strike="noStrike" dirty="0">
              <a:solidFill>
                <a:srgbClr val="004176"/>
              </a:solidFill>
              <a:effectLst/>
              <a:latin typeface="Roboto" panose="02000000000000000000" pitchFamily="2" charset="0"/>
            </a:endParaRPr>
          </a:p>
          <a:p>
            <a:pPr marL="228600" indent="-228600">
              <a:buAutoNum type="arabicPeriod"/>
            </a:pPr>
            <a:r>
              <a:rPr lang="en-US" b="0" i="0" dirty="0" err="1">
                <a:solidFill>
                  <a:srgbClr val="212121"/>
                </a:solidFill>
                <a:effectLst/>
                <a:latin typeface="BlinkMacSystemFont"/>
              </a:rPr>
              <a:t>Providência</a:t>
            </a:r>
            <a:r>
              <a:rPr lang="en-US" b="0" i="0" dirty="0">
                <a:solidFill>
                  <a:srgbClr val="212121"/>
                </a:solidFill>
                <a:effectLst/>
                <a:latin typeface="BlinkMacSystemFont"/>
              </a:rPr>
              <a:t> R, Kramer DB, </a:t>
            </a:r>
            <a:r>
              <a:rPr lang="en-US" b="0" i="0" dirty="0" err="1">
                <a:solidFill>
                  <a:srgbClr val="212121"/>
                </a:solidFill>
                <a:effectLst/>
                <a:latin typeface="BlinkMacSystemFont"/>
              </a:rPr>
              <a:t>Pimenta</a:t>
            </a:r>
            <a:r>
              <a:rPr lang="en-US" b="0" i="0" dirty="0">
                <a:solidFill>
                  <a:srgbClr val="212121"/>
                </a:solidFill>
                <a:effectLst/>
                <a:latin typeface="BlinkMacSystemFont"/>
              </a:rPr>
              <a:t> D, Babu GG, Hatfield LA, </a:t>
            </a:r>
            <a:r>
              <a:rPr lang="en-US" b="0" i="0" dirty="0" err="1">
                <a:solidFill>
                  <a:srgbClr val="212121"/>
                </a:solidFill>
                <a:effectLst/>
                <a:latin typeface="BlinkMacSystemFont"/>
              </a:rPr>
              <a:t>Ioannou</a:t>
            </a:r>
            <a:r>
              <a:rPr lang="en-US" b="0" i="0" dirty="0">
                <a:solidFill>
                  <a:srgbClr val="212121"/>
                </a:solidFill>
                <a:effectLst/>
                <a:latin typeface="BlinkMacSystemFont"/>
              </a:rPr>
              <a:t> A, Novak J, Hauser RG, </a:t>
            </a:r>
            <a:r>
              <a:rPr lang="en-US" b="0" i="0" dirty="0" err="1">
                <a:solidFill>
                  <a:srgbClr val="212121"/>
                </a:solidFill>
                <a:effectLst/>
                <a:latin typeface="BlinkMacSystemFont"/>
              </a:rPr>
              <a:t>Lambiase</a:t>
            </a:r>
            <a:r>
              <a:rPr lang="en-US" b="0" i="0" dirty="0">
                <a:solidFill>
                  <a:srgbClr val="212121"/>
                </a:solidFill>
                <a:effectLst/>
                <a:latin typeface="BlinkMacSystemFont"/>
              </a:rPr>
              <a:t> PD. Transvenous Implantable Cardioverter-Defibrillator (ICD) Lead Performance: A Meta-Analysis of Observational Studies. J Am Heart Assoc. 2015 Oct 30;4(11):e002418. </a:t>
            </a:r>
            <a:r>
              <a:rPr lang="en-US" b="0" i="0" dirty="0" err="1">
                <a:solidFill>
                  <a:srgbClr val="212121"/>
                </a:solidFill>
                <a:effectLst/>
                <a:latin typeface="BlinkMacSystemFont"/>
              </a:rPr>
              <a:t>doi</a:t>
            </a:r>
            <a:r>
              <a:rPr lang="en-US" b="0" i="0" dirty="0">
                <a:solidFill>
                  <a:srgbClr val="212121"/>
                </a:solidFill>
                <a:effectLst/>
                <a:latin typeface="BlinkMacSystemFont"/>
              </a:rPr>
              <a:t>: 10.1161/JAHA.115.002418. PMID: 26518666; PMCID: PMC4845221.</a:t>
            </a:r>
            <a:endParaRPr lang="en-US" b="1" i="0" u="none" strike="noStrike" dirty="0">
              <a:solidFill>
                <a:srgbClr val="004176"/>
              </a:solidFill>
              <a:effectLst/>
              <a:latin typeface="Roboto" panose="02000000000000000000" pitchFamily="2" charset="0"/>
            </a:endParaRPr>
          </a:p>
          <a:p>
            <a:pPr marL="171450" indent="-171450">
              <a:buFontTx/>
              <a:buChar char="-"/>
            </a:pPr>
            <a:endParaRPr lang="en-US" b="1" dirty="0"/>
          </a:p>
        </p:txBody>
      </p:sp>
      <p:sp>
        <p:nvSpPr>
          <p:cNvPr id="4" name="Slide Number Placeholder 3"/>
          <p:cNvSpPr>
            <a:spLocks noGrp="1"/>
          </p:cNvSpPr>
          <p:nvPr>
            <p:ph type="sldNum" sz="quarter" idx="5"/>
          </p:nvPr>
        </p:nvSpPr>
        <p:spPr/>
        <p:txBody>
          <a:bodyPr/>
          <a:lstStyle/>
          <a:p>
            <a:fld id="{C342401B-AD1E-4148-843A-1CF96CA8A26C}" type="slidenum">
              <a:rPr lang="en-US" smtClean="0"/>
              <a:t>11</a:t>
            </a:fld>
            <a:endParaRPr lang="en-US"/>
          </a:p>
        </p:txBody>
      </p:sp>
    </p:spTree>
    <p:extLst>
      <p:ext uri="{BB962C8B-B14F-4D97-AF65-F5344CB8AC3E}">
        <p14:creationId xmlns:p14="http://schemas.microsoft.com/office/powerpoint/2010/main" val="1635801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Objectives </a:t>
            </a:r>
            <a:r>
              <a:rPr lang="en-US" b="0" i="1" dirty="0"/>
              <a:t>(after this session the learner will be able to): </a:t>
            </a:r>
          </a:p>
          <a:p>
            <a:pPr marL="228600" indent="-228600">
              <a:buAutoNum type="arabicPeriod"/>
            </a:pPr>
            <a:r>
              <a:rPr lang="en-US" b="0" dirty="0"/>
              <a:t>Differentiate</a:t>
            </a:r>
            <a:r>
              <a:rPr lang="en-US" b="0" baseline="0" dirty="0"/>
              <a:t> between a pacemaker and ICD on chest x ray.</a:t>
            </a:r>
          </a:p>
          <a:p>
            <a:pPr marL="228600" indent="-228600">
              <a:buAutoNum type="arabicPeriod"/>
            </a:pPr>
            <a:r>
              <a:rPr lang="en-US" b="0" dirty="0"/>
              <a:t>Identify the location of cardiac</a:t>
            </a:r>
            <a:r>
              <a:rPr lang="en-US" b="0" baseline="0" dirty="0"/>
              <a:t> device leads on a chest x ray.</a:t>
            </a:r>
            <a:r>
              <a:rPr lang="en-US" b="1" dirty="0"/>
              <a:t> </a:t>
            </a:r>
          </a:p>
          <a:p>
            <a:pPr marL="228600" indent="-228600">
              <a:buAutoNum type="arabicPeriod"/>
            </a:pPr>
            <a:r>
              <a:rPr lang="en-US" b="0" dirty="0"/>
              <a:t>Describe the indications and benefits of a CRT-D.</a:t>
            </a:r>
          </a:p>
          <a:p>
            <a:endParaRPr lang="en-US" b="1" dirty="0"/>
          </a:p>
          <a:p>
            <a:r>
              <a:rPr lang="en-US" b="1" dirty="0"/>
              <a:t>Instructions</a:t>
            </a:r>
            <a:r>
              <a:rPr lang="en-US" dirty="0"/>
              <a:t>: Ask a leaner to provide an overall interpretation.  Advance using the arrows or scroll wheel on the mouse reveal subsequent questions with answers and graphics.  You can go back to prior graphics and questions by using the back arrow or scrolling back on the mouse wheel.  </a:t>
            </a:r>
          </a:p>
          <a:p>
            <a:endParaRPr lang="en-US" dirty="0"/>
          </a:p>
          <a:p>
            <a:r>
              <a:rPr lang="en-US" sz="1200" b="1" kern="1200" dirty="0">
                <a:solidFill>
                  <a:schemeClr val="tx1"/>
                </a:solidFill>
                <a:latin typeface="+mn-lt"/>
                <a:ea typeface="+mn-ea"/>
                <a:cs typeface="+mn-cs"/>
              </a:rPr>
              <a:t>Official CXR Read</a:t>
            </a:r>
            <a:r>
              <a:rPr lang="en-US" sz="1200" kern="1200" dirty="0">
                <a:solidFill>
                  <a:schemeClr val="tx1"/>
                </a:solidFill>
                <a:latin typeface="+mn-lt"/>
                <a:ea typeface="+mn-ea"/>
                <a:cs typeface="+mn-cs"/>
              </a:rPr>
              <a:t>:. Enlarged cardiac contour. Pacing device</a:t>
            </a:r>
            <a:r>
              <a:rPr lang="en-US" sz="1200" kern="1200" baseline="0" dirty="0">
                <a:solidFill>
                  <a:schemeClr val="tx1"/>
                </a:solidFill>
                <a:latin typeface="+mn-lt"/>
                <a:ea typeface="+mn-ea"/>
                <a:cs typeface="+mn-cs"/>
              </a:rPr>
              <a:t> in place. No focal consolidation. No pleural effusions.</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Clinical Diagnosis:</a:t>
            </a:r>
            <a:r>
              <a:rPr lang="en-US" sz="1200" b="0" kern="1200" dirty="0">
                <a:solidFill>
                  <a:schemeClr val="tx1"/>
                </a:solidFill>
                <a:latin typeface="+mn-lt"/>
                <a:ea typeface="+mn-ea"/>
                <a:cs typeface="+mn-cs"/>
              </a:rPr>
              <a:t>. Cardiogenic shock due to non-ischemic cardiomyopathy</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Teaching: </a:t>
            </a:r>
            <a:r>
              <a:rPr lang="en-US" sz="1200" b="0" i="1" kern="1200" dirty="0">
                <a:solidFill>
                  <a:schemeClr val="tx1"/>
                </a:solidFill>
                <a:latin typeface="+mn-lt"/>
                <a:ea typeface="+mn-ea"/>
                <a:cs typeface="+mn-cs"/>
              </a:rPr>
              <a:t>This is usually 2-4 sentences of expanded explanations for major teaching points (usually Q2).  Include references if quoting rules or specific numbers.  </a:t>
            </a:r>
          </a:p>
          <a:p>
            <a:r>
              <a:rPr lang="en-US" sz="1200" b="0" kern="1200" dirty="0">
                <a:solidFill>
                  <a:schemeClr val="tx1"/>
                </a:solidFill>
                <a:latin typeface="+mn-lt"/>
                <a:ea typeface="+mn-ea"/>
                <a:cs typeface="+mn-cs"/>
              </a:rPr>
              <a:t>This patient has a cardiac</a:t>
            </a:r>
            <a:r>
              <a:rPr lang="en-US" sz="1200" b="0" kern="1200" baseline="0" dirty="0">
                <a:solidFill>
                  <a:schemeClr val="tx1"/>
                </a:solidFill>
                <a:latin typeface="+mn-lt"/>
                <a:ea typeface="+mn-ea"/>
                <a:cs typeface="+mn-cs"/>
              </a:rPr>
              <a:t> resynchronization therapy – defibrillator (CRT-D). This device contains three leads. The leads are introduced into the subclavian vein. One lead terminates in the right atrium and senses electrical activity. The next lead terminates in the right ventricle, where it can pace. The final lead courses from the right atrium into the coronary sinus (which drains the </a:t>
            </a:r>
            <a:r>
              <a:rPr lang="en-US" dirty="0"/>
              <a:t>cardiac veins</a:t>
            </a:r>
            <a:r>
              <a:rPr lang="en-US" sz="1200" b="0" kern="1200" baseline="0" dirty="0">
                <a:solidFill>
                  <a:schemeClr val="tx1"/>
                </a:solidFill>
                <a:latin typeface="+mn-lt"/>
                <a:ea typeface="+mn-ea"/>
                <a:cs typeface="+mn-cs"/>
              </a:rPr>
              <a:t>) and abuts the left ventricle, where it can pace this chamber. Simultaneous pacing of the right and left ventricle (resynchronization therapy) can improve ejection fraction, NYHA classification, reduce hospitalizations and mortality in patients with severe heart failure who have a prolonged QRS (&gt;150ms or LBBB and &gt;130ms). Most patients with an indication for CRT have a concomitant indication for an ICD as primary prevention of SCD. (1, 2)  However, a CRT-D comes with limitations and risks including higher costs, higher infection risk, greater likelihood of recall and less reliable pacing. (3)  </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Take home points</a:t>
            </a:r>
            <a:r>
              <a:rPr lang="en-US" sz="1200" kern="1200" dirty="0">
                <a:solidFill>
                  <a:schemeClr val="tx1"/>
                </a:solidFill>
                <a:latin typeface="+mn-lt"/>
                <a:ea typeface="+mn-ea"/>
                <a:cs typeface="+mn-cs"/>
              </a:rPr>
              <a:t>:</a:t>
            </a:r>
          </a:p>
          <a:p>
            <a:pPr marL="171450" indent="-171450">
              <a:buFontTx/>
              <a:buChar char="-"/>
            </a:pPr>
            <a:r>
              <a:rPr lang="en-US" sz="1200" kern="1200" dirty="0">
                <a:solidFill>
                  <a:schemeClr val="tx1"/>
                </a:solidFill>
                <a:latin typeface="+mn-lt"/>
                <a:ea typeface="+mn-ea"/>
                <a:cs typeface="+mn-cs"/>
              </a:rPr>
              <a:t>A thick charge coil seen on an intracardiac device lead is for defibrillation</a:t>
            </a:r>
          </a:p>
          <a:p>
            <a:pPr marL="171450" indent="-171450">
              <a:buFontTx/>
              <a:buChar char="-"/>
            </a:pPr>
            <a:r>
              <a:rPr lang="en-US" sz="1200" kern="1200" dirty="0">
                <a:solidFill>
                  <a:schemeClr val="tx1"/>
                </a:solidFill>
                <a:latin typeface="+mn-lt"/>
                <a:ea typeface="+mn-ea"/>
                <a:cs typeface="+mn-cs"/>
              </a:rPr>
              <a:t>Cardiac resynchronization therapy with bi-V pacing is indicated for LVEF &lt;35% and a QRS &gt;120ms to improve EF, HF symptoms, hospitalizations and all-cause mortality.  </a:t>
            </a:r>
          </a:p>
          <a:p>
            <a:pPr marL="171450" indent="-171450">
              <a:buFontTx/>
              <a:buChar char="-"/>
            </a:pPr>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References:</a:t>
            </a:r>
          </a:p>
          <a:p>
            <a:pPr marL="228600" indent="-228600">
              <a:buAutoNum type="arabicPeriod"/>
            </a:pPr>
            <a:r>
              <a:rPr lang="en-US" b="0" i="0" dirty="0">
                <a:solidFill>
                  <a:srgbClr val="000000"/>
                </a:solidFill>
                <a:effectLst/>
                <a:latin typeface="Roboto" panose="02000000000000000000" pitchFamily="2" charset="0"/>
              </a:rPr>
              <a:t>Russo A, </a:t>
            </a:r>
            <a:r>
              <a:rPr lang="en-US" b="0" i="0" dirty="0" err="1">
                <a:solidFill>
                  <a:srgbClr val="000000"/>
                </a:solidFill>
                <a:effectLst/>
                <a:latin typeface="Roboto" panose="02000000000000000000" pitchFamily="2" charset="0"/>
              </a:rPr>
              <a:t>Stainback</a:t>
            </a:r>
            <a:r>
              <a:rPr lang="en-US" b="0" i="0" dirty="0">
                <a:solidFill>
                  <a:srgbClr val="000000"/>
                </a:solidFill>
                <a:effectLst/>
                <a:latin typeface="Roboto" panose="02000000000000000000" pitchFamily="2" charset="0"/>
              </a:rPr>
              <a:t> R, Bailey S, et al. ACCF/HRS/AHA/ASE/HFSA/SCAI/SCCT/SCMR 2013 Appropriate Use Criteria for Implantable Cardioverter-Defibrillators and Cardiac Resynchronization Therapy. </a:t>
            </a:r>
            <a:r>
              <a:rPr lang="en-US" b="0" i="1" dirty="0">
                <a:solidFill>
                  <a:srgbClr val="000000"/>
                </a:solidFill>
                <a:effectLst/>
                <a:latin typeface="Roboto" panose="02000000000000000000" pitchFamily="2" charset="0"/>
              </a:rPr>
              <a:t>J Am Coll </a:t>
            </a:r>
            <a:r>
              <a:rPr lang="en-US" b="0" i="1" dirty="0" err="1">
                <a:solidFill>
                  <a:srgbClr val="000000"/>
                </a:solidFill>
                <a:effectLst/>
                <a:latin typeface="Roboto" panose="02000000000000000000" pitchFamily="2" charset="0"/>
              </a:rPr>
              <a:t>Cardiol</a:t>
            </a:r>
            <a:r>
              <a:rPr lang="en-US" b="0" i="1" dirty="0">
                <a:solidFill>
                  <a:srgbClr val="000000"/>
                </a:solidFill>
                <a:effectLst/>
                <a:latin typeface="Roboto" panose="02000000000000000000" pitchFamily="2" charset="0"/>
              </a:rPr>
              <a:t>. </a:t>
            </a:r>
            <a:r>
              <a:rPr lang="en-US" b="0" i="0" dirty="0">
                <a:solidFill>
                  <a:srgbClr val="000000"/>
                </a:solidFill>
                <a:effectLst/>
                <a:latin typeface="Roboto" panose="02000000000000000000" pitchFamily="2" charset="0"/>
              </a:rPr>
              <a:t>2013 Mar, 61 (12) 1318–1368.</a:t>
            </a:r>
            <a:r>
              <a:rPr lang="en-US" b="1" i="0" u="none" strike="noStrike" dirty="0">
                <a:solidFill>
                  <a:srgbClr val="004176"/>
                </a:solidFill>
                <a:effectLst/>
                <a:latin typeface="Roboto" panose="02000000000000000000" pitchFamily="2" charset="0"/>
                <a:hlinkClick r:id="rId3"/>
              </a:rPr>
              <a:t>https://doi.org/10.1016/j.jacc.2012.12.017</a:t>
            </a:r>
            <a:endParaRPr lang="en-US" b="1" i="0" u="none" strike="noStrike" dirty="0">
              <a:solidFill>
                <a:srgbClr val="004176"/>
              </a:solidFill>
              <a:effectLst/>
              <a:latin typeface="Roboto" panose="02000000000000000000" pitchFamily="2" charset="0"/>
            </a:endParaRPr>
          </a:p>
          <a:p>
            <a:pPr marL="228600" indent="-228600">
              <a:buAutoNum type="arabicPeriod"/>
            </a:pPr>
            <a:r>
              <a:rPr lang="en-US" b="0" i="0" dirty="0">
                <a:solidFill>
                  <a:srgbClr val="212121"/>
                </a:solidFill>
                <a:effectLst/>
                <a:latin typeface="BlinkMacSystemFont"/>
              </a:rPr>
              <a:t>Tang AS, Wells GA, </a:t>
            </a:r>
            <a:r>
              <a:rPr lang="en-US" b="0" i="0" dirty="0" err="1">
                <a:solidFill>
                  <a:srgbClr val="212121"/>
                </a:solidFill>
                <a:effectLst/>
                <a:latin typeface="BlinkMacSystemFont"/>
              </a:rPr>
              <a:t>Talajic</a:t>
            </a:r>
            <a:r>
              <a:rPr lang="en-US" b="0" i="0" dirty="0">
                <a:solidFill>
                  <a:srgbClr val="212121"/>
                </a:solidFill>
                <a:effectLst/>
                <a:latin typeface="BlinkMacSystemFont"/>
              </a:rPr>
              <a:t> M, Arnold MO, Sheldon R, Connolly S, </a:t>
            </a:r>
            <a:r>
              <a:rPr lang="en-US" b="0" i="0" dirty="0" err="1">
                <a:solidFill>
                  <a:srgbClr val="212121"/>
                </a:solidFill>
                <a:effectLst/>
                <a:latin typeface="BlinkMacSystemFont"/>
              </a:rPr>
              <a:t>Hohnloser</a:t>
            </a:r>
            <a:r>
              <a:rPr lang="en-US" b="0" i="0" dirty="0">
                <a:solidFill>
                  <a:srgbClr val="212121"/>
                </a:solidFill>
                <a:effectLst/>
                <a:latin typeface="BlinkMacSystemFont"/>
              </a:rPr>
              <a:t> SH, Nichol G, </a:t>
            </a:r>
            <a:r>
              <a:rPr lang="en-US" b="0" i="0" dirty="0" err="1">
                <a:solidFill>
                  <a:srgbClr val="212121"/>
                </a:solidFill>
                <a:effectLst/>
                <a:latin typeface="BlinkMacSystemFont"/>
              </a:rPr>
              <a:t>Birnie</a:t>
            </a:r>
            <a:r>
              <a:rPr lang="en-US" b="0" i="0" dirty="0">
                <a:solidFill>
                  <a:srgbClr val="212121"/>
                </a:solidFill>
                <a:effectLst/>
                <a:latin typeface="BlinkMacSystemFont"/>
              </a:rPr>
              <a:t> DH, Sapp JL, Yee R, Healey JS, Rouleau JL; Resynchronization-Defibrillation for Ambulatory Heart Failure Trial Investigators. Cardiac-resynchronization therapy for mild-to-moderate heart failure. N </a:t>
            </a:r>
            <a:r>
              <a:rPr lang="en-US" b="0" i="0" dirty="0" err="1">
                <a:solidFill>
                  <a:srgbClr val="212121"/>
                </a:solidFill>
                <a:effectLst/>
                <a:latin typeface="BlinkMacSystemFont"/>
              </a:rPr>
              <a:t>Engl</a:t>
            </a:r>
            <a:r>
              <a:rPr lang="en-US" b="0" i="0" dirty="0">
                <a:solidFill>
                  <a:srgbClr val="212121"/>
                </a:solidFill>
                <a:effectLst/>
                <a:latin typeface="BlinkMacSystemFont"/>
              </a:rPr>
              <a:t> J Med. 2010 Dec 16;363(25):2385-95. </a:t>
            </a:r>
            <a:r>
              <a:rPr lang="en-US" b="0" i="0" dirty="0" err="1">
                <a:solidFill>
                  <a:srgbClr val="212121"/>
                </a:solidFill>
                <a:effectLst/>
                <a:latin typeface="BlinkMacSystemFont"/>
              </a:rPr>
              <a:t>doi</a:t>
            </a:r>
            <a:r>
              <a:rPr lang="en-US" b="0" i="0" dirty="0">
                <a:solidFill>
                  <a:srgbClr val="212121"/>
                </a:solidFill>
                <a:effectLst/>
                <a:latin typeface="BlinkMacSystemFont"/>
              </a:rPr>
              <a:t>: 10.1056/NEJMoa1009540. </a:t>
            </a:r>
            <a:r>
              <a:rPr lang="en-US" b="0" i="0" dirty="0" err="1">
                <a:solidFill>
                  <a:srgbClr val="212121"/>
                </a:solidFill>
                <a:effectLst/>
                <a:latin typeface="BlinkMacSystemFont"/>
              </a:rPr>
              <a:t>Epub</a:t>
            </a:r>
            <a:r>
              <a:rPr lang="en-US" b="0" i="0" dirty="0">
                <a:solidFill>
                  <a:srgbClr val="212121"/>
                </a:solidFill>
                <a:effectLst/>
                <a:latin typeface="BlinkMacSystemFont"/>
              </a:rPr>
              <a:t> 2010 Nov 14. PMID: 21073365.</a:t>
            </a:r>
            <a:endParaRPr lang="en-US" b="1" i="0" u="none" strike="noStrike" dirty="0">
              <a:solidFill>
                <a:srgbClr val="004176"/>
              </a:solidFill>
              <a:effectLst/>
              <a:latin typeface="Roboto" panose="02000000000000000000" pitchFamily="2" charset="0"/>
            </a:endParaRPr>
          </a:p>
          <a:p>
            <a:pPr marL="228600" indent="-228600">
              <a:buAutoNum type="arabicPeriod"/>
            </a:pPr>
            <a:r>
              <a:rPr lang="en-US" b="0" i="0" dirty="0" err="1">
                <a:solidFill>
                  <a:srgbClr val="212121"/>
                </a:solidFill>
                <a:effectLst/>
                <a:latin typeface="BlinkMacSystemFont"/>
              </a:rPr>
              <a:t>Providência</a:t>
            </a:r>
            <a:r>
              <a:rPr lang="en-US" b="0" i="0" dirty="0">
                <a:solidFill>
                  <a:srgbClr val="212121"/>
                </a:solidFill>
                <a:effectLst/>
                <a:latin typeface="BlinkMacSystemFont"/>
              </a:rPr>
              <a:t> R, Kramer DB, </a:t>
            </a:r>
            <a:r>
              <a:rPr lang="en-US" b="0" i="0" dirty="0" err="1">
                <a:solidFill>
                  <a:srgbClr val="212121"/>
                </a:solidFill>
                <a:effectLst/>
                <a:latin typeface="BlinkMacSystemFont"/>
              </a:rPr>
              <a:t>Pimenta</a:t>
            </a:r>
            <a:r>
              <a:rPr lang="en-US" b="0" i="0" dirty="0">
                <a:solidFill>
                  <a:srgbClr val="212121"/>
                </a:solidFill>
                <a:effectLst/>
                <a:latin typeface="BlinkMacSystemFont"/>
              </a:rPr>
              <a:t> D, Babu GG, Hatfield LA, </a:t>
            </a:r>
            <a:r>
              <a:rPr lang="en-US" b="0" i="0" dirty="0" err="1">
                <a:solidFill>
                  <a:srgbClr val="212121"/>
                </a:solidFill>
                <a:effectLst/>
                <a:latin typeface="BlinkMacSystemFont"/>
              </a:rPr>
              <a:t>Ioannou</a:t>
            </a:r>
            <a:r>
              <a:rPr lang="en-US" b="0" i="0" dirty="0">
                <a:solidFill>
                  <a:srgbClr val="212121"/>
                </a:solidFill>
                <a:effectLst/>
                <a:latin typeface="BlinkMacSystemFont"/>
              </a:rPr>
              <a:t> A, Novak J, Hauser RG, </a:t>
            </a:r>
            <a:r>
              <a:rPr lang="en-US" b="0" i="0" dirty="0" err="1">
                <a:solidFill>
                  <a:srgbClr val="212121"/>
                </a:solidFill>
                <a:effectLst/>
                <a:latin typeface="BlinkMacSystemFont"/>
              </a:rPr>
              <a:t>Lambiase</a:t>
            </a:r>
            <a:r>
              <a:rPr lang="en-US" b="0" i="0" dirty="0">
                <a:solidFill>
                  <a:srgbClr val="212121"/>
                </a:solidFill>
                <a:effectLst/>
                <a:latin typeface="BlinkMacSystemFont"/>
              </a:rPr>
              <a:t> PD. Transvenous Implantable Cardioverter-Defibrillator (ICD) Lead Performance: A Meta-Analysis of Observational Studies. J Am Heart Assoc. 2015 Oct 30;4(11):e002418. </a:t>
            </a:r>
            <a:r>
              <a:rPr lang="en-US" b="0" i="0" dirty="0" err="1">
                <a:solidFill>
                  <a:srgbClr val="212121"/>
                </a:solidFill>
                <a:effectLst/>
                <a:latin typeface="BlinkMacSystemFont"/>
              </a:rPr>
              <a:t>doi</a:t>
            </a:r>
            <a:r>
              <a:rPr lang="en-US" b="0" i="0" dirty="0">
                <a:solidFill>
                  <a:srgbClr val="212121"/>
                </a:solidFill>
                <a:effectLst/>
                <a:latin typeface="BlinkMacSystemFont"/>
              </a:rPr>
              <a:t>: 10.1161/JAHA.115.002418. PMID: 26518666; PMCID: PMC4845221.</a:t>
            </a:r>
            <a:endParaRPr lang="en-US" b="1" i="0" u="none" strike="noStrike" dirty="0">
              <a:solidFill>
                <a:srgbClr val="004176"/>
              </a:solidFill>
              <a:effectLst/>
              <a:latin typeface="Roboto" panose="02000000000000000000" pitchFamily="2" charset="0"/>
            </a:endParaRPr>
          </a:p>
          <a:p>
            <a:pPr marL="171450" indent="-171450">
              <a:buFontTx/>
              <a:buChar char="-"/>
            </a:pPr>
            <a:endParaRPr lang="en-US" b="1" dirty="0"/>
          </a:p>
        </p:txBody>
      </p:sp>
      <p:sp>
        <p:nvSpPr>
          <p:cNvPr id="4" name="Slide Number Placeholder 3"/>
          <p:cNvSpPr>
            <a:spLocks noGrp="1"/>
          </p:cNvSpPr>
          <p:nvPr>
            <p:ph type="sldNum" sz="quarter" idx="5"/>
          </p:nvPr>
        </p:nvSpPr>
        <p:spPr/>
        <p:txBody>
          <a:bodyPr/>
          <a:lstStyle/>
          <a:p>
            <a:fld id="{C342401B-AD1E-4148-843A-1CF96CA8A26C}" type="slidenum">
              <a:rPr lang="en-US" smtClean="0"/>
              <a:t>12</a:t>
            </a:fld>
            <a:endParaRPr lang="en-US"/>
          </a:p>
        </p:txBody>
      </p:sp>
    </p:spTree>
    <p:extLst>
      <p:ext uri="{BB962C8B-B14F-4D97-AF65-F5344CB8AC3E}">
        <p14:creationId xmlns:p14="http://schemas.microsoft.com/office/powerpoint/2010/main" val="21293329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Objectives </a:t>
            </a:r>
            <a:r>
              <a:rPr lang="en-US" b="0" i="1" dirty="0"/>
              <a:t>(after this session the learner will be able to): </a:t>
            </a:r>
          </a:p>
          <a:p>
            <a:pPr marL="228600" indent="-228600">
              <a:buAutoNum type="arabicPeriod"/>
            </a:pPr>
            <a:r>
              <a:rPr lang="en-US" b="0" dirty="0"/>
              <a:t>Differentiate</a:t>
            </a:r>
            <a:r>
              <a:rPr lang="en-US" b="0" baseline="0" dirty="0"/>
              <a:t> between a pacemaker and ICD on chest x ray.</a:t>
            </a:r>
          </a:p>
          <a:p>
            <a:pPr marL="228600" indent="-228600">
              <a:buAutoNum type="arabicPeriod"/>
            </a:pPr>
            <a:r>
              <a:rPr lang="en-US" b="0" dirty="0"/>
              <a:t>Identify the location of cardiac</a:t>
            </a:r>
            <a:r>
              <a:rPr lang="en-US" b="0" baseline="0" dirty="0"/>
              <a:t> device leads on a chest x ray.</a:t>
            </a:r>
            <a:r>
              <a:rPr lang="en-US" b="1" dirty="0"/>
              <a:t> </a:t>
            </a:r>
          </a:p>
          <a:p>
            <a:pPr marL="228600" indent="-228600">
              <a:buAutoNum type="arabicPeriod"/>
            </a:pPr>
            <a:r>
              <a:rPr lang="en-US" b="0" dirty="0"/>
              <a:t>Describe the indications and benefits of a CRT-D.</a:t>
            </a:r>
          </a:p>
          <a:p>
            <a:endParaRPr lang="en-US" b="1" dirty="0"/>
          </a:p>
          <a:p>
            <a:r>
              <a:rPr lang="en-US" b="1" dirty="0"/>
              <a:t>Instructions</a:t>
            </a:r>
            <a:r>
              <a:rPr lang="en-US" dirty="0"/>
              <a:t>: Ask a leaner to provide an overall interpretation.  Advance using the arrows or scroll wheel on the mouse reveal subsequent questions with answers and graphics.  You can go back to prior graphics and questions by using the back arrow or scrolling back on the mouse wheel.  </a:t>
            </a:r>
          </a:p>
          <a:p>
            <a:endParaRPr lang="en-US" dirty="0"/>
          </a:p>
          <a:p>
            <a:r>
              <a:rPr lang="en-US" sz="1200" b="1" kern="1200" dirty="0">
                <a:solidFill>
                  <a:schemeClr val="tx1"/>
                </a:solidFill>
                <a:latin typeface="+mn-lt"/>
                <a:ea typeface="+mn-ea"/>
                <a:cs typeface="+mn-cs"/>
              </a:rPr>
              <a:t>Official CXR Read</a:t>
            </a:r>
            <a:r>
              <a:rPr lang="en-US" sz="1200" kern="1200" dirty="0">
                <a:solidFill>
                  <a:schemeClr val="tx1"/>
                </a:solidFill>
                <a:latin typeface="+mn-lt"/>
                <a:ea typeface="+mn-ea"/>
                <a:cs typeface="+mn-cs"/>
              </a:rPr>
              <a:t>:. Enlarged cardiac contour. Pacing device</a:t>
            </a:r>
            <a:r>
              <a:rPr lang="en-US" sz="1200" kern="1200" baseline="0" dirty="0">
                <a:solidFill>
                  <a:schemeClr val="tx1"/>
                </a:solidFill>
                <a:latin typeface="+mn-lt"/>
                <a:ea typeface="+mn-ea"/>
                <a:cs typeface="+mn-cs"/>
              </a:rPr>
              <a:t> in place. No focal consolidation. No pleural effusions.</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Clinical Diagnosis:</a:t>
            </a:r>
            <a:r>
              <a:rPr lang="en-US" sz="1200" b="0" kern="1200" dirty="0">
                <a:solidFill>
                  <a:schemeClr val="tx1"/>
                </a:solidFill>
                <a:latin typeface="+mn-lt"/>
                <a:ea typeface="+mn-ea"/>
                <a:cs typeface="+mn-cs"/>
              </a:rPr>
              <a:t>. Cardiogenic shock due to non-ischemic cardiomyopathy</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Teaching: </a:t>
            </a:r>
            <a:r>
              <a:rPr lang="en-US" sz="1200" b="0" i="1" kern="1200" dirty="0">
                <a:solidFill>
                  <a:schemeClr val="tx1"/>
                </a:solidFill>
                <a:latin typeface="+mn-lt"/>
                <a:ea typeface="+mn-ea"/>
                <a:cs typeface="+mn-cs"/>
              </a:rPr>
              <a:t>This is usually 2-4 sentences of expanded explanations for major teaching points (usually Q2).  Include references if quoting rules or specific numbers.  </a:t>
            </a:r>
          </a:p>
          <a:p>
            <a:r>
              <a:rPr lang="en-US" sz="1200" b="0" kern="1200" dirty="0">
                <a:solidFill>
                  <a:schemeClr val="tx1"/>
                </a:solidFill>
                <a:latin typeface="+mn-lt"/>
                <a:ea typeface="+mn-ea"/>
                <a:cs typeface="+mn-cs"/>
              </a:rPr>
              <a:t>This patient has a cardiac</a:t>
            </a:r>
            <a:r>
              <a:rPr lang="en-US" sz="1200" b="0" kern="1200" baseline="0" dirty="0">
                <a:solidFill>
                  <a:schemeClr val="tx1"/>
                </a:solidFill>
                <a:latin typeface="+mn-lt"/>
                <a:ea typeface="+mn-ea"/>
                <a:cs typeface="+mn-cs"/>
              </a:rPr>
              <a:t> resynchronization therapy – defibrillator (CRT-D). This device contains three leads. The leads are introduced into the subclavian vein. One lead terminates in the right atrium and senses electrical activity. The next lead terminates in the right ventricle, where it can pace. The final lead courses from the right atrium into the coronary sinus (which drains the </a:t>
            </a:r>
            <a:r>
              <a:rPr lang="en-US" dirty="0"/>
              <a:t>cardiac veins</a:t>
            </a:r>
            <a:r>
              <a:rPr lang="en-US" sz="1200" b="0" kern="1200" baseline="0" dirty="0">
                <a:solidFill>
                  <a:schemeClr val="tx1"/>
                </a:solidFill>
                <a:latin typeface="+mn-lt"/>
                <a:ea typeface="+mn-ea"/>
                <a:cs typeface="+mn-cs"/>
              </a:rPr>
              <a:t>) and abuts the left ventricle, where it can pace this chamber. Simultaneous pacing of the right and left ventricle (resynchronization therapy) can improve ejection fraction, NYHA classification, reduce hospitalizations and mortality in patients with severe heart failure who have a prolonged QRS (&gt;150ms or LBBB and &gt;130ms). Most patients with an indication for CRT have a concomitant indication for an ICD as primary prevention of SCD. (1, 2)  However, a CRT-D comes with limitations and risks including higher costs, higher infection risk, greater likelihood of recall and less reliable pacing. (3)  </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Take home points</a:t>
            </a:r>
            <a:r>
              <a:rPr lang="en-US" sz="1200" kern="1200" dirty="0">
                <a:solidFill>
                  <a:schemeClr val="tx1"/>
                </a:solidFill>
                <a:latin typeface="+mn-lt"/>
                <a:ea typeface="+mn-ea"/>
                <a:cs typeface="+mn-cs"/>
              </a:rPr>
              <a:t>:</a:t>
            </a:r>
          </a:p>
          <a:p>
            <a:pPr marL="171450" indent="-171450">
              <a:buFontTx/>
              <a:buChar char="-"/>
            </a:pPr>
            <a:r>
              <a:rPr lang="en-US" sz="1200" kern="1200" dirty="0">
                <a:solidFill>
                  <a:schemeClr val="tx1"/>
                </a:solidFill>
                <a:latin typeface="+mn-lt"/>
                <a:ea typeface="+mn-ea"/>
                <a:cs typeface="+mn-cs"/>
              </a:rPr>
              <a:t>A thick charge coil seen on an intracardiac device lead is for defibrillation</a:t>
            </a:r>
          </a:p>
          <a:p>
            <a:pPr marL="171450" indent="-171450">
              <a:buFontTx/>
              <a:buChar char="-"/>
            </a:pPr>
            <a:r>
              <a:rPr lang="en-US" sz="1200" kern="1200" dirty="0">
                <a:solidFill>
                  <a:schemeClr val="tx1"/>
                </a:solidFill>
                <a:latin typeface="+mn-lt"/>
                <a:ea typeface="+mn-ea"/>
                <a:cs typeface="+mn-cs"/>
              </a:rPr>
              <a:t>Cardiac resynchronization therapy with bi-V pacing is indicated for LVEF &lt;35% and a QRS &gt;120ms to improve EF, HF symptoms, hospitalizations and all-cause mortality.  </a:t>
            </a:r>
          </a:p>
          <a:p>
            <a:pPr marL="171450" indent="-171450">
              <a:buFontTx/>
              <a:buChar char="-"/>
            </a:pPr>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References:</a:t>
            </a:r>
          </a:p>
          <a:p>
            <a:pPr marL="228600" indent="-228600">
              <a:buAutoNum type="arabicPeriod"/>
            </a:pPr>
            <a:r>
              <a:rPr lang="en-US" b="0" i="0" dirty="0">
                <a:solidFill>
                  <a:srgbClr val="000000"/>
                </a:solidFill>
                <a:effectLst/>
                <a:latin typeface="Roboto" panose="02000000000000000000" pitchFamily="2" charset="0"/>
              </a:rPr>
              <a:t>Russo A, </a:t>
            </a:r>
            <a:r>
              <a:rPr lang="en-US" b="0" i="0" dirty="0" err="1">
                <a:solidFill>
                  <a:srgbClr val="000000"/>
                </a:solidFill>
                <a:effectLst/>
                <a:latin typeface="Roboto" panose="02000000000000000000" pitchFamily="2" charset="0"/>
              </a:rPr>
              <a:t>Stainback</a:t>
            </a:r>
            <a:r>
              <a:rPr lang="en-US" b="0" i="0" dirty="0">
                <a:solidFill>
                  <a:srgbClr val="000000"/>
                </a:solidFill>
                <a:effectLst/>
                <a:latin typeface="Roboto" panose="02000000000000000000" pitchFamily="2" charset="0"/>
              </a:rPr>
              <a:t> R, Bailey S, et al. ACCF/HRS/AHA/ASE/HFSA/SCAI/SCCT/SCMR 2013 Appropriate Use Criteria for Implantable Cardioverter-Defibrillators and Cardiac Resynchronization Therapy. </a:t>
            </a:r>
            <a:r>
              <a:rPr lang="en-US" b="0" i="1" dirty="0">
                <a:solidFill>
                  <a:srgbClr val="000000"/>
                </a:solidFill>
                <a:effectLst/>
                <a:latin typeface="Roboto" panose="02000000000000000000" pitchFamily="2" charset="0"/>
              </a:rPr>
              <a:t>J Am Coll </a:t>
            </a:r>
            <a:r>
              <a:rPr lang="en-US" b="0" i="1" dirty="0" err="1">
                <a:solidFill>
                  <a:srgbClr val="000000"/>
                </a:solidFill>
                <a:effectLst/>
                <a:latin typeface="Roboto" panose="02000000000000000000" pitchFamily="2" charset="0"/>
              </a:rPr>
              <a:t>Cardiol</a:t>
            </a:r>
            <a:r>
              <a:rPr lang="en-US" b="0" i="1" dirty="0">
                <a:solidFill>
                  <a:srgbClr val="000000"/>
                </a:solidFill>
                <a:effectLst/>
                <a:latin typeface="Roboto" panose="02000000000000000000" pitchFamily="2" charset="0"/>
              </a:rPr>
              <a:t>. </a:t>
            </a:r>
            <a:r>
              <a:rPr lang="en-US" b="0" i="0" dirty="0">
                <a:solidFill>
                  <a:srgbClr val="000000"/>
                </a:solidFill>
                <a:effectLst/>
                <a:latin typeface="Roboto" panose="02000000000000000000" pitchFamily="2" charset="0"/>
              </a:rPr>
              <a:t>2013 Mar, 61 (12) 1318–1368.</a:t>
            </a:r>
            <a:r>
              <a:rPr lang="en-US" b="1" i="0" u="none" strike="noStrike" dirty="0">
                <a:solidFill>
                  <a:srgbClr val="004176"/>
                </a:solidFill>
                <a:effectLst/>
                <a:latin typeface="Roboto" panose="02000000000000000000" pitchFamily="2" charset="0"/>
                <a:hlinkClick r:id="rId3"/>
              </a:rPr>
              <a:t>https://doi.org/10.1016/j.jacc.2012.12.017</a:t>
            </a:r>
            <a:endParaRPr lang="en-US" b="1" i="0" u="none" strike="noStrike" dirty="0">
              <a:solidFill>
                <a:srgbClr val="004176"/>
              </a:solidFill>
              <a:effectLst/>
              <a:latin typeface="Roboto" panose="02000000000000000000" pitchFamily="2" charset="0"/>
            </a:endParaRPr>
          </a:p>
          <a:p>
            <a:pPr marL="228600" indent="-228600">
              <a:buAutoNum type="arabicPeriod"/>
            </a:pPr>
            <a:r>
              <a:rPr lang="en-US" b="0" i="0" dirty="0">
                <a:solidFill>
                  <a:srgbClr val="212121"/>
                </a:solidFill>
                <a:effectLst/>
                <a:latin typeface="BlinkMacSystemFont"/>
              </a:rPr>
              <a:t>Tang AS, Wells GA, </a:t>
            </a:r>
            <a:r>
              <a:rPr lang="en-US" b="0" i="0" dirty="0" err="1">
                <a:solidFill>
                  <a:srgbClr val="212121"/>
                </a:solidFill>
                <a:effectLst/>
                <a:latin typeface="BlinkMacSystemFont"/>
              </a:rPr>
              <a:t>Talajic</a:t>
            </a:r>
            <a:r>
              <a:rPr lang="en-US" b="0" i="0" dirty="0">
                <a:solidFill>
                  <a:srgbClr val="212121"/>
                </a:solidFill>
                <a:effectLst/>
                <a:latin typeface="BlinkMacSystemFont"/>
              </a:rPr>
              <a:t> M, Arnold MO, Sheldon R, Connolly S, </a:t>
            </a:r>
            <a:r>
              <a:rPr lang="en-US" b="0" i="0" dirty="0" err="1">
                <a:solidFill>
                  <a:srgbClr val="212121"/>
                </a:solidFill>
                <a:effectLst/>
                <a:latin typeface="BlinkMacSystemFont"/>
              </a:rPr>
              <a:t>Hohnloser</a:t>
            </a:r>
            <a:r>
              <a:rPr lang="en-US" b="0" i="0" dirty="0">
                <a:solidFill>
                  <a:srgbClr val="212121"/>
                </a:solidFill>
                <a:effectLst/>
                <a:latin typeface="BlinkMacSystemFont"/>
              </a:rPr>
              <a:t> SH, Nichol G, </a:t>
            </a:r>
            <a:r>
              <a:rPr lang="en-US" b="0" i="0" dirty="0" err="1">
                <a:solidFill>
                  <a:srgbClr val="212121"/>
                </a:solidFill>
                <a:effectLst/>
                <a:latin typeface="BlinkMacSystemFont"/>
              </a:rPr>
              <a:t>Birnie</a:t>
            </a:r>
            <a:r>
              <a:rPr lang="en-US" b="0" i="0" dirty="0">
                <a:solidFill>
                  <a:srgbClr val="212121"/>
                </a:solidFill>
                <a:effectLst/>
                <a:latin typeface="BlinkMacSystemFont"/>
              </a:rPr>
              <a:t> DH, Sapp JL, Yee R, Healey JS, Rouleau JL; Resynchronization-Defibrillation for Ambulatory Heart Failure Trial Investigators. Cardiac-resynchronization therapy for mild-to-moderate heart failure. N </a:t>
            </a:r>
            <a:r>
              <a:rPr lang="en-US" b="0" i="0" dirty="0" err="1">
                <a:solidFill>
                  <a:srgbClr val="212121"/>
                </a:solidFill>
                <a:effectLst/>
                <a:latin typeface="BlinkMacSystemFont"/>
              </a:rPr>
              <a:t>Engl</a:t>
            </a:r>
            <a:r>
              <a:rPr lang="en-US" b="0" i="0" dirty="0">
                <a:solidFill>
                  <a:srgbClr val="212121"/>
                </a:solidFill>
                <a:effectLst/>
                <a:latin typeface="BlinkMacSystemFont"/>
              </a:rPr>
              <a:t> J Med. 2010 Dec 16;363(25):2385-95. </a:t>
            </a:r>
            <a:r>
              <a:rPr lang="en-US" b="0" i="0" dirty="0" err="1">
                <a:solidFill>
                  <a:srgbClr val="212121"/>
                </a:solidFill>
                <a:effectLst/>
                <a:latin typeface="BlinkMacSystemFont"/>
              </a:rPr>
              <a:t>doi</a:t>
            </a:r>
            <a:r>
              <a:rPr lang="en-US" b="0" i="0" dirty="0">
                <a:solidFill>
                  <a:srgbClr val="212121"/>
                </a:solidFill>
                <a:effectLst/>
                <a:latin typeface="BlinkMacSystemFont"/>
              </a:rPr>
              <a:t>: 10.1056/NEJMoa1009540. </a:t>
            </a:r>
            <a:r>
              <a:rPr lang="en-US" b="0" i="0" dirty="0" err="1">
                <a:solidFill>
                  <a:srgbClr val="212121"/>
                </a:solidFill>
                <a:effectLst/>
                <a:latin typeface="BlinkMacSystemFont"/>
              </a:rPr>
              <a:t>Epub</a:t>
            </a:r>
            <a:r>
              <a:rPr lang="en-US" b="0" i="0" dirty="0">
                <a:solidFill>
                  <a:srgbClr val="212121"/>
                </a:solidFill>
                <a:effectLst/>
                <a:latin typeface="BlinkMacSystemFont"/>
              </a:rPr>
              <a:t> 2010 Nov 14. PMID: 21073365.</a:t>
            </a:r>
            <a:endParaRPr lang="en-US" b="1" i="0" u="none" strike="noStrike" dirty="0">
              <a:solidFill>
                <a:srgbClr val="004176"/>
              </a:solidFill>
              <a:effectLst/>
              <a:latin typeface="Roboto" panose="02000000000000000000" pitchFamily="2" charset="0"/>
            </a:endParaRPr>
          </a:p>
          <a:p>
            <a:pPr marL="228600" indent="-228600">
              <a:buAutoNum type="arabicPeriod"/>
            </a:pPr>
            <a:r>
              <a:rPr lang="en-US" b="0" i="0" dirty="0" err="1">
                <a:solidFill>
                  <a:srgbClr val="212121"/>
                </a:solidFill>
                <a:effectLst/>
                <a:latin typeface="BlinkMacSystemFont"/>
              </a:rPr>
              <a:t>Providência</a:t>
            </a:r>
            <a:r>
              <a:rPr lang="en-US" b="0" i="0" dirty="0">
                <a:solidFill>
                  <a:srgbClr val="212121"/>
                </a:solidFill>
                <a:effectLst/>
                <a:latin typeface="BlinkMacSystemFont"/>
              </a:rPr>
              <a:t> R, Kramer DB, </a:t>
            </a:r>
            <a:r>
              <a:rPr lang="en-US" b="0" i="0" dirty="0" err="1">
                <a:solidFill>
                  <a:srgbClr val="212121"/>
                </a:solidFill>
                <a:effectLst/>
                <a:latin typeface="BlinkMacSystemFont"/>
              </a:rPr>
              <a:t>Pimenta</a:t>
            </a:r>
            <a:r>
              <a:rPr lang="en-US" b="0" i="0" dirty="0">
                <a:solidFill>
                  <a:srgbClr val="212121"/>
                </a:solidFill>
                <a:effectLst/>
                <a:latin typeface="BlinkMacSystemFont"/>
              </a:rPr>
              <a:t> D, Babu GG, Hatfield LA, </a:t>
            </a:r>
            <a:r>
              <a:rPr lang="en-US" b="0" i="0" dirty="0" err="1">
                <a:solidFill>
                  <a:srgbClr val="212121"/>
                </a:solidFill>
                <a:effectLst/>
                <a:latin typeface="BlinkMacSystemFont"/>
              </a:rPr>
              <a:t>Ioannou</a:t>
            </a:r>
            <a:r>
              <a:rPr lang="en-US" b="0" i="0" dirty="0">
                <a:solidFill>
                  <a:srgbClr val="212121"/>
                </a:solidFill>
                <a:effectLst/>
                <a:latin typeface="BlinkMacSystemFont"/>
              </a:rPr>
              <a:t> A, Novak J, Hauser RG, </a:t>
            </a:r>
            <a:r>
              <a:rPr lang="en-US" b="0" i="0" dirty="0" err="1">
                <a:solidFill>
                  <a:srgbClr val="212121"/>
                </a:solidFill>
                <a:effectLst/>
                <a:latin typeface="BlinkMacSystemFont"/>
              </a:rPr>
              <a:t>Lambiase</a:t>
            </a:r>
            <a:r>
              <a:rPr lang="en-US" b="0" i="0" dirty="0">
                <a:solidFill>
                  <a:srgbClr val="212121"/>
                </a:solidFill>
                <a:effectLst/>
                <a:latin typeface="BlinkMacSystemFont"/>
              </a:rPr>
              <a:t> PD. Transvenous Implantable Cardioverter-Defibrillator (ICD) Lead Performance: A Meta-Analysis of Observational Studies. J Am Heart Assoc. 2015 Oct 30;4(11):e002418. </a:t>
            </a:r>
            <a:r>
              <a:rPr lang="en-US" b="0" i="0" dirty="0" err="1">
                <a:solidFill>
                  <a:srgbClr val="212121"/>
                </a:solidFill>
                <a:effectLst/>
                <a:latin typeface="BlinkMacSystemFont"/>
              </a:rPr>
              <a:t>doi</a:t>
            </a:r>
            <a:r>
              <a:rPr lang="en-US" b="0" i="0" dirty="0">
                <a:solidFill>
                  <a:srgbClr val="212121"/>
                </a:solidFill>
                <a:effectLst/>
                <a:latin typeface="BlinkMacSystemFont"/>
              </a:rPr>
              <a:t>: 10.1161/JAHA.115.002418. PMID: 26518666; PMCID: PMC4845221.</a:t>
            </a:r>
            <a:endParaRPr lang="en-US" b="1" i="0" u="none" strike="noStrike" dirty="0">
              <a:solidFill>
                <a:srgbClr val="004176"/>
              </a:solidFill>
              <a:effectLst/>
              <a:latin typeface="Roboto" panose="02000000000000000000" pitchFamily="2" charset="0"/>
            </a:endParaRPr>
          </a:p>
          <a:p>
            <a:pPr marL="171450" indent="-171450">
              <a:buFontTx/>
              <a:buChar char="-"/>
            </a:pPr>
            <a:endParaRPr lang="en-US" b="1" dirty="0"/>
          </a:p>
        </p:txBody>
      </p:sp>
      <p:sp>
        <p:nvSpPr>
          <p:cNvPr id="4" name="Slide Number Placeholder 3"/>
          <p:cNvSpPr>
            <a:spLocks noGrp="1"/>
          </p:cNvSpPr>
          <p:nvPr>
            <p:ph type="sldNum" sz="quarter" idx="5"/>
          </p:nvPr>
        </p:nvSpPr>
        <p:spPr/>
        <p:txBody>
          <a:bodyPr/>
          <a:lstStyle/>
          <a:p>
            <a:fld id="{C342401B-AD1E-4148-843A-1CF96CA8A26C}" type="slidenum">
              <a:rPr lang="en-US" smtClean="0"/>
              <a:t>13</a:t>
            </a:fld>
            <a:endParaRPr lang="en-US"/>
          </a:p>
        </p:txBody>
      </p:sp>
    </p:spTree>
    <p:extLst>
      <p:ext uri="{BB962C8B-B14F-4D97-AF65-F5344CB8AC3E}">
        <p14:creationId xmlns:p14="http://schemas.microsoft.com/office/powerpoint/2010/main" val="25530378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Objectives:</a:t>
            </a:r>
          </a:p>
          <a:p>
            <a:pPr marL="171450" indent="-171450">
              <a:buFontTx/>
              <a:buChar char="-"/>
            </a:pPr>
            <a:r>
              <a:rPr lang="en-US" b="0" dirty="0"/>
              <a:t>Use the silhouette sign to localize a right middle lobe pneumonia and parapneumonic effusion on chest x-ray. </a:t>
            </a:r>
          </a:p>
          <a:p>
            <a:endParaRPr lang="en-US" b="0" dirty="0"/>
          </a:p>
          <a:p>
            <a:r>
              <a:rPr lang="en-US" b="1" dirty="0"/>
              <a:t>Instructions</a:t>
            </a:r>
            <a:r>
              <a:rPr lang="en-US" dirty="0"/>
              <a:t>: Ask a leaner to provide an overall interpretation.  Advance using the arrows or scroll wheel on the mouse reveal subsequent questions with answers and graphics.  You can go back to prior graphics and questions by using the back arrow or scrolling back on the mouse wheel.  </a:t>
            </a:r>
          </a:p>
          <a:p>
            <a:endParaRPr lang="en-US" dirty="0"/>
          </a:p>
          <a:p>
            <a:r>
              <a:rPr lang="en-US" sz="1200" b="1" kern="1200" dirty="0">
                <a:solidFill>
                  <a:schemeClr val="tx1"/>
                </a:solidFill>
                <a:latin typeface="+mn-lt"/>
                <a:ea typeface="+mn-ea"/>
                <a:cs typeface="+mn-cs"/>
              </a:rPr>
              <a:t>Official CXR Read</a:t>
            </a:r>
            <a:r>
              <a:rPr lang="en-US" sz="1200" kern="1200" dirty="0">
                <a:solidFill>
                  <a:schemeClr val="tx1"/>
                </a:solidFill>
                <a:latin typeface="+mn-lt"/>
                <a:ea typeface="+mn-ea"/>
                <a:cs typeface="+mn-cs"/>
              </a:rPr>
              <a:t>:. </a:t>
            </a:r>
            <a:r>
              <a:rPr lang="en-US" sz="1200" dirty="0"/>
              <a:t>Dense right</a:t>
            </a:r>
            <a:r>
              <a:rPr lang="en-US" sz="1200" baseline="0" dirty="0"/>
              <a:t> middle lobe</a:t>
            </a:r>
            <a:r>
              <a:rPr lang="en-US" sz="1200" dirty="0"/>
              <a:t> consolidation and small right pleural effusion</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Diagnosis:</a:t>
            </a:r>
            <a:r>
              <a:rPr lang="en-US" sz="1200" b="0" kern="1200" dirty="0">
                <a:solidFill>
                  <a:schemeClr val="tx1"/>
                </a:solidFill>
                <a:latin typeface="+mn-lt"/>
                <a:ea typeface="+mn-ea"/>
                <a:cs typeface="+mn-cs"/>
              </a:rPr>
              <a:t> Right middle lobe pneumonia and parapneumonic effusion</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Take home points</a:t>
            </a:r>
            <a:r>
              <a:rPr lang="en-US" sz="1200" kern="1200" dirty="0">
                <a:solidFill>
                  <a:schemeClr val="tx1"/>
                </a:solidFill>
                <a:latin typeface="+mn-lt"/>
                <a:ea typeface="+mn-ea"/>
                <a:cs typeface="+mn-cs"/>
              </a:rPr>
              <a:t>:</a:t>
            </a:r>
          </a:p>
          <a:p>
            <a:pPr marL="171450" indent="-171450">
              <a:buFontTx/>
              <a:buChar char="-"/>
            </a:pPr>
            <a:r>
              <a:rPr lang="en-US" sz="1200" b="0" i="0" u="none" strike="noStrike" kern="1200" dirty="0">
                <a:solidFill>
                  <a:schemeClr val="tx1"/>
                </a:solidFill>
                <a:effectLst/>
                <a:latin typeface="+mn-lt"/>
                <a:ea typeface="+mn-ea"/>
                <a:cs typeface="+mn-cs"/>
              </a:rPr>
              <a:t>Silhouette sign is</a:t>
            </a:r>
            <a:r>
              <a:rPr lang="en-US" sz="1200" b="0" i="0" u="none" strike="noStrike" kern="1200" baseline="0" dirty="0">
                <a:solidFill>
                  <a:schemeClr val="tx1"/>
                </a:solidFill>
                <a:effectLst/>
                <a:latin typeface="+mn-lt"/>
                <a:ea typeface="+mn-ea"/>
                <a:cs typeface="+mn-cs"/>
              </a:rPr>
              <a:t> defined as</a:t>
            </a:r>
            <a:r>
              <a:rPr lang="en-US" sz="1200" b="0" i="0" u="none" strike="noStrike" kern="1200" dirty="0">
                <a:solidFill>
                  <a:schemeClr val="tx1"/>
                </a:solidFill>
                <a:effectLst/>
                <a:latin typeface="+mn-lt"/>
                <a:ea typeface="+mn-ea"/>
                <a:cs typeface="+mn-cs"/>
              </a:rPr>
              <a:t> a loss of the normal radiographic silhouette, or interface, making it difficult to distinguish the borders of two different tissues.  This results when substances of similar density are in direct contact.</a:t>
            </a:r>
            <a:endParaRPr lang="en-US" sz="1200" kern="1200" dirty="0">
              <a:solidFill>
                <a:schemeClr val="tx1"/>
              </a:solidFill>
              <a:latin typeface="+mn-lt"/>
              <a:ea typeface="+mn-ea"/>
              <a:cs typeface="+mn-cs"/>
            </a:endParaRPr>
          </a:p>
          <a:p>
            <a:pPr marL="171450" indent="-171450">
              <a:buFontTx/>
              <a:buChar char="-"/>
            </a:pPr>
            <a:r>
              <a:rPr lang="en-US" sz="1200" kern="1200" dirty="0">
                <a:solidFill>
                  <a:schemeClr val="tx1"/>
                </a:solidFill>
                <a:latin typeface="+mn-lt"/>
                <a:ea typeface="+mn-ea"/>
                <a:cs typeface="+mn-cs"/>
              </a:rPr>
              <a:t>A</a:t>
            </a:r>
            <a:r>
              <a:rPr lang="en-US" sz="1200" kern="1200" baseline="0" dirty="0">
                <a:solidFill>
                  <a:schemeClr val="tx1"/>
                </a:solidFill>
                <a:latin typeface="+mn-lt"/>
                <a:ea typeface="+mn-ea"/>
                <a:cs typeface="+mn-cs"/>
              </a:rPr>
              <a:t> consolidation which obscures the right heart border is in the right middle lobe. </a:t>
            </a:r>
          </a:p>
          <a:p>
            <a:pPr marL="171450" indent="-171450">
              <a:buFontTx/>
              <a:buChar char="-"/>
            </a:pPr>
            <a:r>
              <a:rPr lang="en-US" sz="1200" kern="1200" baseline="0" dirty="0">
                <a:solidFill>
                  <a:schemeClr val="tx1"/>
                </a:solidFill>
                <a:latin typeface="+mn-lt"/>
                <a:ea typeface="+mn-ea"/>
                <a:cs typeface="+mn-cs"/>
              </a:rPr>
              <a:t>A pleural effusion next to a pneumonia is termed a parapneumonic effusion</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Goodman, L. R. (2019). Felson's Principles of Chest Roentgenology E-Book: A Programmed Text. Netherlands: Elsevier Health Sciences.</a:t>
            </a:r>
          </a:p>
          <a:p>
            <a:endParaRPr lang="en-US" b="1" dirty="0"/>
          </a:p>
        </p:txBody>
      </p:sp>
      <p:sp>
        <p:nvSpPr>
          <p:cNvPr id="4" name="Slide Number Placeholder 3"/>
          <p:cNvSpPr>
            <a:spLocks noGrp="1"/>
          </p:cNvSpPr>
          <p:nvPr>
            <p:ph type="sldNum" sz="quarter" idx="5"/>
          </p:nvPr>
        </p:nvSpPr>
        <p:spPr/>
        <p:txBody>
          <a:bodyPr/>
          <a:lstStyle/>
          <a:p>
            <a:fld id="{C342401B-AD1E-4148-843A-1CF96CA8A26C}" type="slidenum">
              <a:rPr lang="en-US" smtClean="0"/>
              <a:t>2</a:t>
            </a:fld>
            <a:endParaRPr lang="en-US"/>
          </a:p>
        </p:txBody>
      </p:sp>
    </p:spTree>
    <p:extLst>
      <p:ext uri="{BB962C8B-B14F-4D97-AF65-F5344CB8AC3E}">
        <p14:creationId xmlns:p14="http://schemas.microsoft.com/office/powerpoint/2010/main" val="1635801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Objectives:</a:t>
            </a:r>
          </a:p>
          <a:p>
            <a:pPr marL="0" indent="0">
              <a:buFontTx/>
              <a:buNone/>
            </a:pPr>
            <a:r>
              <a:rPr lang="en-US" b="0" baseline="0" dirty="0"/>
              <a:t>1. Identify an endotracheal tube on CXR and determine whether it is in the appropriate position.</a:t>
            </a:r>
          </a:p>
          <a:p>
            <a:endParaRPr lang="en-US" b="1" dirty="0"/>
          </a:p>
          <a:p>
            <a:r>
              <a:rPr lang="en-US" b="1" dirty="0"/>
              <a:t>Instructions</a:t>
            </a:r>
            <a:r>
              <a:rPr lang="en-US" dirty="0"/>
              <a:t>: Ask a leaner to provide an overall interpretation.  Advance using the arrows or scroll wheel on the mouse reveal subsequent questions with answers and graphics.  You can go back to prior graphics and questions by using the back arrow or scrolling back on the mouse wheel.  </a:t>
            </a:r>
          </a:p>
          <a:p>
            <a:endParaRPr lang="en-US" dirty="0"/>
          </a:p>
          <a:p>
            <a:r>
              <a:rPr lang="en-US" sz="1200" b="1" kern="1200" dirty="0">
                <a:solidFill>
                  <a:schemeClr val="tx1"/>
                </a:solidFill>
                <a:latin typeface="+mn-lt"/>
                <a:ea typeface="+mn-ea"/>
                <a:cs typeface="+mn-cs"/>
              </a:rPr>
              <a:t>Official CXR Read</a:t>
            </a:r>
            <a:r>
              <a:rPr lang="en-US" sz="1200" kern="120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Right IJ line terminates in the distal SVC. Enteric tube reaches the proximal stomach. ET tube is been placed and extends approximately 1.7 cm into the right mainstem bronchus. Diffuse lung opacities more focal right basal consolidation. There are is a small right pleural effusion.</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Diagnosis:</a:t>
            </a:r>
            <a:r>
              <a:rPr lang="en-US" sz="1200" b="0" kern="1200" dirty="0">
                <a:solidFill>
                  <a:schemeClr val="tx1"/>
                </a:solidFill>
                <a:latin typeface="+mn-lt"/>
                <a:ea typeface="+mn-ea"/>
                <a:cs typeface="+mn-cs"/>
              </a:rPr>
              <a:t>. Acute respiratory distress syndrome secondary</a:t>
            </a:r>
            <a:r>
              <a:rPr lang="en-US" sz="1200" b="0" kern="1200" baseline="0" dirty="0">
                <a:solidFill>
                  <a:schemeClr val="tx1"/>
                </a:solidFill>
                <a:latin typeface="+mn-lt"/>
                <a:ea typeface="+mn-ea"/>
                <a:cs typeface="+mn-cs"/>
              </a:rPr>
              <a:t> to sepsis from spontaneous bacterial peritonitis</a:t>
            </a:r>
          </a:p>
          <a:p>
            <a:endParaRPr lang="en-US" sz="1200" b="0"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Teaching: </a:t>
            </a:r>
            <a:r>
              <a:rPr lang="en-US" sz="1200" b="0" kern="1200" baseline="0" dirty="0">
                <a:solidFill>
                  <a:schemeClr val="tx1"/>
                </a:solidFill>
                <a:latin typeface="+mn-lt"/>
                <a:ea typeface="+mn-ea"/>
                <a:cs typeface="+mn-cs"/>
              </a:rPr>
              <a:t>An endotracheal tube should terminate 2-4 cm above the carina. The tube must be low enough to ensure that the cuff will inflate below the vocal cords (avoid vocal cord trauma), and high enough to adequately ventilate both lungs.</a:t>
            </a:r>
            <a:endParaRPr lang="en-US" sz="1200" b="0" kern="1200" dirty="0">
              <a:solidFill>
                <a:schemeClr val="tx1"/>
              </a:solidFill>
              <a:latin typeface="+mn-lt"/>
              <a:ea typeface="+mn-ea"/>
              <a:cs typeface="+mn-cs"/>
            </a:endParaRP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Take home points</a:t>
            </a:r>
            <a:r>
              <a:rPr lang="en-US" sz="1200" kern="1200" dirty="0">
                <a:solidFill>
                  <a:schemeClr val="tx1"/>
                </a:solidFill>
                <a:latin typeface="+mn-lt"/>
                <a:ea typeface="+mn-ea"/>
                <a:cs typeface="+mn-cs"/>
              </a:rPr>
              <a:t>:</a:t>
            </a:r>
          </a:p>
          <a:p>
            <a:pPr marL="171450" indent="-171450">
              <a:buFontTx/>
              <a:buChar char="-"/>
            </a:pPr>
            <a:r>
              <a:rPr lang="en-US" sz="1200" kern="1200" dirty="0">
                <a:solidFill>
                  <a:schemeClr val="tx1"/>
                </a:solidFill>
                <a:latin typeface="+mn-lt"/>
                <a:ea typeface="+mn-ea"/>
                <a:cs typeface="+mn-cs"/>
              </a:rPr>
              <a:t>An endotracheal tube should terminate 2-4 cm above the</a:t>
            </a:r>
            <a:r>
              <a:rPr lang="en-US" sz="1200" kern="1200" baseline="0" dirty="0">
                <a:solidFill>
                  <a:schemeClr val="tx1"/>
                </a:solidFill>
                <a:latin typeface="+mn-lt"/>
                <a:ea typeface="+mn-ea"/>
                <a:cs typeface="+mn-cs"/>
              </a:rPr>
              <a:t> carina </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References:</a:t>
            </a:r>
            <a:br>
              <a:rPr lang="en-US" dirty="0"/>
            </a:br>
            <a:r>
              <a:rPr lang="en-US" sz="1200" b="0" i="0" u="none" strike="noStrike" kern="1200" dirty="0">
                <a:solidFill>
                  <a:schemeClr val="bg1"/>
                </a:solidFill>
                <a:effectLst/>
                <a:latin typeface="+mn-lt"/>
                <a:ea typeface="+mn-ea"/>
                <a:cs typeface="+mn-cs"/>
                <a:hlinkClick r:id="rId3"/>
              </a:rPr>
              <a:t>Myrna C. B. Godoy</a:t>
            </a:r>
            <a:r>
              <a:rPr lang="en-US" sz="1200" b="0" i="0" u="none" kern="1200" dirty="0">
                <a:solidFill>
                  <a:schemeClr val="bg1"/>
                </a:solidFill>
                <a:effectLst/>
                <a:latin typeface="+mn-lt"/>
                <a:ea typeface="+mn-ea"/>
                <a:cs typeface="+mn-cs"/>
              </a:rPr>
              <a:t>, </a:t>
            </a:r>
            <a:r>
              <a:rPr lang="en-US" sz="1200" b="0" i="0" u="none" strike="noStrike" kern="1200" dirty="0">
                <a:solidFill>
                  <a:schemeClr val="bg1"/>
                </a:solidFill>
                <a:effectLst/>
                <a:latin typeface="+mn-lt"/>
                <a:ea typeface="+mn-ea"/>
                <a:cs typeface="+mn-cs"/>
                <a:hlinkClick r:id="rId4"/>
              </a:rPr>
              <a:t>Barry S. </a:t>
            </a:r>
            <a:r>
              <a:rPr lang="en-US" sz="1200" b="0" i="0" u="none" strike="noStrike" kern="1200" dirty="0" err="1">
                <a:solidFill>
                  <a:schemeClr val="bg1"/>
                </a:solidFill>
                <a:effectLst/>
                <a:latin typeface="+mn-lt"/>
                <a:ea typeface="+mn-ea"/>
                <a:cs typeface="+mn-cs"/>
                <a:hlinkClick r:id="rId4"/>
              </a:rPr>
              <a:t>Leitman</a:t>
            </a:r>
            <a:r>
              <a:rPr lang="en-US" sz="1200" b="0" i="0" u="none" kern="1200" dirty="0">
                <a:solidFill>
                  <a:schemeClr val="bg1"/>
                </a:solidFill>
                <a:effectLst/>
                <a:latin typeface="+mn-lt"/>
                <a:ea typeface="+mn-ea"/>
                <a:cs typeface="+mn-cs"/>
              </a:rPr>
              <a:t>, </a:t>
            </a:r>
            <a:r>
              <a:rPr lang="en-US" sz="1200" b="0" i="0" u="none" strike="noStrike" kern="1200" dirty="0">
                <a:solidFill>
                  <a:schemeClr val="bg1"/>
                </a:solidFill>
                <a:effectLst/>
                <a:latin typeface="+mn-lt"/>
                <a:ea typeface="+mn-ea"/>
                <a:cs typeface="+mn-cs"/>
                <a:hlinkClick r:id="rId5"/>
              </a:rPr>
              <a:t>Patricia M. de Groot</a:t>
            </a:r>
            <a:r>
              <a:rPr lang="en-US" sz="1200" b="0" i="0" u="none" kern="1200" dirty="0">
                <a:solidFill>
                  <a:schemeClr val="bg1"/>
                </a:solidFill>
                <a:effectLst/>
                <a:latin typeface="+mn-lt"/>
                <a:ea typeface="+mn-ea"/>
                <a:cs typeface="+mn-cs"/>
              </a:rPr>
              <a:t>, </a:t>
            </a:r>
            <a:r>
              <a:rPr lang="en-US" sz="1200" b="0" i="0" u="none" strike="noStrike" kern="1200" dirty="0" err="1">
                <a:solidFill>
                  <a:schemeClr val="bg1"/>
                </a:solidFill>
                <a:effectLst/>
                <a:latin typeface="+mn-lt"/>
                <a:ea typeface="+mn-ea"/>
                <a:cs typeface="+mn-cs"/>
                <a:hlinkClick r:id="rId6"/>
              </a:rPr>
              <a:t>Ioannis</a:t>
            </a:r>
            <a:r>
              <a:rPr lang="en-US" sz="1200" b="0" i="0" u="none" strike="noStrike" kern="1200" dirty="0">
                <a:solidFill>
                  <a:schemeClr val="bg1"/>
                </a:solidFill>
                <a:effectLst/>
                <a:latin typeface="+mn-lt"/>
                <a:ea typeface="+mn-ea"/>
                <a:cs typeface="+mn-cs"/>
                <a:hlinkClick r:id="rId6"/>
              </a:rPr>
              <a:t> Vlahos</a:t>
            </a:r>
            <a:r>
              <a:rPr lang="en-US" sz="1200" b="0" i="0" u="none" kern="1200" dirty="0">
                <a:solidFill>
                  <a:schemeClr val="bg1"/>
                </a:solidFill>
                <a:effectLst/>
                <a:latin typeface="+mn-lt"/>
                <a:ea typeface="+mn-ea"/>
                <a:cs typeface="+mn-cs"/>
              </a:rPr>
              <a:t>, and </a:t>
            </a:r>
            <a:r>
              <a:rPr lang="en-US" sz="1200" b="0" i="0" u="none" strike="noStrike" kern="1200" dirty="0">
                <a:solidFill>
                  <a:schemeClr val="bg1"/>
                </a:solidFill>
                <a:effectLst/>
                <a:latin typeface="+mn-lt"/>
                <a:ea typeface="+mn-ea"/>
                <a:cs typeface="+mn-cs"/>
                <a:hlinkClick r:id="rId7"/>
              </a:rPr>
              <a:t>David P. </a:t>
            </a:r>
            <a:r>
              <a:rPr lang="en-US" sz="1200" b="0" i="0" u="none" strike="noStrike" kern="1200" dirty="0" err="1">
                <a:solidFill>
                  <a:schemeClr val="bg1"/>
                </a:solidFill>
                <a:effectLst/>
                <a:latin typeface="+mn-lt"/>
                <a:ea typeface="+mn-ea"/>
                <a:cs typeface="+mn-cs"/>
                <a:hlinkClick r:id="rId7"/>
              </a:rPr>
              <a:t>Naidich</a:t>
            </a:r>
            <a:endParaRPr lang="en-US" sz="1200" b="0" i="0" u="non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bg1"/>
                </a:solidFill>
                <a:effectLst/>
                <a:latin typeface="+mn-lt"/>
                <a:ea typeface="+mn-ea"/>
                <a:cs typeface="+mn-cs"/>
                <a:hlinkClick r:id="rId8"/>
              </a:rPr>
              <a:t>Chest Radiography in the ICU: Part 1, Evaluation of Airway, Enteric, and Pleural Tubes</a:t>
            </a:r>
            <a:endParaRPr lang="en-US" sz="1200" b="0" i="0" u="none" kern="1200" dirty="0">
              <a:solidFill>
                <a:schemeClr val="bg1"/>
              </a:solidFill>
              <a:effectLst/>
              <a:latin typeface="+mn-lt"/>
              <a:ea typeface="+mn-ea"/>
              <a:cs typeface="+mn-cs"/>
            </a:endParaRPr>
          </a:p>
          <a:p>
            <a:r>
              <a:rPr lang="en-US" sz="1200" b="0" i="0" u="none" kern="1200" dirty="0">
                <a:solidFill>
                  <a:schemeClr val="bg1"/>
                </a:solidFill>
                <a:effectLst/>
                <a:latin typeface="+mn-lt"/>
                <a:ea typeface="+mn-ea"/>
                <a:cs typeface="+mn-cs"/>
              </a:rPr>
              <a:t>American Journal of </a:t>
            </a:r>
            <a:r>
              <a:rPr lang="en-US" sz="1200" b="0" i="0" u="none" kern="1200" dirty="0" err="1">
                <a:solidFill>
                  <a:schemeClr val="bg1"/>
                </a:solidFill>
                <a:effectLst/>
                <a:latin typeface="+mn-lt"/>
                <a:ea typeface="+mn-ea"/>
                <a:cs typeface="+mn-cs"/>
              </a:rPr>
              <a:t>Roentgenology</a:t>
            </a:r>
            <a:r>
              <a:rPr lang="en-US" sz="1200" b="0" i="0" u="none" kern="1200" dirty="0">
                <a:solidFill>
                  <a:schemeClr val="bg1"/>
                </a:solidFill>
                <a:effectLst/>
                <a:latin typeface="+mn-lt"/>
                <a:ea typeface="+mn-ea"/>
                <a:cs typeface="+mn-cs"/>
              </a:rPr>
              <a:t> 2012 198:3, 563-571</a:t>
            </a:r>
            <a:endParaRPr lang="en-US" b="0" u="none" dirty="0">
              <a:solidFill>
                <a:schemeClr val="bg1"/>
              </a:solidFill>
            </a:endParaRPr>
          </a:p>
        </p:txBody>
      </p:sp>
      <p:sp>
        <p:nvSpPr>
          <p:cNvPr id="4" name="Slide Number Placeholder 3"/>
          <p:cNvSpPr>
            <a:spLocks noGrp="1"/>
          </p:cNvSpPr>
          <p:nvPr>
            <p:ph type="sldNum" sz="quarter" idx="5"/>
          </p:nvPr>
        </p:nvSpPr>
        <p:spPr/>
        <p:txBody>
          <a:bodyPr/>
          <a:lstStyle/>
          <a:p>
            <a:fld id="{C342401B-AD1E-4148-843A-1CF96CA8A26C}" type="slidenum">
              <a:rPr lang="en-US" smtClean="0"/>
              <a:t>3</a:t>
            </a:fld>
            <a:endParaRPr lang="en-US"/>
          </a:p>
        </p:txBody>
      </p:sp>
    </p:spTree>
    <p:extLst>
      <p:ext uri="{BB962C8B-B14F-4D97-AF65-F5344CB8AC3E}">
        <p14:creationId xmlns:p14="http://schemas.microsoft.com/office/powerpoint/2010/main" val="16358012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Objectives:</a:t>
            </a:r>
          </a:p>
          <a:p>
            <a:pPr marL="0" indent="0">
              <a:buFontTx/>
              <a:buNone/>
            </a:pPr>
            <a:r>
              <a:rPr lang="en-US" b="0" baseline="0" dirty="0"/>
              <a:t>1. Identify an endotracheal tube on CXR and determine whether it is in the appropriate position.</a:t>
            </a:r>
          </a:p>
          <a:p>
            <a:endParaRPr lang="en-US" b="1" dirty="0"/>
          </a:p>
          <a:p>
            <a:r>
              <a:rPr lang="en-US" b="1" dirty="0"/>
              <a:t>Instructions</a:t>
            </a:r>
            <a:r>
              <a:rPr lang="en-US" dirty="0"/>
              <a:t>: Ask a leaner to provide an overall interpretation.  Advance using the arrows or scroll wheel on the mouse reveal subsequent questions with answers and graphics.  You can go back to prior graphics and questions by using the back arrow or scrolling back on the mouse wheel.  </a:t>
            </a:r>
          </a:p>
          <a:p>
            <a:endParaRPr lang="en-US" dirty="0"/>
          </a:p>
          <a:p>
            <a:r>
              <a:rPr lang="en-US" sz="1200" b="1" kern="1200" dirty="0">
                <a:solidFill>
                  <a:schemeClr val="tx1"/>
                </a:solidFill>
                <a:latin typeface="+mn-lt"/>
                <a:ea typeface="+mn-ea"/>
                <a:cs typeface="+mn-cs"/>
              </a:rPr>
              <a:t>Official CXR Read</a:t>
            </a:r>
            <a:r>
              <a:rPr lang="en-US" sz="1200" kern="120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Right IJ line terminates in the distal SVC. Enteric tube reaches the proximal stomach. ET tube is been placed and extends approximately 1.7 cm into the right mainstem bronchus. Diffuse lung opacities more focal right basal consolidation. There are is a small right pleural effusion.</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Diagnosis:</a:t>
            </a:r>
            <a:r>
              <a:rPr lang="en-US" sz="1200" b="0" kern="1200" dirty="0">
                <a:solidFill>
                  <a:schemeClr val="tx1"/>
                </a:solidFill>
                <a:latin typeface="+mn-lt"/>
                <a:ea typeface="+mn-ea"/>
                <a:cs typeface="+mn-cs"/>
              </a:rPr>
              <a:t>. Acute respiratory distress syndrome secondary</a:t>
            </a:r>
            <a:r>
              <a:rPr lang="en-US" sz="1200" b="0" kern="1200" baseline="0" dirty="0">
                <a:solidFill>
                  <a:schemeClr val="tx1"/>
                </a:solidFill>
                <a:latin typeface="+mn-lt"/>
                <a:ea typeface="+mn-ea"/>
                <a:cs typeface="+mn-cs"/>
              </a:rPr>
              <a:t> to sepsis from spontaneous bacterial peritonitis</a:t>
            </a:r>
          </a:p>
          <a:p>
            <a:endParaRPr lang="en-US" sz="1200" b="0"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Teaching: </a:t>
            </a:r>
            <a:r>
              <a:rPr lang="en-US" sz="1200" b="0" kern="1200" baseline="0" dirty="0">
                <a:solidFill>
                  <a:schemeClr val="tx1"/>
                </a:solidFill>
                <a:latin typeface="+mn-lt"/>
                <a:ea typeface="+mn-ea"/>
                <a:cs typeface="+mn-cs"/>
              </a:rPr>
              <a:t>An endotracheal tube should terminate 2-4 cm above the carina. The tube must be low enough to ensure that the cuff will inflate below the vocal cords (avoid vocal cord trauma), and high enough to adequately ventilate both lungs.</a:t>
            </a:r>
            <a:endParaRPr lang="en-US" sz="1200" b="0" kern="1200" dirty="0">
              <a:solidFill>
                <a:schemeClr val="tx1"/>
              </a:solidFill>
              <a:latin typeface="+mn-lt"/>
              <a:ea typeface="+mn-ea"/>
              <a:cs typeface="+mn-cs"/>
            </a:endParaRP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Take home points</a:t>
            </a:r>
            <a:r>
              <a:rPr lang="en-US" sz="1200" kern="1200" dirty="0">
                <a:solidFill>
                  <a:schemeClr val="tx1"/>
                </a:solidFill>
                <a:latin typeface="+mn-lt"/>
                <a:ea typeface="+mn-ea"/>
                <a:cs typeface="+mn-cs"/>
              </a:rPr>
              <a:t>:</a:t>
            </a:r>
          </a:p>
          <a:p>
            <a:pPr marL="171450" indent="-171450">
              <a:buFontTx/>
              <a:buChar char="-"/>
            </a:pPr>
            <a:r>
              <a:rPr lang="en-US" sz="1200" kern="1200" dirty="0">
                <a:solidFill>
                  <a:schemeClr val="tx1"/>
                </a:solidFill>
                <a:latin typeface="+mn-lt"/>
                <a:ea typeface="+mn-ea"/>
                <a:cs typeface="+mn-cs"/>
              </a:rPr>
              <a:t>An endotracheal tube should terminate 2-4 cm above the</a:t>
            </a:r>
            <a:r>
              <a:rPr lang="en-US" sz="1200" kern="1200" baseline="0" dirty="0">
                <a:solidFill>
                  <a:schemeClr val="tx1"/>
                </a:solidFill>
                <a:latin typeface="+mn-lt"/>
                <a:ea typeface="+mn-ea"/>
                <a:cs typeface="+mn-cs"/>
              </a:rPr>
              <a:t> carina </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References:</a:t>
            </a:r>
            <a:br>
              <a:rPr lang="en-US" dirty="0"/>
            </a:br>
            <a:r>
              <a:rPr lang="en-US" sz="1200" b="0" i="0" u="none" strike="noStrike" kern="1200" dirty="0">
                <a:solidFill>
                  <a:schemeClr val="bg1"/>
                </a:solidFill>
                <a:effectLst/>
                <a:latin typeface="+mn-lt"/>
                <a:ea typeface="+mn-ea"/>
                <a:cs typeface="+mn-cs"/>
                <a:hlinkClick r:id="rId3"/>
              </a:rPr>
              <a:t>Myrna C. B. Godoy</a:t>
            </a:r>
            <a:r>
              <a:rPr lang="en-US" sz="1200" b="0" i="0" u="none" kern="1200" dirty="0">
                <a:solidFill>
                  <a:schemeClr val="bg1"/>
                </a:solidFill>
                <a:effectLst/>
                <a:latin typeface="+mn-lt"/>
                <a:ea typeface="+mn-ea"/>
                <a:cs typeface="+mn-cs"/>
              </a:rPr>
              <a:t>, </a:t>
            </a:r>
            <a:r>
              <a:rPr lang="en-US" sz="1200" b="0" i="0" u="none" strike="noStrike" kern="1200" dirty="0">
                <a:solidFill>
                  <a:schemeClr val="bg1"/>
                </a:solidFill>
                <a:effectLst/>
                <a:latin typeface="+mn-lt"/>
                <a:ea typeface="+mn-ea"/>
                <a:cs typeface="+mn-cs"/>
                <a:hlinkClick r:id="rId4"/>
              </a:rPr>
              <a:t>Barry S. </a:t>
            </a:r>
            <a:r>
              <a:rPr lang="en-US" sz="1200" b="0" i="0" u="none" strike="noStrike" kern="1200" dirty="0" err="1">
                <a:solidFill>
                  <a:schemeClr val="bg1"/>
                </a:solidFill>
                <a:effectLst/>
                <a:latin typeface="+mn-lt"/>
                <a:ea typeface="+mn-ea"/>
                <a:cs typeface="+mn-cs"/>
                <a:hlinkClick r:id="rId4"/>
              </a:rPr>
              <a:t>Leitman</a:t>
            </a:r>
            <a:r>
              <a:rPr lang="en-US" sz="1200" b="0" i="0" u="none" kern="1200" dirty="0">
                <a:solidFill>
                  <a:schemeClr val="bg1"/>
                </a:solidFill>
                <a:effectLst/>
                <a:latin typeface="+mn-lt"/>
                <a:ea typeface="+mn-ea"/>
                <a:cs typeface="+mn-cs"/>
              </a:rPr>
              <a:t>, </a:t>
            </a:r>
            <a:r>
              <a:rPr lang="en-US" sz="1200" b="0" i="0" u="none" strike="noStrike" kern="1200" dirty="0">
                <a:solidFill>
                  <a:schemeClr val="bg1"/>
                </a:solidFill>
                <a:effectLst/>
                <a:latin typeface="+mn-lt"/>
                <a:ea typeface="+mn-ea"/>
                <a:cs typeface="+mn-cs"/>
                <a:hlinkClick r:id="rId5"/>
              </a:rPr>
              <a:t>Patricia M. de Groot</a:t>
            </a:r>
            <a:r>
              <a:rPr lang="en-US" sz="1200" b="0" i="0" u="none" kern="1200" dirty="0">
                <a:solidFill>
                  <a:schemeClr val="bg1"/>
                </a:solidFill>
                <a:effectLst/>
                <a:latin typeface="+mn-lt"/>
                <a:ea typeface="+mn-ea"/>
                <a:cs typeface="+mn-cs"/>
              </a:rPr>
              <a:t>, </a:t>
            </a:r>
            <a:r>
              <a:rPr lang="en-US" sz="1200" b="0" i="0" u="none" strike="noStrike" kern="1200" dirty="0" err="1">
                <a:solidFill>
                  <a:schemeClr val="bg1"/>
                </a:solidFill>
                <a:effectLst/>
                <a:latin typeface="+mn-lt"/>
                <a:ea typeface="+mn-ea"/>
                <a:cs typeface="+mn-cs"/>
                <a:hlinkClick r:id="rId6"/>
              </a:rPr>
              <a:t>Ioannis</a:t>
            </a:r>
            <a:r>
              <a:rPr lang="en-US" sz="1200" b="0" i="0" u="none" strike="noStrike" kern="1200" dirty="0">
                <a:solidFill>
                  <a:schemeClr val="bg1"/>
                </a:solidFill>
                <a:effectLst/>
                <a:latin typeface="+mn-lt"/>
                <a:ea typeface="+mn-ea"/>
                <a:cs typeface="+mn-cs"/>
                <a:hlinkClick r:id="rId6"/>
              </a:rPr>
              <a:t> Vlahos</a:t>
            </a:r>
            <a:r>
              <a:rPr lang="en-US" sz="1200" b="0" i="0" u="none" kern="1200" dirty="0">
                <a:solidFill>
                  <a:schemeClr val="bg1"/>
                </a:solidFill>
                <a:effectLst/>
                <a:latin typeface="+mn-lt"/>
                <a:ea typeface="+mn-ea"/>
                <a:cs typeface="+mn-cs"/>
              </a:rPr>
              <a:t>, and </a:t>
            </a:r>
            <a:r>
              <a:rPr lang="en-US" sz="1200" b="0" i="0" u="none" strike="noStrike" kern="1200" dirty="0">
                <a:solidFill>
                  <a:schemeClr val="bg1"/>
                </a:solidFill>
                <a:effectLst/>
                <a:latin typeface="+mn-lt"/>
                <a:ea typeface="+mn-ea"/>
                <a:cs typeface="+mn-cs"/>
                <a:hlinkClick r:id="rId7"/>
              </a:rPr>
              <a:t>David P. </a:t>
            </a:r>
            <a:r>
              <a:rPr lang="en-US" sz="1200" b="0" i="0" u="none" strike="noStrike" kern="1200" dirty="0" err="1">
                <a:solidFill>
                  <a:schemeClr val="bg1"/>
                </a:solidFill>
                <a:effectLst/>
                <a:latin typeface="+mn-lt"/>
                <a:ea typeface="+mn-ea"/>
                <a:cs typeface="+mn-cs"/>
                <a:hlinkClick r:id="rId7"/>
              </a:rPr>
              <a:t>Naidich</a:t>
            </a:r>
            <a:endParaRPr lang="en-US" sz="1200" b="0" i="0" u="non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bg1"/>
                </a:solidFill>
                <a:effectLst/>
                <a:latin typeface="+mn-lt"/>
                <a:ea typeface="+mn-ea"/>
                <a:cs typeface="+mn-cs"/>
                <a:hlinkClick r:id="rId8"/>
              </a:rPr>
              <a:t>Chest Radiography in the ICU: Part 1, Evaluation of Airway, Enteric, and Pleural Tubes</a:t>
            </a:r>
            <a:endParaRPr lang="en-US" sz="1200" b="0" i="0" u="none" kern="1200" dirty="0">
              <a:solidFill>
                <a:schemeClr val="bg1"/>
              </a:solidFill>
              <a:effectLst/>
              <a:latin typeface="+mn-lt"/>
              <a:ea typeface="+mn-ea"/>
              <a:cs typeface="+mn-cs"/>
            </a:endParaRPr>
          </a:p>
          <a:p>
            <a:r>
              <a:rPr lang="en-US" sz="1200" b="0" i="0" u="none" kern="1200" dirty="0">
                <a:solidFill>
                  <a:schemeClr val="bg1"/>
                </a:solidFill>
                <a:effectLst/>
                <a:latin typeface="+mn-lt"/>
                <a:ea typeface="+mn-ea"/>
                <a:cs typeface="+mn-cs"/>
              </a:rPr>
              <a:t>American Journal of Roentgenology 2012 198:3, 563-571</a:t>
            </a:r>
            <a:endParaRPr lang="en-US" b="0" u="none" dirty="0">
              <a:solidFill>
                <a:schemeClr val="bg1"/>
              </a:solidFill>
            </a:endParaRPr>
          </a:p>
          <a:p>
            <a:endParaRPr lang="en-US" b="1" dirty="0"/>
          </a:p>
        </p:txBody>
      </p:sp>
      <p:sp>
        <p:nvSpPr>
          <p:cNvPr id="4" name="Slide Number Placeholder 3"/>
          <p:cNvSpPr>
            <a:spLocks noGrp="1"/>
          </p:cNvSpPr>
          <p:nvPr>
            <p:ph type="sldNum" sz="quarter" idx="5"/>
          </p:nvPr>
        </p:nvSpPr>
        <p:spPr/>
        <p:txBody>
          <a:bodyPr/>
          <a:lstStyle/>
          <a:p>
            <a:fld id="{C342401B-AD1E-4148-843A-1CF96CA8A26C}" type="slidenum">
              <a:rPr lang="en-US" smtClean="0"/>
              <a:t>4</a:t>
            </a:fld>
            <a:endParaRPr lang="en-US"/>
          </a:p>
        </p:txBody>
      </p:sp>
    </p:spTree>
    <p:extLst>
      <p:ext uri="{BB962C8B-B14F-4D97-AF65-F5344CB8AC3E}">
        <p14:creationId xmlns:p14="http://schemas.microsoft.com/office/powerpoint/2010/main" val="1635801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Objectives:</a:t>
            </a:r>
          </a:p>
          <a:p>
            <a:pPr marL="0" indent="0">
              <a:buFontTx/>
              <a:buNone/>
            </a:pPr>
            <a:r>
              <a:rPr lang="en-US" b="0" baseline="0" dirty="0"/>
              <a:t>1. Identify an endotracheal tube on CXR and determine whether it is in the appropriate position.</a:t>
            </a:r>
          </a:p>
          <a:p>
            <a:endParaRPr lang="en-US" b="1" dirty="0"/>
          </a:p>
          <a:p>
            <a:r>
              <a:rPr lang="en-US" b="1" dirty="0"/>
              <a:t>Instructions</a:t>
            </a:r>
            <a:r>
              <a:rPr lang="en-US" dirty="0"/>
              <a:t>: Ask a leaner to provide an overall interpretation.  Advance using the arrows or scroll wheel on the mouse reveal subsequent questions with answers and graphics.  You can go back to prior graphics and questions by using the back arrow or scrolling back on the mouse wheel.  </a:t>
            </a:r>
          </a:p>
          <a:p>
            <a:endParaRPr lang="en-US" dirty="0"/>
          </a:p>
          <a:p>
            <a:r>
              <a:rPr lang="en-US" sz="1200" b="1" kern="1200" dirty="0">
                <a:solidFill>
                  <a:schemeClr val="tx1"/>
                </a:solidFill>
                <a:latin typeface="+mn-lt"/>
                <a:ea typeface="+mn-ea"/>
                <a:cs typeface="+mn-cs"/>
              </a:rPr>
              <a:t>Official CXR Read</a:t>
            </a:r>
            <a:r>
              <a:rPr lang="en-US" sz="1200" kern="120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Right IJ line terminates in the distal SVC. Enteric tube reaches the proximal stomach. ET tube is been placed and extends approximately 1.7 cm into the right mainstem bronchus. Diffuse lung opacities more focal right basal consolidation. There are is a small right pleural effusion.</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Diagnosis:</a:t>
            </a:r>
            <a:r>
              <a:rPr lang="en-US" sz="1200" b="0" kern="1200" dirty="0">
                <a:solidFill>
                  <a:schemeClr val="tx1"/>
                </a:solidFill>
                <a:latin typeface="+mn-lt"/>
                <a:ea typeface="+mn-ea"/>
                <a:cs typeface="+mn-cs"/>
              </a:rPr>
              <a:t>. Acute respiratory distress syndrome secondary</a:t>
            </a:r>
            <a:r>
              <a:rPr lang="en-US" sz="1200" b="0" kern="1200" baseline="0" dirty="0">
                <a:solidFill>
                  <a:schemeClr val="tx1"/>
                </a:solidFill>
                <a:latin typeface="+mn-lt"/>
                <a:ea typeface="+mn-ea"/>
                <a:cs typeface="+mn-cs"/>
              </a:rPr>
              <a:t> to sepsis from spontaneous bacterial peritonitis</a:t>
            </a:r>
          </a:p>
          <a:p>
            <a:endParaRPr lang="en-US" sz="1200" b="0"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Teaching: </a:t>
            </a:r>
            <a:r>
              <a:rPr lang="en-US" sz="1200" b="0" kern="1200" baseline="0" dirty="0">
                <a:solidFill>
                  <a:schemeClr val="tx1"/>
                </a:solidFill>
                <a:latin typeface="+mn-lt"/>
                <a:ea typeface="+mn-ea"/>
                <a:cs typeface="+mn-cs"/>
              </a:rPr>
              <a:t>An endotracheal tube should terminate 2-4 cm above the carina. The tube must be low enough to ensure that the cuff will inflate below the vocal cords (avoid vocal cord trauma), and high enough to adequately ventilate both lungs.</a:t>
            </a:r>
            <a:endParaRPr lang="en-US" sz="1200" b="0" kern="1200" dirty="0">
              <a:solidFill>
                <a:schemeClr val="tx1"/>
              </a:solidFill>
              <a:latin typeface="+mn-lt"/>
              <a:ea typeface="+mn-ea"/>
              <a:cs typeface="+mn-cs"/>
            </a:endParaRP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Take home points</a:t>
            </a:r>
            <a:r>
              <a:rPr lang="en-US" sz="1200" kern="1200" dirty="0">
                <a:solidFill>
                  <a:schemeClr val="tx1"/>
                </a:solidFill>
                <a:latin typeface="+mn-lt"/>
                <a:ea typeface="+mn-ea"/>
                <a:cs typeface="+mn-cs"/>
              </a:rPr>
              <a:t>:</a:t>
            </a:r>
          </a:p>
          <a:p>
            <a:pPr marL="171450" indent="-171450">
              <a:buFontTx/>
              <a:buChar char="-"/>
            </a:pPr>
            <a:r>
              <a:rPr lang="en-US" sz="1200" kern="1200" dirty="0">
                <a:solidFill>
                  <a:schemeClr val="tx1"/>
                </a:solidFill>
                <a:latin typeface="+mn-lt"/>
                <a:ea typeface="+mn-ea"/>
                <a:cs typeface="+mn-cs"/>
              </a:rPr>
              <a:t>An endotracheal tube should terminate 2-4 cm above the</a:t>
            </a:r>
            <a:r>
              <a:rPr lang="en-US" sz="1200" kern="1200" baseline="0" dirty="0">
                <a:solidFill>
                  <a:schemeClr val="tx1"/>
                </a:solidFill>
                <a:latin typeface="+mn-lt"/>
                <a:ea typeface="+mn-ea"/>
                <a:cs typeface="+mn-cs"/>
              </a:rPr>
              <a:t> carina </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References:</a:t>
            </a:r>
            <a:br>
              <a:rPr lang="en-US" dirty="0"/>
            </a:br>
            <a:r>
              <a:rPr lang="en-US" sz="1200" b="0" i="0" u="none" strike="noStrike" kern="1200" dirty="0">
                <a:solidFill>
                  <a:schemeClr val="bg1"/>
                </a:solidFill>
                <a:effectLst/>
                <a:latin typeface="+mn-lt"/>
                <a:ea typeface="+mn-ea"/>
                <a:cs typeface="+mn-cs"/>
                <a:hlinkClick r:id="rId3"/>
              </a:rPr>
              <a:t>Myrna C. B. Godoy</a:t>
            </a:r>
            <a:r>
              <a:rPr lang="en-US" sz="1200" b="0" i="0" u="none" kern="1200" dirty="0">
                <a:solidFill>
                  <a:schemeClr val="bg1"/>
                </a:solidFill>
                <a:effectLst/>
                <a:latin typeface="+mn-lt"/>
                <a:ea typeface="+mn-ea"/>
                <a:cs typeface="+mn-cs"/>
              </a:rPr>
              <a:t>, </a:t>
            </a:r>
            <a:r>
              <a:rPr lang="en-US" sz="1200" b="0" i="0" u="none" strike="noStrike" kern="1200" dirty="0">
                <a:solidFill>
                  <a:schemeClr val="bg1"/>
                </a:solidFill>
                <a:effectLst/>
                <a:latin typeface="+mn-lt"/>
                <a:ea typeface="+mn-ea"/>
                <a:cs typeface="+mn-cs"/>
                <a:hlinkClick r:id="rId4"/>
              </a:rPr>
              <a:t>Barry S. </a:t>
            </a:r>
            <a:r>
              <a:rPr lang="en-US" sz="1200" b="0" i="0" u="none" strike="noStrike" kern="1200" dirty="0" err="1">
                <a:solidFill>
                  <a:schemeClr val="bg1"/>
                </a:solidFill>
                <a:effectLst/>
                <a:latin typeface="+mn-lt"/>
                <a:ea typeface="+mn-ea"/>
                <a:cs typeface="+mn-cs"/>
                <a:hlinkClick r:id="rId4"/>
              </a:rPr>
              <a:t>Leitman</a:t>
            </a:r>
            <a:r>
              <a:rPr lang="en-US" sz="1200" b="0" i="0" u="none" kern="1200" dirty="0">
                <a:solidFill>
                  <a:schemeClr val="bg1"/>
                </a:solidFill>
                <a:effectLst/>
                <a:latin typeface="+mn-lt"/>
                <a:ea typeface="+mn-ea"/>
                <a:cs typeface="+mn-cs"/>
              </a:rPr>
              <a:t>, </a:t>
            </a:r>
            <a:r>
              <a:rPr lang="en-US" sz="1200" b="0" i="0" u="none" strike="noStrike" kern="1200" dirty="0">
                <a:solidFill>
                  <a:schemeClr val="bg1"/>
                </a:solidFill>
                <a:effectLst/>
                <a:latin typeface="+mn-lt"/>
                <a:ea typeface="+mn-ea"/>
                <a:cs typeface="+mn-cs"/>
                <a:hlinkClick r:id="rId5"/>
              </a:rPr>
              <a:t>Patricia M. de Groot</a:t>
            </a:r>
            <a:r>
              <a:rPr lang="en-US" sz="1200" b="0" i="0" u="none" kern="1200" dirty="0">
                <a:solidFill>
                  <a:schemeClr val="bg1"/>
                </a:solidFill>
                <a:effectLst/>
                <a:latin typeface="+mn-lt"/>
                <a:ea typeface="+mn-ea"/>
                <a:cs typeface="+mn-cs"/>
              </a:rPr>
              <a:t>, </a:t>
            </a:r>
            <a:r>
              <a:rPr lang="en-US" sz="1200" b="0" i="0" u="none" strike="noStrike" kern="1200" dirty="0" err="1">
                <a:solidFill>
                  <a:schemeClr val="bg1"/>
                </a:solidFill>
                <a:effectLst/>
                <a:latin typeface="+mn-lt"/>
                <a:ea typeface="+mn-ea"/>
                <a:cs typeface="+mn-cs"/>
                <a:hlinkClick r:id="rId6"/>
              </a:rPr>
              <a:t>Ioannis</a:t>
            </a:r>
            <a:r>
              <a:rPr lang="en-US" sz="1200" b="0" i="0" u="none" strike="noStrike" kern="1200" dirty="0">
                <a:solidFill>
                  <a:schemeClr val="bg1"/>
                </a:solidFill>
                <a:effectLst/>
                <a:latin typeface="+mn-lt"/>
                <a:ea typeface="+mn-ea"/>
                <a:cs typeface="+mn-cs"/>
                <a:hlinkClick r:id="rId6"/>
              </a:rPr>
              <a:t> Vlahos</a:t>
            </a:r>
            <a:r>
              <a:rPr lang="en-US" sz="1200" b="0" i="0" u="none" kern="1200" dirty="0">
                <a:solidFill>
                  <a:schemeClr val="bg1"/>
                </a:solidFill>
                <a:effectLst/>
                <a:latin typeface="+mn-lt"/>
                <a:ea typeface="+mn-ea"/>
                <a:cs typeface="+mn-cs"/>
              </a:rPr>
              <a:t>, and </a:t>
            </a:r>
            <a:r>
              <a:rPr lang="en-US" sz="1200" b="0" i="0" u="none" strike="noStrike" kern="1200" dirty="0">
                <a:solidFill>
                  <a:schemeClr val="bg1"/>
                </a:solidFill>
                <a:effectLst/>
                <a:latin typeface="+mn-lt"/>
                <a:ea typeface="+mn-ea"/>
                <a:cs typeface="+mn-cs"/>
                <a:hlinkClick r:id="rId7"/>
              </a:rPr>
              <a:t>David P. </a:t>
            </a:r>
            <a:r>
              <a:rPr lang="en-US" sz="1200" b="0" i="0" u="none" strike="noStrike" kern="1200" dirty="0" err="1">
                <a:solidFill>
                  <a:schemeClr val="bg1"/>
                </a:solidFill>
                <a:effectLst/>
                <a:latin typeface="+mn-lt"/>
                <a:ea typeface="+mn-ea"/>
                <a:cs typeface="+mn-cs"/>
                <a:hlinkClick r:id="rId7"/>
              </a:rPr>
              <a:t>Naidich</a:t>
            </a:r>
            <a:endParaRPr lang="en-US" sz="1200" b="0" i="0" u="non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bg1"/>
                </a:solidFill>
                <a:effectLst/>
                <a:latin typeface="+mn-lt"/>
                <a:ea typeface="+mn-ea"/>
                <a:cs typeface="+mn-cs"/>
                <a:hlinkClick r:id="rId8"/>
              </a:rPr>
              <a:t>Chest Radiography in the ICU: Part 1, Evaluation of Airway, Enteric, and Pleural Tubes</a:t>
            </a:r>
            <a:endParaRPr lang="en-US" sz="1200" b="0" i="0" u="none" kern="1200" dirty="0">
              <a:solidFill>
                <a:schemeClr val="bg1"/>
              </a:solidFill>
              <a:effectLst/>
              <a:latin typeface="+mn-lt"/>
              <a:ea typeface="+mn-ea"/>
              <a:cs typeface="+mn-cs"/>
            </a:endParaRPr>
          </a:p>
          <a:p>
            <a:r>
              <a:rPr lang="en-US" sz="1200" b="0" i="0" u="none" kern="1200" dirty="0">
                <a:solidFill>
                  <a:schemeClr val="bg1"/>
                </a:solidFill>
                <a:effectLst/>
                <a:latin typeface="+mn-lt"/>
                <a:ea typeface="+mn-ea"/>
                <a:cs typeface="+mn-cs"/>
              </a:rPr>
              <a:t>American Journal of Roentgenology 2012 198:3, 563-571</a:t>
            </a:r>
            <a:endParaRPr lang="en-US" b="0" u="none" dirty="0">
              <a:solidFill>
                <a:schemeClr val="bg1"/>
              </a:solidFill>
            </a:endParaRPr>
          </a:p>
          <a:p>
            <a:endParaRPr lang="en-US" b="1" dirty="0"/>
          </a:p>
        </p:txBody>
      </p:sp>
      <p:sp>
        <p:nvSpPr>
          <p:cNvPr id="4" name="Slide Number Placeholder 3"/>
          <p:cNvSpPr>
            <a:spLocks noGrp="1"/>
          </p:cNvSpPr>
          <p:nvPr>
            <p:ph type="sldNum" sz="quarter" idx="5"/>
          </p:nvPr>
        </p:nvSpPr>
        <p:spPr/>
        <p:txBody>
          <a:bodyPr/>
          <a:lstStyle/>
          <a:p>
            <a:fld id="{C342401B-AD1E-4148-843A-1CF96CA8A26C}" type="slidenum">
              <a:rPr lang="en-US" smtClean="0"/>
              <a:t>5</a:t>
            </a:fld>
            <a:endParaRPr lang="en-US"/>
          </a:p>
        </p:txBody>
      </p:sp>
    </p:spTree>
    <p:extLst>
      <p:ext uri="{BB962C8B-B14F-4D97-AF65-F5344CB8AC3E}">
        <p14:creationId xmlns:p14="http://schemas.microsoft.com/office/powerpoint/2010/main" val="3595522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Objectives:</a:t>
            </a:r>
          </a:p>
          <a:p>
            <a:pPr marL="0" indent="0">
              <a:buFontTx/>
              <a:buNone/>
            </a:pPr>
            <a:r>
              <a:rPr lang="en-US" b="0" baseline="0" dirty="0"/>
              <a:t>1. Identify an endotracheal tube on CXR and determine whether it is in the appropriate position.</a:t>
            </a:r>
          </a:p>
          <a:p>
            <a:endParaRPr lang="en-US" b="1" dirty="0"/>
          </a:p>
          <a:p>
            <a:r>
              <a:rPr lang="en-US" b="1" dirty="0"/>
              <a:t>Instructions</a:t>
            </a:r>
            <a:r>
              <a:rPr lang="en-US" dirty="0"/>
              <a:t>: Ask a leaner to provide an overall interpretation.  Advance using the arrows or scroll wheel on the mouse reveal subsequent questions with answers and graphics.  You can go back to prior graphics and questions by using the back arrow or scrolling back on the mouse wheel.  </a:t>
            </a:r>
          </a:p>
          <a:p>
            <a:endParaRPr lang="en-US" dirty="0"/>
          </a:p>
          <a:p>
            <a:r>
              <a:rPr lang="en-US" sz="1200" b="1" kern="1200" dirty="0">
                <a:solidFill>
                  <a:schemeClr val="tx1"/>
                </a:solidFill>
                <a:latin typeface="+mn-lt"/>
                <a:ea typeface="+mn-ea"/>
                <a:cs typeface="+mn-cs"/>
              </a:rPr>
              <a:t>Official CXR Read</a:t>
            </a:r>
            <a:r>
              <a:rPr lang="en-US" sz="1200" kern="120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Right IJ line terminates in the distal SVC. Enteric tube reaches the proximal stomach. ET tube is been placed and extends approximately 1.7 cm into the right mainstem bronchus. Diffuse lung opacities more focal right basal consolidation. There are is a small right pleural effusion.</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Diagnosis:</a:t>
            </a:r>
            <a:r>
              <a:rPr lang="en-US" sz="1200" b="0" kern="1200" dirty="0">
                <a:solidFill>
                  <a:schemeClr val="tx1"/>
                </a:solidFill>
                <a:latin typeface="+mn-lt"/>
                <a:ea typeface="+mn-ea"/>
                <a:cs typeface="+mn-cs"/>
              </a:rPr>
              <a:t>. Acute respiratory distress syndrome secondary</a:t>
            </a:r>
            <a:r>
              <a:rPr lang="en-US" sz="1200" b="0" kern="1200" baseline="0" dirty="0">
                <a:solidFill>
                  <a:schemeClr val="tx1"/>
                </a:solidFill>
                <a:latin typeface="+mn-lt"/>
                <a:ea typeface="+mn-ea"/>
                <a:cs typeface="+mn-cs"/>
              </a:rPr>
              <a:t> to sepsis from spontaneous bacterial peritonitis</a:t>
            </a:r>
          </a:p>
          <a:p>
            <a:endParaRPr lang="en-US" sz="1200" b="0" kern="1200" baseline="0" dirty="0">
              <a:solidFill>
                <a:schemeClr val="tx1"/>
              </a:solidFill>
              <a:latin typeface="+mn-lt"/>
              <a:ea typeface="+mn-ea"/>
              <a:cs typeface="+mn-cs"/>
            </a:endParaRPr>
          </a:p>
          <a:p>
            <a:r>
              <a:rPr lang="en-US" sz="1200" b="1" kern="1200" baseline="0" dirty="0">
                <a:solidFill>
                  <a:schemeClr val="tx1"/>
                </a:solidFill>
                <a:latin typeface="+mn-lt"/>
                <a:ea typeface="+mn-ea"/>
                <a:cs typeface="+mn-cs"/>
              </a:rPr>
              <a:t>Teaching: </a:t>
            </a:r>
            <a:r>
              <a:rPr lang="en-US" sz="1200" b="0" kern="1200" baseline="0" dirty="0">
                <a:solidFill>
                  <a:schemeClr val="tx1"/>
                </a:solidFill>
                <a:latin typeface="+mn-lt"/>
                <a:ea typeface="+mn-ea"/>
                <a:cs typeface="+mn-cs"/>
              </a:rPr>
              <a:t>An endotracheal tube should terminate 2-4 cm above the carina. The tube must be low enough to ensure that the cuff will inflate below the vocal cords (avoid vocal cord trauma), and high enough to adequately ventilate both lungs.</a:t>
            </a:r>
            <a:endParaRPr lang="en-US" sz="1200" b="0" kern="1200" dirty="0">
              <a:solidFill>
                <a:schemeClr val="tx1"/>
              </a:solidFill>
              <a:latin typeface="+mn-lt"/>
              <a:ea typeface="+mn-ea"/>
              <a:cs typeface="+mn-cs"/>
            </a:endParaRP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Take home points</a:t>
            </a:r>
            <a:r>
              <a:rPr lang="en-US" sz="1200" kern="1200" dirty="0">
                <a:solidFill>
                  <a:schemeClr val="tx1"/>
                </a:solidFill>
                <a:latin typeface="+mn-lt"/>
                <a:ea typeface="+mn-ea"/>
                <a:cs typeface="+mn-cs"/>
              </a:rPr>
              <a:t>:</a:t>
            </a:r>
          </a:p>
          <a:p>
            <a:pPr marL="171450" indent="-171450">
              <a:buFontTx/>
              <a:buChar char="-"/>
            </a:pPr>
            <a:r>
              <a:rPr lang="en-US" sz="1200" kern="1200" dirty="0">
                <a:solidFill>
                  <a:schemeClr val="tx1"/>
                </a:solidFill>
                <a:latin typeface="+mn-lt"/>
                <a:ea typeface="+mn-ea"/>
                <a:cs typeface="+mn-cs"/>
              </a:rPr>
              <a:t>An endotracheal tube should terminate 2-4 cm above the</a:t>
            </a:r>
            <a:r>
              <a:rPr lang="en-US" sz="1200" kern="1200" baseline="0" dirty="0">
                <a:solidFill>
                  <a:schemeClr val="tx1"/>
                </a:solidFill>
                <a:latin typeface="+mn-lt"/>
                <a:ea typeface="+mn-ea"/>
                <a:cs typeface="+mn-cs"/>
              </a:rPr>
              <a:t> carina </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References:</a:t>
            </a:r>
            <a:br>
              <a:rPr lang="en-US" dirty="0"/>
            </a:br>
            <a:r>
              <a:rPr lang="en-US" sz="1200" b="0" i="0" u="none" strike="noStrike" kern="1200" dirty="0">
                <a:solidFill>
                  <a:schemeClr val="bg1"/>
                </a:solidFill>
                <a:effectLst/>
                <a:latin typeface="+mn-lt"/>
                <a:ea typeface="+mn-ea"/>
                <a:cs typeface="+mn-cs"/>
                <a:hlinkClick r:id="rId3"/>
              </a:rPr>
              <a:t>Myrna C. B. Godoy</a:t>
            </a:r>
            <a:r>
              <a:rPr lang="en-US" sz="1200" b="0" i="0" u="none" kern="1200" dirty="0">
                <a:solidFill>
                  <a:schemeClr val="bg1"/>
                </a:solidFill>
                <a:effectLst/>
                <a:latin typeface="+mn-lt"/>
                <a:ea typeface="+mn-ea"/>
                <a:cs typeface="+mn-cs"/>
              </a:rPr>
              <a:t>, </a:t>
            </a:r>
            <a:r>
              <a:rPr lang="en-US" sz="1200" b="0" i="0" u="none" strike="noStrike" kern="1200" dirty="0">
                <a:solidFill>
                  <a:schemeClr val="bg1"/>
                </a:solidFill>
                <a:effectLst/>
                <a:latin typeface="+mn-lt"/>
                <a:ea typeface="+mn-ea"/>
                <a:cs typeface="+mn-cs"/>
                <a:hlinkClick r:id="rId4"/>
              </a:rPr>
              <a:t>Barry S. </a:t>
            </a:r>
            <a:r>
              <a:rPr lang="en-US" sz="1200" b="0" i="0" u="none" strike="noStrike" kern="1200" dirty="0" err="1">
                <a:solidFill>
                  <a:schemeClr val="bg1"/>
                </a:solidFill>
                <a:effectLst/>
                <a:latin typeface="+mn-lt"/>
                <a:ea typeface="+mn-ea"/>
                <a:cs typeface="+mn-cs"/>
                <a:hlinkClick r:id="rId4"/>
              </a:rPr>
              <a:t>Leitman</a:t>
            </a:r>
            <a:r>
              <a:rPr lang="en-US" sz="1200" b="0" i="0" u="none" kern="1200" dirty="0">
                <a:solidFill>
                  <a:schemeClr val="bg1"/>
                </a:solidFill>
                <a:effectLst/>
                <a:latin typeface="+mn-lt"/>
                <a:ea typeface="+mn-ea"/>
                <a:cs typeface="+mn-cs"/>
              </a:rPr>
              <a:t>, </a:t>
            </a:r>
            <a:r>
              <a:rPr lang="en-US" sz="1200" b="0" i="0" u="none" strike="noStrike" kern="1200" dirty="0">
                <a:solidFill>
                  <a:schemeClr val="bg1"/>
                </a:solidFill>
                <a:effectLst/>
                <a:latin typeface="+mn-lt"/>
                <a:ea typeface="+mn-ea"/>
                <a:cs typeface="+mn-cs"/>
                <a:hlinkClick r:id="rId5"/>
              </a:rPr>
              <a:t>Patricia M. de Groot</a:t>
            </a:r>
            <a:r>
              <a:rPr lang="en-US" sz="1200" b="0" i="0" u="none" kern="1200" dirty="0">
                <a:solidFill>
                  <a:schemeClr val="bg1"/>
                </a:solidFill>
                <a:effectLst/>
                <a:latin typeface="+mn-lt"/>
                <a:ea typeface="+mn-ea"/>
                <a:cs typeface="+mn-cs"/>
              </a:rPr>
              <a:t>, </a:t>
            </a:r>
            <a:r>
              <a:rPr lang="en-US" sz="1200" b="0" i="0" u="none" strike="noStrike" kern="1200" dirty="0" err="1">
                <a:solidFill>
                  <a:schemeClr val="bg1"/>
                </a:solidFill>
                <a:effectLst/>
                <a:latin typeface="+mn-lt"/>
                <a:ea typeface="+mn-ea"/>
                <a:cs typeface="+mn-cs"/>
                <a:hlinkClick r:id="rId6"/>
              </a:rPr>
              <a:t>Ioannis</a:t>
            </a:r>
            <a:r>
              <a:rPr lang="en-US" sz="1200" b="0" i="0" u="none" strike="noStrike" kern="1200" dirty="0">
                <a:solidFill>
                  <a:schemeClr val="bg1"/>
                </a:solidFill>
                <a:effectLst/>
                <a:latin typeface="+mn-lt"/>
                <a:ea typeface="+mn-ea"/>
                <a:cs typeface="+mn-cs"/>
                <a:hlinkClick r:id="rId6"/>
              </a:rPr>
              <a:t> Vlahos</a:t>
            </a:r>
            <a:r>
              <a:rPr lang="en-US" sz="1200" b="0" i="0" u="none" kern="1200" dirty="0">
                <a:solidFill>
                  <a:schemeClr val="bg1"/>
                </a:solidFill>
                <a:effectLst/>
                <a:latin typeface="+mn-lt"/>
                <a:ea typeface="+mn-ea"/>
                <a:cs typeface="+mn-cs"/>
              </a:rPr>
              <a:t>, and </a:t>
            </a:r>
            <a:r>
              <a:rPr lang="en-US" sz="1200" b="0" i="0" u="none" strike="noStrike" kern="1200" dirty="0">
                <a:solidFill>
                  <a:schemeClr val="bg1"/>
                </a:solidFill>
                <a:effectLst/>
                <a:latin typeface="+mn-lt"/>
                <a:ea typeface="+mn-ea"/>
                <a:cs typeface="+mn-cs"/>
                <a:hlinkClick r:id="rId7"/>
              </a:rPr>
              <a:t>David P. </a:t>
            </a:r>
            <a:r>
              <a:rPr lang="en-US" sz="1200" b="0" i="0" u="none" strike="noStrike" kern="1200" dirty="0" err="1">
                <a:solidFill>
                  <a:schemeClr val="bg1"/>
                </a:solidFill>
                <a:effectLst/>
                <a:latin typeface="+mn-lt"/>
                <a:ea typeface="+mn-ea"/>
                <a:cs typeface="+mn-cs"/>
                <a:hlinkClick r:id="rId7"/>
              </a:rPr>
              <a:t>Naidich</a:t>
            </a:r>
            <a:endParaRPr lang="en-US" sz="1200" b="0" i="0" u="none" kern="1200" dirty="0">
              <a:solidFill>
                <a:schemeClr val="bg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bg1"/>
                </a:solidFill>
                <a:effectLst/>
                <a:latin typeface="+mn-lt"/>
                <a:ea typeface="+mn-ea"/>
                <a:cs typeface="+mn-cs"/>
                <a:hlinkClick r:id="rId8"/>
              </a:rPr>
              <a:t>Chest Radiography in the ICU: Part 1, Evaluation of Airway, Enteric, and Pleural Tubes</a:t>
            </a:r>
            <a:endParaRPr lang="en-US" sz="1200" b="0" i="0" u="none" kern="1200" dirty="0">
              <a:solidFill>
                <a:schemeClr val="bg1"/>
              </a:solidFill>
              <a:effectLst/>
              <a:latin typeface="+mn-lt"/>
              <a:ea typeface="+mn-ea"/>
              <a:cs typeface="+mn-cs"/>
            </a:endParaRPr>
          </a:p>
          <a:p>
            <a:r>
              <a:rPr lang="en-US" sz="1200" b="0" i="0" u="none" kern="1200" dirty="0">
                <a:solidFill>
                  <a:schemeClr val="bg1"/>
                </a:solidFill>
                <a:effectLst/>
                <a:latin typeface="+mn-lt"/>
                <a:ea typeface="+mn-ea"/>
                <a:cs typeface="+mn-cs"/>
              </a:rPr>
              <a:t>American Journal of Roentgenology 2012 198:3, 563-571</a:t>
            </a:r>
            <a:endParaRPr lang="en-US" b="0" u="none" dirty="0">
              <a:solidFill>
                <a:schemeClr val="bg1"/>
              </a:solidFill>
            </a:endParaRPr>
          </a:p>
          <a:p>
            <a:endParaRPr lang="en-US" b="1" dirty="0"/>
          </a:p>
        </p:txBody>
      </p:sp>
      <p:sp>
        <p:nvSpPr>
          <p:cNvPr id="4" name="Slide Number Placeholder 3"/>
          <p:cNvSpPr>
            <a:spLocks noGrp="1"/>
          </p:cNvSpPr>
          <p:nvPr>
            <p:ph type="sldNum" sz="quarter" idx="5"/>
          </p:nvPr>
        </p:nvSpPr>
        <p:spPr/>
        <p:txBody>
          <a:bodyPr/>
          <a:lstStyle/>
          <a:p>
            <a:fld id="{C342401B-AD1E-4148-843A-1CF96CA8A26C}" type="slidenum">
              <a:rPr lang="en-US" smtClean="0"/>
              <a:t>6</a:t>
            </a:fld>
            <a:endParaRPr lang="en-US"/>
          </a:p>
        </p:txBody>
      </p:sp>
    </p:spTree>
    <p:extLst>
      <p:ext uri="{BB962C8B-B14F-4D97-AF65-F5344CB8AC3E}">
        <p14:creationId xmlns:p14="http://schemas.microsoft.com/office/powerpoint/2010/main" val="16358012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Objectives:</a:t>
            </a:r>
          </a:p>
          <a:p>
            <a:pPr marL="171450" indent="-171450">
              <a:buFontTx/>
              <a:buChar char="-"/>
            </a:pPr>
            <a:r>
              <a:rPr lang="en-US" b="0" dirty="0"/>
              <a:t>Identify</a:t>
            </a:r>
            <a:r>
              <a:rPr lang="en-US" b="0" baseline="0" dirty="0"/>
              <a:t> left and right central venous catheters (CVCs) on a chest x ray and the appropriate location of their placement</a:t>
            </a:r>
          </a:p>
          <a:p>
            <a:pPr marL="171450" indent="-171450">
              <a:buFontTx/>
              <a:buChar char="-"/>
            </a:pPr>
            <a:endParaRPr lang="en-US" b="1" dirty="0"/>
          </a:p>
          <a:p>
            <a:r>
              <a:rPr lang="en-US" b="1" dirty="0"/>
              <a:t>Instructions</a:t>
            </a:r>
            <a:r>
              <a:rPr lang="en-US" dirty="0"/>
              <a:t>: Ask a leaner to provide an overall interpretation.  Advance using the arrows or scroll wheel on the mouse reveal subsequent questions with answers and graphics.  You can go back to prior graphics and questions by using the back arrow or scrolling back on the mouse wheel.  </a:t>
            </a:r>
          </a:p>
          <a:p>
            <a:endParaRPr lang="en-US" dirty="0"/>
          </a:p>
          <a:p>
            <a:r>
              <a:rPr lang="en-US" sz="1200" b="1" kern="1200" dirty="0">
                <a:solidFill>
                  <a:schemeClr val="tx1"/>
                </a:solidFill>
                <a:latin typeface="+mn-lt"/>
                <a:ea typeface="+mn-ea"/>
                <a:cs typeface="+mn-cs"/>
              </a:rPr>
              <a:t>Official CXR Read</a:t>
            </a:r>
            <a:r>
              <a:rPr lang="en-US" sz="1200" kern="120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The right IJ dialysis catheter and left central venous catheter terminate in the distal superior vena cava. The endotracheal team terminates above the level of the carina. An esophageal probe and orogastric tube is present.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Continued edema with bibasilar opacities. Small pleural effusions. No pneumothorax. Dilated bowel. </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Diagnosis:</a:t>
            </a:r>
            <a:r>
              <a:rPr lang="en-US" sz="1200" b="0" kern="1200" baseline="0" dirty="0">
                <a:solidFill>
                  <a:schemeClr val="tx1"/>
                </a:solidFill>
                <a:latin typeface="+mn-lt"/>
                <a:ea typeface="+mn-ea"/>
                <a:cs typeface="+mn-cs"/>
              </a:rPr>
              <a:t> left lower lobe pneumonia, non-specific bowel dilation</a:t>
            </a:r>
            <a:endParaRPr lang="en-US" sz="1200" b="0" kern="1200" dirty="0">
              <a:solidFill>
                <a:schemeClr val="tx1"/>
              </a:solidFill>
              <a:latin typeface="+mn-lt"/>
              <a:ea typeface="+mn-ea"/>
              <a:cs typeface="+mn-cs"/>
            </a:endParaRP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Take home points</a:t>
            </a:r>
            <a:r>
              <a:rPr lang="en-US" sz="1200" kern="1200" dirty="0">
                <a:solidFill>
                  <a:schemeClr val="tx1"/>
                </a:solidFill>
                <a:latin typeface="+mn-lt"/>
                <a:ea typeface="+mn-ea"/>
                <a:cs typeface="+mn-cs"/>
              </a:rPr>
              <a:t>:</a:t>
            </a:r>
          </a:p>
          <a:p>
            <a:pPr marL="171450" indent="-171450">
              <a:buFontTx/>
              <a:buChar char="-"/>
            </a:pPr>
            <a:r>
              <a:rPr lang="en-US" sz="1200" kern="1200" dirty="0">
                <a:solidFill>
                  <a:schemeClr val="tx1"/>
                </a:solidFill>
                <a:latin typeface="+mn-lt"/>
                <a:ea typeface="+mn-ea"/>
                <a:cs typeface="+mn-cs"/>
              </a:rPr>
              <a:t>An</a:t>
            </a:r>
            <a:r>
              <a:rPr lang="en-US" sz="1200" kern="1200" baseline="0" dirty="0">
                <a:solidFill>
                  <a:schemeClr val="tx1"/>
                </a:solidFill>
                <a:latin typeface="+mn-lt"/>
                <a:ea typeface="+mn-ea"/>
                <a:cs typeface="+mn-cs"/>
              </a:rPr>
              <a:t> internal jugular central venous catheter should terminate in the distal superior vena cava, approximately at the level of the carina</a:t>
            </a:r>
          </a:p>
          <a:p>
            <a:pPr marL="171450" indent="-171450">
              <a:buFontTx/>
              <a:buChar char="-"/>
            </a:pPr>
            <a:r>
              <a:rPr lang="en-US" sz="1200" kern="1200" baseline="0" dirty="0">
                <a:solidFill>
                  <a:schemeClr val="tx1"/>
                </a:solidFill>
                <a:latin typeface="+mn-lt"/>
                <a:ea typeface="+mn-ea"/>
                <a:cs typeface="+mn-cs"/>
              </a:rPr>
              <a:t>Dialysis catheters are thicker and less flexible than triple lumen catheters, and therefore preferentially placed on the right (straighter trajectory)</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References:</a:t>
            </a:r>
          </a:p>
          <a:p>
            <a:r>
              <a:rPr lang="en-US" sz="1200" b="0" i="0" kern="1200" dirty="0">
                <a:solidFill>
                  <a:schemeClr val="tx1"/>
                </a:solidFill>
                <a:effectLst/>
                <a:latin typeface="+mn-lt"/>
                <a:ea typeface="+mn-ea"/>
                <a:cs typeface="+mn-cs"/>
              </a:rPr>
              <a:t>Goodman, L. R. (2019). </a:t>
            </a:r>
            <a:r>
              <a:rPr lang="en-US" sz="1200" b="0" i="0" kern="1200" dirty="0" err="1">
                <a:solidFill>
                  <a:schemeClr val="tx1"/>
                </a:solidFill>
                <a:effectLst/>
                <a:latin typeface="+mn-lt"/>
                <a:ea typeface="+mn-ea"/>
                <a:cs typeface="+mn-cs"/>
              </a:rPr>
              <a:t>Felson's</a:t>
            </a:r>
            <a:r>
              <a:rPr lang="en-US" sz="1200" b="0" i="0" kern="1200" dirty="0">
                <a:solidFill>
                  <a:schemeClr val="tx1"/>
                </a:solidFill>
                <a:effectLst/>
                <a:latin typeface="+mn-lt"/>
                <a:ea typeface="+mn-ea"/>
                <a:cs typeface="+mn-cs"/>
              </a:rPr>
              <a:t> Principles of Chest </a:t>
            </a:r>
            <a:r>
              <a:rPr lang="en-US" sz="1200" b="0" i="0" kern="1200" dirty="0" err="1">
                <a:solidFill>
                  <a:schemeClr val="tx1"/>
                </a:solidFill>
                <a:effectLst/>
                <a:latin typeface="+mn-lt"/>
                <a:ea typeface="+mn-ea"/>
                <a:cs typeface="+mn-cs"/>
              </a:rPr>
              <a:t>Roentgenology</a:t>
            </a:r>
            <a:r>
              <a:rPr lang="en-US" sz="1200" b="0" i="0" kern="1200" dirty="0">
                <a:solidFill>
                  <a:schemeClr val="tx1"/>
                </a:solidFill>
                <a:effectLst/>
                <a:latin typeface="+mn-lt"/>
                <a:ea typeface="+mn-ea"/>
                <a:cs typeface="+mn-cs"/>
              </a:rPr>
              <a:t> E-Book: A Programmed Text. Netherlands: Elsevier Health Sciences.</a:t>
            </a:r>
            <a:endParaRPr lang="en-US" b="0" dirty="0"/>
          </a:p>
        </p:txBody>
      </p:sp>
      <p:sp>
        <p:nvSpPr>
          <p:cNvPr id="4" name="Slide Number Placeholder 3"/>
          <p:cNvSpPr>
            <a:spLocks noGrp="1"/>
          </p:cNvSpPr>
          <p:nvPr>
            <p:ph type="sldNum" sz="quarter" idx="5"/>
          </p:nvPr>
        </p:nvSpPr>
        <p:spPr/>
        <p:txBody>
          <a:bodyPr/>
          <a:lstStyle/>
          <a:p>
            <a:fld id="{C342401B-AD1E-4148-843A-1CF96CA8A26C}" type="slidenum">
              <a:rPr lang="en-US" smtClean="0"/>
              <a:t>7</a:t>
            </a:fld>
            <a:endParaRPr lang="en-US"/>
          </a:p>
        </p:txBody>
      </p:sp>
    </p:spTree>
    <p:extLst>
      <p:ext uri="{BB962C8B-B14F-4D97-AF65-F5344CB8AC3E}">
        <p14:creationId xmlns:p14="http://schemas.microsoft.com/office/powerpoint/2010/main" val="16358012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Objectives:</a:t>
            </a:r>
          </a:p>
          <a:p>
            <a:pPr marL="171450" indent="-171450">
              <a:buFontTx/>
              <a:buChar char="-"/>
            </a:pPr>
            <a:r>
              <a:rPr lang="en-US" b="0" dirty="0"/>
              <a:t>Identify</a:t>
            </a:r>
            <a:r>
              <a:rPr lang="en-US" b="0" baseline="0" dirty="0"/>
              <a:t> left and right internal jugular central venous catheters (CVCs) on a chest x ray and the appropriate location their placement</a:t>
            </a:r>
          </a:p>
          <a:p>
            <a:endParaRPr lang="en-US" b="1" dirty="0"/>
          </a:p>
          <a:p>
            <a:r>
              <a:rPr lang="en-US" b="1" dirty="0"/>
              <a:t>Instructions</a:t>
            </a:r>
            <a:r>
              <a:rPr lang="en-US" dirty="0"/>
              <a:t>: Ask a leaner to provide an overall interpretation.  Advance using the arrows or scroll wheel on the mouse reveal subsequent questions with answers and graphics.  You can go back to prior graphics and questions by using the back arrow or scrolling back on the mouse wheel.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Official CXR Read</a:t>
            </a:r>
            <a:r>
              <a:rPr lang="en-US" sz="1200" kern="120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The right IJ dialysis catheter and left central venous catheter terminate in the distal inferior vena cava. The endotracheal team terminates above the level of the carina. An esophageal probe and orogastric tube is present.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Continued edema with bibasilar opacities. Small pleural effusions. No pneumothorax. Dilated bowel. </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Diagnosis:</a:t>
            </a:r>
            <a:r>
              <a:rPr lang="en-US" sz="1200" b="0" kern="1200" baseline="0" dirty="0">
                <a:solidFill>
                  <a:schemeClr val="tx1"/>
                </a:solidFill>
                <a:latin typeface="+mn-lt"/>
                <a:ea typeface="+mn-ea"/>
                <a:cs typeface="+mn-cs"/>
              </a:rPr>
              <a:t> left lower lobe pneumonia, non-specific bowel dilation</a:t>
            </a:r>
            <a:endParaRPr lang="en-US" sz="1200" b="0" kern="1200" dirty="0">
              <a:solidFill>
                <a:schemeClr val="tx1"/>
              </a:solidFill>
              <a:latin typeface="+mn-lt"/>
              <a:ea typeface="+mn-ea"/>
              <a:cs typeface="+mn-cs"/>
            </a:endParaRP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Take home points</a:t>
            </a:r>
            <a:r>
              <a:rPr lang="en-US" sz="1200" kern="1200" dirty="0">
                <a:solidFill>
                  <a:schemeClr val="tx1"/>
                </a:solidFill>
                <a:latin typeface="+mn-lt"/>
                <a:ea typeface="+mn-ea"/>
                <a:cs typeface="+mn-cs"/>
              </a:rPr>
              <a:t>:</a:t>
            </a:r>
          </a:p>
          <a:p>
            <a:pPr marL="171450" indent="-171450">
              <a:buFontTx/>
              <a:buChar char="-"/>
            </a:pPr>
            <a:r>
              <a:rPr lang="en-US" sz="1200" kern="1200" dirty="0">
                <a:solidFill>
                  <a:schemeClr val="tx1"/>
                </a:solidFill>
                <a:latin typeface="+mn-lt"/>
                <a:ea typeface="+mn-ea"/>
                <a:cs typeface="+mn-cs"/>
              </a:rPr>
              <a:t>An</a:t>
            </a:r>
            <a:r>
              <a:rPr lang="en-US" sz="1200" kern="1200" baseline="0" dirty="0">
                <a:solidFill>
                  <a:schemeClr val="tx1"/>
                </a:solidFill>
                <a:latin typeface="+mn-lt"/>
                <a:ea typeface="+mn-ea"/>
                <a:cs typeface="+mn-cs"/>
              </a:rPr>
              <a:t> internal jugular central venous catheter should terminate in the distal superior vena cava, approximately at the level of the carina</a:t>
            </a:r>
          </a:p>
          <a:p>
            <a:pPr marL="171450" indent="-171450">
              <a:buFontTx/>
              <a:buChar char="-"/>
            </a:pPr>
            <a:r>
              <a:rPr lang="en-US" sz="1200" kern="1200" baseline="0" dirty="0">
                <a:solidFill>
                  <a:schemeClr val="tx1"/>
                </a:solidFill>
                <a:latin typeface="+mn-lt"/>
                <a:ea typeface="+mn-ea"/>
                <a:cs typeface="+mn-cs"/>
              </a:rPr>
              <a:t>Dialysis catheters are thicker and less flexible than triple lumen catheters, and therefore preferentially placed on the right (straighter trajectory)</a:t>
            </a: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Goodman, L. R. (2019). </a:t>
            </a:r>
            <a:r>
              <a:rPr lang="en-US" sz="1200" b="0" i="0" kern="1200" dirty="0" err="1">
                <a:solidFill>
                  <a:schemeClr val="tx1"/>
                </a:solidFill>
                <a:effectLst/>
                <a:latin typeface="+mn-lt"/>
                <a:ea typeface="+mn-ea"/>
                <a:cs typeface="+mn-cs"/>
              </a:rPr>
              <a:t>Felson's</a:t>
            </a:r>
            <a:r>
              <a:rPr lang="en-US" sz="1200" b="0" i="0" kern="1200" dirty="0">
                <a:solidFill>
                  <a:schemeClr val="tx1"/>
                </a:solidFill>
                <a:effectLst/>
                <a:latin typeface="+mn-lt"/>
                <a:ea typeface="+mn-ea"/>
                <a:cs typeface="+mn-cs"/>
              </a:rPr>
              <a:t> Principles of Chest </a:t>
            </a:r>
            <a:r>
              <a:rPr lang="en-US" sz="1200" b="0" i="0" kern="1200" dirty="0" err="1">
                <a:solidFill>
                  <a:schemeClr val="tx1"/>
                </a:solidFill>
                <a:effectLst/>
                <a:latin typeface="+mn-lt"/>
                <a:ea typeface="+mn-ea"/>
                <a:cs typeface="+mn-cs"/>
              </a:rPr>
              <a:t>Roentgenology</a:t>
            </a:r>
            <a:r>
              <a:rPr lang="en-US" sz="1200" b="0" i="0" kern="1200" dirty="0">
                <a:solidFill>
                  <a:schemeClr val="tx1"/>
                </a:solidFill>
                <a:effectLst/>
                <a:latin typeface="+mn-lt"/>
                <a:ea typeface="+mn-ea"/>
                <a:cs typeface="+mn-cs"/>
              </a:rPr>
              <a:t> E-Book: A Programmed Text. </a:t>
            </a:r>
            <a:r>
              <a:rPr lang="en-US" sz="1200" b="0" i="0" kern="1200">
                <a:solidFill>
                  <a:schemeClr val="tx1"/>
                </a:solidFill>
                <a:effectLst/>
                <a:latin typeface="+mn-lt"/>
                <a:ea typeface="+mn-ea"/>
                <a:cs typeface="+mn-cs"/>
              </a:rPr>
              <a:t>Netherlands: Elsevier Health Sciences.</a:t>
            </a:r>
            <a:endParaRPr lang="en-US" b="0"/>
          </a:p>
        </p:txBody>
      </p:sp>
      <p:sp>
        <p:nvSpPr>
          <p:cNvPr id="4" name="Slide Number Placeholder 3"/>
          <p:cNvSpPr>
            <a:spLocks noGrp="1"/>
          </p:cNvSpPr>
          <p:nvPr>
            <p:ph type="sldNum" sz="quarter" idx="5"/>
          </p:nvPr>
        </p:nvSpPr>
        <p:spPr/>
        <p:txBody>
          <a:bodyPr/>
          <a:lstStyle/>
          <a:p>
            <a:fld id="{C342401B-AD1E-4148-843A-1CF96CA8A26C}" type="slidenum">
              <a:rPr lang="en-US" smtClean="0"/>
              <a:t>8</a:t>
            </a:fld>
            <a:endParaRPr lang="en-US"/>
          </a:p>
        </p:txBody>
      </p:sp>
    </p:spTree>
    <p:extLst>
      <p:ext uri="{BB962C8B-B14F-4D97-AF65-F5344CB8AC3E}">
        <p14:creationId xmlns:p14="http://schemas.microsoft.com/office/powerpoint/2010/main" val="2419075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Instructions</a:t>
            </a:r>
            <a:r>
              <a:rPr lang="en-US" dirty="0"/>
              <a:t>: Ask a leaner to provide an overall interpretation.  Advance the slide for subsequent questions. </a:t>
            </a:r>
          </a:p>
          <a:p>
            <a:endParaRPr lang="en-US" dirty="0"/>
          </a:p>
          <a:p>
            <a:r>
              <a:rPr lang="en-US" b="1" dirty="0"/>
              <a:t>Objective: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808080"/>
                </a:solidFill>
                <a:effectLst/>
                <a:latin typeface="Roboto" panose="02000000000000000000" pitchFamily="2" charset="0"/>
              </a:rPr>
              <a:t>1. Use two rules to determine the appropriate placement of a nasogastric or orogastric tube on chest x-ray.</a:t>
            </a:r>
          </a:p>
          <a:p>
            <a:endParaRPr lang="en-US" dirty="0"/>
          </a:p>
          <a:p>
            <a:r>
              <a:rPr lang="en-US" sz="1200" b="1" kern="1200" dirty="0">
                <a:solidFill>
                  <a:schemeClr val="tx1"/>
                </a:solidFill>
                <a:latin typeface="+mn-lt"/>
                <a:ea typeface="+mn-ea"/>
                <a:cs typeface="+mn-cs"/>
              </a:rPr>
              <a:t>CXR Read</a:t>
            </a:r>
            <a:r>
              <a:rPr lang="en-US" sz="1200" kern="1200" dirty="0">
                <a:solidFill>
                  <a:schemeClr val="tx1"/>
                </a:solidFill>
                <a:latin typeface="+mn-lt"/>
                <a:ea typeface="+mn-ea"/>
                <a:cs typeface="+mn-cs"/>
              </a:rPr>
              <a:t>:</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New weighted tip feeding tube appears to course through the left mainstem bronchus, with tip projecting over the lateral left lung.  This may be in the pleural space, and a follow-up radiograph (after tube removal) is recommended, as this patient is at high risk for developing a pneumothorax. Endotracheal tube tip projects over the mid intrathoracic trachea.  Right IJ central venous catheter tip projects over the superior vena cava.</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addition, extensive multifocal alveolar opacities. </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b="1" kern="1200" dirty="0">
                <a:solidFill>
                  <a:schemeClr val="tx1"/>
                </a:solidFill>
                <a:latin typeface="+mn-lt"/>
                <a:ea typeface="+mn-ea"/>
                <a:cs typeface="+mn-cs"/>
              </a:rPr>
              <a:t>Diagnosis:</a:t>
            </a:r>
            <a:r>
              <a:rPr lang="en-US" sz="1200" b="0" kern="1200" dirty="0">
                <a:solidFill>
                  <a:schemeClr val="tx1"/>
                </a:solidFill>
                <a:latin typeface="+mn-lt"/>
                <a:ea typeface="+mn-ea"/>
                <a:cs typeface="+mn-cs"/>
              </a:rPr>
              <a:t> Mispositioned weighted feeding tube requiring removal and replacement</a:t>
            </a:r>
          </a:p>
          <a:p>
            <a:endParaRPr lang="en-US" sz="1200" b="1" kern="1200" dirty="0">
              <a:solidFill>
                <a:schemeClr val="tx1"/>
              </a:solidFill>
              <a:latin typeface="+mn-lt"/>
              <a:ea typeface="+mn-ea"/>
              <a:cs typeface="+mn-cs"/>
            </a:endParaRPr>
          </a:p>
          <a:p>
            <a:r>
              <a:rPr lang="en-US" sz="1200" b="1" kern="1200" dirty="0">
                <a:solidFill>
                  <a:schemeClr val="tx1"/>
                </a:solidFill>
                <a:latin typeface="+mn-lt"/>
                <a:ea typeface="+mn-ea"/>
                <a:cs typeface="+mn-cs"/>
              </a:rPr>
              <a:t>Teaching</a:t>
            </a:r>
            <a:r>
              <a:rPr lang="en-US" sz="1200" kern="1200" dirty="0">
                <a:solidFill>
                  <a:schemeClr val="tx1"/>
                </a:solidFill>
                <a:latin typeface="+mn-lt"/>
                <a:ea typeface="+mn-ea"/>
                <a:cs typeface="+mn-cs"/>
              </a:rPr>
              <a:t>:</a:t>
            </a:r>
          </a:p>
          <a:p>
            <a:pPr lvl="1">
              <a:buFont typeface="Arial" panose="020B0604020202020204" pitchFamily="34" charset="0"/>
              <a:buChar char="•"/>
            </a:pPr>
            <a:r>
              <a:rPr lang="en-US" dirty="0"/>
              <a:t>The radiograph demonstrates multifocal alveolar opacities due to ARDS.</a:t>
            </a:r>
          </a:p>
          <a:p>
            <a:pPr lvl="1">
              <a:buFont typeface="Arial" panose="020B0604020202020204" pitchFamily="34" charset="0"/>
              <a:buChar char="•"/>
            </a:pPr>
            <a:r>
              <a:rPr lang="en-US" dirty="0"/>
              <a:t>The right internal jugular central venous catheter terminates at the </a:t>
            </a:r>
            <a:r>
              <a:rPr lang="en-US" dirty="0" err="1"/>
              <a:t>cavoatrial</a:t>
            </a:r>
            <a:r>
              <a:rPr lang="en-US" dirty="0"/>
              <a:t> (superior vena cava and right atrial) junction.</a:t>
            </a:r>
          </a:p>
          <a:p>
            <a:pPr lvl="1">
              <a:buFont typeface="Arial" panose="020B0604020202020204" pitchFamily="34" charset="0"/>
              <a:buChar char="•"/>
            </a:pPr>
            <a:r>
              <a:rPr lang="en-US" dirty="0"/>
              <a:t>The endotracheal tube (ETT) terminates approximately 4 cm above the carina (goal of 2-5cm).</a:t>
            </a:r>
          </a:p>
          <a:p>
            <a:pPr lvl="1">
              <a:buFont typeface="Arial" panose="020B0604020202020204" pitchFamily="34" charset="0"/>
              <a:buChar char="•"/>
            </a:pPr>
            <a:r>
              <a:rPr lang="en-US" dirty="0"/>
              <a:t>Gastric tubes (nasogastric, orogastric) are commonly placed for enteral access for medication administration and nutrition along with gastric decompression.  Residents are often asked to confirm placement without an official radiologist interpretation.</a:t>
            </a:r>
          </a:p>
          <a:p>
            <a:pPr lvl="1">
              <a:buFont typeface="Arial" panose="020B0604020202020204" pitchFamily="34" charset="0"/>
              <a:buChar char="•"/>
            </a:pPr>
            <a:endParaRPr lang="en-US" dirty="0"/>
          </a:p>
          <a:p>
            <a:pPr lvl="1"/>
            <a:r>
              <a:rPr lang="en-US" b="1" u="sng" dirty="0">
                <a:effectLst/>
              </a:rPr>
              <a:t>A 2-step process for determining appropriate gastric tube placement:</a:t>
            </a:r>
            <a:endParaRPr lang="en-US" dirty="0">
              <a:effectLst/>
            </a:endParaRPr>
          </a:p>
          <a:p>
            <a:pPr marL="742950" lvl="1" indent="-285750">
              <a:buFont typeface="+mj-lt"/>
              <a:buAutoNum type="arabicPeriod"/>
            </a:pPr>
            <a:r>
              <a:rPr lang="en-US" b="1" dirty="0">
                <a:effectLst/>
              </a:rPr>
              <a:t>Does the portion of the tube above the diaphragm remain midline?</a:t>
            </a:r>
            <a:r>
              <a:rPr lang="en-US" dirty="0">
                <a:effectLst/>
              </a:rPr>
              <a:t> The esophagus is a midline structure. Any deviation of the enteric tube from the midline should raise suspicion for misplacement (i.e. trachea/bronchi) or curling within the esophagus.</a:t>
            </a:r>
          </a:p>
          <a:p>
            <a:pPr marL="742950" lvl="1" indent="-285750">
              <a:buFont typeface="+mj-lt"/>
              <a:buAutoNum type="arabicPeriod"/>
            </a:pPr>
            <a:r>
              <a:rPr lang="en-US" b="1" dirty="0">
                <a:effectLst/>
              </a:rPr>
              <a:t>Does the tube end below the diaphragm/cardiac silhouette? </a:t>
            </a:r>
            <a:r>
              <a:rPr lang="en-US" dirty="0">
                <a:effectLst/>
              </a:rPr>
              <a:t>An enteric tube that ends above this level is likely not in the stomach, which increases the risk of aspiration.</a:t>
            </a:r>
          </a:p>
          <a:p>
            <a:pPr marL="742950" lvl="1" indent="-285750">
              <a:buFont typeface="+mj-lt"/>
              <a:buAutoNum type="arabicPeriod"/>
            </a:pPr>
            <a:r>
              <a:rPr lang="en-US" dirty="0">
                <a:effectLst/>
              </a:rPr>
              <a:t>(optional) Is the tip of the tube pointing towards the pylorus</a:t>
            </a:r>
          </a:p>
        </p:txBody>
      </p:sp>
      <p:sp>
        <p:nvSpPr>
          <p:cNvPr id="4" name="Slide Number Placeholder 3"/>
          <p:cNvSpPr>
            <a:spLocks noGrp="1"/>
          </p:cNvSpPr>
          <p:nvPr>
            <p:ph type="sldNum" sz="quarter" idx="5"/>
          </p:nvPr>
        </p:nvSpPr>
        <p:spPr/>
        <p:txBody>
          <a:bodyPr/>
          <a:lstStyle/>
          <a:p>
            <a:fld id="{C342401B-AD1E-4148-843A-1CF96CA8A26C}" type="slidenum">
              <a:rPr lang="en-US" smtClean="0"/>
              <a:t>9</a:t>
            </a:fld>
            <a:endParaRPr lang="en-US"/>
          </a:p>
        </p:txBody>
      </p:sp>
    </p:spTree>
    <p:extLst>
      <p:ext uri="{BB962C8B-B14F-4D97-AF65-F5344CB8AC3E}">
        <p14:creationId xmlns:p14="http://schemas.microsoft.com/office/powerpoint/2010/main" val="1087451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7B60DD4-6EEA-4E01-8824-01BCDB2775BC}" type="datetimeFigureOut">
              <a:rPr lang="en-US" smtClean="0"/>
              <a:t>6/8/2022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457AB9-0C62-45BF-9117-822571EF694A}" type="slidenum">
              <a:rPr lang="en-US" smtClean="0"/>
              <a:t>‹#›</a:t>
            </a:fld>
            <a:endParaRPr lang="en-US"/>
          </a:p>
        </p:txBody>
      </p:sp>
    </p:spTree>
    <p:extLst>
      <p:ext uri="{BB962C8B-B14F-4D97-AF65-F5344CB8AC3E}">
        <p14:creationId xmlns:p14="http://schemas.microsoft.com/office/powerpoint/2010/main" val="40153359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B60DD4-6EEA-4E01-8824-01BCDB2775BC}" type="datetimeFigureOut">
              <a:rPr lang="en-US" smtClean="0"/>
              <a:t>6/8/2022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457AB9-0C62-45BF-9117-822571EF694A}" type="slidenum">
              <a:rPr lang="en-US" smtClean="0"/>
              <a:t>‹#›</a:t>
            </a:fld>
            <a:endParaRPr lang="en-US"/>
          </a:p>
        </p:txBody>
      </p:sp>
    </p:spTree>
    <p:extLst>
      <p:ext uri="{BB962C8B-B14F-4D97-AF65-F5344CB8AC3E}">
        <p14:creationId xmlns:p14="http://schemas.microsoft.com/office/powerpoint/2010/main" val="565975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B60DD4-6EEA-4E01-8824-01BCDB2775BC}" type="datetimeFigureOut">
              <a:rPr lang="en-US" smtClean="0"/>
              <a:t>6/8/2022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457AB9-0C62-45BF-9117-822571EF694A}" type="slidenum">
              <a:rPr lang="en-US" smtClean="0"/>
              <a:t>‹#›</a:t>
            </a:fld>
            <a:endParaRPr lang="en-US"/>
          </a:p>
        </p:txBody>
      </p:sp>
    </p:spTree>
    <p:extLst>
      <p:ext uri="{BB962C8B-B14F-4D97-AF65-F5344CB8AC3E}">
        <p14:creationId xmlns:p14="http://schemas.microsoft.com/office/powerpoint/2010/main" val="592998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B60DD4-6EEA-4E01-8824-01BCDB2775BC}" type="datetimeFigureOut">
              <a:rPr lang="en-US" smtClean="0"/>
              <a:t>6/8/2022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457AB9-0C62-45BF-9117-822571EF694A}" type="slidenum">
              <a:rPr lang="en-US" smtClean="0"/>
              <a:t>‹#›</a:t>
            </a:fld>
            <a:endParaRPr lang="en-US"/>
          </a:p>
        </p:txBody>
      </p:sp>
    </p:spTree>
    <p:extLst>
      <p:ext uri="{BB962C8B-B14F-4D97-AF65-F5344CB8AC3E}">
        <p14:creationId xmlns:p14="http://schemas.microsoft.com/office/powerpoint/2010/main" val="1590744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B60DD4-6EEA-4E01-8824-01BCDB2775BC}" type="datetimeFigureOut">
              <a:rPr lang="en-US" smtClean="0"/>
              <a:t>6/8/2022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457AB9-0C62-45BF-9117-822571EF694A}" type="slidenum">
              <a:rPr lang="en-US" smtClean="0"/>
              <a:t>‹#›</a:t>
            </a:fld>
            <a:endParaRPr lang="en-US"/>
          </a:p>
        </p:txBody>
      </p:sp>
    </p:spTree>
    <p:extLst>
      <p:ext uri="{BB962C8B-B14F-4D97-AF65-F5344CB8AC3E}">
        <p14:creationId xmlns:p14="http://schemas.microsoft.com/office/powerpoint/2010/main" val="4810414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7B60DD4-6EEA-4E01-8824-01BCDB2775BC}" type="datetimeFigureOut">
              <a:rPr lang="en-US" smtClean="0"/>
              <a:t>6/8/2022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457AB9-0C62-45BF-9117-822571EF694A}" type="slidenum">
              <a:rPr lang="en-US" smtClean="0"/>
              <a:t>‹#›</a:t>
            </a:fld>
            <a:endParaRPr lang="en-US"/>
          </a:p>
        </p:txBody>
      </p:sp>
    </p:spTree>
    <p:extLst>
      <p:ext uri="{BB962C8B-B14F-4D97-AF65-F5344CB8AC3E}">
        <p14:creationId xmlns:p14="http://schemas.microsoft.com/office/powerpoint/2010/main" val="17666369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7B60DD4-6EEA-4E01-8824-01BCDB2775BC}" type="datetimeFigureOut">
              <a:rPr lang="en-US" smtClean="0"/>
              <a:t>6/8/2022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457AB9-0C62-45BF-9117-822571EF694A}" type="slidenum">
              <a:rPr lang="en-US" smtClean="0"/>
              <a:t>‹#›</a:t>
            </a:fld>
            <a:endParaRPr lang="en-US"/>
          </a:p>
        </p:txBody>
      </p:sp>
    </p:spTree>
    <p:extLst>
      <p:ext uri="{BB962C8B-B14F-4D97-AF65-F5344CB8AC3E}">
        <p14:creationId xmlns:p14="http://schemas.microsoft.com/office/powerpoint/2010/main" val="8862513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7B60DD4-6EEA-4E01-8824-01BCDB2775BC}" type="datetimeFigureOut">
              <a:rPr lang="en-US" smtClean="0"/>
              <a:t>6/8/2022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457AB9-0C62-45BF-9117-822571EF694A}" type="slidenum">
              <a:rPr lang="en-US" smtClean="0"/>
              <a:t>‹#›</a:t>
            </a:fld>
            <a:endParaRPr lang="en-US"/>
          </a:p>
        </p:txBody>
      </p:sp>
    </p:spTree>
    <p:extLst>
      <p:ext uri="{BB962C8B-B14F-4D97-AF65-F5344CB8AC3E}">
        <p14:creationId xmlns:p14="http://schemas.microsoft.com/office/powerpoint/2010/main" val="6284320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B60DD4-6EEA-4E01-8824-01BCDB2775BC}" type="datetimeFigureOut">
              <a:rPr lang="en-US" smtClean="0"/>
              <a:t>6/8/2022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457AB9-0C62-45BF-9117-822571EF694A}" type="slidenum">
              <a:rPr lang="en-US" smtClean="0"/>
              <a:t>‹#›</a:t>
            </a:fld>
            <a:endParaRPr lang="en-US"/>
          </a:p>
        </p:txBody>
      </p:sp>
    </p:spTree>
    <p:extLst>
      <p:ext uri="{BB962C8B-B14F-4D97-AF65-F5344CB8AC3E}">
        <p14:creationId xmlns:p14="http://schemas.microsoft.com/office/powerpoint/2010/main" val="2266506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B60DD4-6EEA-4E01-8824-01BCDB2775BC}" type="datetimeFigureOut">
              <a:rPr lang="en-US" smtClean="0"/>
              <a:t>6/8/2022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457AB9-0C62-45BF-9117-822571EF694A}" type="slidenum">
              <a:rPr lang="en-US" smtClean="0"/>
              <a:t>‹#›</a:t>
            </a:fld>
            <a:endParaRPr lang="en-US"/>
          </a:p>
        </p:txBody>
      </p:sp>
    </p:spTree>
    <p:extLst>
      <p:ext uri="{BB962C8B-B14F-4D97-AF65-F5344CB8AC3E}">
        <p14:creationId xmlns:p14="http://schemas.microsoft.com/office/powerpoint/2010/main" val="794703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7B60DD4-6EEA-4E01-8824-01BCDB2775BC}" type="datetimeFigureOut">
              <a:rPr lang="en-US" smtClean="0"/>
              <a:t>6/8/2022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457AB9-0C62-45BF-9117-822571EF694A}" type="slidenum">
              <a:rPr lang="en-US" smtClean="0"/>
              <a:t>‹#›</a:t>
            </a:fld>
            <a:endParaRPr lang="en-US"/>
          </a:p>
        </p:txBody>
      </p:sp>
    </p:spTree>
    <p:extLst>
      <p:ext uri="{BB962C8B-B14F-4D97-AF65-F5344CB8AC3E}">
        <p14:creationId xmlns:p14="http://schemas.microsoft.com/office/powerpoint/2010/main" val="899944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B60DD4-6EEA-4E01-8824-01BCDB2775BC}" type="datetimeFigureOut">
              <a:rPr lang="en-US" smtClean="0"/>
              <a:t>6/8/2022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457AB9-0C62-45BF-9117-822571EF694A}" type="slidenum">
              <a:rPr lang="en-US" smtClean="0"/>
              <a:t>‹#›</a:t>
            </a:fld>
            <a:endParaRPr lang="en-US"/>
          </a:p>
        </p:txBody>
      </p:sp>
    </p:spTree>
    <p:extLst>
      <p:ext uri="{BB962C8B-B14F-4D97-AF65-F5344CB8AC3E}">
        <p14:creationId xmlns:p14="http://schemas.microsoft.com/office/powerpoint/2010/main" val="183227322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C3E7F64-ECD6-4817-A245-64F0CDDA82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81927"/>
            <a:ext cx="12192000" cy="5874910"/>
          </a:xfrm>
          <a:prstGeom prst="rect">
            <a:avLst/>
          </a:prstGeom>
          <a:ln>
            <a:noFill/>
          </a:ln>
          <a:effectLst>
            <a:outerShdw blurRad="292100" dist="139700" dir="2700000" algn="tl" rotWithShape="0">
              <a:srgbClr val="333333">
                <a:alpha val="65000"/>
              </a:srgbClr>
            </a:outerShdw>
          </a:effectLst>
        </p:spPr>
      </p:pic>
      <p:sp>
        <p:nvSpPr>
          <p:cNvPr id="8" name="question1">
            <a:extLst>
              <a:ext uri="{FF2B5EF4-FFF2-40B4-BE49-F238E27FC236}">
                <a16:creationId xmlns:a16="http://schemas.microsoft.com/office/drawing/2014/main" id="{51E0AB58-9A01-4B2F-B506-4059310582CD}"/>
              </a:ext>
            </a:extLst>
          </p:cNvPr>
          <p:cNvSpPr txBox="1"/>
          <p:nvPr/>
        </p:nvSpPr>
        <p:spPr>
          <a:xfrm>
            <a:off x="0" y="766055"/>
            <a:ext cx="12200398" cy="400110"/>
          </a:xfrm>
          <a:prstGeom prst="rect">
            <a:avLst/>
          </a:prstGeom>
          <a:solidFill>
            <a:schemeClr val="bg1"/>
          </a:solidFill>
        </p:spPr>
        <p:txBody>
          <a:bodyPr wrap="square" rtlCol="0">
            <a:spAutoFit/>
          </a:bodyPr>
          <a:lstStyle/>
          <a:p>
            <a:pPr algn="ctr"/>
            <a:r>
              <a:rPr lang="en-US" sz="2000" dirty="0">
                <a:latin typeface="Arial Nova" panose="020B0604020202020204" pitchFamily="34" charset="0"/>
              </a:rPr>
              <a:t>In which pleural spaces has fluid collected?</a:t>
            </a:r>
          </a:p>
        </p:txBody>
      </p:sp>
      <p:cxnSp>
        <p:nvCxnSpPr>
          <p:cNvPr id="7" name="Straight Arrow Connector 6">
            <a:extLst>
              <a:ext uri="{FF2B5EF4-FFF2-40B4-BE49-F238E27FC236}">
                <a16:creationId xmlns:a16="http://schemas.microsoft.com/office/drawing/2014/main" id="{F69D75E7-0F59-4953-91F2-10DA0B32BD2C}"/>
              </a:ext>
            </a:extLst>
          </p:cNvPr>
          <p:cNvCxnSpPr>
            <a:cxnSpLocks/>
            <a:stCxn id="12" idx="2"/>
          </p:cNvCxnSpPr>
          <p:nvPr/>
        </p:nvCxnSpPr>
        <p:spPr>
          <a:xfrm flipH="1">
            <a:off x="1911961" y="3015192"/>
            <a:ext cx="179864" cy="846829"/>
          </a:xfrm>
          <a:prstGeom prst="straightConnector1">
            <a:avLst/>
          </a:prstGeom>
          <a:ln w="28575">
            <a:tailEnd type="triangle"/>
          </a:ln>
        </p:spPr>
        <p:style>
          <a:lnRef idx="1">
            <a:schemeClr val="accent4"/>
          </a:lnRef>
          <a:fillRef idx="0">
            <a:schemeClr val="accent4"/>
          </a:fillRef>
          <a:effectRef idx="0">
            <a:schemeClr val="accent4"/>
          </a:effectRef>
          <a:fontRef idx="minor">
            <a:schemeClr val="tx1"/>
          </a:fontRef>
        </p:style>
      </p:cxnSp>
      <p:sp>
        <p:nvSpPr>
          <p:cNvPr id="12" name="TextBox 11">
            <a:extLst>
              <a:ext uri="{FF2B5EF4-FFF2-40B4-BE49-F238E27FC236}">
                <a16:creationId xmlns:a16="http://schemas.microsoft.com/office/drawing/2014/main" id="{7A7C6F49-D7B4-4E2F-BC7B-752B02B388BB}"/>
              </a:ext>
            </a:extLst>
          </p:cNvPr>
          <p:cNvSpPr txBox="1"/>
          <p:nvPr/>
        </p:nvSpPr>
        <p:spPr>
          <a:xfrm>
            <a:off x="1332777" y="2368861"/>
            <a:ext cx="1518096" cy="646331"/>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rtlCol="0">
            <a:spAutoFit/>
          </a:bodyPr>
          <a:lstStyle/>
          <a:p>
            <a:pPr algn="ctr"/>
            <a:r>
              <a:rPr lang="en-US" dirty="0"/>
              <a:t>RIGHT MINOR FISSURE</a:t>
            </a:r>
          </a:p>
        </p:txBody>
      </p:sp>
      <p:cxnSp>
        <p:nvCxnSpPr>
          <p:cNvPr id="10" name="Straight Arrow Connector 9">
            <a:extLst>
              <a:ext uri="{FF2B5EF4-FFF2-40B4-BE49-F238E27FC236}">
                <a16:creationId xmlns:a16="http://schemas.microsoft.com/office/drawing/2014/main" id="{5C39CEF1-77BB-4854-98DB-899845FAE1F8}"/>
              </a:ext>
            </a:extLst>
          </p:cNvPr>
          <p:cNvCxnSpPr>
            <a:cxnSpLocks/>
            <a:stCxn id="13" idx="2"/>
          </p:cNvCxnSpPr>
          <p:nvPr/>
        </p:nvCxnSpPr>
        <p:spPr>
          <a:xfrm>
            <a:off x="9155254" y="2607855"/>
            <a:ext cx="195107" cy="1078481"/>
          </a:xfrm>
          <a:prstGeom prst="straightConnector1">
            <a:avLst/>
          </a:prstGeom>
          <a:ln w="28575">
            <a:solidFill>
              <a:schemeClr val="accent4"/>
            </a:solidFill>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E81C8128-28B5-42FF-BC17-15E2D5ED7368}"/>
              </a:ext>
            </a:extLst>
          </p:cNvPr>
          <p:cNvSpPr txBox="1"/>
          <p:nvPr/>
        </p:nvSpPr>
        <p:spPr>
          <a:xfrm>
            <a:off x="8400823" y="1961524"/>
            <a:ext cx="1508862" cy="646331"/>
          </a:xfrm>
          <a:prstGeom prst="rect">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rtlCol="0">
            <a:spAutoFit/>
          </a:bodyPr>
          <a:lstStyle/>
          <a:p>
            <a:r>
              <a:rPr lang="en-US" dirty="0"/>
              <a:t>RIGHT MINOR</a:t>
            </a:r>
          </a:p>
          <a:p>
            <a:pPr algn="ctr"/>
            <a:r>
              <a:rPr lang="en-US" dirty="0"/>
              <a:t>FISSURE</a:t>
            </a:r>
          </a:p>
        </p:txBody>
      </p:sp>
      <p:sp>
        <p:nvSpPr>
          <p:cNvPr id="15" name="TextBox 14">
            <a:extLst>
              <a:ext uri="{FF2B5EF4-FFF2-40B4-BE49-F238E27FC236}">
                <a16:creationId xmlns:a16="http://schemas.microsoft.com/office/drawing/2014/main" id="{E830BBEA-0037-4EC0-817F-4EBF587987CE}"/>
              </a:ext>
            </a:extLst>
          </p:cNvPr>
          <p:cNvSpPr txBox="1"/>
          <p:nvPr/>
        </p:nvSpPr>
        <p:spPr>
          <a:xfrm>
            <a:off x="7349584" y="6308436"/>
            <a:ext cx="1511436" cy="369332"/>
          </a:xfrm>
          <a:prstGeom prst="rect">
            <a:avLst/>
          </a:prstGeom>
          <a:noFill/>
          <a:ln w="9525" cap="flat" cmpd="sng" algn="ctr">
            <a:solidFill>
              <a:schemeClr val="accent6">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wrap="square" rtlCol="0">
            <a:spAutoFit/>
          </a:bodyPr>
          <a:lstStyle/>
          <a:p>
            <a:r>
              <a:rPr lang="en-US" dirty="0"/>
              <a:t>RIGHT MAJOR</a:t>
            </a:r>
          </a:p>
        </p:txBody>
      </p:sp>
      <p:cxnSp>
        <p:nvCxnSpPr>
          <p:cNvPr id="16" name="Straight Arrow Connector 15">
            <a:extLst>
              <a:ext uri="{FF2B5EF4-FFF2-40B4-BE49-F238E27FC236}">
                <a16:creationId xmlns:a16="http://schemas.microsoft.com/office/drawing/2014/main" id="{0C889EF2-F2BF-4079-80CF-D065D221A54F}"/>
              </a:ext>
            </a:extLst>
          </p:cNvPr>
          <p:cNvCxnSpPr>
            <a:cxnSpLocks/>
          </p:cNvCxnSpPr>
          <p:nvPr/>
        </p:nvCxnSpPr>
        <p:spPr>
          <a:xfrm flipV="1">
            <a:off x="8303564" y="5895486"/>
            <a:ext cx="544531" cy="404138"/>
          </a:xfrm>
          <a:prstGeom prst="straightConnector1">
            <a:avLst/>
          </a:prstGeom>
          <a:ln w="28575" cap="flat" cmpd="sng" algn="ctr">
            <a:solidFill>
              <a:schemeClr val="accent6">
                <a:lumMod val="5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1" name="TextBox 20">
            <a:extLst>
              <a:ext uri="{FF2B5EF4-FFF2-40B4-BE49-F238E27FC236}">
                <a16:creationId xmlns:a16="http://schemas.microsoft.com/office/drawing/2014/main" id="{3F93432B-B34E-4B2C-8E66-7FFC655298CA}"/>
              </a:ext>
            </a:extLst>
          </p:cNvPr>
          <p:cNvSpPr txBox="1"/>
          <p:nvPr/>
        </p:nvSpPr>
        <p:spPr>
          <a:xfrm>
            <a:off x="9597882" y="5177696"/>
            <a:ext cx="2545163" cy="646331"/>
          </a:xfrm>
          <a:prstGeom prst="rect">
            <a:avLst/>
          </a:prstGeom>
          <a:noFill/>
        </p:spPr>
        <p:txBody>
          <a:bodyPr wrap="square" rtlCol="0">
            <a:spAutoFit/>
          </a:bodyPr>
          <a:lstStyle/>
          <a:p>
            <a:pPr algn="ctr"/>
            <a:r>
              <a:rPr lang="en-US" dirty="0">
                <a:solidFill>
                  <a:schemeClr val="bg1"/>
                </a:solidFill>
              </a:rPr>
              <a:t>*Extends to diaphragm, past the mediastinum*</a:t>
            </a:r>
          </a:p>
        </p:txBody>
      </p:sp>
      <p:sp>
        <p:nvSpPr>
          <p:cNvPr id="25" name="Freeform: Shape 24">
            <a:extLst>
              <a:ext uri="{FF2B5EF4-FFF2-40B4-BE49-F238E27FC236}">
                <a16:creationId xmlns:a16="http://schemas.microsoft.com/office/drawing/2014/main" id="{14CA818C-AA7C-4241-8227-41582BC11EFC}"/>
              </a:ext>
            </a:extLst>
          </p:cNvPr>
          <p:cNvSpPr/>
          <p:nvPr/>
        </p:nvSpPr>
        <p:spPr>
          <a:xfrm>
            <a:off x="642282" y="3953295"/>
            <a:ext cx="2311627" cy="1038381"/>
          </a:xfrm>
          <a:custGeom>
            <a:avLst/>
            <a:gdLst>
              <a:gd name="connsiteX0" fmla="*/ 0 w 2294558"/>
              <a:gd name="connsiteY0" fmla="*/ 1009806 h 1009806"/>
              <a:gd name="connsiteX1" fmla="*/ 276225 w 2294558"/>
              <a:gd name="connsiteY1" fmla="*/ 647856 h 1009806"/>
              <a:gd name="connsiteX2" fmla="*/ 704850 w 2294558"/>
              <a:gd name="connsiteY2" fmla="*/ 362106 h 1009806"/>
              <a:gd name="connsiteX3" fmla="*/ 1209675 w 2294558"/>
              <a:gd name="connsiteY3" fmla="*/ 390681 h 1009806"/>
              <a:gd name="connsiteX4" fmla="*/ 1495425 w 2294558"/>
              <a:gd name="connsiteY4" fmla="*/ 209706 h 1009806"/>
              <a:gd name="connsiteX5" fmla="*/ 1695450 w 2294558"/>
              <a:gd name="connsiteY5" fmla="*/ 143031 h 1009806"/>
              <a:gd name="connsiteX6" fmla="*/ 2286000 w 2294558"/>
              <a:gd name="connsiteY6" fmla="*/ 285906 h 1009806"/>
              <a:gd name="connsiteX7" fmla="*/ 2009775 w 2294558"/>
              <a:gd name="connsiteY7" fmla="*/ 133506 h 1009806"/>
              <a:gd name="connsiteX8" fmla="*/ 1514475 w 2294558"/>
              <a:gd name="connsiteY8" fmla="*/ 19206 h 1009806"/>
              <a:gd name="connsiteX9" fmla="*/ 1200150 w 2294558"/>
              <a:gd name="connsiteY9" fmla="*/ 156 h 1009806"/>
              <a:gd name="connsiteX10" fmla="*/ 781050 w 2294558"/>
              <a:gd name="connsiteY10" fmla="*/ 19206 h 1009806"/>
              <a:gd name="connsiteX11" fmla="*/ 457200 w 2294558"/>
              <a:gd name="connsiteY11" fmla="*/ 114456 h 1009806"/>
              <a:gd name="connsiteX12" fmla="*/ 238125 w 2294558"/>
              <a:gd name="connsiteY12" fmla="*/ 295431 h 1009806"/>
              <a:gd name="connsiteX13" fmla="*/ 0 w 2294558"/>
              <a:gd name="connsiteY13" fmla="*/ 838356 h 1009806"/>
              <a:gd name="connsiteX0" fmla="*/ 9525 w 2304083"/>
              <a:gd name="connsiteY0" fmla="*/ 1009806 h 1038381"/>
              <a:gd name="connsiteX1" fmla="*/ 285750 w 2304083"/>
              <a:gd name="connsiteY1" fmla="*/ 647856 h 1038381"/>
              <a:gd name="connsiteX2" fmla="*/ 714375 w 2304083"/>
              <a:gd name="connsiteY2" fmla="*/ 362106 h 1038381"/>
              <a:gd name="connsiteX3" fmla="*/ 1219200 w 2304083"/>
              <a:gd name="connsiteY3" fmla="*/ 390681 h 1038381"/>
              <a:gd name="connsiteX4" fmla="*/ 1504950 w 2304083"/>
              <a:gd name="connsiteY4" fmla="*/ 209706 h 1038381"/>
              <a:gd name="connsiteX5" fmla="*/ 1704975 w 2304083"/>
              <a:gd name="connsiteY5" fmla="*/ 143031 h 1038381"/>
              <a:gd name="connsiteX6" fmla="*/ 2295525 w 2304083"/>
              <a:gd name="connsiteY6" fmla="*/ 285906 h 1038381"/>
              <a:gd name="connsiteX7" fmla="*/ 2019300 w 2304083"/>
              <a:gd name="connsiteY7" fmla="*/ 133506 h 1038381"/>
              <a:gd name="connsiteX8" fmla="*/ 1524000 w 2304083"/>
              <a:gd name="connsiteY8" fmla="*/ 19206 h 1038381"/>
              <a:gd name="connsiteX9" fmla="*/ 1209675 w 2304083"/>
              <a:gd name="connsiteY9" fmla="*/ 156 h 1038381"/>
              <a:gd name="connsiteX10" fmla="*/ 790575 w 2304083"/>
              <a:gd name="connsiteY10" fmla="*/ 19206 h 1038381"/>
              <a:gd name="connsiteX11" fmla="*/ 466725 w 2304083"/>
              <a:gd name="connsiteY11" fmla="*/ 114456 h 1038381"/>
              <a:gd name="connsiteX12" fmla="*/ 247650 w 2304083"/>
              <a:gd name="connsiteY12" fmla="*/ 295431 h 1038381"/>
              <a:gd name="connsiteX13" fmla="*/ 0 w 2304083"/>
              <a:gd name="connsiteY13" fmla="*/ 1038381 h 1038381"/>
              <a:gd name="connsiteX0" fmla="*/ 9525 w 2304083"/>
              <a:gd name="connsiteY0" fmla="*/ 1009806 h 1038381"/>
              <a:gd name="connsiteX1" fmla="*/ 285750 w 2304083"/>
              <a:gd name="connsiteY1" fmla="*/ 647856 h 1038381"/>
              <a:gd name="connsiteX2" fmla="*/ 714375 w 2304083"/>
              <a:gd name="connsiteY2" fmla="*/ 362106 h 1038381"/>
              <a:gd name="connsiteX3" fmla="*/ 1219200 w 2304083"/>
              <a:gd name="connsiteY3" fmla="*/ 390681 h 1038381"/>
              <a:gd name="connsiteX4" fmla="*/ 1504950 w 2304083"/>
              <a:gd name="connsiteY4" fmla="*/ 209706 h 1038381"/>
              <a:gd name="connsiteX5" fmla="*/ 1704975 w 2304083"/>
              <a:gd name="connsiteY5" fmla="*/ 143031 h 1038381"/>
              <a:gd name="connsiteX6" fmla="*/ 2295525 w 2304083"/>
              <a:gd name="connsiteY6" fmla="*/ 285906 h 1038381"/>
              <a:gd name="connsiteX7" fmla="*/ 2019300 w 2304083"/>
              <a:gd name="connsiteY7" fmla="*/ 133506 h 1038381"/>
              <a:gd name="connsiteX8" fmla="*/ 1524000 w 2304083"/>
              <a:gd name="connsiteY8" fmla="*/ 19206 h 1038381"/>
              <a:gd name="connsiteX9" fmla="*/ 1209675 w 2304083"/>
              <a:gd name="connsiteY9" fmla="*/ 156 h 1038381"/>
              <a:gd name="connsiteX10" fmla="*/ 790575 w 2304083"/>
              <a:gd name="connsiteY10" fmla="*/ 19206 h 1038381"/>
              <a:gd name="connsiteX11" fmla="*/ 466725 w 2304083"/>
              <a:gd name="connsiteY11" fmla="*/ 114456 h 1038381"/>
              <a:gd name="connsiteX12" fmla="*/ 247650 w 2304083"/>
              <a:gd name="connsiteY12" fmla="*/ 295431 h 1038381"/>
              <a:gd name="connsiteX13" fmla="*/ 0 w 2304083"/>
              <a:gd name="connsiteY13" fmla="*/ 1038381 h 1038381"/>
              <a:gd name="connsiteX0" fmla="*/ 9525 w 2304083"/>
              <a:gd name="connsiteY0" fmla="*/ 1009806 h 1038381"/>
              <a:gd name="connsiteX1" fmla="*/ 285750 w 2304083"/>
              <a:gd name="connsiteY1" fmla="*/ 647856 h 1038381"/>
              <a:gd name="connsiteX2" fmla="*/ 714375 w 2304083"/>
              <a:gd name="connsiteY2" fmla="*/ 362106 h 1038381"/>
              <a:gd name="connsiteX3" fmla="*/ 1219200 w 2304083"/>
              <a:gd name="connsiteY3" fmla="*/ 390681 h 1038381"/>
              <a:gd name="connsiteX4" fmla="*/ 1504950 w 2304083"/>
              <a:gd name="connsiteY4" fmla="*/ 209706 h 1038381"/>
              <a:gd name="connsiteX5" fmla="*/ 1704975 w 2304083"/>
              <a:gd name="connsiteY5" fmla="*/ 143031 h 1038381"/>
              <a:gd name="connsiteX6" fmla="*/ 2295525 w 2304083"/>
              <a:gd name="connsiteY6" fmla="*/ 285906 h 1038381"/>
              <a:gd name="connsiteX7" fmla="*/ 2019300 w 2304083"/>
              <a:gd name="connsiteY7" fmla="*/ 133506 h 1038381"/>
              <a:gd name="connsiteX8" fmla="*/ 1524000 w 2304083"/>
              <a:gd name="connsiteY8" fmla="*/ 19206 h 1038381"/>
              <a:gd name="connsiteX9" fmla="*/ 1209675 w 2304083"/>
              <a:gd name="connsiteY9" fmla="*/ 156 h 1038381"/>
              <a:gd name="connsiteX10" fmla="*/ 790575 w 2304083"/>
              <a:gd name="connsiteY10" fmla="*/ 19206 h 1038381"/>
              <a:gd name="connsiteX11" fmla="*/ 466725 w 2304083"/>
              <a:gd name="connsiteY11" fmla="*/ 114456 h 1038381"/>
              <a:gd name="connsiteX12" fmla="*/ 247650 w 2304083"/>
              <a:gd name="connsiteY12" fmla="*/ 295431 h 1038381"/>
              <a:gd name="connsiteX13" fmla="*/ 0 w 2304083"/>
              <a:gd name="connsiteY13" fmla="*/ 1038381 h 1038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04083" h="1038381">
                <a:moveTo>
                  <a:pt x="9525" y="1009806"/>
                </a:moveTo>
                <a:cubicBezTo>
                  <a:pt x="88900" y="882806"/>
                  <a:pt x="168275" y="755806"/>
                  <a:pt x="285750" y="647856"/>
                </a:cubicBezTo>
                <a:cubicBezTo>
                  <a:pt x="403225" y="539906"/>
                  <a:pt x="558800" y="404968"/>
                  <a:pt x="714375" y="362106"/>
                </a:cubicBezTo>
                <a:cubicBezTo>
                  <a:pt x="869950" y="319243"/>
                  <a:pt x="1087438" y="416081"/>
                  <a:pt x="1219200" y="390681"/>
                </a:cubicBezTo>
                <a:cubicBezTo>
                  <a:pt x="1350962" y="365281"/>
                  <a:pt x="1423987" y="250981"/>
                  <a:pt x="1504950" y="209706"/>
                </a:cubicBezTo>
                <a:cubicBezTo>
                  <a:pt x="1585913" y="168431"/>
                  <a:pt x="1573213" y="130331"/>
                  <a:pt x="1704975" y="143031"/>
                </a:cubicBezTo>
                <a:cubicBezTo>
                  <a:pt x="1836737" y="155731"/>
                  <a:pt x="2243138" y="287493"/>
                  <a:pt x="2295525" y="285906"/>
                </a:cubicBezTo>
                <a:cubicBezTo>
                  <a:pt x="2347912" y="284319"/>
                  <a:pt x="2147887" y="177956"/>
                  <a:pt x="2019300" y="133506"/>
                </a:cubicBezTo>
                <a:cubicBezTo>
                  <a:pt x="1890713" y="89056"/>
                  <a:pt x="1658938" y="41431"/>
                  <a:pt x="1524000" y="19206"/>
                </a:cubicBezTo>
                <a:cubicBezTo>
                  <a:pt x="1389062" y="-3019"/>
                  <a:pt x="1331912" y="156"/>
                  <a:pt x="1209675" y="156"/>
                </a:cubicBezTo>
                <a:cubicBezTo>
                  <a:pt x="1087438" y="156"/>
                  <a:pt x="914400" y="156"/>
                  <a:pt x="790575" y="19206"/>
                </a:cubicBezTo>
                <a:cubicBezTo>
                  <a:pt x="666750" y="38256"/>
                  <a:pt x="557213" y="68419"/>
                  <a:pt x="466725" y="114456"/>
                </a:cubicBezTo>
                <a:cubicBezTo>
                  <a:pt x="376238" y="160494"/>
                  <a:pt x="323850" y="174781"/>
                  <a:pt x="247650" y="295431"/>
                </a:cubicBezTo>
                <a:cubicBezTo>
                  <a:pt x="171450" y="416081"/>
                  <a:pt x="61912" y="712943"/>
                  <a:pt x="0" y="1038381"/>
                </a:cubicBezTo>
              </a:path>
            </a:pathLst>
          </a:custGeom>
          <a:solidFill>
            <a:schemeClr val="accent4">
              <a:lumMod val="40000"/>
              <a:lumOff val="60000"/>
              <a:alpha val="3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C47A5A00-7005-4917-BB4A-DF77FEC4C3E8}"/>
              </a:ext>
            </a:extLst>
          </p:cNvPr>
          <p:cNvSpPr/>
          <p:nvPr/>
        </p:nvSpPr>
        <p:spPr>
          <a:xfrm>
            <a:off x="7598003" y="3608423"/>
            <a:ext cx="3376419" cy="1265233"/>
          </a:xfrm>
          <a:custGeom>
            <a:avLst/>
            <a:gdLst>
              <a:gd name="connsiteX0" fmla="*/ 0 w 3365400"/>
              <a:gd name="connsiteY0" fmla="*/ 1265233 h 1265233"/>
              <a:gd name="connsiteX1" fmla="*/ 414780 w 3365400"/>
              <a:gd name="connsiteY1" fmla="*/ 671344 h 1265233"/>
              <a:gd name="connsiteX2" fmla="*/ 707010 w 3365400"/>
              <a:gd name="connsiteY2" fmla="*/ 284845 h 1265233"/>
              <a:gd name="connsiteX3" fmla="*/ 1706252 w 3365400"/>
              <a:gd name="connsiteY3" fmla="*/ 294272 h 1265233"/>
              <a:gd name="connsiteX4" fmla="*/ 2498103 w 3365400"/>
              <a:gd name="connsiteY4" fmla="*/ 718478 h 1265233"/>
              <a:gd name="connsiteX5" fmla="*/ 2743200 w 3365400"/>
              <a:gd name="connsiteY5" fmla="*/ 831600 h 1265233"/>
              <a:gd name="connsiteX6" fmla="*/ 3035431 w 3365400"/>
              <a:gd name="connsiteY6" fmla="*/ 548796 h 1265233"/>
              <a:gd name="connsiteX7" fmla="*/ 3365369 w 3365400"/>
              <a:gd name="connsiteY7" fmla="*/ 2041 h 1265233"/>
              <a:gd name="connsiteX8" fmla="*/ 3016577 w 3365400"/>
              <a:gd name="connsiteY8" fmla="*/ 360260 h 1265233"/>
              <a:gd name="connsiteX9" fmla="*/ 2234153 w 3365400"/>
              <a:gd name="connsiteY9" fmla="*/ 294272 h 1265233"/>
              <a:gd name="connsiteX10" fmla="*/ 1649691 w 3365400"/>
              <a:gd name="connsiteY10" fmla="*/ 143443 h 1265233"/>
              <a:gd name="connsiteX11" fmla="*/ 1206631 w 3365400"/>
              <a:gd name="connsiteY11" fmla="*/ 58602 h 1265233"/>
              <a:gd name="connsiteX12" fmla="*/ 857839 w 3365400"/>
              <a:gd name="connsiteY12" fmla="*/ 96309 h 1265233"/>
              <a:gd name="connsiteX13" fmla="*/ 499621 w 3365400"/>
              <a:gd name="connsiteY13" fmla="*/ 190577 h 1265233"/>
              <a:gd name="connsiteX14" fmla="*/ 311085 w 3365400"/>
              <a:gd name="connsiteY14" fmla="*/ 397967 h 1265233"/>
              <a:gd name="connsiteX15" fmla="*/ 37707 w 3365400"/>
              <a:gd name="connsiteY15" fmla="*/ 1218099 h 1265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365400" h="1265233">
                <a:moveTo>
                  <a:pt x="0" y="1265233"/>
                </a:moveTo>
                <a:cubicBezTo>
                  <a:pt x="148472" y="1049987"/>
                  <a:pt x="296945" y="834742"/>
                  <a:pt x="414780" y="671344"/>
                </a:cubicBezTo>
                <a:cubicBezTo>
                  <a:pt x="532615" y="507946"/>
                  <a:pt x="491765" y="347690"/>
                  <a:pt x="707010" y="284845"/>
                </a:cubicBezTo>
                <a:cubicBezTo>
                  <a:pt x="922255" y="222000"/>
                  <a:pt x="1407736" y="222000"/>
                  <a:pt x="1706252" y="294272"/>
                </a:cubicBezTo>
                <a:cubicBezTo>
                  <a:pt x="2004768" y="366544"/>
                  <a:pt x="2325279" y="628923"/>
                  <a:pt x="2498103" y="718478"/>
                </a:cubicBezTo>
                <a:cubicBezTo>
                  <a:pt x="2670927" y="808033"/>
                  <a:pt x="2653645" y="859880"/>
                  <a:pt x="2743200" y="831600"/>
                </a:cubicBezTo>
                <a:cubicBezTo>
                  <a:pt x="2832755" y="803320"/>
                  <a:pt x="2931736" y="687056"/>
                  <a:pt x="3035431" y="548796"/>
                </a:cubicBezTo>
                <a:cubicBezTo>
                  <a:pt x="3139126" y="410536"/>
                  <a:pt x="3368511" y="33464"/>
                  <a:pt x="3365369" y="2041"/>
                </a:cubicBezTo>
                <a:cubicBezTo>
                  <a:pt x="3362227" y="-29382"/>
                  <a:pt x="3205113" y="311555"/>
                  <a:pt x="3016577" y="360260"/>
                </a:cubicBezTo>
                <a:cubicBezTo>
                  <a:pt x="2828041" y="408965"/>
                  <a:pt x="2461967" y="330408"/>
                  <a:pt x="2234153" y="294272"/>
                </a:cubicBezTo>
                <a:cubicBezTo>
                  <a:pt x="2006339" y="258136"/>
                  <a:pt x="1820945" y="182721"/>
                  <a:pt x="1649691" y="143443"/>
                </a:cubicBezTo>
                <a:cubicBezTo>
                  <a:pt x="1478437" y="104165"/>
                  <a:pt x="1338606" y="66458"/>
                  <a:pt x="1206631" y="58602"/>
                </a:cubicBezTo>
                <a:cubicBezTo>
                  <a:pt x="1074656" y="50746"/>
                  <a:pt x="975674" y="74313"/>
                  <a:pt x="857839" y="96309"/>
                </a:cubicBezTo>
                <a:cubicBezTo>
                  <a:pt x="740004" y="118305"/>
                  <a:pt x="590747" y="140301"/>
                  <a:pt x="499621" y="190577"/>
                </a:cubicBezTo>
                <a:cubicBezTo>
                  <a:pt x="408495" y="240853"/>
                  <a:pt x="388071" y="226713"/>
                  <a:pt x="311085" y="397967"/>
                </a:cubicBezTo>
                <a:cubicBezTo>
                  <a:pt x="234099" y="569221"/>
                  <a:pt x="87983" y="1075126"/>
                  <a:pt x="37707" y="1218099"/>
                </a:cubicBezTo>
              </a:path>
            </a:pathLst>
          </a:custGeom>
          <a:solidFill>
            <a:schemeClr val="accent4">
              <a:lumMod val="40000"/>
              <a:lumOff val="60000"/>
              <a:alpha val="34000"/>
            </a:schemeClr>
          </a:solidFill>
          <a:ln>
            <a:solidFill>
              <a:schemeClr val="accent4"/>
            </a:solidFill>
          </a:ln>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dirty="0"/>
          </a:p>
        </p:txBody>
      </p:sp>
      <p:sp>
        <p:nvSpPr>
          <p:cNvPr id="28" name="Freeform: Shape 27">
            <a:extLst>
              <a:ext uri="{FF2B5EF4-FFF2-40B4-BE49-F238E27FC236}">
                <a16:creationId xmlns:a16="http://schemas.microsoft.com/office/drawing/2014/main" id="{20DA1C4C-42B0-44C4-8241-C1A32D46B4B9}"/>
              </a:ext>
            </a:extLst>
          </p:cNvPr>
          <p:cNvSpPr/>
          <p:nvPr/>
        </p:nvSpPr>
        <p:spPr>
          <a:xfrm>
            <a:off x="8848095" y="2722294"/>
            <a:ext cx="2545163" cy="3245066"/>
          </a:xfrm>
          <a:custGeom>
            <a:avLst/>
            <a:gdLst>
              <a:gd name="connsiteX0" fmla="*/ 2520631 w 2536857"/>
              <a:gd name="connsiteY0" fmla="*/ 200013 h 3245066"/>
              <a:gd name="connsiteX1" fmla="*/ 2171839 w 2536857"/>
              <a:gd name="connsiteY1" fmla="*/ 831609 h 3245066"/>
              <a:gd name="connsiteX2" fmla="*/ 1945596 w 2536857"/>
              <a:gd name="connsiteY2" fmla="*/ 1227535 h 3245066"/>
              <a:gd name="connsiteX3" fmla="*/ 1559097 w 2536857"/>
              <a:gd name="connsiteY3" fmla="*/ 1736582 h 3245066"/>
              <a:gd name="connsiteX4" fmla="*/ 738965 w 2536857"/>
              <a:gd name="connsiteY4" fmla="*/ 2547287 h 3245066"/>
              <a:gd name="connsiteX5" fmla="*/ 135649 w 2536857"/>
              <a:gd name="connsiteY5" fmla="*/ 3141176 h 3245066"/>
              <a:gd name="connsiteX6" fmla="*/ 22528 w 2536857"/>
              <a:gd name="connsiteY6" fmla="*/ 3197737 h 3245066"/>
              <a:gd name="connsiteX7" fmla="*/ 465587 w 2536857"/>
              <a:gd name="connsiteY7" fmla="*/ 2641556 h 3245066"/>
              <a:gd name="connsiteX8" fmla="*/ 993489 w 2536857"/>
              <a:gd name="connsiteY8" fmla="*/ 2085374 h 3245066"/>
              <a:gd name="connsiteX9" fmla="*/ 1276293 w 2536857"/>
              <a:gd name="connsiteY9" fmla="*/ 1623461 h 3245066"/>
              <a:gd name="connsiteX10" fmla="*/ 1530816 w 2536857"/>
              <a:gd name="connsiteY10" fmla="*/ 1067279 h 3245066"/>
              <a:gd name="connsiteX11" fmla="*/ 1955023 w 2536857"/>
              <a:gd name="connsiteY11" fmla="*/ 284855 h 3245066"/>
              <a:gd name="connsiteX12" fmla="*/ 2426363 w 2536857"/>
              <a:gd name="connsiteY12" fmla="*/ 2050 h 3245066"/>
              <a:gd name="connsiteX13" fmla="*/ 2520631 w 2536857"/>
              <a:gd name="connsiteY13" fmla="*/ 200013 h 324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36857" h="3245066">
                <a:moveTo>
                  <a:pt x="2520631" y="200013"/>
                </a:moveTo>
                <a:cubicBezTo>
                  <a:pt x="2478210" y="338273"/>
                  <a:pt x="2267678" y="660355"/>
                  <a:pt x="2171839" y="831609"/>
                </a:cubicBezTo>
                <a:cubicBezTo>
                  <a:pt x="2076000" y="1002863"/>
                  <a:pt x="2047720" y="1076706"/>
                  <a:pt x="1945596" y="1227535"/>
                </a:cubicBezTo>
                <a:cubicBezTo>
                  <a:pt x="1843472" y="1378364"/>
                  <a:pt x="1760202" y="1516623"/>
                  <a:pt x="1559097" y="1736582"/>
                </a:cubicBezTo>
                <a:cubicBezTo>
                  <a:pt x="1357992" y="1956541"/>
                  <a:pt x="738965" y="2547287"/>
                  <a:pt x="738965" y="2547287"/>
                </a:cubicBezTo>
                <a:cubicBezTo>
                  <a:pt x="501724" y="2781386"/>
                  <a:pt x="255055" y="3032768"/>
                  <a:pt x="135649" y="3141176"/>
                </a:cubicBezTo>
                <a:cubicBezTo>
                  <a:pt x="16243" y="3249584"/>
                  <a:pt x="-32462" y="3281007"/>
                  <a:pt x="22528" y="3197737"/>
                </a:cubicBezTo>
                <a:cubicBezTo>
                  <a:pt x="77518" y="3114467"/>
                  <a:pt x="303760" y="2826950"/>
                  <a:pt x="465587" y="2641556"/>
                </a:cubicBezTo>
                <a:cubicBezTo>
                  <a:pt x="627414" y="2456162"/>
                  <a:pt x="858371" y="2255056"/>
                  <a:pt x="993489" y="2085374"/>
                </a:cubicBezTo>
                <a:cubicBezTo>
                  <a:pt x="1128607" y="1915692"/>
                  <a:pt x="1186738" y="1793144"/>
                  <a:pt x="1276293" y="1623461"/>
                </a:cubicBezTo>
                <a:cubicBezTo>
                  <a:pt x="1365848" y="1453778"/>
                  <a:pt x="1417694" y="1290380"/>
                  <a:pt x="1530816" y="1067279"/>
                </a:cubicBezTo>
                <a:cubicBezTo>
                  <a:pt x="1643938" y="844178"/>
                  <a:pt x="1805765" y="462393"/>
                  <a:pt x="1955023" y="284855"/>
                </a:cubicBezTo>
                <a:cubicBezTo>
                  <a:pt x="2104281" y="107317"/>
                  <a:pt x="2333666" y="17761"/>
                  <a:pt x="2426363" y="2050"/>
                </a:cubicBezTo>
                <a:cubicBezTo>
                  <a:pt x="2519060" y="-13662"/>
                  <a:pt x="2563052" y="61753"/>
                  <a:pt x="2520631" y="200013"/>
                </a:cubicBezTo>
                <a:close/>
              </a:path>
            </a:pathLst>
          </a:custGeom>
          <a:gradFill>
            <a:gsLst>
              <a:gs pos="0">
                <a:schemeClr val="accent6">
                  <a:lumMod val="110000"/>
                  <a:satMod val="105000"/>
                  <a:tint val="67000"/>
                  <a:alpha val="0"/>
                </a:schemeClr>
              </a:gs>
              <a:gs pos="50000">
                <a:schemeClr val="accent6">
                  <a:lumMod val="105000"/>
                  <a:satMod val="103000"/>
                  <a:tint val="73000"/>
                </a:schemeClr>
              </a:gs>
              <a:gs pos="100000">
                <a:schemeClr val="accent6">
                  <a:lumMod val="105000"/>
                  <a:satMod val="109000"/>
                  <a:tint val="81000"/>
                </a:schemeClr>
              </a:gs>
            </a:gsLst>
          </a:gradFill>
          <a:ln>
            <a:solidFill>
              <a:schemeClr val="accent6">
                <a:lumMod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36" name="Picture 35" descr="A close up of a sign&#10;&#10;Description automatically generated">
            <a:extLst>
              <a:ext uri="{FF2B5EF4-FFF2-40B4-BE49-F238E27FC236}">
                <a16:creationId xmlns:a16="http://schemas.microsoft.com/office/drawing/2014/main" id="{B0FD11D8-EA09-4D74-BB8D-011C9CB888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3724" y="6464185"/>
            <a:ext cx="979067" cy="372523"/>
          </a:xfrm>
          <a:prstGeom prst="rect">
            <a:avLst/>
          </a:prstGeom>
        </p:spPr>
      </p:pic>
      <p:cxnSp>
        <p:nvCxnSpPr>
          <p:cNvPr id="18" name="Straight Arrow Connector 17">
            <a:extLst>
              <a:ext uri="{FF2B5EF4-FFF2-40B4-BE49-F238E27FC236}">
                <a16:creationId xmlns:a16="http://schemas.microsoft.com/office/drawing/2014/main" id="{45AE45DC-9FA6-4820-B43B-C31A2C68B817}"/>
              </a:ext>
            </a:extLst>
          </p:cNvPr>
          <p:cNvCxnSpPr>
            <a:cxnSpLocks/>
          </p:cNvCxnSpPr>
          <p:nvPr/>
        </p:nvCxnSpPr>
        <p:spPr>
          <a:xfrm flipH="1">
            <a:off x="11296240" y="2079533"/>
            <a:ext cx="194034" cy="565051"/>
          </a:xfrm>
          <a:prstGeom prst="straightConnector1">
            <a:avLst/>
          </a:prstGeom>
          <a:ln w="28575" cap="flat" cmpd="sng" algn="ctr">
            <a:solidFill>
              <a:schemeClr val="accent6">
                <a:lumMod val="50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2" name="Freeform: Shape 21">
            <a:extLst>
              <a:ext uri="{FF2B5EF4-FFF2-40B4-BE49-F238E27FC236}">
                <a16:creationId xmlns:a16="http://schemas.microsoft.com/office/drawing/2014/main" id="{508254BE-C8FD-4CA5-935A-6B09639959FA}"/>
              </a:ext>
            </a:extLst>
          </p:cNvPr>
          <p:cNvSpPr/>
          <p:nvPr/>
        </p:nvSpPr>
        <p:spPr>
          <a:xfrm>
            <a:off x="419596" y="3839992"/>
            <a:ext cx="2328242" cy="2474261"/>
          </a:xfrm>
          <a:custGeom>
            <a:avLst/>
            <a:gdLst>
              <a:gd name="connsiteX0" fmla="*/ 2247702 w 2320644"/>
              <a:gd name="connsiteY0" fmla="*/ 1859431 h 2474261"/>
              <a:gd name="connsiteX1" fmla="*/ 2181714 w 2320644"/>
              <a:gd name="connsiteY1" fmla="*/ 1859431 h 2474261"/>
              <a:gd name="connsiteX2" fmla="*/ 1154193 w 2320644"/>
              <a:gd name="connsiteY2" fmla="*/ 1727455 h 2474261"/>
              <a:gd name="connsiteX3" fmla="*/ 739413 w 2320644"/>
              <a:gd name="connsiteY3" fmla="*/ 1039299 h 2474261"/>
              <a:gd name="connsiteX4" fmla="*/ 899669 w 2320644"/>
              <a:gd name="connsiteY4" fmla="*/ 530251 h 2474261"/>
              <a:gd name="connsiteX5" fmla="*/ 767694 w 2320644"/>
              <a:gd name="connsiteY5" fmla="*/ 162606 h 2474261"/>
              <a:gd name="connsiteX6" fmla="*/ 588584 w 2320644"/>
              <a:gd name="connsiteY6" fmla="*/ 21204 h 2474261"/>
              <a:gd name="connsiteX7" fmla="*/ 362341 w 2320644"/>
              <a:gd name="connsiteY7" fmla="*/ 596239 h 2474261"/>
              <a:gd name="connsiteX8" fmla="*/ 32403 w 2320644"/>
              <a:gd name="connsiteY8" fmla="*/ 1934845 h 2474261"/>
              <a:gd name="connsiteX9" fmla="*/ 22976 w 2320644"/>
              <a:gd name="connsiteY9" fmla="*/ 2453319 h 2474261"/>
              <a:gd name="connsiteX10" fmla="*/ 126671 w 2320644"/>
              <a:gd name="connsiteY10" fmla="*/ 2340198 h 2474261"/>
              <a:gd name="connsiteX11" fmla="*/ 550877 w 2320644"/>
              <a:gd name="connsiteY11" fmla="*/ 2038540 h 2474261"/>
              <a:gd name="connsiteX12" fmla="*/ 1003364 w 2320644"/>
              <a:gd name="connsiteY12" fmla="*/ 1887711 h 2474261"/>
              <a:gd name="connsiteX13" fmla="*/ 2247702 w 2320644"/>
              <a:gd name="connsiteY13" fmla="*/ 1859431 h 2474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320644" h="2474261">
                <a:moveTo>
                  <a:pt x="2247702" y="1859431"/>
                </a:moveTo>
                <a:cubicBezTo>
                  <a:pt x="2444094" y="1854718"/>
                  <a:pt x="2181714" y="1859431"/>
                  <a:pt x="2181714" y="1859431"/>
                </a:cubicBezTo>
                <a:cubicBezTo>
                  <a:pt x="1999462" y="1837435"/>
                  <a:pt x="1394576" y="1864144"/>
                  <a:pt x="1154193" y="1727455"/>
                </a:cubicBezTo>
                <a:cubicBezTo>
                  <a:pt x="913809" y="1590766"/>
                  <a:pt x="781834" y="1238833"/>
                  <a:pt x="739413" y="1039299"/>
                </a:cubicBezTo>
                <a:cubicBezTo>
                  <a:pt x="696992" y="839765"/>
                  <a:pt x="894956" y="676366"/>
                  <a:pt x="899669" y="530251"/>
                </a:cubicBezTo>
                <a:cubicBezTo>
                  <a:pt x="904382" y="384136"/>
                  <a:pt x="819541" y="247447"/>
                  <a:pt x="767694" y="162606"/>
                </a:cubicBezTo>
                <a:cubicBezTo>
                  <a:pt x="715847" y="77765"/>
                  <a:pt x="656143" y="-51068"/>
                  <a:pt x="588584" y="21204"/>
                </a:cubicBezTo>
                <a:cubicBezTo>
                  <a:pt x="521025" y="93476"/>
                  <a:pt x="455038" y="277299"/>
                  <a:pt x="362341" y="596239"/>
                </a:cubicBezTo>
                <a:cubicBezTo>
                  <a:pt x="269644" y="915179"/>
                  <a:pt x="88964" y="1625332"/>
                  <a:pt x="32403" y="1934845"/>
                </a:cubicBezTo>
                <a:cubicBezTo>
                  <a:pt x="-24158" y="2244358"/>
                  <a:pt x="7265" y="2385760"/>
                  <a:pt x="22976" y="2453319"/>
                </a:cubicBezTo>
                <a:cubicBezTo>
                  <a:pt x="38687" y="2520878"/>
                  <a:pt x="38688" y="2409328"/>
                  <a:pt x="126671" y="2340198"/>
                </a:cubicBezTo>
                <a:cubicBezTo>
                  <a:pt x="214654" y="2271068"/>
                  <a:pt x="404761" y="2113955"/>
                  <a:pt x="550877" y="2038540"/>
                </a:cubicBezTo>
                <a:cubicBezTo>
                  <a:pt x="696992" y="1963126"/>
                  <a:pt x="722131" y="1919134"/>
                  <a:pt x="1003364" y="1887711"/>
                </a:cubicBezTo>
                <a:cubicBezTo>
                  <a:pt x="1284597" y="1856288"/>
                  <a:pt x="2051310" y="1864144"/>
                  <a:pt x="2247702" y="1859431"/>
                </a:cubicBezTo>
                <a:close/>
              </a:path>
            </a:pathLst>
          </a:custGeom>
          <a:solidFill>
            <a:schemeClr val="accent1">
              <a:lumMod val="40000"/>
              <a:lumOff val="60000"/>
              <a:alpha val="50000"/>
            </a:schemeClr>
          </a:solidFill>
          <a:ln>
            <a:solidFill>
              <a:schemeClr val="accent1">
                <a:lumMod val="50000"/>
              </a:schemeClr>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11" name="Freeform: Shape 10">
            <a:extLst>
              <a:ext uri="{FF2B5EF4-FFF2-40B4-BE49-F238E27FC236}">
                <a16:creationId xmlns:a16="http://schemas.microsoft.com/office/drawing/2014/main" id="{D76792E0-8C09-400F-B2A5-95E53E48A6C1}"/>
              </a:ext>
            </a:extLst>
          </p:cNvPr>
          <p:cNvSpPr/>
          <p:nvPr/>
        </p:nvSpPr>
        <p:spPr>
          <a:xfrm>
            <a:off x="6410036" y="6308436"/>
            <a:ext cx="471055" cy="480291"/>
          </a:xfrm>
          <a:custGeom>
            <a:avLst/>
            <a:gdLst>
              <a:gd name="connsiteX0" fmla="*/ 0 w 471055"/>
              <a:gd name="connsiteY0" fmla="*/ 147782 h 480291"/>
              <a:gd name="connsiteX1" fmla="*/ 175491 w 471055"/>
              <a:gd name="connsiteY1" fmla="*/ 138546 h 480291"/>
              <a:gd name="connsiteX2" fmla="*/ 360219 w 471055"/>
              <a:gd name="connsiteY2" fmla="*/ 0 h 480291"/>
              <a:gd name="connsiteX3" fmla="*/ 387928 w 471055"/>
              <a:gd name="connsiteY3" fmla="*/ 314037 h 480291"/>
              <a:gd name="connsiteX4" fmla="*/ 471055 w 471055"/>
              <a:gd name="connsiteY4" fmla="*/ 480291 h 480291"/>
              <a:gd name="connsiteX5" fmla="*/ 203200 w 471055"/>
              <a:gd name="connsiteY5" fmla="*/ 295564 h 480291"/>
              <a:gd name="connsiteX6" fmla="*/ 0 w 471055"/>
              <a:gd name="connsiteY6" fmla="*/ 147782 h 480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1055" h="480291">
                <a:moveTo>
                  <a:pt x="0" y="147782"/>
                </a:moveTo>
                <a:lnTo>
                  <a:pt x="175491" y="138546"/>
                </a:lnTo>
                <a:lnTo>
                  <a:pt x="360219" y="0"/>
                </a:lnTo>
                <a:lnTo>
                  <a:pt x="387928" y="314037"/>
                </a:lnTo>
                <a:lnTo>
                  <a:pt x="471055" y="480291"/>
                </a:lnTo>
                <a:lnTo>
                  <a:pt x="203200" y="295564"/>
                </a:lnTo>
                <a:lnTo>
                  <a:pt x="0" y="147782"/>
                </a:lnTo>
                <a:close/>
              </a:path>
            </a:pathLst>
          </a:custGeom>
          <a:solidFill>
            <a:schemeClr val="accent2">
              <a:lumMod val="40000"/>
              <a:lumOff val="60000"/>
              <a:alpha val="6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032A72BA-14E2-4CD1-A4FD-C3491867F5C2}"/>
              </a:ext>
            </a:extLst>
          </p:cNvPr>
          <p:cNvSpPr txBox="1"/>
          <p:nvPr/>
        </p:nvSpPr>
        <p:spPr>
          <a:xfrm>
            <a:off x="940629" y="6011478"/>
            <a:ext cx="2226806" cy="646331"/>
          </a:xfrm>
          <a:prstGeom prst="rect">
            <a:avLst/>
          </a:prstGeom>
          <a:noFill/>
          <a:ln w="9525" cap="flat" cmpd="sng" algn="ctr">
            <a:solidFill>
              <a:schemeClr val="accent1">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rtlCol="0">
            <a:spAutoFit/>
          </a:bodyPr>
          <a:lstStyle/>
          <a:p>
            <a:r>
              <a:rPr lang="en-US" dirty="0">
                <a:solidFill>
                  <a:schemeClr val="accent1">
                    <a:lumMod val="50000"/>
                  </a:schemeClr>
                </a:solidFill>
              </a:rPr>
              <a:t>RIGHT SUBPULMONIC SPACE AND SULCUS</a:t>
            </a:r>
          </a:p>
        </p:txBody>
      </p:sp>
      <p:sp>
        <p:nvSpPr>
          <p:cNvPr id="27" name="TextBox 26">
            <a:extLst>
              <a:ext uri="{FF2B5EF4-FFF2-40B4-BE49-F238E27FC236}">
                <a16:creationId xmlns:a16="http://schemas.microsoft.com/office/drawing/2014/main" id="{4967C8BE-6D79-4135-BB47-9BE319B92C2F}"/>
              </a:ext>
            </a:extLst>
          </p:cNvPr>
          <p:cNvSpPr txBox="1"/>
          <p:nvPr/>
        </p:nvSpPr>
        <p:spPr>
          <a:xfrm>
            <a:off x="3389152" y="6380810"/>
            <a:ext cx="2924359" cy="369332"/>
          </a:xfrm>
          <a:prstGeom prst="rect">
            <a:avLst/>
          </a:prstGeom>
          <a:noFill/>
          <a:ln w="9525" cap="flat" cmpd="sng" algn="ctr">
            <a:solidFill>
              <a:schemeClr val="accent2">
                <a:lumMod val="50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wrap="square" rtlCol="0">
            <a:spAutoFit/>
          </a:bodyPr>
          <a:lstStyle/>
          <a:p>
            <a:pPr algn="ctr"/>
            <a:r>
              <a:rPr lang="en-US" dirty="0">
                <a:solidFill>
                  <a:schemeClr val="accent2">
                    <a:lumMod val="50000"/>
                  </a:schemeClr>
                </a:solidFill>
              </a:rPr>
              <a:t>LEFT COSTOPHRENIC SULCUS</a:t>
            </a:r>
          </a:p>
        </p:txBody>
      </p:sp>
      <p:sp>
        <p:nvSpPr>
          <p:cNvPr id="29" name="Question 2">
            <a:extLst>
              <a:ext uri="{FF2B5EF4-FFF2-40B4-BE49-F238E27FC236}">
                <a16:creationId xmlns:a16="http://schemas.microsoft.com/office/drawing/2014/main" id="{72DFA494-230B-4B3A-B2C0-B735D3E7FE9F}"/>
              </a:ext>
            </a:extLst>
          </p:cNvPr>
          <p:cNvSpPr txBox="1"/>
          <p:nvPr/>
        </p:nvSpPr>
        <p:spPr>
          <a:xfrm>
            <a:off x="-4199" y="1164535"/>
            <a:ext cx="12191999" cy="400110"/>
          </a:xfrm>
          <a:prstGeom prst="rect">
            <a:avLst/>
          </a:prstGeom>
          <a:solidFill>
            <a:schemeClr val="bg1"/>
          </a:solidFill>
        </p:spPr>
        <p:txBody>
          <a:bodyPr wrap="square" rtlCol="0">
            <a:spAutoFit/>
          </a:bodyPr>
          <a:lstStyle/>
          <a:p>
            <a:pPr algn="ctr"/>
            <a:r>
              <a:rPr lang="en-US" sz="2000" dirty="0">
                <a:latin typeface="Arial Nova" panose="020B0604020202020204" pitchFamily="34" charset="0"/>
              </a:rPr>
              <a:t>How do you distinguish between the left and right major fissure on the lateral view? </a:t>
            </a:r>
          </a:p>
        </p:txBody>
      </p:sp>
      <p:sp>
        <p:nvSpPr>
          <p:cNvPr id="30" name="answer 2">
            <a:extLst>
              <a:ext uri="{FF2B5EF4-FFF2-40B4-BE49-F238E27FC236}">
                <a16:creationId xmlns:a16="http://schemas.microsoft.com/office/drawing/2014/main" id="{DB0131F5-4638-404F-8938-3818E7BA22F3}"/>
              </a:ext>
            </a:extLst>
          </p:cNvPr>
          <p:cNvSpPr txBox="1"/>
          <p:nvPr/>
        </p:nvSpPr>
        <p:spPr>
          <a:xfrm>
            <a:off x="-4198" y="1164535"/>
            <a:ext cx="12196198" cy="400110"/>
          </a:xfrm>
          <a:prstGeom prst="rect">
            <a:avLst/>
          </a:prstGeom>
          <a:solidFill>
            <a:schemeClr val="tx1"/>
          </a:solidFill>
        </p:spPr>
        <p:txBody>
          <a:bodyPr wrap="square" rtlCol="0">
            <a:spAutoFit/>
          </a:bodyPr>
          <a:lstStyle/>
          <a:p>
            <a:pPr algn="ctr"/>
            <a:r>
              <a:rPr lang="en-US" sz="2000" dirty="0">
                <a:solidFill>
                  <a:schemeClr val="bg1"/>
                </a:solidFill>
                <a:latin typeface="Arial Nova" panose="020B0604020202020204" pitchFamily="34" charset="0"/>
              </a:rPr>
              <a:t>The right major fissure extends from the spine to the diaphragm.  The left stops at the mediastinum. </a:t>
            </a:r>
          </a:p>
        </p:txBody>
      </p:sp>
      <p:cxnSp>
        <p:nvCxnSpPr>
          <p:cNvPr id="23" name="Straight Arrow Connector 22">
            <a:extLst>
              <a:ext uri="{FF2B5EF4-FFF2-40B4-BE49-F238E27FC236}">
                <a16:creationId xmlns:a16="http://schemas.microsoft.com/office/drawing/2014/main" id="{36BE1343-47A4-42B4-ACAB-5DA0562425A7}"/>
              </a:ext>
            </a:extLst>
          </p:cNvPr>
          <p:cNvCxnSpPr>
            <a:cxnSpLocks/>
            <a:stCxn id="24" idx="0"/>
          </p:cNvCxnSpPr>
          <p:nvPr/>
        </p:nvCxnSpPr>
        <p:spPr>
          <a:xfrm flipH="1" flipV="1">
            <a:off x="1556428" y="5762472"/>
            <a:ext cx="497604" cy="249006"/>
          </a:xfrm>
          <a:prstGeom prst="straightConnector1">
            <a:avLst/>
          </a:prstGeom>
          <a:ln w="28575">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C3DAE898-853A-4279-AF28-DEBDDC91D523}"/>
              </a:ext>
            </a:extLst>
          </p:cNvPr>
          <p:cNvCxnSpPr>
            <a:cxnSpLocks/>
            <a:stCxn id="27" idx="3"/>
            <a:endCxn id="11" idx="5"/>
          </p:cNvCxnSpPr>
          <p:nvPr/>
        </p:nvCxnSpPr>
        <p:spPr>
          <a:xfrm>
            <a:off x="6313511" y="6565476"/>
            <a:ext cx="299725" cy="38524"/>
          </a:xfrm>
          <a:prstGeom prst="straightConnector1">
            <a:avLst/>
          </a:prstGeom>
          <a:ln w="28575">
            <a:solidFill>
              <a:schemeClr val="accent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2" name="question1">
            <a:extLst>
              <a:ext uri="{FF2B5EF4-FFF2-40B4-BE49-F238E27FC236}">
                <a16:creationId xmlns:a16="http://schemas.microsoft.com/office/drawing/2014/main" id="{5E79EB40-3CEF-4DCF-8E86-9FA25DBF60D3}"/>
              </a:ext>
            </a:extLst>
          </p:cNvPr>
          <p:cNvSpPr txBox="1"/>
          <p:nvPr/>
        </p:nvSpPr>
        <p:spPr>
          <a:xfrm>
            <a:off x="-1" y="-8984"/>
            <a:ext cx="12200401" cy="400110"/>
          </a:xfrm>
          <a:prstGeom prst="rect">
            <a:avLst/>
          </a:prstGeom>
          <a:solidFill>
            <a:schemeClr val="tx1"/>
          </a:solidFill>
        </p:spPr>
        <p:txBody>
          <a:bodyPr wrap="square" rtlCol="0">
            <a:spAutoFit/>
          </a:bodyPr>
          <a:lstStyle/>
          <a:p>
            <a:pPr algn="ctr"/>
            <a:r>
              <a:rPr lang="en-US" sz="2000" dirty="0">
                <a:solidFill>
                  <a:schemeClr val="bg1"/>
                </a:solidFill>
                <a:latin typeface="Arial Nova" panose="020B0604020202020204" pitchFamily="34" charset="0"/>
              </a:rPr>
              <a:t>60yo presents to clinic with progressive orthopnea and dyspnea on exertion. </a:t>
            </a:r>
          </a:p>
        </p:txBody>
      </p:sp>
      <p:sp>
        <p:nvSpPr>
          <p:cNvPr id="34" name="answer 1">
            <a:extLst>
              <a:ext uri="{FF2B5EF4-FFF2-40B4-BE49-F238E27FC236}">
                <a16:creationId xmlns:a16="http://schemas.microsoft.com/office/drawing/2014/main" id="{2E349723-1A8F-49C0-A89F-73889FB118DD}"/>
              </a:ext>
            </a:extLst>
          </p:cNvPr>
          <p:cNvSpPr txBox="1"/>
          <p:nvPr/>
        </p:nvSpPr>
        <p:spPr>
          <a:xfrm>
            <a:off x="-4202" y="370140"/>
            <a:ext cx="12196201" cy="400110"/>
          </a:xfrm>
          <a:prstGeom prst="rect">
            <a:avLst/>
          </a:prstGeom>
          <a:solidFill>
            <a:schemeClr val="bg1"/>
          </a:solidFill>
        </p:spPr>
        <p:txBody>
          <a:bodyPr wrap="square" rtlCol="0">
            <a:spAutoFit/>
          </a:bodyPr>
          <a:lstStyle/>
          <a:p>
            <a:pPr algn="ctr"/>
            <a:r>
              <a:rPr lang="en-US" sz="2000" dirty="0">
                <a:latin typeface="Arial Nova" panose="020B0604020202020204" pitchFamily="34" charset="0"/>
              </a:rPr>
              <a:t>What is your overall interpretation?</a:t>
            </a:r>
          </a:p>
        </p:txBody>
      </p:sp>
      <p:sp>
        <p:nvSpPr>
          <p:cNvPr id="35" name="answer 1">
            <a:extLst>
              <a:ext uri="{FF2B5EF4-FFF2-40B4-BE49-F238E27FC236}">
                <a16:creationId xmlns:a16="http://schemas.microsoft.com/office/drawing/2014/main" id="{F0D3AA4F-DB1D-44F9-B149-2EC65F7D5207}"/>
              </a:ext>
            </a:extLst>
          </p:cNvPr>
          <p:cNvSpPr txBox="1"/>
          <p:nvPr/>
        </p:nvSpPr>
        <p:spPr>
          <a:xfrm>
            <a:off x="-4202" y="370140"/>
            <a:ext cx="12204599" cy="400110"/>
          </a:xfrm>
          <a:prstGeom prst="rect">
            <a:avLst/>
          </a:prstGeom>
          <a:solidFill>
            <a:schemeClr val="tx1"/>
          </a:solidFill>
        </p:spPr>
        <p:txBody>
          <a:bodyPr wrap="square" rtlCol="0">
            <a:spAutoFit/>
          </a:bodyPr>
          <a:lstStyle/>
          <a:p>
            <a:pPr algn="ctr"/>
            <a:r>
              <a:rPr lang="en-US" sz="2000" dirty="0">
                <a:solidFill>
                  <a:schemeClr val="bg1"/>
                </a:solidFill>
                <a:latin typeface="Arial Nova" panose="020B0604020202020204" pitchFamily="34" charset="0"/>
              </a:rPr>
              <a:t>Sternotomy wires and two </a:t>
            </a:r>
            <a:r>
              <a:rPr lang="en-US" sz="2000">
                <a:solidFill>
                  <a:schemeClr val="bg1"/>
                </a:solidFill>
                <a:latin typeface="Arial Nova" panose="020B0604020202020204" pitchFamily="34" charset="0"/>
              </a:rPr>
              <a:t>mechanical valves with </a:t>
            </a:r>
            <a:r>
              <a:rPr lang="en-US" sz="2000" dirty="0">
                <a:solidFill>
                  <a:schemeClr val="bg1"/>
                </a:solidFill>
                <a:latin typeface="Arial Nova" panose="020B0604020202020204" pitchFamily="34" charset="0"/>
              </a:rPr>
              <a:t>bilateral pleural effusions and vascular congestion. </a:t>
            </a:r>
          </a:p>
        </p:txBody>
      </p:sp>
      <p:sp>
        <p:nvSpPr>
          <p:cNvPr id="31" name="answer 1">
            <a:extLst>
              <a:ext uri="{FF2B5EF4-FFF2-40B4-BE49-F238E27FC236}">
                <a16:creationId xmlns:a16="http://schemas.microsoft.com/office/drawing/2014/main" id="{5BE0FBFC-F0B3-477A-922B-4465DD49DE8D}"/>
              </a:ext>
            </a:extLst>
          </p:cNvPr>
          <p:cNvSpPr txBox="1"/>
          <p:nvPr/>
        </p:nvSpPr>
        <p:spPr>
          <a:xfrm>
            <a:off x="0" y="766055"/>
            <a:ext cx="12200400" cy="400110"/>
          </a:xfrm>
          <a:prstGeom prst="rect">
            <a:avLst/>
          </a:prstGeom>
          <a:solidFill>
            <a:schemeClr val="tx1"/>
          </a:solidFill>
        </p:spPr>
        <p:txBody>
          <a:bodyPr wrap="square" rtlCol="0">
            <a:spAutoFit/>
          </a:bodyPr>
          <a:lstStyle/>
          <a:p>
            <a:pPr algn="ctr"/>
            <a:r>
              <a:rPr lang="en-US" sz="2000" dirty="0">
                <a:solidFill>
                  <a:schemeClr val="bg1"/>
                </a:solidFill>
                <a:latin typeface="Arial Nova" panose="020B0604020202020204" pitchFamily="34" charset="0"/>
              </a:rPr>
              <a:t>Right minor fissure, right major fissure, right subpulmonic space and left costophrenic sulcus.</a:t>
            </a:r>
          </a:p>
        </p:txBody>
      </p:sp>
    </p:spTree>
    <p:extLst>
      <p:ext uri="{BB962C8B-B14F-4D97-AF65-F5344CB8AC3E}">
        <p14:creationId xmlns:p14="http://schemas.microsoft.com/office/powerpoint/2010/main" val="2880168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5" grpId="0" animBg="1"/>
      <p:bldP spid="21" grpId="0"/>
      <p:bldP spid="25" grpId="0" animBg="1"/>
      <p:bldP spid="26" grpId="0" animBg="1"/>
      <p:bldP spid="28" grpId="0" animBg="1"/>
      <p:bldP spid="22" grpId="0" animBg="1"/>
      <p:bldP spid="11" grpId="0" animBg="1"/>
      <p:bldP spid="24" grpId="0" animBg="1"/>
      <p:bldP spid="27" grpId="0" animBg="1"/>
      <p:bldP spid="29" grpId="0" animBg="1"/>
      <p:bldP spid="30" grpId="0" animBg="1"/>
      <p:bldP spid="35" grpId="0" animBg="1"/>
      <p:bldP spid="3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ase stem">
            <a:extLst>
              <a:ext uri="{FF2B5EF4-FFF2-40B4-BE49-F238E27FC236}">
                <a16:creationId xmlns:a16="http://schemas.microsoft.com/office/drawing/2014/main" id="{641F0419-6197-437B-A96B-E329F6C18A08}"/>
              </a:ext>
            </a:extLst>
          </p:cNvPr>
          <p:cNvSpPr txBox="1"/>
          <p:nvPr/>
        </p:nvSpPr>
        <p:spPr>
          <a:xfrm>
            <a:off x="-12332" y="0"/>
            <a:ext cx="12204331" cy="461665"/>
          </a:xfrm>
          <a:prstGeom prst="rect">
            <a:avLst/>
          </a:prstGeom>
          <a:solidFill>
            <a:schemeClr val="tx1"/>
          </a:solidFill>
        </p:spPr>
        <p:txBody>
          <a:bodyPr wrap="square" rtlCol="0">
            <a:spAutoFit/>
          </a:bodyPr>
          <a:lstStyle/>
          <a:p>
            <a:pPr algn="ctr"/>
            <a:r>
              <a:rPr lang="en-US" sz="2400" dirty="0">
                <a:solidFill>
                  <a:schemeClr val="bg1"/>
                </a:solidFill>
              </a:rPr>
              <a:t>55yo with COVID-19 ARDS intubated in the ICU.</a:t>
            </a:r>
          </a:p>
        </p:txBody>
      </p:sp>
      <p:sp>
        <p:nvSpPr>
          <p:cNvPr id="8" name="Question one">
            <a:extLst>
              <a:ext uri="{FF2B5EF4-FFF2-40B4-BE49-F238E27FC236}">
                <a16:creationId xmlns:a16="http://schemas.microsoft.com/office/drawing/2014/main" id="{EFF81F56-43CC-4858-AD5D-A3E95F6CC0D4}"/>
              </a:ext>
            </a:extLst>
          </p:cNvPr>
          <p:cNvSpPr txBox="1"/>
          <p:nvPr/>
        </p:nvSpPr>
        <p:spPr>
          <a:xfrm>
            <a:off x="-12332" y="462198"/>
            <a:ext cx="12192000" cy="461665"/>
          </a:xfrm>
          <a:prstGeom prst="rect">
            <a:avLst/>
          </a:prstGeom>
          <a:solidFill>
            <a:schemeClr val="bg1"/>
          </a:solidFill>
        </p:spPr>
        <p:txBody>
          <a:bodyPr wrap="square" rtlCol="0">
            <a:spAutoFit/>
          </a:bodyPr>
          <a:lstStyle/>
          <a:p>
            <a:pPr algn="ctr"/>
            <a:r>
              <a:rPr lang="en-US" sz="2400" dirty="0"/>
              <a:t>What is your overall interpretation of the radiograph?</a:t>
            </a:r>
          </a:p>
        </p:txBody>
      </p:sp>
      <p:pic>
        <p:nvPicPr>
          <p:cNvPr id="3" name="Logo" descr="A picture containing drawing&#10;&#10;Description automatically generated">
            <a:extLst>
              <a:ext uri="{FF2B5EF4-FFF2-40B4-BE49-F238E27FC236}">
                <a16:creationId xmlns:a16="http://schemas.microsoft.com/office/drawing/2014/main" id="{86A08B67-C245-4E74-868D-CBFF6A362D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3890" y="6387270"/>
            <a:ext cx="1093478" cy="416055"/>
          </a:xfrm>
          <a:prstGeom prst="rect">
            <a:avLst/>
          </a:prstGeom>
        </p:spPr>
      </p:pic>
      <p:sp>
        <p:nvSpPr>
          <p:cNvPr id="51" name="Question two">
            <a:extLst>
              <a:ext uri="{FF2B5EF4-FFF2-40B4-BE49-F238E27FC236}">
                <a16:creationId xmlns:a16="http://schemas.microsoft.com/office/drawing/2014/main" id="{3E24A490-6EC4-473D-8AA1-59D5FA638B5B}"/>
              </a:ext>
            </a:extLst>
          </p:cNvPr>
          <p:cNvSpPr txBox="1"/>
          <p:nvPr/>
        </p:nvSpPr>
        <p:spPr>
          <a:xfrm>
            <a:off x="-3" y="908670"/>
            <a:ext cx="12192000" cy="461665"/>
          </a:xfrm>
          <a:prstGeom prst="rect">
            <a:avLst/>
          </a:prstGeom>
          <a:solidFill>
            <a:schemeClr val="bg1"/>
          </a:solidFill>
        </p:spPr>
        <p:txBody>
          <a:bodyPr wrap="square" rtlCol="0">
            <a:spAutoFit/>
          </a:bodyPr>
          <a:lstStyle/>
          <a:p>
            <a:pPr algn="ctr"/>
            <a:r>
              <a:rPr lang="en-US" sz="2400" dirty="0"/>
              <a:t>Is the enteric tube in the correct location?</a:t>
            </a:r>
          </a:p>
        </p:txBody>
      </p:sp>
      <p:sp>
        <p:nvSpPr>
          <p:cNvPr id="60" name="Answer two">
            <a:extLst>
              <a:ext uri="{FF2B5EF4-FFF2-40B4-BE49-F238E27FC236}">
                <a16:creationId xmlns:a16="http://schemas.microsoft.com/office/drawing/2014/main" id="{D062FDD6-707D-4898-9FD4-D93A2190168B}"/>
              </a:ext>
            </a:extLst>
          </p:cNvPr>
          <p:cNvSpPr txBox="1"/>
          <p:nvPr/>
        </p:nvSpPr>
        <p:spPr>
          <a:xfrm>
            <a:off x="-8" y="920228"/>
            <a:ext cx="12204332" cy="461665"/>
          </a:xfrm>
          <a:prstGeom prst="rect">
            <a:avLst/>
          </a:prstGeom>
          <a:solidFill>
            <a:schemeClr val="tx1"/>
          </a:solidFill>
        </p:spPr>
        <p:txBody>
          <a:bodyPr wrap="square" rtlCol="0">
            <a:spAutoFit/>
          </a:bodyPr>
          <a:lstStyle/>
          <a:p>
            <a:pPr algn="ctr"/>
            <a:r>
              <a:rPr lang="en-US" sz="2400" dirty="0">
                <a:solidFill>
                  <a:schemeClr val="bg1"/>
                </a:solidFill>
              </a:rPr>
              <a:t>No. Enteric tube courses through left mainstem bronchus to lung periphery.</a:t>
            </a:r>
          </a:p>
        </p:txBody>
      </p:sp>
      <p:sp>
        <p:nvSpPr>
          <p:cNvPr id="42" name="Answer one">
            <a:extLst>
              <a:ext uri="{FF2B5EF4-FFF2-40B4-BE49-F238E27FC236}">
                <a16:creationId xmlns:a16="http://schemas.microsoft.com/office/drawing/2014/main" id="{D7007FF2-9E68-4FAC-B4F6-F8B1F94BFCAF}"/>
              </a:ext>
            </a:extLst>
          </p:cNvPr>
          <p:cNvSpPr txBox="1"/>
          <p:nvPr/>
        </p:nvSpPr>
        <p:spPr>
          <a:xfrm>
            <a:off x="-12332" y="456583"/>
            <a:ext cx="12204323" cy="461665"/>
          </a:xfrm>
          <a:prstGeom prst="rect">
            <a:avLst/>
          </a:prstGeom>
          <a:solidFill>
            <a:schemeClr val="tx1"/>
          </a:solidFill>
        </p:spPr>
        <p:txBody>
          <a:bodyPr wrap="square" rtlCol="0">
            <a:spAutoFit/>
          </a:bodyPr>
          <a:lstStyle/>
          <a:p>
            <a:pPr algn="ctr"/>
            <a:r>
              <a:rPr lang="en-US" sz="2400" dirty="0">
                <a:solidFill>
                  <a:schemeClr val="bg1"/>
                </a:solidFill>
              </a:rPr>
              <a:t>Extensive, multifocal alveolar opacities with endotracheal tube and right IJ CVC.</a:t>
            </a:r>
          </a:p>
        </p:txBody>
      </p:sp>
      <p:sp>
        <p:nvSpPr>
          <p:cNvPr id="44" name="Question Three">
            <a:extLst>
              <a:ext uri="{FF2B5EF4-FFF2-40B4-BE49-F238E27FC236}">
                <a16:creationId xmlns:a16="http://schemas.microsoft.com/office/drawing/2014/main" id="{16A41603-4F60-4C30-9ADE-F658B163724F}"/>
              </a:ext>
            </a:extLst>
          </p:cNvPr>
          <p:cNvSpPr txBox="1"/>
          <p:nvPr/>
        </p:nvSpPr>
        <p:spPr>
          <a:xfrm>
            <a:off x="-12332" y="1381646"/>
            <a:ext cx="12192000" cy="461665"/>
          </a:xfrm>
          <a:prstGeom prst="rect">
            <a:avLst/>
          </a:prstGeom>
          <a:solidFill>
            <a:schemeClr val="bg1"/>
          </a:solidFill>
        </p:spPr>
        <p:txBody>
          <a:bodyPr wrap="square" rtlCol="0">
            <a:spAutoFit/>
          </a:bodyPr>
          <a:lstStyle/>
          <a:p>
            <a:pPr algn="ctr"/>
            <a:r>
              <a:rPr lang="en-US" sz="2400" dirty="0"/>
              <a:t>How do you determine whether an enteric tube is in the appropriate position?</a:t>
            </a:r>
          </a:p>
        </p:txBody>
      </p:sp>
      <p:pic>
        <p:nvPicPr>
          <p:cNvPr id="10" name="Picture 9" descr="A picture containing film, water&#10;&#10;Description automatically generated">
            <a:extLst>
              <a:ext uri="{FF2B5EF4-FFF2-40B4-BE49-F238E27FC236}">
                <a16:creationId xmlns:a16="http://schemas.microsoft.com/office/drawing/2014/main" id="{D9CE33EF-8E4E-8A4B-A5D5-768B6836411F}"/>
              </a:ext>
            </a:extLst>
          </p:cNvPr>
          <p:cNvPicPr>
            <a:picLocks noChangeAspect="1"/>
          </p:cNvPicPr>
          <p:nvPr/>
        </p:nvPicPr>
        <p:blipFill>
          <a:blip r:embed="rId4"/>
          <a:stretch>
            <a:fillRect/>
          </a:stretch>
        </p:blipFill>
        <p:spPr>
          <a:xfrm>
            <a:off x="3571852" y="1799360"/>
            <a:ext cx="5023633" cy="5029730"/>
          </a:xfrm>
          <a:prstGeom prst="rect">
            <a:avLst/>
          </a:prstGeom>
        </p:spPr>
      </p:pic>
      <p:sp>
        <p:nvSpPr>
          <p:cNvPr id="27" name="TextBox 26">
            <a:extLst>
              <a:ext uri="{FF2B5EF4-FFF2-40B4-BE49-F238E27FC236}">
                <a16:creationId xmlns:a16="http://schemas.microsoft.com/office/drawing/2014/main" id="{06095932-AF68-2C4A-9F5A-01024DEBD131}"/>
              </a:ext>
            </a:extLst>
          </p:cNvPr>
          <p:cNvSpPr txBox="1"/>
          <p:nvPr/>
        </p:nvSpPr>
        <p:spPr>
          <a:xfrm>
            <a:off x="9283648" y="4784583"/>
            <a:ext cx="1409061" cy="369332"/>
          </a:xfrm>
          <a:prstGeom prst="rect">
            <a:avLst/>
          </a:prstGeom>
          <a:solidFill>
            <a:schemeClr val="tx1"/>
          </a:solidFill>
          <a:ln>
            <a:solidFill>
              <a:schemeClr val="accent6">
                <a:lumMod val="75000"/>
              </a:schemeClr>
            </a:solidFill>
          </a:ln>
        </p:spPr>
        <p:txBody>
          <a:bodyPr wrap="square" rtlCol="0">
            <a:spAutoFit/>
          </a:bodyPr>
          <a:lstStyle/>
          <a:p>
            <a:pPr algn="ctr"/>
            <a:r>
              <a:rPr lang="en-US" dirty="0">
                <a:solidFill>
                  <a:schemeClr val="accent6">
                    <a:lumMod val="75000"/>
                  </a:schemeClr>
                </a:solidFill>
              </a:rPr>
              <a:t>Enteric tube</a:t>
            </a:r>
          </a:p>
        </p:txBody>
      </p:sp>
      <p:pic>
        <p:nvPicPr>
          <p:cNvPr id="43" name="Picture 42" descr="A picture containing text, X-ray film&#10;&#10;Description automatically generated">
            <a:extLst>
              <a:ext uri="{FF2B5EF4-FFF2-40B4-BE49-F238E27FC236}">
                <a16:creationId xmlns:a16="http://schemas.microsoft.com/office/drawing/2014/main" id="{20C0A22F-DBFC-6544-A8D6-F14FA931EF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49" y="2295915"/>
            <a:ext cx="4522715" cy="4528251"/>
          </a:xfrm>
          <a:prstGeom prst="rect">
            <a:avLst/>
          </a:prstGeom>
          <a:ln>
            <a:solidFill>
              <a:schemeClr val="tx1"/>
            </a:solidFill>
          </a:ln>
        </p:spPr>
      </p:pic>
      <p:sp>
        <p:nvSpPr>
          <p:cNvPr id="47" name="TextBox 46">
            <a:extLst>
              <a:ext uri="{FF2B5EF4-FFF2-40B4-BE49-F238E27FC236}">
                <a16:creationId xmlns:a16="http://schemas.microsoft.com/office/drawing/2014/main" id="{DF9742FC-D4AB-EA41-A438-02779F5CA53E}"/>
              </a:ext>
            </a:extLst>
          </p:cNvPr>
          <p:cNvSpPr txBox="1"/>
          <p:nvPr/>
        </p:nvSpPr>
        <p:spPr>
          <a:xfrm>
            <a:off x="1995652" y="4720218"/>
            <a:ext cx="1783080" cy="646331"/>
          </a:xfrm>
          <a:prstGeom prst="rect">
            <a:avLst/>
          </a:prstGeom>
          <a:solidFill>
            <a:schemeClr val="tx1"/>
          </a:solidFill>
          <a:ln w="19050">
            <a:solidFill>
              <a:schemeClr val="accent6">
                <a:lumMod val="75000"/>
              </a:schemeClr>
            </a:solidFill>
          </a:ln>
        </p:spPr>
        <p:txBody>
          <a:bodyPr wrap="square" rtlCol="0">
            <a:spAutoFit/>
          </a:bodyPr>
          <a:lstStyle/>
          <a:p>
            <a:pPr algn="ctr"/>
            <a:r>
              <a:rPr lang="en-US" dirty="0">
                <a:solidFill>
                  <a:schemeClr val="accent6">
                    <a:lumMod val="75000"/>
                  </a:schemeClr>
                </a:solidFill>
              </a:rPr>
              <a:t>Repositioned Enteric Tube</a:t>
            </a:r>
          </a:p>
        </p:txBody>
      </p:sp>
      <p:sp>
        <p:nvSpPr>
          <p:cNvPr id="45" name="TextBox 44">
            <a:extLst>
              <a:ext uri="{FF2B5EF4-FFF2-40B4-BE49-F238E27FC236}">
                <a16:creationId xmlns:a16="http://schemas.microsoft.com/office/drawing/2014/main" id="{AD141D60-59DA-3D4D-A810-77BE3F98C903}"/>
              </a:ext>
            </a:extLst>
          </p:cNvPr>
          <p:cNvSpPr txBox="1"/>
          <p:nvPr/>
        </p:nvSpPr>
        <p:spPr>
          <a:xfrm>
            <a:off x="7277898" y="2950668"/>
            <a:ext cx="4681323" cy="1107996"/>
          </a:xfrm>
          <a:prstGeom prst="rect">
            <a:avLst/>
          </a:prstGeom>
          <a:solidFill>
            <a:schemeClr val="tx1"/>
          </a:solidFill>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u="sng" dirty="0">
                <a:solidFill>
                  <a:schemeClr val="bg1"/>
                </a:solidFill>
              </a:rPr>
              <a:t>Is enteric tube placement appropriate?</a:t>
            </a:r>
          </a:p>
          <a:p>
            <a:pPr marL="342900" indent="-342900">
              <a:buAutoNum type="arabicPeriod"/>
            </a:pPr>
            <a:r>
              <a:rPr lang="en-US" sz="1600" dirty="0">
                <a:solidFill>
                  <a:schemeClr val="bg1"/>
                </a:solidFill>
              </a:rPr>
              <a:t>Does the tube change directions </a:t>
            </a:r>
            <a:r>
              <a:rPr lang="en-US" sz="1600" b="1" dirty="0">
                <a:solidFill>
                  <a:schemeClr val="bg1"/>
                </a:solidFill>
              </a:rPr>
              <a:t>at the carina</a:t>
            </a:r>
            <a:r>
              <a:rPr lang="en-US" sz="1600" dirty="0">
                <a:solidFill>
                  <a:schemeClr val="bg1"/>
                </a:solidFill>
              </a:rPr>
              <a:t>? </a:t>
            </a:r>
          </a:p>
          <a:p>
            <a:pPr marL="342900" indent="-342900">
              <a:buAutoNum type="arabicPeriod"/>
            </a:pPr>
            <a:r>
              <a:rPr lang="en-US" sz="1600" dirty="0">
                <a:solidFill>
                  <a:schemeClr val="bg1"/>
                </a:solidFill>
              </a:rPr>
              <a:t>Does the tube </a:t>
            </a:r>
            <a:r>
              <a:rPr lang="en-US" sz="1600" b="1" dirty="0">
                <a:solidFill>
                  <a:schemeClr val="bg1"/>
                </a:solidFill>
              </a:rPr>
              <a:t>end below the diaphragm</a:t>
            </a:r>
            <a:r>
              <a:rPr lang="en-US" sz="1600" dirty="0">
                <a:solidFill>
                  <a:schemeClr val="bg1"/>
                </a:solidFill>
              </a:rPr>
              <a:t>/cardiac silhouette?</a:t>
            </a:r>
          </a:p>
        </p:txBody>
      </p:sp>
      <p:cxnSp>
        <p:nvCxnSpPr>
          <p:cNvPr id="11" name="Straight Arrow Connector 10">
            <a:extLst>
              <a:ext uri="{FF2B5EF4-FFF2-40B4-BE49-F238E27FC236}">
                <a16:creationId xmlns:a16="http://schemas.microsoft.com/office/drawing/2014/main" id="{14A6ACDC-5973-304D-B642-844DEA8BC98B}"/>
              </a:ext>
            </a:extLst>
          </p:cNvPr>
          <p:cNvCxnSpPr>
            <a:cxnSpLocks/>
            <a:stCxn id="27" idx="1"/>
          </p:cNvCxnSpPr>
          <p:nvPr/>
        </p:nvCxnSpPr>
        <p:spPr>
          <a:xfrm flipH="1">
            <a:off x="8133907" y="4969249"/>
            <a:ext cx="1149741" cy="0"/>
          </a:xfrm>
          <a:prstGeom prst="straightConnector1">
            <a:avLst/>
          </a:prstGeom>
          <a:ln w="190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930CFAF6-E99A-9E4D-807E-057D89A6A956}"/>
              </a:ext>
            </a:extLst>
          </p:cNvPr>
          <p:cNvCxnSpPr>
            <a:cxnSpLocks/>
            <a:stCxn id="47" idx="0"/>
          </p:cNvCxnSpPr>
          <p:nvPr/>
        </p:nvCxnSpPr>
        <p:spPr>
          <a:xfrm flipV="1">
            <a:off x="2887192" y="4240696"/>
            <a:ext cx="454781" cy="479522"/>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Freeform: Shape 37">
            <a:extLst>
              <a:ext uri="{FF2B5EF4-FFF2-40B4-BE49-F238E27FC236}">
                <a16:creationId xmlns:a16="http://schemas.microsoft.com/office/drawing/2014/main" id="{DC8DF00B-C393-434D-8486-D936D62E9314}"/>
              </a:ext>
            </a:extLst>
          </p:cNvPr>
          <p:cNvSpPr/>
          <p:nvPr/>
        </p:nvSpPr>
        <p:spPr>
          <a:xfrm rot="21398839">
            <a:off x="5765908" y="3621565"/>
            <a:ext cx="410301" cy="244298"/>
          </a:xfrm>
          <a:custGeom>
            <a:avLst/>
            <a:gdLst>
              <a:gd name="connsiteX0" fmla="*/ 0 w 566737"/>
              <a:gd name="connsiteY0" fmla="*/ 286187 h 343337"/>
              <a:gd name="connsiteX1" fmla="*/ 266700 w 566737"/>
              <a:gd name="connsiteY1" fmla="*/ 437 h 343337"/>
              <a:gd name="connsiteX2" fmla="*/ 566737 w 566737"/>
              <a:gd name="connsiteY2" fmla="*/ 343337 h 343337"/>
              <a:gd name="connsiteX0" fmla="*/ 0 w 566737"/>
              <a:gd name="connsiteY0" fmla="*/ 286187 h 343337"/>
              <a:gd name="connsiteX1" fmla="*/ 266700 w 566737"/>
              <a:gd name="connsiteY1" fmla="*/ 437 h 343337"/>
              <a:gd name="connsiteX2" fmla="*/ 566737 w 566737"/>
              <a:gd name="connsiteY2" fmla="*/ 343337 h 343337"/>
              <a:gd name="connsiteX0" fmla="*/ 0 w 566737"/>
              <a:gd name="connsiteY0" fmla="*/ 298999 h 356149"/>
              <a:gd name="connsiteX1" fmla="*/ 266700 w 566737"/>
              <a:gd name="connsiteY1" fmla="*/ 13249 h 356149"/>
              <a:gd name="connsiteX2" fmla="*/ 566737 w 566737"/>
              <a:gd name="connsiteY2" fmla="*/ 356149 h 356149"/>
              <a:gd name="connsiteX0" fmla="*/ 0 w 566737"/>
              <a:gd name="connsiteY0" fmla="*/ 287266 h 344416"/>
              <a:gd name="connsiteX1" fmla="*/ 266700 w 566737"/>
              <a:gd name="connsiteY1" fmla="*/ 1516 h 344416"/>
              <a:gd name="connsiteX2" fmla="*/ 566737 w 566737"/>
              <a:gd name="connsiteY2" fmla="*/ 344416 h 344416"/>
              <a:gd name="connsiteX0" fmla="*/ 0 w 566737"/>
              <a:gd name="connsiteY0" fmla="*/ 287266 h 344416"/>
              <a:gd name="connsiteX1" fmla="*/ 266700 w 566737"/>
              <a:gd name="connsiteY1" fmla="*/ 1516 h 344416"/>
              <a:gd name="connsiteX2" fmla="*/ 566737 w 566737"/>
              <a:gd name="connsiteY2" fmla="*/ 344416 h 344416"/>
              <a:gd name="connsiteX0" fmla="*/ 0 w 566737"/>
              <a:gd name="connsiteY0" fmla="*/ 285750 h 342900"/>
              <a:gd name="connsiteX1" fmla="*/ 266700 w 566737"/>
              <a:gd name="connsiteY1" fmla="*/ 0 h 342900"/>
              <a:gd name="connsiteX2" fmla="*/ 566737 w 566737"/>
              <a:gd name="connsiteY2" fmla="*/ 342900 h 342900"/>
              <a:gd name="connsiteX0" fmla="*/ 0 w 566737"/>
              <a:gd name="connsiteY0" fmla="*/ 285750 h 342900"/>
              <a:gd name="connsiteX1" fmla="*/ 266700 w 566737"/>
              <a:gd name="connsiteY1" fmla="*/ 0 h 342900"/>
              <a:gd name="connsiteX2" fmla="*/ 566737 w 566737"/>
              <a:gd name="connsiteY2" fmla="*/ 342900 h 342900"/>
              <a:gd name="connsiteX0" fmla="*/ 0 w 566737"/>
              <a:gd name="connsiteY0" fmla="*/ 285750 h 342900"/>
              <a:gd name="connsiteX1" fmla="*/ 266700 w 566737"/>
              <a:gd name="connsiteY1" fmla="*/ 0 h 342900"/>
              <a:gd name="connsiteX2" fmla="*/ 566737 w 566737"/>
              <a:gd name="connsiteY2" fmla="*/ 342900 h 342900"/>
              <a:gd name="connsiteX0" fmla="*/ 0 w 566737"/>
              <a:gd name="connsiteY0" fmla="*/ 285750 h 342900"/>
              <a:gd name="connsiteX1" fmla="*/ 266700 w 566737"/>
              <a:gd name="connsiteY1" fmla="*/ 0 h 342900"/>
              <a:gd name="connsiteX2" fmla="*/ 566737 w 566737"/>
              <a:gd name="connsiteY2" fmla="*/ 342900 h 342900"/>
              <a:gd name="connsiteX0" fmla="*/ 0 w 519021"/>
              <a:gd name="connsiteY0" fmla="*/ 231298 h 342900"/>
              <a:gd name="connsiteX1" fmla="*/ 218984 w 519021"/>
              <a:gd name="connsiteY1" fmla="*/ 0 h 342900"/>
              <a:gd name="connsiteX2" fmla="*/ 519021 w 519021"/>
              <a:gd name="connsiteY2" fmla="*/ 342900 h 342900"/>
              <a:gd name="connsiteX0" fmla="*/ 0 w 410301"/>
              <a:gd name="connsiteY0" fmla="*/ 231298 h 244298"/>
              <a:gd name="connsiteX1" fmla="*/ 218984 w 410301"/>
              <a:gd name="connsiteY1" fmla="*/ 0 h 244298"/>
              <a:gd name="connsiteX2" fmla="*/ 410301 w 410301"/>
              <a:gd name="connsiteY2" fmla="*/ 244298 h 244298"/>
            </a:gdLst>
            <a:ahLst/>
            <a:cxnLst>
              <a:cxn ang="0">
                <a:pos x="connsiteX0" y="connsiteY0"/>
              </a:cxn>
              <a:cxn ang="0">
                <a:pos x="connsiteX1" y="connsiteY1"/>
              </a:cxn>
              <a:cxn ang="0">
                <a:pos x="connsiteX2" y="connsiteY2"/>
              </a:cxn>
            </a:cxnLst>
            <a:rect l="l" t="t" r="r" b="b"/>
            <a:pathLst>
              <a:path w="410301" h="244298">
                <a:moveTo>
                  <a:pt x="0" y="231298"/>
                </a:moveTo>
                <a:cubicBezTo>
                  <a:pt x="124222" y="102710"/>
                  <a:pt x="147564" y="70516"/>
                  <a:pt x="218984" y="0"/>
                </a:cubicBezTo>
                <a:cubicBezTo>
                  <a:pt x="309182" y="83469"/>
                  <a:pt x="367439" y="193498"/>
                  <a:pt x="410301" y="244298"/>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15882EC-05DE-40D7-8736-A9B0A3971CA5}"/>
              </a:ext>
            </a:extLst>
          </p:cNvPr>
          <p:cNvSpPr txBox="1"/>
          <p:nvPr/>
        </p:nvSpPr>
        <p:spPr>
          <a:xfrm>
            <a:off x="5579835" y="4350886"/>
            <a:ext cx="784189" cy="369332"/>
          </a:xfrm>
          <a:prstGeom prst="rect">
            <a:avLst/>
          </a:prstGeom>
          <a:solidFill>
            <a:schemeClr val="tx1"/>
          </a:solidFill>
          <a:ln>
            <a:solidFill>
              <a:srgbClr val="0070C0"/>
            </a:solidFill>
          </a:ln>
        </p:spPr>
        <p:txBody>
          <a:bodyPr wrap="none" rtlCol="0">
            <a:spAutoFit/>
          </a:bodyPr>
          <a:lstStyle/>
          <a:p>
            <a:r>
              <a:rPr lang="en-US" dirty="0">
                <a:solidFill>
                  <a:srgbClr val="0070C0"/>
                </a:solidFill>
              </a:rPr>
              <a:t>Carina</a:t>
            </a:r>
          </a:p>
        </p:txBody>
      </p:sp>
      <p:cxnSp>
        <p:nvCxnSpPr>
          <p:cNvPr id="5" name="Straight Arrow Connector 4">
            <a:extLst>
              <a:ext uri="{FF2B5EF4-FFF2-40B4-BE49-F238E27FC236}">
                <a16:creationId xmlns:a16="http://schemas.microsoft.com/office/drawing/2014/main" id="{1669834C-1352-4F9D-BD21-D1F3E4264DA6}"/>
              </a:ext>
            </a:extLst>
          </p:cNvPr>
          <p:cNvCxnSpPr>
            <a:cxnSpLocks/>
            <a:stCxn id="2" idx="0"/>
          </p:cNvCxnSpPr>
          <p:nvPr/>
        </p:nvCxnSpPr>
        <p:spPr>
          <a:xfrm flipV="1">
            <a:off x="5971930" y="3806825"/>
            <a:ext cx="0" cy="5440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9" name="Freeform 12">
            <a:extLst>
              <a:ext uri="{FF2B5EF4-FFF2-40B4-BE49-F238E27FC236}">
                <a16:creationId xmlns:a16="http://schemas.microsoft.com/office/drawing/2014/main" id="{84D14B55-12EC-424E-9A90-E7FD0CB8BCD2}"/>
              </a:ext>
            </a:extLst>
          </p:cNvPr>
          <p:cNvSpPr/>
          <p:nvPr/>
        </p:nvSpPr>
        <p:spPr>
          <a:xfrm>
            <a:off x="5794169" y="1794593"/>
            <a:ext cx="2267796" cy="3327662"/>
          </a:xfrm>
          <a:custGeom>
            <a:avLst/>
            <a:gdLst>
              <a:gd name="connsiteX0" fmla="*/ 61924 w 2267796"/>
              <a:gd name="connsiteY0" fmla="*/ 0 h 3327662"/>
              <a:gd name="connsiteX1" fmla="*/ 250460 w 2267796"/>
              <a:gd name="connsiteY1" fmla="*/ 480767 h 3327662"/>
              <a:gd name="connsiteX2" fmla="*/ 297594 w 2267796"/>
              <a:gd name="connsiteY2" fmla="*/ 735291 h 3327662"/>
              <a:gd name="connsiteX3" fmla="*/ 222179 w 2267796"/>
              <a:gd name="connsiteY3" fmla="*/ 933254 h 3327662"/>
              <a:gd name="connsiteX4" fmla="*/ 71351 w 2267796"/>
              <a:gd name="connsiteY4" fmla="*/ 1131217 h 3327662"/>
              <a:gd name="connsiteX5" fmla="*/ 5363 w 2267796"/>
              <a:gd name="connsiteY5" fmla="*/ 1272619 h 3327662"/>
              <a:gd name="connsiteX6" fmla="*/ 24217 w 2267796"/>
              <a:gd name="connsiteY6" fmla="*/ 1545996 h 3327662"/>
              <a:gd name="connsiteX7" fmla="*/ 184472 w 2267796"/>
              <a:gd name="connsiteY7" fmla="*/ 1781666 h 3327662"/>
              <a:gd name="connsiteX8" fmla="*/ 599252 w 2267796"/>
              <a:gd name="connsiteY8" fmla="*/ 2177592 h 3327662"/>
              <a:gd name="connsiteX9" fmla="*/ 1014031 w 2267796"/>
              <a:gd name="connsiteY9" fmla="*/ 2498103 h 3327662"/>
              <a:gd name="connsiteX10" fmla="*/ 1211994 w 2267796"/>
              <a:gd name="connsiteY10" fmla="*/ 2630079 h 3327662"/>
              <a:gd name="connsiteX11" fmla="*/ 1475944 w 2267796"/>
              <a:gd name="connsiteY11" fmla="*/ 2743200 h 3327662"/>
              <a:gd name="connsiteX12" fmla="*/ 1937858 w 2267796"/>
              <a:gd name="connsiteY12" fmla="*/ 2912883 h 3327662"/>
              <a:gd name="connsiteX13" fmla="*/ 2116967 w 2267796"/>
              <a:gd name="connsiteY13" fmla="*/ 2978870 h 3327662"/>
              <a:gd name="connsiteX14" fmla="*/ 2192381 w 2267796"/>
              <a:gd name="connsiteY14" fmla="*/ 3054285 h 3327662"/>
              <a:gd name="connsiteX15" fmla="*/ 2239516 w 2267796"/>
              <a:gd name="connsiteY15" fmla="*/ 3157980 h 3327662"/>
              <a:gd name="connsiteX16" fmla="*/ 2267796 w 2267796"/>
              <a:gd name="connsiteY16" fmla="*/ 3327662 h 332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7796" h="3327662">
                <a:moveTo>
                  <a:pt x="61924" y="0"/>
                </a:moveTo>
                <a:cubicBezTo>
                  <a:pt x="136553" y="179109"/>
                  <a:pt x="211182" y="358219"/>
                  <a:pt x="250460" y="480767"/>
                </a:cubicBezTo>
                <a:cubicBezTo>
                  <a:pt x="289738" y="603315"/>
                  <a:pt x="302308" y="659876"/>
                  <a:pt x="297594" y="735291"/>
                </a:cubicBezTo>
                <a:cubicBezTo>
                  <a:pt x="292880" y="810706"/>
                  <a:pt x="259886" y="867266"/>
                  <a:pt x="222179" y="933254"/>
                </a:cubicBezTo>
                <a:cubicBezTo>
                  <a:pt x="184472" y="999242"/>
                  <a:pt x="107487" y="1074656"/>
                  <a:pt x="71351" y="1131217"/>
                </a:cubicBezTo>
                <a:cubicBezTo>
                  <a:pt x="35215" y="1187778"/>
                  <a:pt x="13219" y="1203489"/>
                  <a:pt x="5363" y="1272619"/>
                </a:cubicBezTo>
                <a:cubicBezTo>
                  <a:pt x="-2493" y="1341749"/>
                  <a:pt x="-5634" y="1461155"/>
                  <a:pt x="24217" y="1545996"/>
                </a:cubicBezTo>
                <a:cubicBezTo>
                  <a:pt x="54068" y="1630837"/>
                  <a:pt x="88633" y="1676400"/>
                  <a:pt x="184472" y="1781666"/>
                </a:cubicBezTo>
                <a:cubicBezTo>
                  <a:pt x="280311" y="1886932"/>
                  <a:pt x="460992" y="2058186"/>
                  <a:pt x="599252" y="2177592"/>
                </a:cubicBezTo>
                <a:cubicBezTo>
                  <a:pt x="737512" y="2296998"/>
                  <a:pt x="911907" y="2422688"/>
                  <a:pt x="1014031" y="2498103"/>
                </a:cubicBezTo>
                <a:cubicBezTo>
                  <a:pt x="1116155" y="2573518"/>
                  <a:pt x="1135009" y="2589230"/>
                  <a:pt x="1211994" y="2630079"/>
                </a:cubicBezTo>
                <a:cubicBezTo>
                  <a:pt x="1288979" y="2670928"/>
                  <a:pt x="1354967" y="2696066"/>
                  <a:pt x="1475944" y="2743200"/>
                </a:cubicBezTo>
                <a:cubicBezTo>
                  <a:pt x="1596921" y="2790334"/>
                  <a:pt x="1937858" y="2912883"/>
                  <a:pt x="1937858" y="2912883"/>
                </a:cubicBezTo>
                <a:cubicBezTo>
                  <a:pt x="2044695" y="2952161"/>
                  <a:pt x="2074547" y="2955303"/>
                  <a:pt x="2116967" y="2978870"/>
                </a:cubicBezTo>
                <a:cubicBezTo>
                  <a:pt x="2159388" y="3002437"/>
                  <a:pt x="2171956" y="3024433"/>
                  <a:pt x="2192381" y="3054285"/>
                </a:cubicBezTo>
                <a:cubicBezTo>
                  <a:pt x="2212806" y="3084137"/>
                  <a:pt x="2226947" y="3112417"/>
                  <a:pt x="2239516" y="3157980"/>
                </a:cubicBezTo>
                <a:cubicBezTo>
                  <a:pt x="2252085" y="3203543"/>
                  <a:pt x="2259940" y="3265602"/>
                  <a:pt x="2267796" y="3327662"/>
                </a:cubicBezTo>
              </a:path>
            </a:pathLst>
          </a:custGeom>
          <a:noFill/>
          <a:ln w="508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Image Attribution">
            <a:extLst>
              <a:ext uri="{FF2B5EF4-FFF2-40B4-BE49-F238E27FC236}">
                <a16:creationId xmlns:a16="http://schemas.microsoft.com/office/drawing/2014/main" id="{932997F1-B749-44F7-873B-02D9E55375A5}"/>
              </a:ext>
            </a:extLst>
          </p:cNvPr>
          <p:cNvSpPr txBox="1"/>
          <p:nvPr/>
        </p:nvSpPr>
        <p:spPr>
          <a:xfrm rot="16200000">
            <a:off x="-537323" y="5812583"/>
            <a:ext cx="1536314" cy="461665"/>
          </a:xfrm>
          <a:prstGeom prst="rect">
            <a:avLst/>
          </a:prstGeom>
          <a:noFill/>
        </p:spPr>
        <p:txBody>
          <a:bodyPr wrap="square" rtlCol="0">
            <a:spAutoFit/>
          </a:bodyPr>
          <a:lstStyle/>
          <a:p>
            <a:r>
              <a:rPr lang="en-US" sz="1200" i="1" dirty="0"/>
              <a:t>Images courtesy of </a:t>
            </a:r>
          </a:p>
          <a:p>
            <a:r>
              <a:rPr lang="en-US" sz="1200" i="1" dirty="0"/>
              <a:t>Daniel Gergen, MD</a:t>
            </a:r>
          </a:p>
        </p:txBody>
      </p:sp>
    </p:spTree>
    <p:extLst>
      <p:ext uri="{BB962C8B-B14F-4D97-AF65-F5344CB8AC3E}">
        <p14:creationId xmlns:p14="http://schemas.microsoft.com/office/powerpoint/2010/main" val="130859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F61F6916-00DD-CEC6-BA5D-9FFACFBD226D}"/>
              </a:ext>
            </a:extLst>
          </p:cNvPr>
          <p:cNvPicPr>
            <a:picLocks noChangeAspect="1"/>
          </p:cNvPicPr>
          <p:nvPr/>
        </p:nvPicPr>
        <p:blipFill>
          <a:blip r:embed="rId3"/>
          <a:stretch>
            <a:fillRect/>
          </a:stretch>
        </p:blipFill>
        <p:spPr>
          <a:xfrm>
            <a:off x="2642370" y="1103708"/>
            <a:ext cx="6907260" cy="5749635"/>
          </a:xfrm>
          <a:prstGeom prst="rect">
            <a:avLst/>
          </a:prstGeom>
        </p:spPr>
      </p:pic>
      <p:sp>
        <p:nvSpPr>
          <p:cNvPr id="18" name="Case stem">
            <a:extLst>
              <a:ext uri="{FF2B5EF4-FFF2-40B4-BE49-F238E27FC236}">
                <a16:creationId xmlns:a16="http://schemas.microsoft.com/office/drawing/2014/main" id="{641F0419-6197-437B-A96B-E329F6C18A08}"/>
              </a:ext>
            </a:extLst>
          </p:cNvPr>
          <p:cNvSpPr txBox="1"/>
          <p:nvPr/>
        </p:nvSpPr>
        <p:spPr>
          <a:xfrm>
            <a:off x="-1" y="0"/>
            <a:ext cx="12192000" cy="461665"/>
          </a:xfrm>
          <a:prstGeom prst="rect">
            <a:avLst/>
          </a:prstGeom>
          <a:solidFill>
            <a:schemeClr val="tx1"/>
          </a:solidFill>
        </p:spPr>
        <p:txBody>
          <a:bodyPr wrap="square" lIns="91440" tIns="45720" rIns="91440" bIns="45720" rtlCol="0" anchor="t">
            <a:spAutoFit/>
          </a:bodyPr>
          <a:lstStyle/>
          <a:p>
            <a:pPr algn="ctr"/>
            <a:r>
              <a:rPr lang="en-US" sz="2400" dirty="0">
                <a:solidFill>
                  <a:schemeClr val="bg1"/>
                </a:solidFill>
              </a:rPr>
              <a:t>A 40yo with a history of non-ischemic cardiomyopathy presents with orthopnea.</a:t>
            </a:r>
          </a:p>
        </p:txBody>
      </p:sp>
      <p:sp>
        <p:nvSpPr>
          <p:cNvPr id="8" name="Question one">
            <a:extLst>
              <a:ext uri="{FF2B5EF4-FFF2-40B4-BE49-F238E27FC236}">
                <a16:creationId xmlns:a16="http://schemas.microsoft.com/office/drawing/2014/main" id="{EFF81F56-43CC-4858-AD5D-A3E95F6CC0D4}"/>
              </a:ext>
            </a:extLst>
          </p:cNvPr>
          <p:cNvSpPr txBox="1"/>
          <p:nvPr/>
        </p:nvSpPr>
        <p:spPr>
          <a:xfrm>
            <a:off x="-2" y="461665"/>
            <a:ext cx="12192000" cy="461665"/>
          </a:xfrm>
          <a:prstGeom prst="rect">
            <a:avLst/>
          </a:prstGeom>
          <a:solidFill>
            <a:schemeClr val="bg1"/>
          </a:solidFill>
        </p:spPr>
        <p:txBody>
          <a:bodyPr wrap="square" rtlCol="0">
            <a:spAutoFit/>
          </a:bodyPr>
          <a:lstStyle/>
          <a:p>
            <a:pPr algn="ctr"/>
            <a:r>
              <a:rPr lang="en-US" sz="2400"/>
              <a:t>What is your overall interpretation?</a:t>
            </a:r>
          </a:p>
        </p:txBody>
      </p:sp>
      <p:pic>
        <p:nvPicPr>
          <p:cNvPr id="3" name="Logo" descr="A picture containing drawing&#10;&#10;Description automatically generated">
            <a:extLst>
              <a:ext uri="{FF2B5EF4-FFF2-40B4-BE49-F238E27FC236}">
                <a16:creationId xmlns:a16="http://schemas.microsoft.com/office/drawing/2014/main" id="{86A08B67-C245-4E74-868D-CBFF6A362D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943890" y="6387270"/>
            <a:ext cx="1093478" cy="416055"/>
          </a:xfrm>
          <a:prstGeom prst="rect">
            <a:avLst/>
          </a:prstGeom>
        </p:spPr>
      </p:pic>
      <p:sp>
        <p:nvSpPr>
          <p:cNvPr id="42" name="Answer one">
            <a:extLst>
              <a:ext uri="{FF2B5EF4-FFF2-40B4-BE49-F238E27FC236}">
                <a16:creationId xmlns:a16="http://schemas.microsoft.com/office/drawing/2014/main" id="{D7007FF2-9E68-4FAC-B4F6-F8B1F94BFCAF}"/>
              </a:ext>
            </a:extLst>
          </p:cNvPr>
          <p:cNvSpPr txBox="1"/>
          <p:nvPr/>
        </p:nvSpPr>
        <p:spPr>
          <a:xfrm>
            <a:off x="0" y="437899"/>
            <a:ext cx="12192000" cy="461665"/>
          </a:xfrm>
          <a:prstGeom prst="rect">
            <a:avLst/>
          </a:prstGeom>
          <a:solidFill>
            <a:schemeClr val="tx1"/>
          </a:solidFill>
        </p:spPr>
        <p:txBody>
          <a:bodyPr wrap="square" rtlCol="0">
            <a:spAutoFit/>
          </a:bodyPr>
          <a:lstStyle/>
          <a:p>
            <a:pPr algn="ctr"/>
            <a:r>
              <a:rPr lang="en-US" sz="2400">
                <a:solidFill>
                  <a:schemeClr val="bg1"/>
                </a:solidFill>
              </a:rPr>
              <a:t>Enlarged cardiac silhouette, cardiac device present.</a:t>
            </a:r>
          </a:p>
        </p:txBody>
      </p:sp>
      <p:sp>
        <p:nvSpPr>
          <p:cNvPr id="11" name="Image Attribution">
            <a:extLst>
              <a:ext uri="{FF2B5EF4-FFF2-40B4-BE49-F238E27FC236}">
                <a16:creationId xmlns:a16="http://schemas.microsoft.com/office/drawing/2014/main" id="{E0679D82-DF9C-4BE6-972E-D8DED7275C9D}"/>
              </a:ext>
            </a:extLst>
          </p:cNvPr>
          <p:cNvSpPr txBox="1"/>
          <p:nvPr/>
        </p:nvSpPr>
        <p:spPr>
          <a:xfrm rot="16200000">
            <a:off x="-702498" y="5689178"/>
            <a:ext cx="1866664" cy="461665"/>
          </a:xfrm>
          <a:prstGeom prst="rect">
            <a:avLst/>
          </a:prstGeom>
          <a:noFill/>
        </p:spPr>
        <p:txBody>
          <a:bodyPr wrap="square" lIns="91440" tIns="45720" rIns="91440" bIns="45720" rtlCol="0" anchor="t">
            <a:spAutoFit/>
          </a:bodyPr>
          <a:lstStyle/>
          <a:p>
            <a:r>
              <a:rPr lang="en-US" sz="1200" i="1" dirty="0"/>
              <a:t>Images courtesy of </a:t>
            </a:r>
            <a:endParaRPr lang="en-US" sz="1200" i="1"/>
          </a:p>
          <a:p>
            <a:r>
              <a:rPr lang="en-US" sz="1200" i="1" dirty="0"/>
              <a:t>Tami Bang, MD</a:t>
            </a:r>
          </a:p>
        </p:txBody>
      </p:sp>
      <p:grpSp>
        <p:nvGrpSpPr>
          <p:cNvPr id="32" name="Cardiac Silhouette"/>
          <p:cNvGrpSpPr/>
          <p:nvPr/>
        </p:nvGrpSpPr>
        <p:grpSpPr>
          <a:xfrm>
            <a:off x="3831903" y="5203277"/>
            <a:ext cx="4825415" cy="766198"/>
            <a:chOff x="4336405" y="5323705"/>
            <a:chExt cx="4825415" cy="766198"/>
          </a:xfrm>
        </p:grpSpPr>
        <p:cxnSp>
          <p:nvCxnSpPr>
            <p:cNvPr id="9" name="Straight Arrow Connector 8"/>
            <p:cNvCxnSpPr/>
            <p:nvPr/>
          </p:nvCxnSpPr>
          <p:spPr>
            <a:xfrm>
              <a:off x="5589154" y="5328132"/>
              <a:ext cx="3273907" cy="2713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336721" y="5469920"/>
              <a:ext cx="4813905" cy="2966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4336405" y="5323705"/>
              <a:ext cx="0" cy="3429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9161820" y="5343525"/>
              <a:ext cx="0" cy="3429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949044" y="5770935"/>
              <a:ext cx="3675998" cy="318968"/>
            </a:xfrm>
            <a:prstGeom prst="rect">
              <a:avLst/>
            </a:prstGeom>
            <a:solidFill>
              <a:schemeClr val="tx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solidFill>
                    <a:schemeClr val="accent1">
                      <a:lumMod val="75000"/>
                    </a:schemeClr>
                  </a:solidFill>
                </a:rPr>
                <a:t>Cardiac silhouette &gt; ½ width of chest</a:t>
              </a:r>
            </a:p>
          </p:txBody>
        </p:sp>
      </p:grpSp>
      <p:grpSp>
        <p:nvGrpSpPr>
          <p:cNvPr id="31" name="Cardiac Device"/>
          <p:cNvGrpSpPr/>
          <p:nvPr/>
        </p:nvGrpSpPr>
        <p:grpSpPr>
          <a:xfrm>
            <a:off x="5533375" y="2321581"/>
            <a:ext cx="2848765" cy="1575007"/>
            <a:chOff x="5774697" y="2446806"/>
            <a:chExt cx="3054165" cy="1192968"/>
          </a:xfrm>
        </p:grpSpPr>
        <p:cxnSp>
          <p:nvCxnSpPr>
            <p:cNvPr id="20" name="Straight Arrow Connector 19"/>
            <p:cNvCxnSpPr>
              <a:cxnSpLocks/>
              <a:stCxn id="26" idx="2"/>
            </p:cNvCxnSpPr>
            <p:nvPr/>
          </p:nvCxnSpPr>
          <p:spPr>
            <a:xfrm>
              <a:off x="7381062" y="2645317"/>
              <a:ext cx="752191" cy="552614"/>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cxnSpLocks/>
              <a:stCxn id="26" idx="2"/>
            </p:cNvCxnSpPr>
            <p:nvPr/>
          </p:nvCxnSpPr>
          <p:spPr>
            <a:xfrm flipH="1">
              <a:off x="5774697" y="2645317"/>
              <a:ext cx="1606365" cy="994457"/>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5933262" y="2446806"/>
              <a:ext cx="2895600" cy="198511"/>
            </a:xfrm>
            <a:prstGeom prst="rect">
              <a:avLst/>
            </a:prstGeom>
            <a:solidFill>
              <a:schemeClr val="tx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6">
                      <a:lumMod val="75000"/>
                    </a:schemeClr>
                  </a:solidFill>
                </a:rPr>
                <a:t>Cardiac device</a:t>
              </a:r>
            </a:p>
          </p:txBody>
        </p:sp>
      </p:grpSp>
    </p:spTree>
    <p:extLst>
      <p:ext uri="{BB962C8B-B14F-4D97-AF65-F5344CB8AC3E}">
        <p14:creationId xmlns:p14="http://schemas.microsoft.com/office/powerpoint/2010/main" val="4158399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x-ray film, blur&#10;&#10;Description automatically generated">
            <a:extLst>
              <a:ext uri="{FF2B5EF4-FFF2-40B4-BE49-F238E27FC236}">
                <a16:creationId xmlns:a16="http://schemas.microsoft.com/office/drawing/2014/main" id="{E9927A24-E6C2-67DA-E09D-C7B293B957CC}"/>
              </a:ext>
            </a:extLst>
          </p:cNvPr>
          <p:cNvPicPr>
            <a:picLocks noChangeAspect="1"/>
          </p:cNvPicPr>
          <p:nvPr/>
        </p:nvPicPr>
        <p:blipFill>
          <a:blip r:embed="rId3"/>
          <a:stretch>
            <a:fillRect/>
          </a:stretch>
        </p:blipFill>
        <p:spPr>
          <a:xfrm>
            <a:off x="2642370" y="1108365"/>
            <a:ext cx="6907260" cy="5749635"/>
          </a:xfrm>
          <a:prstGeom prst="rect">
            <a:avLst/>
          </a:prstGeom>
        </p:spPr>
      </p:pic>
      <p:pic>
        <p:nvPicPr>
          <p:cNvPr id="3" name="Logo" descr="A picture containing drawing&#10;&#10;Description automatically generated">
            <a:extLst>
              <a:ext uri="{FF2B5EF4-FFF2-40B4-BE49-F238E27FC236}">
                <a16:creationId xmlns:a16="http://schemas.microsoft.com/office/drawing/2014/main" id="{86A08B67-C245-4E74-868D-CBFF6A362D9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943890" y="6387270"/>
            <a:ext cx="1093478" cy="416055"/>
          </a:xfrm>
          <a:prstGeom prst="rect">
            <a:avLst/>
          </a:prstGeom>
        </p:spPr>
      </p:pic>
      <p:sp>
        <p:nvSpPr>
          <p:cNvPr id="51" name="Question two">
            <a:extLst>
              <a:ext uri="{FF2B5EF4-FFF2-40B4-BE49-F238E27FC236}">
                <a16:creationId xmlns:a16="http://schemas.microsoft.com/office/drawing/2014/main" id="{3E24A490-6EC4-473D-8AA1-59D5FA638B5B}"/>
              </a:ext>
            </a:extLst>
          </p:cNvPr>
          <p:cNvSpPr txBox="1"/>
          <p:nvPr/>
        </p:nvSpPr>
        <p:spPr>
          <a:xfrm>
            <a:off x="0" y="461665"/>
            <a:ext cx="12192000" cy="461665"/>
          </a:xfrm>
          <a:prstGeom prst="rect">
            <a:avLst/>
          </a:prstGeom>
          <a:solidFill>
            <a:schemeClr val="bg1"/>
          </a:solidFill>
        </p:spPr>
        <p:txBody>
          <a:bodyPr wrap="square" rtlCol="0">
            <a:spAutoFit/>
          </a:bodyPr>
          <a:lstStyle/>
          <a:p>
            <a:pPr algn="ctr"/>
            <a:r>
              <a:rPr lang="en-US" sz="2400"/>
              <a:t>Can this device pace, defibrillate, or both?</a:t>
            </a:r>
          </a:p>
        </p:txBody>
      </p:sp>
      <p:sp>
        <p:nvSpPr>
          <p:cNvPr id="12" name="Image Attribution">
            <a:extLst>
              <a:ext uri="{FF2B5EF4-FFF2-40B4-BE49-F238E27FC236}">
                <a16:creationId xmlns:a16="http://schemas.microsoft.com/office/drawing/2014/main" id="{83E7C1BA-B593-4CB9-9868-405F9EAF4794}"/>
              </a:ext>
            </a:extLst>
          </p:cNvPr>
          <p:cNvSpPr txBox="1"/>
          <p:nvPr/>
        </p:nvSpPr>
        <p:spPr>
          <a:xfrm rot="16200000">
            <a:off x="-702498" y="5689178"/>
            <a:ext cx="1866664" cy="461665"/>
          </a:xfrm>
          <a:prstGeom prst="rect">
            <a:avLst/>
          </a:prstGeom>
          <a:noFill/>
        </p:spPr>
        <p:txBody>
          <a:bodyPr wrap="square" lIns="91440" tIns="45720" rIns="91440" bIns="45720" rtlCol="0" anchor="t">
            <a:spAutoFit/>
          </a:bodyPr>
          <a:lstStyle/>
          <a:p>
            <a:r>
              <a:rPr lang="en-US" sz="1200" i="1" dirty="0"/>
              <a:t>Images courtesy of </a:t>
            </a:r>
            <a:endParaRPr lang="en-US" sz="1200" i="1"/>
          </a:p>
          <a:p>
            <a:r>
              <a:rPr lang="en-US" sz="1200" i="1" dirty="0"/>
              <a:t>Tami Bang, MD</a:t>
            </a:r>
          </a:p>
        </p:txBody>
      </p:sp>
      <p:sp>
        <p:nvSpPr>
          <p:cNvPr id="60" name="Answer two">
            <a:extLst>
              <a:ext uri="{FF2B5EF4-FFF2-40B4-BE49-F238E27FC236}">
                <a16:creationId xmlns:a16="http://schemas.microsoft.com/office/drawing/2014/main" id="{D062FDD6-707D-4898-9FD4-D93A2190168B}"/>
              </a:ext>
            </a:extLst>
          </p:cNvPr>
          <p:cNvSpPr txBox="1"/>
          <p:nvPr/>
        </p:nvSpPr>
        <p:spPr>
          <a:xfrm>
            <a:off x="0" y="461076"/>
            <a:ext cx="12192000" cy="461665"/>
          </a:xfrm>
          <a:prstGeom prst="rect">
            <a:avLst/>
          </a:prstGeom>
          <a:solidFill>
            <a:schemeClr val="tx1"/>
          </a:solidFill>
        </p:spPr>
        <p:txBody>
          <a:bodyPr wrap="square" rtlCol="0">
            <a:spAutoFit/>
          </a:bodyPr>
          <a:lstStyle/>
          <a:p>
            <a:pPr algn="ctr"/>
            <a:r>
              <a:rPr lang="en-US" sz="2400">
                <a:solidFill>
                  <a:schemeClr val="bg1"/>
                </a:solidFill>
              </a:rPr>
              <a:t>Both.</a:t>
            </a:r>
          </a:p>
        </p:txBody>
      </p:sp>
      <p:sp>
        <p:nvSpPr>
          <p:cNvPr id="8" name="Case stem">
            <a:extLst>
              <a:ext uri="{FF2B5EF4-FFF2-40B4-BE49-F238E27FC236}">
                <a16:creationId xmlns:a16="http://schemas.microsoft.com/office/drawing/2014/main" id="{641F0419-6197-437B-A96B-E329F6C18A08}"/>
              </a:ext>
            </a:extLst>
          </p:cNvPr>
          <p:cNvSpPr txBox="1"/>
          <p:nvPr/>
        </p:nvSpPr>
        <p:spPr>
          <a:xfrm>
            <a:off x="0" y="-589"/>
            <a:ext cx="12192000" cy="461665"/>
          </a:xfrm>
          <a:prstGeom prst="rect">
            <a:avLst/>
          </a:prstGeom>
          <a:solidFill>
            <a:schemeClr val="tx1"/>
          </a:solidFill>
        </p:spPr>
        <p:txBody>
          <a:bodyPr wrap="square" rtlCol="0">
            <a:spAutoFit/>
          </a:bodyPr>
          <a:lstStyle/>
          <a:p>
            <a:pPr algn="ctr"/>
            <a:r>
              <a:rPr lang="en-US" sz="2400" dirty="0">
                <a:solidFill>
                  <a:schemeClr val="bg1"/>
                </a:solidFill>
              </a:rPr>
              <a:t>A 40yo with a history of non-ischemic cardiomyopathy presents with orthopnea.</a:t>
            </a:r>
          </a:p>
        </p:txBody>
      </p:sp>
      <p:grpSp>
        <p:nvGrpSpPr>
          <p:cNvPr id="7" name="Group 6">
            <a:extLst>
              <a:ext uri="{FF2B5EF4-FFF2-40B4-BE49-F238E27FC236}">
                <a16:creationId xmlns:a16="http://schemas.microsoft.com/office/drawing/2014/main" id="{1333E5C8-11FE-8435-E1E9-61A360D370D7}"/>
              </a:ext>
            </a:extLst>
          </p:cNvPr>
          <p:cNvGrpSpPr/>
          <p:nvPr/>
        </p:nvGrpSpPr>
        <p:grpSpPr>
          <a:xfrm>
            <a:off x="3284047" y="2531614"/>
            <a:ext cx="4179526" cy="3217065"/>
            <a:chOff x="3749713" y="2593189"/>
            <a:chExt cx="4179526" cy="3217065"/>
          </a:xfrm>
        </p:grpSpPr>
        <p:cxnSp>
          <p:nvCxnSpPr>
            <p:cNvPr id="6" name="Straight Arrow Connector 5"/>
            <p:cNvCxnSpPr>
              <a:stCxn id="13" idx="2"/>
            </p:cNvCxnSpPr>
            <p:nvPr/>
          </p:nvCxnSpPr>
          <p:spPr>
            <a:xfrm>
              <a:off x="4887397" y="2962521"/>
              <a:ext cx="3041842" cy="2847733"/>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a:stCxn id="13" idx="2"/>
            </p:cNvCxnSpPr>
            <p:nvPr/>
          </p:nvCxnSpPr>
          <p:spPr>
            <a:xfrm>
              <a:off x="4887397" y="2962521"/>
              <a:ext cx="1204378" cy="1515899"/>
            </a:xfrm>
            <a:prstGeom prst="straightConnector1">
              <a:avLst/>
            </a:prstGeom>
            <a:ln w="38100">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749713" y="2593189"/>
              <a:ext cx="2275367" cy="369332"/>
            </a:xfrm>
            <a:prstGeom prst="rect">
              <a:avLst/>
            </a:prstGeom>
            <a:solidFill>
              <a:schemeClr val="tx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dirty="0">
                  <a:solidFill>
                    <a:schemeClr val="accent4">
                      <a:lumMod val="75000"/>
                    </a:schemeClr>
                  </a:solidFill>
                </a:rPr>
                <a:t>Thin pacing leads</a:t>
              </a:r>
            </a:p>
          </p:txBody>
        </p:sp>
      </p:grpSp>
      <p:grpSp>
        <p:nvGrpSpPr>
          <p:cNvPr id="17" name="Defibrillator coil"/>
          <p:cNvGrpSpPr/>
          <p:nvPr/>
        </p:nvGrpSpPr>
        <p:grpSpPr>
          <a:xfrm>
            <a:off x="7311102" y="4407893"/>
            <a:ext cx="4297091" cy="382990"/>
            <a:chOff x="5182890" y="5985770"/>
            <a:chExt cx="4297091" cy="382990"/>
          </a:xfrm>
        </p:grpSpPr>
        <p:cxnSp>
          <p:nvCxnSpPr>
            <p:cNvPr id="4" name="Straight Arrow Connector 3"/>
            <p:cNvCxnSpPr/>
            <p:nvPr/>
          </p:nvCxnSpPr>
          <p:spPr>
            <a:xfrm flipH="1">
              <a:off x="5182890" y="6141223"/>
              <a:ext cx="2052120" cy="227537"/>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7204614" y="5985770"/>
              <a:ext cx="2275367" cy="369332"/>
            </a:xfrm>
            <a:prstGeom prst="rect">
              <a:avLst/>
            </a:prstGeom>
            <a:solidFill>
              <a:schemeClr val="tx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lang="en-US">
                  <a:solidFill>
                    <a:schemeClr val="accent5">
                      <a:lumMod val="75000"/>
                    </a:schemeClr>
                  </a:solidFill>
                </a:rPr>
                <a:t>Thick defibrillator coil</a:t>
              </a:r>
            </a:p>
          </p:txBody>
        </p:sp>
      </p:grpSp>
    </p:spTree>
    <p:extLst>
      <p:ext uri="{BB962C8B-B14F-4D97-AF65-F5344CB8AC3E}">
        <p14:creationId xmlns:p14="http://schemas.microsoft.com/office/powerpoint/2010/main" val="1184951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x-ray film, blur&#10;&#10;Description automatically generated">
            <a:extLst>
              <a:ext uri="{FF2B5EF4-FFF2-40B4-BE49-F238E27FC236}">
                <a16:creationId xmlns:a16="http://schemas.microsoft.com/office/drawing/2014/main" id="{39A0C6DD-D329-836E-55DF-93F79D634B86}"/>
              </a:ext>
            </a:extLst>
          </p:cNvPr>
          <p:cNvPicPr>
            <a:picLocks noChangeAspect="1"/>
          </p:cNvPicPr>
          <p:nvPr/>
        </p:nvPicPr>
        <p:blipFill>
          <a:blip r:embed="rId3"/>
          <a:stretch>
            <a:fillRect/>
          </a:stretch>
        </p:blipFill>
        <p:spPr>
          <a:xfrm>
            <a:off x="460279" y="1647152"/>
            <a:ext cx="6114473" cy="5087696"/>
          </a:xfrm>
          <a:prstGeom prst="rect">
            <a:avLst/>
          </a:prstGeom>
        </p:spPr>
      </p:pic>
      <p:pic>
        <p:nvPicPr>
          <p:cNvPr id="7" name="Picture 9" descr="A picture containing x-ray film&#10;&#10;Description automatically generated">
            <a:extLst>
              <a:ext uri="{FF2B5EF4-FFF2-40B4-BE49-F238E27FC236}">
                <a16:creationId xmlns:a16="http://schemas.microsoft.com/office/drawing/2014/main" id="{F5703D00-23C0-28AD-3550-FC345624AC15}"/>
              </a:ext>
            </a:extLst>
          </p:cNvPr>
          <p:cNvPicPr>
            <a:picLocks noChangeAspect="1"/>
          </p:cNvPicPr>
          <p:nvPr/>
        </p:nvPicPr>
        <p:blipFill rotWithShape="1">
          <a:blip r:embed="rId4"/>
          <a:srcRect r="143" b="11711"/>
          <a:stretch/>
        </p:blipFill>
        <p:spPr>
          <a:xfrm>
            <a:off x="6571673" y="1517199"/>
            <a:ext cx="5375573" cy="5231013"/>
          </a:xfrm>
          <a:prstGeom prst="rect">
            <a:avLst/>
          </a:prstGeom>
        </p:spPr>
      </p:pic>
      <p:pic>
        <p:nvPicPr>
          <p:cNvPr id="3" name="Logo" descr="A picture containing drawing&#10;&#10;Description automatically generated">
            <a:extLst>
              <a:ext uri="{FF2B5EF4-FFF2-40B4-BE49-F238E27FC236}">
                <a16:creationId xmlns:a16="http://schemas.microsoft.com/office/drawing/2014/main" id="{86A08B67-C245-4E74-868D-CBFF6A362D9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943890" y="6387270"/>
            <a:ext cx="1093478" cy="416055"/>
          </a:xfrm>
          <a:prstGeom prst="rect">
            <a:avLst/>
          </a:prstGeom>
        </p:spPr>
      </p:pic>
      <p:sp>
        <p:nvSpPr>
          <p:cNvPr id="11" name="Question two">
            <a:extLst>
              <a:ext uri="{FF2B5EF4-FFF2-40B4-BE49-F238E27FC236}">
                <a16:creationId xmlns:a16="http://schemas.microsoft.com/office/drawing/2014/main" id="{863A8926-D647-4B44-8250-AC7095DD31D9}"/>
              </a:ext>
            </a:extLst>
          </p:cNvPr>
          <p:cNvSpPr txBox="1"/>
          <p:nvPr/>
        </p:nvSpPr>
        <p:spPr>
          <a:xfrm>
            <a:off x="0" y="461665"/>
            <a:ext cx="12192000" cy="461665"/>
          </a:xfrm>
          <a:prstGeom prst="rect">
            <a:avLst/>
          </a:prstGeom>
          <a:solidFill>
            <a:schemeClr val="bg1"/>
          </a:solidFill>
        </p:spPr>
        <p:txBody>
          <a:bodyPr wrap="square" rtlCol="0">
            <a:spAutoFit/>
          </a:bodyPr>
          <a:lstStyle/>
          <a:p>
            <a:pPr algn="ctr"/>
            <a:r>
              <a:rPr lang="en-US" sz="2400" dirty="0"/>
              <a:t>In which anatomical space does each lead terminate? And how would you describe this device?</a:t>
            </a:r>
          </a:p>
        </p:txBody>
      </p:sp>
      <p:sp>
        <p:nvSpPr>
          <p:cNvPr id="13" name="Image Attribution">
            <a:extLst>
              <a:ext uri="{FF2B5EF4-FFF2-40B4-BE49-F238E27FC236}">
                <a16:creationId xmlns:a16="http://schemas.microsoft.com/office/drawing/2014/main" id="{9FE76755-85BC-4C3A-AFEA-E2F4EB7DC2F3}"/>
              </a:ext>
            </a:extLst>
          </p:cNvPr>
          <p:cNvSpPr txBox="1"/>
          <p:nvPr/>
        </p:nvSpPr>
        <p:spPr>
          <a:xfrm rot="16200000">
            <a:off x="-702498" y="5689178"/>
            <a:ext cx="1866664" cy="461665"/>
          </a:xfrm>
          <a:prstGeom prst="rect">
            <a:avLst/>
          </a:prstGeom>
          <a:noFill/>
        </p:spPr>
        <p:txBody>
          <a:bodyPr wrap="square" lIns="91440" tIns="45720" rIns="91440" bIns="45720" rtlCol="0" anchor="t">
            <a:spAutoFit/>
          </a:bodyPr>
          <a:lstStyle/>
          <a:p>
            <a:r>
              <a:rPr lang="en-US" sz="1200" i="1" dirty="0"/>
              <a:t>Images courtesy of </a:t>
            </a:r>
            <a:endParaRPr lang="en-US" sz="1200" i="1"/>
          </a:p>
          <a:p>
            <a:r>
              <a:rPr lang="en-US" sz="1200" i="1" dirty="0"/>
              <a:t>Tami Bang, MD</a:t>
            </a:r>
          </a:p>
        </p:txBody>
      </p:sp>
      <p:sp>
        <p:nvSpPr>
          <p:cNvPr id="8" name="Case stem">
            <a:extLst>
              <a:ext uri="{FF2B5EF4-FFF2-40B4-BE49-F238E27FC236}">
                <a16:creationId xmlns:a16="http://schemas.microsoft.com/office/drawing/2014/main" id="{641F0419-6197-437B-A96B-E329F6C18A08}"/>
              </a:ext>
            </a:extLst>
          </p:cNvPr>
          <p:cNvSpPr txBox="1"/>
          <p:nvPr/>
        </p:nvSpPr>
        <p:spPr>
          <a:xfrm>
            <a:off x="0" y="0"/>
            <a:ext cx="12192000" cy="461665"/>
          </a:xfrm>
          <a:prstGeom prst="rect">
            <a:avLst/>
          </a:prstGeom>
          <a:solidFill>
            <a:schemeClr val="tx1"/>
          </a:solidFill>
        </p:spPr>
        <p:txBody>
          <a:bodyPr wrap="square" rtlCol="0">
            <a:spAutoFit/>
          </a:bodyPr>
          <a:lstStyle/>
          <a:p>
            <a:pPr algn="ctr"/>
            <a:r>
              <a:rPr lang="en-US" sz="2400" dirty="0">
                <a:solidFill>
                  <a:schemeClr val="bg1"/>
                </a:solidFill>
              </a:rPr>
              <a:t>A 40yo with a history of non-ischemic cardiomyopathy presents with orthopnea.</a:t>
            </a:r>
          </a:p>
        </p:txBody>
      </p:sp>
      <p:cxnSp>
        <p:nvCxnSpPr>
          <p:cNvPr id="4" name="Straight Arrow Connector 3"/>
          <p:cNvCxnSpPr/>
          <p:nvPr/>
        </p:nvCxnSpPr>
        <p:spPr>
          <a:xfrm flipV="1">
            <a:off x="8649641" y="5417270"/>
            <a:ext cx="1161417" cy="929758"/>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a:off x="4218870" y="4970415"/>
            <a:ext cx="1224105" cy="102891"/>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14" idx="1"/>
          </p:cNvCxnSpPr>
          <p:nvPr/>
        </p:nvCxnSpPr>
        <p:spPr>
          <a:xfrm flipH="1">
            <a:off x="3160054" y="2457539"/>
            <a:ext cx="2343822" cy="2076441"/>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1 - RA"/>
          <p:cNvSpPr/>
          <p:nvPr/>
        </p:nvSpPr>
        <p:spPr>
          <a:xfrm>
            <a:off x="5503876" y="2181648"/>
            <a:ext cx="1786270" cy="520996"/>
          </a:xfrm>
          <a:prstGeom prst="rect">
            <a:avLst/>
          </a:prstGeom>
          <a:solidFill>
            <a:schemeClr val="tx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6">
                    <a:lumMod val="75000"/>
                  </a:schemeClr>
                </a:solidFill>
              </a:rPr>
              <a:t>Right atrium</a:t>
            </a:r>
          </a:p>
        </p:txBody>
      </p:sp>
      <p:sp>
        <p:nvSpPr>
          <p:cNvPr id="19" name="2 - RV"/>
          <p:cNvSpPr/>
          <p:nvPr/>
        </p:nvSpPr>
        <p:spPr>
          <a:xfrm>
            <a:off x="5452924" y="4724597"/>
            <a:ext cx="1786270" cy="520996"/>
          </a:xfrm>
          <a:prstGeom prst="rect">
            <a:avLst/>
          </a:prstGeom>
          <a:solidFill>
            <a:schemeClr val="tx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schemeClr>
                </a:solidFill>
              </a:rPr>
              <a:t>Right ventricle</a:t>
            </a:r>
          </a:p>
        </p:txBody>
      </p:sp>
      <p:sp>
        <p:nvSpPr>
          <p:cNvPr id="20" name="3 - coronary sinus"/>
          <p:cNvSpPr/>
          <p:nvPr/>
        </p:nvSpPr>
        <p:spPr>
          <a:xfrm>
            <a:off x="6571673" y="6013132"/>
            <a:ext cx="2104250" cy="520996"/>
          </a:xfrm>
          <a:prstGeom prst="rect">
            <a:avLst/>
          </a:prstGeom>
          <a:solidFill>
            <a:schemeClr val="tx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lumMod val="75000"/>
                  </a:schemeClr>
                </a:solidFill>
              </a:rPr>
              <a:t>Coronary sinus -&gt; LV</a:t>
            </a:r>
          </a:p>
        </p:txBody>
      </p:sp>
      <p:cxnSp>
        <p:nvCxnSpPr>
          <p:cNvPr id="15" name="Straight Arrow Connector 14">
            <a:extLst>
              <a:ext uri="{FF2B5EF4-FFF2-40B4-BE49-F238E27FC236}">
                <a16:creationId xmlns:a16="http://schemas.microsoft.com/office/drawing/2014/main" id="{72D0D968-0527-0778-2A7F-ACD3379862EC}"/>
              </a:ext>
            </a:extLst>
          </p:cNvPr>
          <p:cNvCxnSpPr>
            <a:cxnSpLocks/>
            <a:stCxn id="18" idx="3"/>
          </p:cNvCxnSpPr>
          <p:nvPr/>
        </p:nvCxnSpPr>
        <p:spPr>
          <a:xfrm>
            <a:off x="7289664" y="2442146"/>
            <a:ext cx="1072824" cy="1651567"/>
          </a:xfrm>
          <a:prstGeom prst="straightConnector1">
            <a:avLst/>
          </a:prstGeom>
          <a:ln w="381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F241891-841C-25C1-1C38-4E5FCE416206}"/>
              </a:ext>
            </a:extLst>
          </p:cNvPr>
          <p:cNvCxnSpPr>
            <a:cxnSpLocks/>
          </p:cNvCxnSpPr>
          <p:nvPr/>
        </p:nvCxnSpPr>
        <p:spPr>
          <a:xfrm flipH="1" flipV="1">
            <a:off x="4698733" y="5777489"/>
            <a:ext cx="1872940" cy="520996"/>
          </a:xfrm>
          <a:prstGeom prst="straightConnector1">
            <a:avLst/>
          </a:prstGeom>
          <a:ln w="381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D94A8C75-C1B8-202B-F314-4062612F6F43}"/>
              </a:ext>
            </a:extLst>
          </p:cNvPr>
          <p:cNvCxnSpPr/>
          <p:nvPr/>
        </p:nvCxnSpPr>
        <p:spPr>
          <a:xfrm flipV="1">
            <a:off x="7242526" y="4863950"/>
            <a:ext cx="900259" cy="135714"/>
          </a:xfrm>
          <a:prstGeom prst="straightConnector1">
            <a:avLst/>
          </a:prstGeom>
          <a:ln w="38100">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2" name="Answer one">
            <a:extLst>
              <a:ext uri="{FF2B5EF4-FFF2-40B4-BE49-F238E27FC236}">
                <a16:creationId xmlns:a16="http://schemas.microsoft.com/office/drawing/2014/main" id="{D7007FF2-9E68-4FAC-B4F6-F8B1F94BFCAF}"/>
              </a:ext>
            </a:extLst>
          </p:cNvPr>
          <p:cNvSpPr txBox="1"/>
          <p:nvPr/>
        </p:nvSpPr>
        <p:spPr>
          <a:xfrm>
            <a:off x="0" y="449608"/>
            <a:ext cx="12192000" cy="461665"/>
          </a:xfrm>
          <a:prstGeom prst="rect">
            <a:avLst/>
          </a:prstGeom>
          <a:solidFill>
            <a:schemeClr val="tx1"/>
          </a:solidFill>
        </p:spPr>
        <p:txBody>
          <a:bodyPr wrap="square" rtlCol="0">
            <a:spAutoFit/>
          </a:bodyPr>
          <a:lstStyle/>
          <a:p>
            <a:pPr algn="ctr"/>
            <a:r>
              <a:rPr lang="en-US" sz="2400" dirty="0">
                <a:solidFill>
                  <a:schemeClr val="bg1"/>
                </a:solidFill>
              </a:rPr>
              <a:t>Right atrium, right ventricle, coronary sinus. Atrial sensed, Bi-V pacer with ICD (CRT-D)</a:t>
            </a:r>
          </a:p>
        </p:txBody>
      </p:sp>
      <p:sp>
        <p:nvSpPr>
          <p:cNvPr id="18" name="Rectangle 17">
            <a:extLst>
              <a:ext uri="{FF2B5EF4-FFF2-40B4-BE49-F238E27FC236}">
                <a16:creationId xmlns:a16="http://schemas.microsoft.com/office/drawing/2014/main" id="{C89C6683-7463-4911-B737-0D9A4BD434F9}"/>
              </a:ext>
            </a:extLst>
          </p:cNvPr>
          <p:cNvSpPr/>
          <p:nvPr/>
        </p:nvSpPr>
        <p:spPr>
          <a:xfrm>
            <a:off x="5503394" y="2181648"/>
            <a:ext cx="1786270" cy="520996"/>
          </a:xfrm>
          <a:prstGeom prst="rect">
            <a:avLst/>
          </a:prstGeom>
          <a:solidFill>
            <a:schemeClr val="tx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6">
                    <a:lumMod val="75000"/>
                  </a:schemeClr>
                </a:solidFill>
              </a:rPr>
              <a:t>1</a:t>
            </a:r>
          </a:p>
        </p:txBody>
      </p:sp>
      <p:sp>
        <p:nvSpPr>
          <p:cNvPr id="22" name="Rectangle 21">
            <a:extLst>
              <a:ext uri="{FF2B5EF4-FFF2-40B4-BE49-F238E27FC236}">
                <a16:creationId xmlns:a16="http://schemas.microsoft.com/office/drawing/2014/main" id="{726B5231-FA3C-4E06-B36B-F66ECB7D5657}"/>
              </a:ext>
            </a:extLst>
          </p:cNvPr>
          <p:cNvSpPr/>
          <p:nvPr/>
        </p:nvSpPr>
        <p:spPr>
          <a:xfrm>
            <a:off x="5452924" y="4719860"/>
            <a:ext cx="1786270" cy="520996"/>
          </a:xfrm>
          <a:prstGeom prst="rect">
            <a:avLst/>
          </a:prstGeom>
          <a:solidFill>
            <a:schemeClr val="tx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schemeClr>
                </a:solidFill>
              </a:rPr>
              <a:t>2</a:t>
            </a:r>
          </a:p>
        </p:txBody>
      </p:sp>
      <p:sp>
        <p:nvSpPr>
          <p:cNvPr id="23" name="Rectangle 22">
            <a:extLst>
              <a:ext uri="{FF2B5EF4-FFF2-40B4-BE49-F238E27FC236}">
                <a16:creationId xmlns:a16="http://schemas.microsoft.com/office/drawing/2014/main" id="{816D889B-BF7A-430D-8BD0-5A7A895E23A1}"/>
              </a:ext>
            </a:extLst>
          </p:cNvPr>
          <p:cNvSpPr/>
          <p:nvPr/>
        </p:nvSpPr>
        <p:spPr>
          <a:xfrm>
            <a:off x="6571673" y="6022619"/>
            <a:ext cx="2104250" cy="520996"/>
          </a:xfrm>
          <a:prstGeom prst="rect">
            <a:avLst/>
          </a:prstGeom>
          <a:solidFill>
            <a:schemeClr val="tx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2">
                    <a:lumMod val="75000"/>
                  </a:schemeClr>
                </a:solidFill>
              </a:rPr>
              <a:t>3</a:t>
            </a:r>
          </a:p>
        </p:txBody>
      </p:sp>
      <p:sp>
        <p:nvSpPr>
          <p:cNvPr id="24" name="Question two">
            <a:extLst>
              <a:ext uri="{FF2B5EF4-FFF2-40B4-BE49-F238E27FC236}">
                <a16:creationId xmlns:a16="http://schemas.microsoft.com/office/drawing/2014/main" id="{BA87D3A4-AD5E-41AC-9200-B63B2E241CD3}"/>
              </a:ext>
            </a:extLst>
          </p:cNvPr>
          <p:cNvSpPr txBox="1"/>
          <p:nvPr/>
        </p:nvSpPr>
        <p:spPr>
          <a:xfrm>
            <a:off x="0" y="867396"/>
            <a:ext cx="12192000" cy="461665"/>
          </a:xfrm>
          <a:prstGeom prst="rect">
            <a:avLst/>
          </a:prstGeom>
          <a:solidFill>
            <a:schemeClr val="bg1"/>
          </a:solidFill>
        </p:spPr>
        <p:txBody>
          <a:bodyPr wrap="square" rtlCol="0">
            <a:spAutoFit/>
          </a:bodyPr>
          <a:lstStyle/>
          <a:p>
            <a:pPr algn="ctr"/>
            <a:r>
              <a:rPr lang="en-US" sz="2400" dirty="0"/>
              <a:t>Given the clinical stem, what is the most likely indication(s) for this cardiac device?</a:t>
            </a:r>
          </a:p>
        </p:txBody>
      </p:sp>
      <p:sp>
        <p:nvSpPr>
          <p:cNvPr id="25" name="Answer one">
            <a:extLst>
              <a:ext uri="{FF2B5EF4-FFF2-40B4-BE49-F238E27FC236}">
                <a16:creationId xmlns:a16="http://schemas.microsoft.com/office/drawing/2014/main" id="{A095A879-7BE1-45DF-A44C-756B37D9450E}"/>
              </a:ext>
            </a:extLst>
          </p:cNvPr>
          <p:cNvSpPr txBox="1"/>
          <p:nvPr/>
        </p:nvSpPr>
        <p:spPr>
          <a:xfrm>
            <a:off x="0" y="866320"/>
            <a:ext cx="12192000" cy="830997"/>
          </a:xfrm>
          <a:prstGeom prst="rect">
            <a:avLst/>
          </a:prstGeom>
          <a:solidFill>
            <a:schemeClr val="tx1"/>
          </a:solidFill>
        </p:spPr>
        <p:txBody>
          <a:bodyPr wrap="square" rtlCol="0">
            <a:spAutoFit/>
          </a:bodyPr>
          <a:lstStyle/>
          <a:p>
            <a:pPr algn="ctr"/>
            <a:r>
              <a:rPr lang="en-US" sz="2400" dirty="0">
                <a:solidFill>
                  <a:schemeClr val="bg1"/>
                </a:solidFill>
              </a:rPr>
              <a:t>LVEF &lt;35%, QRS &gt;120ms: </a:t>
            </a:r>
            <a:r>
              <a:rPr lang="en-US" sz="2400" b="1" dirty="0">
                <a:solidFill>
                  <a:schemeClr val="bg1"/>
                </a:solidFill>
              </a:rPr>
              <a:t>CRT to improve EF, NYHA, hospitalizations and mortality</a:t>
            </a:r>
            <a:r>
              <a:rPr lang="en-US" sz="2400" dirty="0">
                <a:solidFill>
                  <a:schemeClr val="bg1"/>
                </a:solidFill>
              </a:rPr>
              <a:t> </a:t>
            </a:r>
          </a:p>
          <a:p>
            <a:pPr algn="ctr"/>
            <a:r>
              <a:rPr lang="en-US" sz="2400" dirty="0">
                <a:solidFill>
                  <a:schemeClr val="bg1"/>
                </a:solidFill>
              </a:rPr>
              <a:t>LVEF &lt;35%, NYHA II-III: </a:t>
            </a:r>
            <a:r>
              <a:rPr lang="en-US" sz="2400" b="1" dirty="0">
                <a:solidFill>
                  <a:schemeClr val="bg1"/>
                </a:solidFill>
              </a:rPr>
              <a:t>ICD for primary prevention of death from ventricular dysrhythmia</a:t>
            </a:r>
          </a:p>
        </p:txBody>
      </p:sp>
    </p:spTree>
    <p:extLst>
      <p:ext uri="{BB962C8B-B14F-4D97-AF65-F5344CB8AC3E}">
        <p14:creationId xmlns:p14="http://schemas.microsoft.com/office/powerpoint/2010/main" val="2226069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9" grpId="0" animBg="1"/>
      <p:bldP spid="20" grpId="0" animBg="1"/>
      <p:bldP spid="42" grpId="0" animBg="1"/>
      <p:bldP spid="18" grpId="0" animBg="1"/>
      <p:bldP spid="22" grpId="0" animBg="1"/>
      <p:bldP spid="23" grpId="0" animBg="1"/>
      <p:bldP spid="24" grpId="0" animBg="1"/>
      <p:bldP spid="2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ase stem">
            <a:extLst>
              <a:ext uri="{FF2B5EF4-FFF2-40B4-BE49-F238E27FC236}">
                <a16:creationId xmlns:a16="http://schemas.microsoft.com/office/drawing/2014/main" id="{641F0419-6197-437B-A96B-E329F6C18A08}"/>
              </a:ext>
            </a:extLst>
          </p:cNvPr>
          <p:cNvSpPr txBox="1"/>
          <p:nvPr/>
        </p:nvSpPr>
        <p:spPr>
          <a:xfrm>
            <a:off x="-1" y="0"/>
            <a:ext cx="12192000" cy="461665"/>
          </a:xfrm>
          <a:prstGeom prst="rect">
            <a:avLst/>
          </a:prstGeom>
          <a:solidFill>
            <a:schemeClr val="tx1"/>
          </a:solidFill>
        </p:spPr>
        <p:txBody>
          <a:bodyPr wrap="square" rtlCol="0">
            <a:spAutoFit/>
          </a:bodyPr>
          <a:lstStyle/>
          <a:p>
            <a:pPr algn="ctr"/>
            <a:r>
              <a:rPr lang="en-US" sz="2400" dirty="0">
                <a:solidFill>
                  <a:schemeClr val="bg1"/>
                </a:solidFill>
              </a:rPr>
              <a:t>60yo presents with three days of fevers and productive cough.</a:t>
            </a:r>
          </a:p>
        </p:txBody>
      </p:sp>
      <p:pic>
        <p:nvPicPr>
          <p:cNvPr id="3" name="Logo" descr="A picture containing drawing&#10;&#10;Description automatically generated">
            <a:extLst>
              <a:ext uri="{FF2B5EF4-FFF2-40B4-BE49-F238E27FC236}">
                <a16:creationId xmlns:a16="http://schemas.microsoft.com/office/drawing/2014/main" id="{86A08B67-C245-4E74-868D-CBFF6A362D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890" y="6387270"/>
            <a:ext cx="1093478" cy="416055"/>
          </a:xfrm>
          <a:prstGeom prst="rect">
            <a:avLst/>
          </a:prstGeom>
        </p:spPr>
      </p:pic>
      <p:sp>
        <p:nvSpPr>
          <p:cNvPr id="12" name="Image Attribution">
            <a:extLst>
              <a:ext uri="{FF2B5EF4-FFF2-40B4-BE49-F238E27FC236}">
                <a16:creationId xmlns:a16="http://schemas.microsoft.com/office/drawing/2014/main" id="{83E7C1BA-B593-4CB9-9868-405F9EAF4794}"/>
              </a:ext>
            </a:extLst>
          </p:cNvPr>
          <p:cNvSpPr txBox="1"/>
          <p:nvPr/>
        </p:nvSpPr>
        <p:spPr>
          <a:xfrm rot="16200000">
            <a:off x="-702498" y="5693836"/>
            <a:ext cx="1866664" cy="461665"/>
          </a:xfrm>
          <a:prstGeom prst="rect">
            <a:avLst/>
          </a:prstGeom>
          <a:noFill/>
        </p:spPr>
        <p:txBody>
          <a:bodyPr wrap="square" rtlCol="0">
            <a:spAutoFit/>
          </a:bodyPr>
          <a:lstStyle/>
          <a:p>
            <a:r>
              <a:rPr lang="en-US" sz="1200" i="1" dirty="0"/>
              <a:t>Image courtesy of </a:t>
            </a:r>
          </a:p>
          <a:p>
            <a:r>
              <a:rPr lang="en-US" sz="1200" i="1" dirty="0"/>
              <a:t>Daniel </a:t>
            </a:r>
            <a:r>
              <a:rPr lang="en-US" sz="1200" i="1" dirty="0" err="1"/>
              <a:t>Gergen</a:t>
            </a:r>
            <a:r>
              <a:rPr lang="en-US" sz="1200" i="1" dirty="0"/>
              <a:t>, MD</a:t>
            </a:r>
          </a:p>
        </p:txBody>
      </p:sp>
      <p:pic>
        <p:nvPicPr>
          <p:cNvPr id="11" name="RML PNA and effusion" descr="A picture containing film, white, table, black&#10;&#10;Description automatically generated">
            <a:extLst>
              <a:ext uri="{FF2B5EF4-FFF2-40B4-BE49-F238E27FC236}">
                <a16:creationId xmlns:a16="http://schemas.microsoft.com/office/drawing/2014/main" id="{3EFAE5DA-3E65-3249-B382-AF870DD372D5}"/>
              </a:ext>
            </a:extLst>
          </p:cNvPr>
          <p:cNvPicPr>
            <a:picLocks noChangeAspect="1"/>
          </p:cNvPicPr>
          <p:nvPr/>
        </p:nvPicPr>
        <p:blipFill>
          <a:blip r:embed="rId4"/>
          <a:stretch>
            <a:fillRect/>
          </a:stretch>
        </p:blipFill>
        <p:spPr>
          <a:xfrm>
            <a:off x="2983859" y="639489"/>
            <a:ext cx="6224265" cy="6163836"/>
          </a:xfrm>
          <a:prstGeom prst="rect">
            <a:avLst/>
          </a:prstGeom>
        </p:spPr>
      </p:pic>
      <p:sp>
        <p:nvSpPr>
          <p:cNvPr id="8" name="Question one">
            <a:extLst>
              <a:ext uri="{FF2B5EF4-FFF2-40B4-BE49-F238E27FC236}">
                <a16:creationId xmlns:a16="http://schemas.microsoft.com/office/drawing/2014/main" id="{EFF81F56-43CC-4858-AD5D-A3E95F6CC0D4}"/>
              </a:ext>
            </a:extLst>
          </p:cNvPr>
          <p:cNvSpPr txBox="1"/>
          <p:nvPr/>
        </p:nvSpPr>
        <p:spPr>
          <a:xfrm>
            <a:off x="-2" y="461665"/>
            <a:ext cx="12192000" cy="461665"/>
          </a:xfrm>
          <a:prstGeom prst="rect">
            <a:avLst/>
          </a:prstGeom>
          <a:solidFill>
            <a:schemeClr val="bg1"/>
          </a:solidFill>
        </p:spPr>
        <p:txBody>
          <a:bodyPr wrap="square" rtlCol="0">
            <a:spAutoFit/>
          </a:bodyPr>
          <a:lstStyle/>
          <a:p>
            <a:pPr algn="ctr"/>
            <a:r>
              <a:rPr lang="en-US" sz="2400" dirty="0"/>
              <a:t>What is your overall interpretation?</a:t>
            </a:r>
          </a:p>
        </p:txBody>
      </p:sp>
      <p:sp>
        <p:nvSpPr>
          <p:cNvPr id="51" name="Question two">
            <a:extLst>
              <a:ext uri="{FF2B5EF4-FFF2-40B4-BE49-F238E27FC236}">
                <a16:creationId xmlns:a16="http://schemas.microsoft.com/office/drawing/2014/main" id="{3E24A490-6EC4-473D-8AA1-59D5FA638B5B}"/>
              </a:ext>
            </a:extLst>
          </p:cNvPr>
          <p:cNvSpPr txBox="1"/>
          <p:nvPr/>
        </p:nvSpPr>
        <p:spPr>
          <a:xfrm>
            <a:off x="-3" y="908670"/>
            <a:ext cx="12192000" cy="461665"/>
          </a:xfrm>
          <a:prstGeom prst="rect">
            <a:avLst/>
          </a:prstGeom>
          <a:solidFill>
            <a:schemeClr val="bg1"/>
          </a:solidFill>
        </p:spPr>
        <p:txBody>
          <a:bodyPr wrap="square" rtlCol="0">
            <a:spAutoFit/>
          </a:bodyPr>
          <a:lstStyle/>
          <a:p>
            <a:pPr algn="ctr"/>
            <a:r>
              <a:rPr lang="en-US" sz="2400" dirty="0"/>
              <a:t>How do you know this consolidation is in the right middle lobe?</a:t>
            </a:r>
          </a:p>
        </p:txBody>
      </p:sp>
      <p:sp>
        <p:nvSpPr>
          <p:cNvPr id="44" name="Question Three">
            <a:extLst>
              <a:ext uri="{FF2B5EF4-FFF2-40B4-BE49-F238E27FC236}">
                <a16:creationId xmlns:a16="http://schemas.microsoft.com/office/drawing/2014/main" id="{16A41603-4F60-4C30-9ADE-F658B163724F}"/>
              </a:ext>
            </a:extLst>
          </p:cNvPr>
          <p:cNvSpPr txBox="1"/>
          <p:nvPr/>
        </p:nvSpPr>
        <p:spPr>
          <a:xfrm>
            <a:off x="-8" y="1351708"/>
            <a:ext cx="12192000" cy="461665"/>
          </a:xfrm>
          <a:prstGeom prst="rect">
            <a:avLst/>
          </a:prstGeom>
          <a:solidFill>
            <a:schemeClr val="bg1"/>
          </a:solidFill>
        </p:spPr>
        <p:txBody>
          <a:bodyPr wrap="square" rtlCol="0">
            <a:spAutoFit/>
          </a:bodyPr>
          <a:lstStyle/>
          <a:p>
            <a:pPr algn="ctr"/>
            <a:r>
              <a:rPr lang="en-US" sz="2400" dirty="0"/>
              <a:t>What is your final diagnosis?</a:t>
            </a:r>
          </a:p>
        </p:txBody>
      </p:sp>
      <p:sp>
        <p:nvSpPr>
          <p:cNvPr id="42" name="Answer one">
            <a:extLst>
              <a:ext uri="{FF2B5EF4-FFF2-40B4-BE49-F238E27FC236}">
                <a16:creationId xmlns:a16="http://schemas.microsoft.com/office/drawing/2014/main" id="{D7007FF2-9E68-4FAC-B4F6-F8B1F94BFCAF}"/>
              </a:ext>
            </a:extLst>
          </p:cNvPr>
          <p:cNvSpPr txBox="1"/>
          <p:nvPr/>
        </p:nvSpPr>
        <p:spPr>
          <a:xfrm>
            <a:off x="0" y="461665"/>
            <a:ext cx="12192000" cy="461665"/>
          </a:xfrm>
          <a:prstGeom prst="rect">
            <a:avLst/>
          </a:prstGeom>
          <a:solidFill>
            <a:schemeClr val="tx1"/>
          </a:solidFill>
        </p:spPr>
        <p:txBody>
          <a:bodyPr wrap="square" rtlCol="0">
            <a:spAutoFit/>
          </a:bodyPr>
          <a:lstStyle/>
          <a:p>
            <a:pPr algn="ctr"/>
            <a:r>
              <a:rPr lang="en-US" sz="2400" dirty="0">
                <a:solidFill>
                  <a:schemeClr val="bg1"/>
                </a:solidFill>
              </a:rPr>
              <a:t>Dense right middle lobe consolidation and small right pleural effusion.</a:t>
            </a:r>
          </a:p>
        </p:txBody>
      </p:sp>
      <p:sp>
        <p:nvSpPr>
          <p:cNvPr id="60" name="Answer two">
            <a:extLst>
              <a:ext uri="{FF2B5EF4-FFF2-40B4-BE49-F238E27FC236}">
                <a16:creationId xmlns:a16="http://schemas.microsoft.com/office/drawing/2014/main" id="{D062FDD6-707D-4898-9FD4-D93A2190168B}"/>
              </a:ext>
            </a:extLst>
          </p:cNvPr>
          <p:cNvSpPr txBox="1"/>
          <p:nvPr/>
        </p:nvSpPr>
        <p:spPr>
          <a:xfrm>
            <a:off x="-4" y="914135"/>
            <a:ext cx="12192000" cy="461665"/>
          </a:xfrm>
          <a:prstGeom prst="rect">
            <a:avLst/>
          </a:prstGeom>
          <a:solidFill>
            <a:schemeClr val="tx1"/>
          </a:solidFill>
        </p:spPr>
        <p:txBody>
          <a:bodyPr wrap="square" rtlCol="0">
            <a:spAutoFit/>
          </a:bodyPr>
          <a:lstStyle/>
          <a:p>
            <a:pPr algn="ctr"/>
            <a:r>
              <a:rPr lang="en-US" sz="2400" dirty="0">
                <a:solidFill>
                  <a:schemeClr val="bg1"/>
                </a:solidFill>
              </a:rPr>
              <a:t>Silhouette sign with obscuration of the right heart border.</a:t>
            </a:r>
          </a:p>
        </p:txBody>
      </p:sp>
      <p:sp>
        <p:nvSpPr>
          <p:cNvPr id="13" name="Answer three">
            <a:extLst>
              <a:ext uri="{FF2B5EF4-FFF2-40B4-BE49-F238E27FC236}">
                <a16:creationId xmlns:a16="http://schemas.microsoft.com/office/drawing/2014/main" id="{D062FDD6-707D-4898-9FD4-D93A2190168B}"/>
              </a:ext>
            </a:extLst>
          </p:cNvPr>
          <p:cNvSpPr txBox="1"/>
          <p:nvPr/>
        </p:nvSpPr>
        <p:spPr>
          <a:xfrm>
            <a:off x="-12" y="1351708"/>
            <a:ext cx="12192000" cy="461665"/>
          </a:xfrm>
          <a:prstGeom prst="rect">
            <a:avLst/>
          </a:prstGeom>
          <a:solidFill>
            <a:schemeClr val="tx1"/>
          </a:solidFill>
        </p:spPr>
        <p:txBody>
          <a:bodyPr wrap="square" rtlCol="0">
            <a:spAutoFit/>
          </a:bodyPr>
          <a:lstStyle/>
          <a:p>
            <a:pPr algn="ctr"/>
            <a:r>
              <a:rPr lang="en-US" sz="2400" dirty="0">
                <a:solidFill>
                  <a:schemeClr val="bg1"/>
                </a:solidFill>
              </a:rPr>
              <a:t>Right middle lobe pneumonia and parapneumonic effusion.</a:t>
            </a:r>
          </a:p>
        </p:txBody>
      </p:sp>
      <p:grpSp>
        <p:nvGrpSpPr>
          <p:cNvPr id="10" name="Right heart border"/>
          <p:cNvGrpSpPr/>
          <p:nvPr/>
        </p:nvGrpSpPr>
        <p:grpSpPr>
          <a:xfrm>
            <a:off x="5530962" y="2232252"/>
            <a:ext cx="4853179" cy="2358853"/>
            <a:chOff x="5524075" y="3392097"/>
            <a:chExt cx="4853179" cy="2358853"/>
          </a:xfrm>
        </p:grpSpPr>
        <p:sp>
          <p:nvSpPr>
            <p:cNvPr id="5" name="Right heart border line"/>
            <p:cNvSpPr/>
            <p:nvPr/>
          </p:nvSpPr>
          <p:spPr>
            <a:xfrm>
              <a:off x="5524075" y="4461977"/>
              <a:ext cx="224847" cy="1288973"/>
            </a:xfrm>
            <a:custGeom>
              <a:avLst/>
              <a:gdLst>
                <a:gd name="connsiteX0" fmla="*/ 187287 w 224847"/>
                <a:gd name="connsiteY0" fmla="*/ 0 h 1288973"/>
                <a:gd name="connsiteX1" fmla="*/ 220337 w 224847"/>
                <a:gd name="connsiteY1" fmla="*/ 176270 h 1288973"/>
                <a:gd name="connsiteX2" fmla="*/ 99152 w 224847"/>
                <a:gd name="connsiteY2" fmla="*/ 451691 h 1288973"/>
                <a:gd name="connsiteX3" fmla="*/ 110169 w 224847"/>
                <a:gd name="connsiteY3" fmla="*/ 683045 h 1288973"/>
                <a:gd name="connsiteX4" fmla="*/ 66101 w 224847"/>
                <a:gd name="connsiteY4" fmla="*/ 991518 h 1288973"/>
                <a:gd name="connsiteX5" fmla="*/ 0 w 224847"/>
                <a:gd name="connsiteY5" fmla="*/ 1288973 h 1288973"/>
                <a:gd name="connsiteX6" fmla="*/ 0 w 224847"/>
                <a:gd name="connsiteY6" fmla="*/ 1288973 h 1288973"/>
                <a:gd name="connsiteX7" fmla="*/ 0 w 224847"/>
                <a:gd name="connsiteY7" fmla="*/ 1288973 h 1288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4847" h="1288973">
                  <a:moveTo>
                    <a:pt x="187287" y="0"/>
                  </a:moveTo>
                  <a:cubicBezTo>
                    <a:pt x="211156" y="50494"/>
                    <a:pt x="235026" y="100988"/>
                    <a:pt x="220337" y="176270"/>
                  </a:cubicBezTo>
                  <a:cubicBezTo>
                    <a:pt x="205648" y="251552"/>
                    <a:pt x="117513" y="367229"/>
                    <a:pt x="99152" y="451691"/>
                  </a:cubicBezTo>
                  <a:cubicBezTo>
                    <a:pt x="80791" y="536154"/>
                    <a:pt x="115678" y="593074"/>
                    <a:pt x="110169" y="683045"/>
                  </a:cubicBezTo>
                  <a:cubicBezTo>
                    <a:pt x="104660" y="773016"/>
                    <a:pt x="84462" y="890530"/>
                    <a:pt x="66101" y="991518"/>
                  </a:cubicBezTo>
                  <a:cubicBezTo>
                    <a:pt x="47740" y="1092506"/>
                    <a:pt x="0" y="1288973"/>
                    <a:pt x="0" y="1288973"/>
                  </a:cubicBezTo>
                  <a:lnTo>
                    <a:pt x="0" y="1288973"/>
                  </a:lnTo>
                  <a:lnTo>
                    <a:pt x="0" y="1288973"/>
                  </a:lnTo>
                </a:path>
              </a:pathLst>
            </a:custGeom>
            <a:noFill/>
            <a:ln w="28575">
              <a:solidFill>
                <a:schemeClr val="accent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4">
                    <a:lumMod val="75000"/>
                  </a:schemeClr>
                </a:solidFill>
              </a:endParaRPr>
            </a:p>
          </p:txBody>
        </p:sp>
        <p:cxnSp>
          <p:nvCxnSpPr>
            <p:cNvPr id="7" name="Straight Arrow Connector 6"/>
            <p:cNvCxnSpPr>
              <a:cxnSpLocks/>
              <a:stCxn id="9" idx="1"/>
              <a:endCxn id="5" idx="3"/>
            </p:cNvCxnSpPr>
            <p:nvPr/>
          </p:nvCxnSpPr>
          <p:spPr>
            <a:xfrm flipH="1">
              <a:off x="5634244" y="3853762"/>
              <a:ext cx="3663510" cy="1291260"/>
            </a:xfrm>
            <a:prstGeom prst="straightConnector1">
              <a:avLst/>
            </a:prstGeom>
            <a:ln w="254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9297754" y="3392097"/>
              <a:ext cx="1079500" cy="923330"/>
            </a:xfrm>
            <a:prstGeom prst="rect">
              <a:avLst/>
            </a:prstGeom>
            <a:noFill/>
            <a:ln w="19050">
              <a:solidFill>
                <a:schemeClr val="accent2">
                  <a:lumMod val="60000"/>
                  <a:lumOff val="40000"/>
                </a:schemeClr>
              </a:solidFill>
            </a:ln>
          </p:spPr>
          <p:txBody>
            <a:bodyPr wrap="square" rtlCol="0">
              <a:spAutoFit/>
            </a:bodyPr>
            <a:lstStyle/>
            <a:p>
              <a:pPr algn="ctr"/>
              <a:r>
                <a:rPr lang="en-US" dirty="0">
                  <a:solidFill>
                    <a:schemeClr val="accent2">
                      <a:lumMod val="60000"/>
                      <a:lumOff val="40000"/>
                    </a:schemeClr>
                  </a:solidFill>
                </a:rPr>
                <a:t>Right heart border</a:t>
              </a:r>
            </a:p>
          </p:txBody>
        </p:sp>
      </p:grpSp>
      <p:sp>
        <p:nvSpPr>
          <p:cNvPr id="2" name="RML consolidation outline"/>
          <p:cNvSpPr/>
          <p:nvPr/>
        </p:nvSpPr>
        <p:spPr>
          <a:xfrm>
            <a:off x="4583823" y="3232011"/>
            <a:ext cx="1108552" cy="1266913"/>
          </a:xfrm>
          <a:custGeom>
            <a:avLst/>
            <a:gdLst>
              <a:gd name="connsiteX0" fmla="*/ 131396 w 1167842"/>
              <a:gd name="connsiteY0" fmla="*/ 595128 h 1326283"/>
              <a:gd name="connsiteX1" fmla="*/ 505970 w 1167842"/>
              <a:gd name="connsiteY1" fmla="*/ 848516 h 1326283"/>
              <a:gd name="connsiteX2" fmla="*/ 792408 w 1167842"/>
              <a:gd name="connsiteY2" fmla="*/ 1134954 h 1326283"/>
              <a:gd name="connsiteX3" fmla="*/ 891560 w 1167842"/>
              <a:gd name="connsiteY3" fmla="*/ 1322241 h 1326283"/>
              <a:gd name="connsiteX4" fmla="*/ 979695 w 1167842"/>
              <a:gd name="connsiteY4" fmla="*/ 958684 h 1326283"/>
              <a:gd name="connsiteX5" fmla="*/ 990712 w 1167842"/>
              <a:gd name="connsiteY5" fmla="*/ 584111 h 1326283"/>
              <a:gd name="connsiteX6" fmla="*/ 1089864 w 1167842"/>
              <a:gd name="connsiteY6" fmla="*/ 330723 h 1326283"/>
              <a:gd name="connsiteX7" fmla="*/ 1144948 w 1167842"/>
              <a:gd name="connsiteY7" fmla="*/ 242588 h 1326283"/>
              <a:gd name="connsiteX8" fmla="*/ 693257 w 1167842"/>
              <a:gd name="connsiteY8" fmla="*/ 143436 h 1326283"/>
              <a:gd name="connsiteX9" fmla="*/ 461902 w 1167842"/>
              <a:gd name="connsiteY9" fmla="*/ 217 h 1326283"/>
              <a:gd name="connsiteX10" fmla="*/ 197497 w 1167842"/>
              <a:gd name="connsiteY10" fmla="*/ 110386 h 1326283"/>
              <a:gd name="connsiteX11" fmla="*/ 32244 w 1167842"/>
              <a:gd name="connsiteY11" fmla="*/ 88352 h 1326283"/>
              <a:gd name="connsiteX12" fmla="*/ 10211 w 1167842"/>
              <a:gd name="connsiteY12" fmla="*/ 551060 h 1326283"/>
              <a:gd name="connsiteX13" fmla="*/ 131396 w 1167842"/>
              <a:gd name="connsiteY13" fmla="*/ 595128 h 1326283"/>
              <a:gd name="connsiteX0" fmla="*/ 131396 w 1108552"/>
              <a:gd name="connsiteY0" fmla="*/ 595128 h 1326283"/>
              <a:gd name="connsiteX1" fmla="*/ 505970 w 1108552"/>
              <a:gd name="connsiteY1" fmla="*/ 848516 h 1326283"/>
              <a:gd name="connsiteX2" fmla="*/ 792408 w 1108552"/>
              <a:gd name="connsiteY2" fmla="*/ 1134954 h 1326283"/>
              <a:gd name="connsiteX3" fmla="*/ 891560 w 1108552"/>
              <a:gd name="connsiteY3" fmla="*/ 1322241 h 1326283"/>
              <a:gd name="connsiteX4" fmla="*/ 979695 w 1108552"/>
              <a:gd name="connsiteY4" fmla="*/ 958684 h 1326283"/>
              <a:gd name="connsiteX5" fmla="*/ 990712 w 1108552"/>
              <a:gd name="connsiteY5" fmla="*/ 584111 h 1326283"/>
              <a:gd name="connsiteX6" fmla="*/ 1089864 w 1108552"/>
              <a:gd name="connsiteY6" fmla="*/ 330723 h 1326283"/>
              <a:gd name="connsiteX7" fmla="*/ 1067830 w 1108552"/>
              <a:gd name="connsiteY7" fmla="*/ 209538 h 1326283"/>
              <a:gd name="connsiteX8" fmla="*/ 693257 w 1108552"/>
              <a:gd name="connsiteY8" fmla="*/ 143436 h 1326283"/>
              <a:gd name="connsiteX9" fmla="*/ 461902 w 1108552"/>
              <a:gd name="connsiteY9" fmla="*/ 217 h 1326283"/>
              <a:gd name="connsiteX10" fmla="*/ 197497 w 1108552"/>
              <a:gd name="connsiteY10" fmla="*/ 110386 h 1326283"/>
              <a:gd name="connsiteX11" fmla="*/ 32244 w 1108552"/>
              <a:gd name="connsiteY11" fmla="*/ 88352 h 1326283"/>
              <a:gd name="connsiteX12" fmla="*/ 10211 w 1108552"/>
              <a:gd name="connsiteY12" fmla="*/ 551060 h 1326283"/>
              <a:gd name="connsiteX13" fmla="*/ 131396 w 1108552"/>
              <a:gd name="connsiteY13" fmla="*/ 595128 h 1326283"/>
              <a:gd name="connsiteX0" fmla="*/ 131396 w 1108552"/>
              <a:gd name="connsiteY0" fmla="*/ 535758 h 1266913"/>
              <a:gd name="connsiteX1" fmla="*/ 505970 w 1108552"/>
              <a:gd name="connsiteY1" fmla="*/ 789146 h 1266913"/>
              <a:gd name="connsiteX2" fmla="*/ 792408 w 1108552"/>
              <a:gd name="connsiteY2" fmla="*/ 1075584 h 1266913"/>
              <a:gd name="connsiteX3" fmla="*/ 891560 w 1108552"/>
              <a:gd name="connsiteY3" fmla="*/ 1262871 h 1266913"/>
              <a:gd name="connsiteX4" fmla="*/ 979695 w 1108552"/>
              <a:gd name="connsiteY4" fmla="*/ 899314 h 1266913"/>
              <a:gd name="connsiteX5" fmla="*/ 990712 w 1108552"/>
              <a:gd name="connsiteY5" fmla="*/ 524741 h 1266913"/>
              <a:gd name="connsiteX6" fmla="*/ 1089864 w 1108552"/>
              <a:gd name="connsiteY6" fmla="*/ 271353 h 1266913"/>
              <a:gd name="connsiteX7" fmla="*/ 1067830 w 1108552"/>
              <a:gd name="connsiteY7" fmla="*/ 150168 h 1266913"/>
              <a:gd name="connsiteX8" fmla="*/ 693257 w 1108552"/>
              <a:gd name="connsiteY8" fmla="*/ 84066 h 1266913"/>
              <a:gd name="connsiteX9" fmla="*/ 442852 w 1108552"/>
              <a:gd name="connsiteY9" fmla="*/ 71022 h 1266913"/>
              <a:gd name="connsiteX10" fmla="*/ 197497 w 1108552"/>
              <a:gd name="connsiteY10" fmla="*/ 51016 h 1266913"/>
              <a:gd name="connsiteX11" fmla="*/ 32244 w 1108552"/>
              <a:gd name="connsiteY11" fmla="*/ 28982 h 1266913"/>
              <a:gd name="connsiteX12" fmla="*/ 10211 w 1108552"/>
              <a:gd name="connsiteY12" fmla="*/ 491690 h 1266913"/>
              <a:gd name="connsiteX13" fmla="*/ 131396 w 1108552"/>
              <a:gd name="connsiteY13" fmla="*/ 535758 h 1266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08552" h="1266913">
                <a:moveTo>
                  <a:pt x="131396" y="535758"/>
                </a:moveTo>
                <a:cubicBezTo>
                  <a:pt x="214022" y="585334"/>
                  <a:pt x="395801" y="699175"/>
                  <a:pt x="505970" y="789146"/>
                </a:cubicBezTo>
                <a:cubicBezTo>
                  <a:pt x="616139" y="879117"/>
                  <a:pt x="728143" y="996630"/>
                  <a:pt x="792408" y="1075584"/>
                </a:cubicBezTo>
                <a:cubicBezTo>
                  <a:pt x="856673" y="1154538"/>
                  <a:pt x="860346" y="1292249"/>
                  <a:pt x="891560" y="1262871"/>
                </a:cubicBezTo>
                <a:cubicBezTo>
                  <a:pt x="922775" y="1233493"/>
                  <a:pt x="963170" y="1022336"/>
                  <a:pt x="979695" y="899314"/>
                </a:cubicBezTo>
                <a:cubicBezTo>
                  <a:pt x="996220" y="776292"/>
                  <a:pt x="972351" y="629401"/>
                  <a:pt x="990712" y="524741"/>
                </a:cubicBezTo>
                <a:cubicBezTo>
                  <a:pt x="1009073" y="420081"/>
                  <a:pt x="1077011" y="333782"/>
                  <a:pt x="1089864" y="271353"/>
                </a:cubicBezTo>
                <a:cubicBezTo>
                  <a:pt x="1102717" y="208924"/>
                  <a:pt x="1133931" y="181383"/>
                  <a:pt x="1067830" y="150168"/>
                </a:cubicBezTo>
                <a:cubicBezTo>
                  <a:pt x="1001729" y="118953"/>
                  <a:pt x="797420" y="97257"/>
                  <a:pt x="693257" y="84066"/>
                </a:cubicBezTo>
                <a:cubicBezTo>
                  <a:pt x="589094" y="70875"/>
                  <a:pt x="525479" y="76530"/>
                  <a:pt x="442852" y="71022"/>
                </a:cubicBezTo>
                <a:cubicBezTo>
                  <a:pt x="360225" y="65514"/>
                  <a:pt x="265932" y="58023"/>
                  <a:pt x="197497" y="51016"/>
                </a:cubicBezTo>
                <a:cubicBezTo>
                  <a:pt x="129062" y="44009"/>
                  <a:pt x="63458" y="-44464"/>
                  <a:pt x="32244" y="28982"/>
                </a:cubicBezTo>
                <a:cubicBezTo>
                  <a:pt x="1030" y="102428"/>
                  <a:pt x="-9987" y="405391"/>
                  <a:pt x="10211" y="491690"/>
                </a:cubicBezTo>
                <a:cubicBezTo>
                  <a:pt x="30409" y="577989"/>
                  <a:pt x="48770" y="486182"/>
                  <a:pt x="131396" y="535758"/>
                </a:cubicBezTo>
                <a:close/>
              </a:path>
            </a:pathLst>
          </a:custGeom>
          <a:solidFill>
            <a:schemeClr val="accent2">
              <a:lumMod val="40000"/>
              <a:lumOff val="60000"/>
              <a:alpha val="25000"/>
            </a:schemeClr>
          </a:solidFill>
          <a:ln w="127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60000"/>
                  <a:lumOff val="40000"/>
                </a:schemeClr>
              </a:solidFill>
            </a:endParaRPr>
          </a:p>
        </p:txBody>
      </p:sp>
      <p:grpSp>
        <p:nvGrpSpPr>
          <p:cNvPr id="6" name="Group 5">
            <a:extLst>
              <a:ext uri="{FF2B5EF4-FFF2-40B4-BE49-F238E27FC236}">
                <a16:creationId xmlns:a16="http://schemas.microsoft.com/office/drawing/2014/main" id="{BB755934-51C6-40A3-AA8E-EC2CC924C9E3}"/>
              </a:ext>
            </a:extLst>
          </p:cNvPr>
          <p:cNvGrpSpPr/>
          <p:nvPr/>
        </p:nvGrpSpPr>
        <p:grpSpPr>
          <a:xfrm>
            <a:off x="635000" y="2070100"/>
            <a:ext cx="4000500" cy="1341579"/>
            <a:chOff x="635000" y="2070100"/>
            <a:chExt cx="4000500" cy="1341579"/>
          </a:xfrm>
        </p:grpSpPr>
        <p:cxnSp>
          <p:nvCxnSpPr>
            <p:cNvPr id="15" name="Straight Arrow Connector 14"/>
            <p:cNvCxnSpPr/>
            <p:nvPr/>
          </p:nvCxnSpPr>
          <p:spPr>
            <a:xfrm>
              <a:off x="2868222" y="2374900"/>
              <a:ext cx="1767278" cy="1036779"/>
            </a:xfrm>
            <a:prstGeom prst="straightConnector1">
              <a:avLst/>
            </a:prstGeom>
            <a:ln w="254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35000" y="2070100"/>
              <a:ext cx="2233222" cy="646331"/>
            </a:xfrm>
            <a:prstGeom prst="rect">
              <a:avLst/>
            </a:prstGeom>
            <a:noFill/>
            <a:ln w="25400">
              <a:solidFill>
                <a:schemeClr val="accent2">
                  <a:lumMod val="60000"/>
                  <a:lumOff val="40000"/>
                </a:schemeClr>
              </a:solidFill>
            </a:ln>
          </p:spPr>
          <p:txBody>
            <a:bodyPr wrap="square" rtlCol="0">
              <a:spAutoFit/>
            </a:bodyPr>
            <a:lstStyle/>
            <a:p>
              <a:pPr algn="ctr"/>
              <a:r>
                <a:rPr lang="en-US" dirty="0">
                  <a:solidFill>
                    <a:schemeClr val="accent2">
                      <a:lumMod val="60000"/>
                      <a:lumOff val="40000"/>
                    </a:schemeClr>
                  </a:solidFill>
                </a:rPr>
                <a:t>Right middle lobe consolidation</a:t>
              </a:r>
            </a:p>
          </p:txBody>
        </p:sp>
      </p:grpSp>
      <p:sp>
        <p:nvSpPr>
          <p:cNvPr id="4" name="Right pleural effusion outline"/>
          <p:cNvSpPr/>
          <p:nvPr/>
        </p:nvSpPr>
        <p:spPr>
          <a:xfrm>
            <a:off x="4126146" y="4428187"/>
            <a:ext cx="987526" cy="908661"/>
          </a:xfrm>
          <a:custGeom>
            <a:avLst/>
            <a:gdLst>
              <a:gd name="connsiteX0" fmla="*/ 291618 w 987526"/>
              <a:gd name="connsiteY0" fmla="*/ 594 h 908661"/>
              <a:gd name="connsiteX1" fmla="*/ 412803 w 987526"/>
              <a:gd name="connsiteY1" fmla="*/ 220931 h 908661"/>
              <a:gd name="connsiteX2" fmla="*/ 666191 w 987526"/>
              <a:gd name="connsiteY2" fmla="*/ 419235 h 908661"/>
              <a:gd name="connsiteX3" fmla="*/ 985681 w 987526"/>
              <a:gd name="connsiteY3" fmla="*/ 551437 h 908661"/>
              <a:gd name="connsiteX4" fmla="*/ 511955 w 987526"/>
              <a:gd name="connsiteY4" fmla="*/ 496353 h 908661"/>
              <a:gd name="connsiteX5" fmla="*/ 203483 w 987526"/>
              <a:gd name="connsiteY5" fmla="*/ 683640 h 908661"/>
              <a:gd name="connsiteX6" fmla="*/ 5179 w 987526"/>
              <a:gd name="connsiteY6" fmla="*/ 903977 h 908661"/>
              <a:gd name="connsiteX7" fmla="*/ 71281 w 987526"/>
              <a:gd name="connsiteY7" fmla="*/ 463302 h 908661"/>
              <a:gd name="connsiteX8" fmla="*/ 214500 w 987526"/>
              <a:gd name="connsiteY8" fmla="*/ 165847 h 908661"/>
              <a:gd name="connsiteX9" fmla="*/ 291618 w 987526"/>
              <a:gd name="connsiteY9" fmla="*/ 594 h 908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7526" h="908661">
                <a:moveTo>
                  <a:pt x="291618" y="594"/>
                </a:moveTo>
                <a:cubicBezTo>
                  <a:pt x="324669" y="9775"/>
                  <a:pt x="350374" y="151158"/>
                  <a:pt x="412803" y="220931"/>
                </a:cubicBezTo>
                <a:cubicBezTo>
                  <a:pt x="475232" y="290705"/>
                  <a:pt x="570711" y="364151"/>
                  <a:pt x="666191" y="419235"/>
                </a:cubicBezTo>
                <a:cubicBezTo>
                  <a:pt x="761671" y="474319"/>
                  <a:pt x="1011387" y="538584"/>
                  <a:pt x="985681" y="551437"/>
                </a:cubicBezTo>
                <a:cubicBezTo>
                  <a:pt x="959975" y="564290"/>
                  <a:pt x="642321" y="474319"/>
                  <a:pt x="511955" y="496353"/>
                </a:cubicBezTo>
                <a:cubicBezTo>
                  <a:pt x="381589" y="518387"/>
                  <a:pt x="287946" y="615703"/>
                  <a:pt x="203483" y="683640"/>
                </a:cubicBezTo>
                <a:cubicBezTo>
                  <a:pt x="119020" y="751577"/>
                  <a:pt x="27213" y="940700"/>
                  <a:pt x="5179" y="903977"/>
                </a:cubicBezTo>
                <a:cubicBezTo>
                  <a:pt x="-16855" y="867254"/>
                  <a:pt x="36394" y="586324"/>
                  <a:pt x="71281" y="463302"/>
                </a:cubicBezTo>
                <a:cubicBezTo>
                  <a:pt x="106168" y="340280"/>
                  <a:pt x="179613" y="241129"/>
                  <a:pt x="214500" y="165847"/>
                </a:cubicBezTo>
                <a:cubicBezTo>
                  <a:pt x="249387" y="90565"/>
                  <a:pt x="258567" y="-8587"/>
                  <a:pt x="291618" y="594"/>
                </a:cubicBezTo>
                <a:close/>
              </a:path>
            </a:pathLst>
          </a:custGeom>
          <a:solidFill>
            <a:schemeClr val="accent1">
              <a:lumMod val="60000"/>
              <a:lumOff val="40000"/>
              <a:alpha val="25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p:cNvCxnSpPr>
            <a:endCxn id="4" idx="7"/>
          </p:cNvCxnSpPr>
          <p:nvPr/>
        </p:nvCxnSpPr>
        <p:spPr>
          <a:xfrm>
            <a:off x="2362200" y="4428187"/>
            <a:ext cx="1835227" cy="463302"/>
          </a:xfrm>
          <a:prstGeom prst="straightConnector1">
            <a:avLst/>
          </a:prstGeom>
          <a:ln w="254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97749" y="4285834"/>
            <a:ext cx="1645579" cy="369332"/>
          </a:xfrm>
          <a:prstGeom prst="rect">
            <a:avLst/>
          </a:prstGeom>
          <a:noFill/>
          <a:ln w="25400">
            <a:solidFill>
              <a:schemeClr val="accent1"/>
            </a:solidFill>
          </a:ln>
        </p:spPr>
        <p:txBody>
          <a:bodyPr wrap="none" rtlCol="0">
            <a:spAutoFit/>
          </a:bodyPr>
          <a:lstStyle/>
          <a:p>
            <a:pPr algn="ctr"/>
            <a:r>
              <a:rPr lang="en-US" dirty="0">
                <a:solidFill>
                  <a:schemeClr val="accent1"/>
                </a:solidFill>
              </a:rPr>
              <a:t>Pleural effusion</a:t>
            </a:r>
          </a:p>
        </p:txBody>
      </p:sp>
      <p:graphicFrame>
        <p:nvGraphicFramePr>
          <p:cNvPr id="24" name="Silhouette sign"/>
          <p:cNvGraphicFramePr>
            <a:graphicFrameLocks noGrp="1"/>
          </p:cNvGraphicFramePr>
          <p:nvPr>
            <p:extLst>
              <p:ext uri="{D42A27DB-BD31-4B8C-83A1-F6EECF244321}">
                <p14:modId xmlns:p14="http://schemas.microsoft.com/office/powerpoint/2010/main" val="1369673417"/>
              </p:ext>
            </p:extLst>
          </p:nvPr>
        </p:nvGraphicFramePr>
        <p:xfrm>
          <a:off x="8264769" y="3598705"/>
          <a:ext cx="3851031" cy="2071648"/>
        </p:xfrm>
        <a:graphic>
          <a:graphicData uri="http://schemas.openxmlformats.org/drawingml/2006/table">
            <a:tbl>
              <a:tblPr firstRow="1" bandRow="1">
                <a:tableStyleId>{9D7B26C5-4107-4FEC-AEDC-1716B250A1EF}</a:tableStyleId>
              </a:tblPr>
              <a:tblGrid>
                <a:gridCol w="1703424">
                  <a:extLst>
                    <a:ext uri="{9D8B030D-6E8A-4147-A177-3AD203B41FA5}">
                      <a16:colId xmlns:a16="http://schemas.microsoft.com/office/drawing/2014/main" val="20000"/>
                    </a:ext>
                  </a:extLst>
                </a:gridCol>
                <a:gridCol w="2147607">
                  <a:extLst>
                    <a:ext uri="{9D8B030D-6E8A-4147-A177-3AD203B41FA5}">
                      <a16:colId xmlns:a16="http://schemas.microsoft.com/office/drawing/2014/main" val="20001"/>
                    </a:ext>
                  </a:extLst>
                </a:gridCol>
              </a:tblGrid>
              <a:tr h="297020">
                <a:tc>
                  <a:txBody>
                    <a:bodyPr/>
                    <a:lstStyle/>
                    <a:p>
                      <a:pPr algn="ctr"/>
                      <a:r>
                        <a:rPr lang="en-US" sz="1600" dirty="0"/>
                        <a:t>IF Silhouetted</a:t>
                      </a:r>
                    </a:p>
                  </a:txBody>
                  <a:tcP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lvl="0" algn="ctr"/>
                      <a:r>
                        <a:rPr lang="en-US" sz="1600" dirty="0"/>
                        <a:t>Suggests Affected Lobe</a:t>
                      </a:r>
                    </a:p>
                  </a:txBody>
                  <a:tcP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48508">
                <a:tc>
                  <a:txBody>
                    <a:bodyPr/>
                    <a:lstStyle/>
                    <a:p>
                      <a:pPr algn="ctr"/>
                      <a:r>
                        <a:rPr lang="en-US" sz="1600" dirty="0"/>
                        <a:t>L</a:t>
                      </a:r>
                      <a:r>
                        <a:rPr lang="en-US" sz="1600" baseline="0" dirty="0"/>
                        <a:t> </a:t>
                      </a:r>
                      <a:r>
                        <a:rPr lang="en-US" sz="1600" dirty="0"/>
                        <a:t>hemi-diaphragm</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tc>
                  <a:txBody>
                    <a:bodyPr/>
                    <a:lstStyle/>
                    <a:p>
                      <a:pPr lvl="0" algn="ctr"/>
                      <a:r>
                        <a:rPr lang="en-US" sz="1600" dirty="0"/>
                        <a:t>LLL</a:t>
                      </a: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r h="348508">
                <a:tc>
                  <a:txBody>
                    <a:bodyPr/>
                    <a:lstStyle/>
                    <a:p>
                      <a:pPr algn="ctr"/>
                      <a:r>
                        <a:rPr lang="en-US" sz="1600" dirty="0"/>
                        <a:t>L heart border</a:t>
                      </a:r>
                    </a:p>
                  </a:txBody>
                  <a:tcPr>
                    <a:lnL w="12700" cap="flat" cmpd="sng" algn="ctr">
                      <a:solidFill>
                        <a:schemeClr val="tx1"/>
                      </a:solidFill>
                      <a:prstDash val="solid"/>
                      <a:round/>
                      <a:headEnd type="none" w="med" len="med"/>
                      <a:tailEnd type="none" w="med" len="med"/>
                    </a:lnL>
                    <a:solidFill>
                      <a:schemeClr val="bg1"/>
                    </a:solidFill>
                  </a:tcPr>
                </a:tc>
                <a:tc>
                  <a:txBody>
                    <a:bodyPr/>
                    <a:lstStyle/>
                    <a:p>
                      <a:pPr lvl="0" algn="ctr"/>
                      <a:r>
                        <a:rPr lang="en-US" sz="1600" dirty="0" err="1"/>
                        <a:t>Lingula</a:t>
                      </a:r>
                      <a:endParaRPr lang="en-US" sz="1600" dirty="0"/>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2"/>
                  </a:ext>
                </a:extLst>
              </a:tr>
              <a:tr h="348508">
                <a:tc>
                  <a:txBody>
                    <a:bodyPr/>
                    <a:lstStyle/>
                    <a:p>
                      <a:pPr algn="ctr"/>
                      <a:r>
                        <a:rPr lang="en-US" sz="1600" dirty="0"/>
                        <a:t>R hemi-diaphragm</a:t>
                      </a:r>
                    </a:p>
                  </a:txBody>
                  <a:tcPr>
                    <a:lnL w="12700" cap="flat" cmpd="sng" algn="ctr">
                      <a:solidFill>
                        <a:schemeClr val="tx1"/>
                      </a:solidFill>
                      <a:prstDash val="solid"/>
                      <a:round/>
                      <a:headEnd type="none" w="med" len="med"/>
                      <a:tailEnd type="none" w="med" len="med"/>
                    </a:lnL>
                    <a:solidFill>
                      <a:schemeClr val="bg1"/>
                    </a:solidFill>
                  </a:tcPr>
                </a:tc>
                <a:tc>
                  <a:txBody>
                    <a:bodyPr/>
                    <a:lstStyle/>
                    <a:p>
                      <a:pPr lvl="0" algn="ctr"/>
                      <a:r>
                        <a:rPr lang="en-US" sz="1600" dirty="0"/>
                        <a:t>RLL</a:t>
                      </a:r>
                    </a:p>
                  </a:txBody>
                  <a:tcPr>
                    <a:lnR w="12700" cap="flat" cmpd="sng" algn="ctr">
                      <a:solidFill>
                        <a:schemeClr val="tx1"/>
                      </a:solidFill>
                      <a:prstDash val="solid"/>
                      <a:round/>
                      <a:headEnd type="none" w="med" len="med"/>
                      <a:tailEnd type="none" w="med" len="med"/>
                    </a:lnR>
                    <a:solidFill>
                      <a:schemeClr val="bg1"/>
                    </a:solidFill>
                  </a:tcPr>
                </a:tc>
                <a:extLst>
                  <a:ext uri="{0D108BD9-81ED-4DB2-BD59-A6C34878D82A}">
                    <a16:rowId xmlns:a16="http://schemas.microsoft.com/office/drawing/2014/main" val="10003"/>
                  </a:ext>
                </a:extLst>
              </a:tr>
              <a:tr h="345422">
                <a:tc>
                  <a:txBody>
                    <a:bodyPr/>
                    <a:lstStyle/>
                    <a:p>
                      <a:pPr algn="ctr"/>
                      <a:r>
                        <a:rPr lang="en-US" sz="1600" dirty="0">
                          <a:ln>
                            <a:solidFill>
                              <a:sysClr val="windowText" lastClr="000000"/>
                            </a:solidFill>
                          </a:ln>
                          <a:solidFill>
                            <a:schemeClr val="bg1"/>
                          </a:solidFill>
                        </a:rPr>
                        <a:t>R heart</a:t>
                      </a:r>
                      <a:r>
                        <a:rPr lang="en-US" sz="1600" baseline="0" dirty="0">
                          <a:ln>
                            <a:solidFill>
                              <a:sysClr val="windowText" lastClr="000000"/>
                            </a:solidFill>
                          </a:ln>
                          <a:solidFill>
                            <a:schemeClr val="bg1"/>
                          </a:solidFill>
                        </a:rPr>
                        <a:t> border</a:t>
                      </a:r>
                      <a:endParaRPr lang="en-US" sz="1600" dirty="0">
                        <a:ln>
                          <a:solidFill>
                            <a:sysClr val="windowText" lastClr="000000"/>
                          </a:solidFill>
                        </a:ln>
                        <a:solidFill>
                          <a:schemeClr val="bg1"/>
                        </a:solidFill>
                      </a:endParaRPr>
                    </a:p>
                  </a:txBody>
                  <a:tcPr>
                    <a:lnL w="12700" cap="flat" cmpd="sng" algn="ctr">
                      <a:solidFill>
                        <a:schemeClr val="tx1"/>
                      </a:solidFill>
                      <a:prstDash val="solid"/>
                      <a:round/>
                      <a:headEnd type="none" w="med" len="med"/>
                      <a:tailEnd type="none" w="med" len="med"/>
                    </a:lnL>
                    <a:solidFill>
                      <a:schemeClr val="accent2">
                        <a:lumMod val="60000"/>
                        <a:lumOff val="40000"/>
                      </a:schemeClr>
                    </a:solidFill>
                  </a:tcPr>
                </a:tc>
                <a:tc>
                  <a:txBody>
                    <a:bodyPr/>
                    <a:lstStyle/>
                    <a:p>
                      <a:pPr lvl="0" algn="ctr"/>
                      <a:r>
                        <a:rPr lang="en-US" sz="1600" dirty="0">
                          <a:ln>
                            <a:solidFill>
                              <a:sysClr val="windowText" lastClr="000000"/>
                            </a:solidFill>
                          </a:ln>
                          <a:solidFill>
                            <a:schemeClr val="bg1"/>
                          </a:solidFill>
                        </a:rPr>
                        <a:t>RML</a:t>
                      </a:r>
                    </a:p>
                  </a:txBody>
                  <a:tcPr>
                    <a:lnR w="12700" cap="flat" cmpd="sng" algn="ctr">
                      <a:solidFill>
                        <a:schemeClr val="tx1"/>
                      </a:solidFill>
                      <a:prstDash val="solid"/>
                      <a:round/>
                      <a:headEnd type="none" w="med" len="med"/>
                      <a:tailEnd type="none" w="med" len="med"/>
                    </a:lnR>
                    <a:solidFill>
                      <a:schemeClr val="accent2">
                        <a:lumMod val="60000"/>
                        <a:lumOff val="40000"/>
                      </a:schemeClr>
                    </a:solidFill>
                  </a:tcPr>
                </a:tc>
                <a:extLst>
                  <a:ext uri="{0D108BD9-81ED-4DB2-BD59-A6C34878D82A}">
                    <a16:rowId xmlns:a16="http://schemas.microsoft.com/office/drawing/2014/main" val="10004"/>
                  </a:ext>
                </a:extLst>
              </a:tr>
              <a:tr h="345422">
                <a:tc>
                  <a:txBody>
                    <a:bodyPr/>
                    <a:lstStyle/>
                    <a:p>
                      <a:pPr algn="ctr"/>
                      <a:r>
                        <a:rPr lang="en-US" sz="1600" dirty="0"/>
                        <a:t>Descending aorta</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tc>
                  <a:txBody>
                    <a:bodyPr/>
                    <a:lstStyle/>
                    <a:p>
                      <a:pPr lvl="0" algn="ctr"/>
                      <a:r>
                        <a:rPr lang="en-US" sz="1600" dirty="0"/>
                        <a:t>LLL</a:t>
                      </a: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cxnSp>
        <p:nvCxnSpPr>
          <p:cNvPr id="22" name="Straight Arrow Connector 21">
            <a:extLst>
              <a:ext uri="{FF2B5EF4-FFF2-40B4-BE49-F238E27FC236}">
                <a16:creationId xmlns:a16="http://schemas.microsoft.com/office/drawing/2014/main" id="{26B384BC-2A95-4911-B534-CBE180F99179}"/>
              </a:ext>
            </a:extLst>
          </p:cNvPr>
          <p:cNvCxnSpPr>
            <a:cxnSpLocks/>
          </p:cNvCxnSpPr>
          <p:nvPr/>
        </p:nvCxnSpPr>
        <p:spPr>
          <a:xfrm>
            <a:off x="9767788" y="3752850"/>
            <a:ext cx="24063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809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2"/>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1" grpId="0" animBg="1"/>
      <p:bldP spid="44" grpId="0" animBg="1"/>
      <p:bldP spid="42" grpId="0" animBg="1"/>
      <p:bldP spid="60" grpId="0" animBg="1"/>
      <p:bldP spid="13" grpId="0" animBg="1"/>
      <p:bldP spid="2" grpId="0" animBg="1"/>
      <p:bldP spid="2" grpId="1" animBg="1"/>
      <p:bldP spid="4" grpId="0" animBg="1"/>
      <p:bldP spid="4" grpId="1"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871779" y="876300"/>
            <a:ext cx="6448425" cy="5981700"/>
          </a:xfrm>
          <a:prstGeom prst="rect">
            <a:avLst/>
          </a:prstGeom>
        </p:spPr>
      </p:pic>
      <p:sp>
        <p:nvSpPr>
          <p:cNvPr id="18" name="Case stem">
            <a:extLst>
              <a:ext uri="{FF2B5EF4-FFF2-40B4-BE49-F238E27FC236}">
                <a16:creationId xmlns:a16="http://schemas.microsoft.com/office/drawing/2014/main" id="{641F0419-6197-437B-A96B-E329F6C18A08}"/>
              </a:ext>
            </a:extLst>
          </p:cNvPr>
          <p:cNvSpPr txBox="1"/>
          <p:nvPr/>
        </p:nvSpPr>
        <p:spPr>
          <a:xfrm>
            <a:off x="-1" y="0"/>
            <a:ext cx="12192000" cy="461665"/>
          </a:xfrm>
          <a:prstGeom prst="rect">
            <a:avLst/>
          </a:prstGeom>
          <a:solidFill>
            <a:schemeClr val="tx1"/>
          </a:solidFill>
        </p:spPr>
        <p:txBody>
          <a:bodyPr wrap="square" rtlCol="0">
            <a:spAutoFit/>
          </a:bodyPr>
          <a:lstStyle/>
          <a:p>
            <a:pPr algn="ctr"/>
            <a:r>
              <a:rPr lang="en-US" sz="2400" dirty="0">
                <a:solidFill>
                  <a:schemeClr val="bg1"/>
                </a:solidFill>
              </a:rPr>
              <a:t>45yo with ESRD develops acute hypoxemic respiratory failure.</a:t>
            </a:r>
          </a:p>
        </p:txBody>
      </p:sp>
      <p:sp>
        <p:nvSpPr>
          <p:cNvPr id="8" name="Question one">
            <a:extLst>
              <a:ext uri="{FF2B5EF4-FFF2-40B4-BE49-F238E27FC236}">
                <a16:creationId xmlns:a16="http://schemas.microsoft.com/office/drawing/2014/main" id="{EFF81F56-43CC-4858-AD5D-A3E95F6CC0D4}"/>
              </a:ext>
            </a:extLst>
          </p:cNvPr>
          <p:cNvSpPr txBox="1"/>
          <p:nvPr/>
        </p:nvSpPr>
        <p:spPr>
          <a:xfrm>
            <a:off x="-2" y="461665"/>
            <a:ext cx="12192000" cy="461665"/>
          </a:xfrm>
          <a:prstGeom prst="rect">
            <a:avLst/>
          </a:prstGeom>
          <a:solidFill>
            <a:schemeClr val="bg1"/>
          </a:solidFill>
        </p:spPr>
        <p:txBody>
          <a:bodyPr wrap="square" rtlCol="0">
            <a:spAutoFit/>
          </a:bodyPr>
          <a:lstStyle/>
          <a:p>
            <a:pPr algn="ctr"/>
            <a:r>
              <a:rPr lang="en-US" sz="2400" dirty="0"/>
              <a:t>What is your overall interpretation?</a:t>
            </a:r>
          </a:p>
        </p:txBody>
      </p:sp>
      <p:pic>
        <p:nvPicPr>
          <p:cNvPr id="3" name="Logo" descr="A picture containing drawing&#10;&#10;Description automatically generated">
            <a:extLst>
              <a:ext uri="{FF2B5EF4-FFF2-40B4-BE49-F238E27FC236}">
                <a16:creationId xmlns:a16="http://schemas.microsoft.com/office/drawing/2014/main" id="{86A08B67-C245-4E74-868D-CBFF6A362D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3890" y="6387270"/>
            <a:ext cx="1093478" cy="416055"/>
          </a:xfrm>
          <a:prstGeom prst="rect">
            <a:avLst/>
          </a:prstGeom>
        </p:spPr>
      </p:pic>
      <p:sp>
        <p:nvSpPr>
          <p:cNvPr id="12" name="Image Attribution">
            <a:extLst>
              <a:ext uri="{FF2B5EF4-FFF2-40B4-BE49-F238E27FC236}">
                <a16:creationId xmlns:a16="http://schemas.microsoft.com/office/drawing/2014/main" id="{83E7C1BA-B593-4CB9-9868-405F9EAF4794}"/>
              </a:ext>
            </a:extLst>
          </p:cNvPr>
          <p:cNvSpPr txBox="1"/>
          <p:nvPr/>
        </p:nvSpPr>
        <p:spPr>
          <a:xfrm rot="16200000">
            <a:off x="-705052" y="5693836"/>
            <a:ext cx="1866664" cy="461665"/>
          </a:xfrm>
          <a:prstGeom prst="rect">
            <a:avLst/>
          </a:prstGeom>
          <a:noFill/>
        </p:spPr>
        <p:txBody>
          <a:bodyPr wrap="square" rtlCol="0">
            <a:spAutoFit/>
          </a:bodyPr>
          <a:lstStyle/>
          <a:p>
            <a:r>
              <a:rPr lang="en-US" sz="1200" i="1" dirty="0"/>
              <a:t>Images courtesy of </a:t>
            </a:r>
          </a:p>
          <a:p>
            <a:r>
              <a:rPr lang="en-US" sz="1200" i="1" dirty="0"/>
              <a:t>Samantha King, MD</a:t>
            </a:r>
          </a:p>
        </p:txBody>
      </p:sp>
      <p:sp>
        <p:nvSpPr>
          <p:cNvPr id="42" name="Answer one">
            <a:extLst>
              <a:ext uri="{FF2B5EF4-FFF2-40B4-BE49-F238E27FC236}">
                <a16:creationId xmlns:a16="http://schemas.microsoft.com/office/drawing/2014/main" id="{D7007FF2-9E68-4FAC-B4F6-F8B1F94BFCAF}"/>
              </a:ext>
            </a:extLst>
          </p:cNvPr>
          <p:cNvSpPr txBox="1"/>
          <p:nvPr/>
        </p:nvSpPr>
        <p:spPr>
          <a:xfrm>
            <a:off x="0" y="461952"/>
            <a:ext cx="12192000" cy="461665"/>
          </a:xfrm>
          <a:prstGeom prst="rect">
            <a:avLst/>
          </a:prstGeom>
          <a:solidFill>
            <a:schemeClr val="tx1"/>
          </a:solidFill>
        </p:spPr>
        <p:txBody>
          <a:bodyPr wrap="square" rtlCol="0">
            <a:spAutoFit/>
          </a:bodyPr>
          <a:lstStyle/>
          <a:p>
            <a:pPr algn="ctr"/>
            <a:r>
              <a:rPr lang="en-US" sz="2400" dirty="0">
                <a:solidFill>
                  <a:schemeClr val="bg1"/>
                </a:solidFill>
              </a:rPr>
              <a:t>Diffuse bilateral alveolar infiltrates with air bronchograms, right mainstem intubation.</a:t>
            </a:r>
          </a:p>
        </p:txBody>
      </p:sp>
      <p:grpSp>
        <p:nvGrpSpPr>
          <p:cNvPr id="30" name="Diffuse alveolar infiltrates">
            <a:extLst>
              <a:ext uri="{FF2B5EF4-FFF2-40B4-BE49-F238E27FC236}">
                <a16:creationId xmlns:a16="http://schemas.microsoft.com/office/drawing/2014/main" id="{48AB46F6-893D-478C-AC74-688F7C77B7CB}"/>
              </a:ext>
            </a:extLst>
          </p:cNvPr>
          <p:cNvGrpSpPr/>
          <p:nvPr/>
        </p:nvGrpSpPr>
        <p:grpSpPr>
          <a:xfrm>
            <a:off x="483384" y="2362564"/>
            <a:ext cx="11376167" cy="2945080"/>
            <a:chOff x="483384" y="2362564"/>
            <a:chExt cx="11376167" cy="2945080"/>
          </a:xfrm>
        </p:grpSpPr>
        <p:sp>
          <p:nvSpPr>
            <p:cNvPr id="32" name="TextBox 31">
              <a:extLst>
                <a:ext uri="{FF2B5EF4-FFF2-40B4-BE49-F238E27FC236}">
                  <a16:creationId xmlns:a16="http://schemas.microsoft.com/office/drawing/2014/main" id="{3F9FCE73-6A7A-40AA-878E-4F0E557110BE}"/>
                </a:ext>
              </a:extLst>
            </p:cNvPr>
            <p:cNvSpPr txBox="1"/>
            <p:nvPr/>
          </p:nvSpPr>
          <p:spPr>
            <a:xfrm>
              <a:off x="9766283" y="2362564"/>
              <a:ext cx="2093268" cy="646331"/>
            </a:xfrm>
            <a:prstGeom prst="rect">
              <a:avLst/>
            </a:prstGeom>
            <a:noFill/>
            <a:ln w="25400">
              <a:solidFill>
                <a:schemeClr val="accent1"/>
              </a:solidFill>
            </a:ln>
          </p:spPr>
          <p:txBody>
            <a:bodyPr wrap="square" rtlCol="0">
              <a:spAutoFit/>
            </a:bodyPr>
            <a:lstStyle/>
            <a:p>
              <a:pPr algn="ctr"/>
              <a:r>
                <a:rPr lang="en-US" dirty="0">
                  <a:solidFill>
                    <a:schemeClr val="accent1"/>
                  </a:solidFill>
                </a:rPr>
                <a:t>Diffuse bilateral alveolar infiltrates</a:t>
              </a:r>
            </a:p>
          </p:txBody>
        </p:sp>
        <p:cxnSp>
          <p:nvCxnSpPr>
            <p:cNvPr id="13" name="Straight Arrow Connector 12">
              <a:extLst>
                <a:ext uri="{FF2B5EF4-FFF2-40B4-BE49-F238E27FC236}">
                  <a16:creationId xmlns:a16="http://schemas.microsoft.com/office/drawing/2014/main" id="{09D6BE9D-8C46-41E0-9AA7-DD1252483344}"/>
                </a:ext>
              </a:extLst>
            </p:cNvPr>
            <p:cNvCxnSpPr>
              <a:cxnSpLocks/>
              <a:stCxn id="32" idx="1"/>
            </p:cNvCxnSpPr>
            <p:nvPr/>
          </p:nvCxnSpPr>
          <p:spPr>
            <a:xfrm flipH="1">
              <a:off x="7067276" y="2685730"/>
              <a:ext cx="2699007" cy="159031"/>
            </a:xfrm>
            <a:prstGeom prst="straightConnector1">
              <a:avLst/>
            </a:prstGeom>
            <a:ln w="28575">
              <a:tailEnd type="triangle"/>
            </a:ln>
          </p:spPr>
          <p:style>
            <a:lnRef idx="3">
              <a:schemeClr val="accent1"/>
            </a:lnRef>
            <a:fillRef idx="0">
              <a:schemeClr val="accent1"/>
            </a:fillRef>
            <a:effectRef idx="2">
              <a:schemeClr val="accent1"/>
            </a:effectRef>
            <a:fontRef idx="minor">
              <a:schemeClr val="tx1"/>
            </a:fontRef>
          </p:style>
        </p:cxnSp>
        <p:cxnSp>
          <p:nvCxnSpPr>
            <p:cNvPr id="19" name="Straight Arrow Connector 18">
              <a:extLst>
                <a:ext uri="{FF2B5EF4-FFF2-40B4-BE49-F238E27FC236}">
                  <a16:creationId xmlns:a16="http://schemas.microsoft.com/office/drawing/2014/main" id="{4B919F2D-CF85-4A78-A164-A680F56F0CED}"/>
                </a:ext>
              </a:extLst>
            </p:cNvPr>
            <p:cNvCxnSpPr>
              <a:stCxn id="32" idx="1"/>
            </p:cNvCxnSpPr>
            <p:nvPr/>
          </p:nvCxnSpPr>
          <p:spPr>
            <a:xfrm flipH="1">
              <a:off x="8116879" y="2685730"/>
              <a:ext cx="1649404" cy="1814478"/>
            </a:xfrm>
            <a:prstGeom prst="straightConnector1">
              <a:avLst/>
            </a:prstGeom>
            <a:ln w="28575">
              <a:tailEnd type="triangle"/>
            </a:ln>
          </p:spPr>
          <p:style>
            <a:lnRef idx="3">
              <a:schemeClr val="accent1"/>
            </a:lnRef>
            <a:fillRef idx="0">
              <a:schemeClr val="accent1"/>
            </a:fillRef>
            <a:effectRef idx="2">
              <a:schemeClr val="accent1"/>
            </a:effectRef>
            <a:fontRef idx="minor">
              <a:schemeClr val="tx1"/>
            </a:fontRef>
          </p:style>
        </p:cxnSp>
        <p:cxnSp>
          <p:nvCxnSpPr>
            <p:cNvPr id="25" name="Straight Arrow Connector 24">
              <a:extLst>
                <a:ext uri="{FF2B5EF4-FFF2-40B4-BE49-F238E27FC236}">
                  <a16:creationId xmlns:a16="http://schemas.microsoft.com/office/drawing/2014/main" id="{D403438A-E66C-439C-A3AC-C25749FD2F20}"/>
                </a:ext>
              </a:extLst>
            </p:cNvPr>
            <p:cNvCxnSpPr>
              <a:cxnSpLocks/>
              <a:stCxn id="41" idx="3"/>
            </p:cNvCxnSpPr>
            <p:nvPr/>
          </p:nvCxnSpPr>
          <p:spPr>
            <a:xfrm flipV="1">
              <a:off x="2692385" y="3372803"/>
              <a:ext cx="2184415" cy="219529"/>
            </a:xfrm>
            <a:prstGeom prst="straightConnector1">
              <a:avLst/>
            </a:prstGeom>
            <a:ln w="28575">
              <a:tailEnd type="triangle"/>
            </a:ln>
          </p:spPr>
          <p:style>
            <a:lnRef idx="3">
              <a:schemeClr val="accent1"/>
            </a:lnRef>
            <a:fillRef idx="0">
              <a:schemeClr val="accent1"/>
            </a:fillRef>
            <a:effectRef idx="2">
              <a:schemeClr val="accent1"/>
            </a:effectRef>
            <a:fontRef idx="minor">
              <a:schemeClr val="tx1"/>
            </a:fontRef>
          </p:style>
        </p:cxnSp>
        <p:cxnSp>
          <p:nvCxnSpPr>
            <p:cNvPr id="40" name="Straight Arrow Connector 39">
              <a:extLst>
                <a:ext uri="{FF2B5EF4-FFF2-40B4-BE49-F238E27FC236}">
                  <a16:creationId xmlns:a16="http://schemas.microsoft.com/office/drawing/2014/main" id="{0542E031-CCC5-4315-B120-51D97190A259}"/>
                </a:ext>
              </a:extLst>
            </p:cNvPr>
            <p:cNvCxnSpPr>
              <a:cxnSpLocks/>
              <a:stCxn id="41" idx="3"/>
            </p:cNvCxnSpPr>
            <p:nvPr/>
          </p:nvCxnSpPr>
          <p:spPr>
            <a:xfrm>
              <a:off x="2692385" y="3592332"/>
              <a:ext cx="1675477" cy="1715312"/>
            </a:xfrm>
            <a:prstGeom prst="straightConnector1">
              <a:avLst/>
            </a:prstGeom>
            <a:ln w="28575">
              <a:tailEnd type="triangle"/>
            </a:ln>
          </p:spPr>
          <p:style>
            <a:lnRef idx="3">
              <a:schemeClr val="accent1"/>
            </a:lnRef>
            <a:fillRef idx="0">
              <a:schemeClr val="accent1"/>
            </a:fillRef>
            <a:effectRef idx="2">
              <a:schemeClr val="accent1"/>
            </a:effectRef>
            <a:fontRef idx="minor">
              <a:schemeClr val="tx1"/>
            </a:fontRef>
          </p:style>
        </p:cxnSp>
        <p:sp>
          <p:nvSpPr>
            <p:cNvPr id="41" name="TextBox 40">
              <a:extLst>
                <a:ext uri="{FF2B5EF4-FFF2-40B4-BE49-F238E27FC236}">
                  <a16:creationId xmlns:a16="http://schemas.microsoft.com/office/drawing/2014/main" id="{3F9FCE73-6A7A-40AA-878E-4F0E557110BE}"/>
                </a:ext>
              </a:extLst>
            </p:cNvPr>
            <p:cNvSpPr txBox="1"/>
            <p:nvPr/>
          </p:nvSpPr>
          <p:spPr>
            <a:xfrm>
              <a:off x="483384" y="3269166"/>
              <a:ext cx="2209001" cy="646331"/>
            </a:xfrm>
            <a:prstGeom prst="rect">
              <a:avLst/>
            </a:prstGeom>
            <a:noFill/>
            <a:ln w="25400">
              <a:solidFill>
                <a:schemeClr val="accent1"/>
              </a:solidFill>
            </a:ln>
          </p:spPr>
          <p:txBody>
            <a:bodyPr wrap="square" rtlCol="0">
              <a:spAutoFit/>
            </a:bodyPr>
            <a:lstStyle/>
            <a:p>
              <a:pPr algn="ctr"/>
              <a:r>
                <a:rPr lang="en-US" dirty="0">
                  <a:solidFill>
                    <a:schemeClr val="accent1"/>
                  </a:solidFill>
                </a:rPr>
                <a:t>Diffuse bilateral alveolar infiltrates</a:t>
              </a:r>
            </a:p>
          </p:txBody>
        </p:sp>
      </p:grpSp>
      <p:grpSp>
        <p:nvGrpSpPr>
          <p:cNvPr id="53" name="Air bronchograms">
            <a:extLst>
              <a:ext uri="{FF2B5EF4-FFF2-40B4-BE49-F238E27FC236}">
                <a16:creationId xmlns:a16="http://schemas.microsoft.com/office/drawing/2014/main" id="{68CFA71A-786C-4C13-BBE9-A77D798B351F}"/>
              </a:ext>
            </a:extLst>
          </p:cNvPr>
          <p:cNvGrpSpPr/>
          <p:nvPr/>
        </p:nvGrpSpPr>
        <p:grpSpPr>
          <a:xfrm>
            <a:off x="7234657" y="3761832"/>
            <a:ext cx="4616513" cy="1053260"/>
            <a:chOff x="7234657" y="3761832"/>
            <a:chExt cx="4616513" cy="1053260"/>
          </a:xfrm>
        </p:grpSpPr>
        <p:cxnSp>
          <p:nvCxnSpPr>
            <p:cNvPr id="34" name="Straight Arrow Connector 33">
              <a:extLst>
                <a:ext uri="{FF2B5EF4-FFF2-40B4-BE49-F238E27FC236}">
                  <a16:creationId xmlns:a16="http://schemas.microsoft.com/office/drawing/2014/main" id="{90E24FE9-576F-4662-9F84-22A70DCB7C77}"/>
                </a:ext>
              </a:extLst>
            </p:cNvPr>
            <p:cNvCxnSpPr>
              <a:cxnSpLocks/>
              <a:stCxn id="52" idx="1"/>
            </p:cNvCxnSpPr>
            <p:nvPr/>
          </p:nvCxnSpPr>
          <p:spPr>
            <a:xfrm flipH="1" flipV="1">
              <a:off x="7496271" y="4246097"/>
              <a:ext cx="2261631" cy="384329"/>
            </a:xfrm>
            <a:prstGeom prst="straightConnector1">
              <a:avLst/>
            </a:prstGeom>
            <a:ln>
              <a:solidFill>
                <a:schemeClr val="accent4">
                  <a:lumMod val="60000"/>
                  <a:lumOff val="40000"/>
                </a:schemeClr>
              </a:solidFill>
              <a:tailEnd type="triangle"/>
            </a:ln>
          </p:spPr>
          <p:style>
            <a:lnRef idx="3">
              <a:schemeClr val="accent3"/>
            </a:lnRef>
            <a:fillRef idx="0">
              <a:schemeClr val="accent3"/>
            </a:fillRef>
            <a:effectRef idx="2">
              <a:schemeClr val="accent3"/>
            </a:effectRef>
            <a:fontRef idx="minor">
              <a:schemeClr val="tx1"/>
            </a:fontRef>
          </p:style>
        </p:cxnSp>
        <p:cxnSp>
          <p:nvCxnSpPr>
            <p:cNvPr id="48" name="Straight Arrow Connector 47">
              <a:extLst>
                <a:ext uri="{FF2B5EF4-FFF2-40B4-BE49-F238E27FC236}">
                  <a16:creationId xmlns:a16="http://schemas.microsoft.com/office/drawing/2014/main" id="{4B64C6A9-FB9B-4D41-86E2-AEBBF78DA067}"/>
                </a:ext>
              </a:extLst>
            </p:cNvPr>
            <p:cNvCxnSpPr>
              <a:cxnSpLocks/>
              <a:stCxn id="52" idx="1"/>
            </p:cNvCxnSpPr>
            <p:nvPr/>
          </p:nvCxnSpPr>
          <p:spPr>
            <a:xfrm flipH="1" flipV="1">
              <a:off x="7234657" y="3761832"/>
              <a:ext cx="2523245" cy="868594"/>
            </a:xfrm>
            <a:prstGeom prst="straightConnector1">
              <a:avLst/>
            </a:prstGeom>
            <a:ln>
              <a:solidFill>
                <a:schemeClr val="accent4">
                  <a:lumMod val="60000"/>
                  <a:lumOff val="40000"/>
                </a:schemeClr>
              </a:solidFill>
              <a:tailEnd type="triangle"/>
            </a:ln>
          </p:spPr>
          <p:style>
            <a:lnRef idx="3">
              <a:schemeClr val="accent3"/>
            </a:lnRef>
            <a:fillRef idx="0">
              <a:schemeClr val="accent3"/>
            </a:fillRef>
            <a:effectRef idx="2">
              <a:schemeClr val="accent3"/>
            </a:effectRef>
            <a:fontRef idx="minor">
              <a:schemeClr val="tx1"/>
            </a:fontRef>
          </p:style>
        </p:cxnSp>
        <p:sp>
          <p:nvSpPr>
            <p:cNvPr id="52" name="TextBox 51">
              <a:extLst>
                <a:ext uri="{FF2B5EF4-FFF2-40B4-BE49-F238E27FC236}">
                  <a16:creationId xmlns:a16="http://schemas.microsoft.com/office/drawing/2014/main" id="{2C777D26-D52D-4815-8F81-874FCCF838EF}"/>
                </a:ext>
              </a:extLst>
            </p:cNvPr>
            <p:cNvSpPr txBox="1"/>
            <p:nvPr/>
          </p:nvSpPr>
          <p:spPr>
            <a:xfrm>
              <a:off x="9757902" y="4445760"/>
              <a:ext cx="2093268" cy="369332"/>
            </a:xfrm>
            <a:prstGeom prst="rect">
              <a:avLst/>
            </a:prstGeom>
            <a:noFill/>
            <a:ln w="25400">
              <a:solidFill>
                <a:schemeClr val="accent4">
                  <a:lumMod val="60000"/>
                  <a:lumOff val="40000"/>
                </a:schemeClr>
              </a:solidFill>
            </a:ln>
          </p:spPr>
          <p:txBody>
            <a:bodyPr wrap="square" rtlCol="0">
              <a:spAutoFit/>
            </a:bodyPr>
            <a:lstStyle/>
            <a:p>
              <a:pPr algn="ctr"/>
              <a:r>
                <a:rPr lang="en-US" dirty="0">
                  <a:solidFill>
                    <a:schemeClr val="accent4">
                      <a:lumMod val="60000"/>
                      <a:lumOff val="40000"/>
                    </a:schemeClr>
                  </a:solidFill>
                </a:rPr>
                <a:t>Air bronchograms</a:t>
              </a:r>
            </a:p>
          </p:txBody>
        </p:sp>
      </p:grpSp>
      <p:grpSp>
        <p:nvGrpSpPr>
          <p:cNvPr id="16" name="Pleural effusion"/>
          <p:cNvGrpSpPr/>
          <p:nvPr/>
        </p:nvGrpSpPr>
        <p:grpSpPr>
          <a:xfrm>
            <a:off x="529544" y="5244450"/>
            <a:ext cx="3905482" cy="898992"/>
            <a:chOff x="529544" y="5244450"/>
            <a:chExt cx="3905482" cy="898992"/>
          </a:xfrm>
        </p:grpSpPr>
        <p:grpSp>
          <p:nvGrpSpPr>
            <p:cNvPr id="78" name="ET tube">
              <a:extLst>
                <a:ext uri="{FF2B5EF4-FFF2-40B4-BE49-F238E27FC236}">
                  <a16:creationId xmlns:a16="http://schemas.microsoft.com/office/drawing/2014/main" id="{3F49F219-3D23-471E-9C70-46F11061BCB6}"/>
                </a:ext>
              </a:extLst>
            </p:cNvPr>
            <p:cNvGrpSpPr/>
            <p:nvPr/>
          </p:nvGrpSpPr>
          <p:grpSpPr>
            <a:xfrm>
              <a:off x="529544" y="5244450"/>
              <a:ext cx="3343209" cy="736802"/>
              <a:chOff x="328115" y="3893688"/>
              <a:chExt cx="3343209" cy="736802"/>
            </a:xfrm>
          </p:grpSpPr>
          <p:cxnSp>
            <p:nvCxnSpPr>
              <p:cNvPr id="79" name="Straight Arrow Connector 78">
                <a:extLst>
                  <a:ext uri="{FF2B5EF4-FFF2-40B4-BE49-F238E27FC236}">
                    <a16:creationId xmlns:a16="http://schemas.microsoft.com/office/drawing/2014/main" id="{CA4A4BA6-F98B-43C0-87A0-0402A1CA6952}"/>
                  </a:ext>
                </a:extLst>
              </p:cNvPr>
              <p:cNvCxnSpPr>
                <a:cxnSpLocks/>
                <a:stCxn id="80" idx="3"/>
                <a:endCxn id="14" idx="2"/>
              </p:cNvCxnSpPr>
              <p:nvPr/>
            </p:nvCxnSpPr>
            <p:spPr>
              <a:xfrm>
                <a:off x="2560231" y="4216854"/>
                <a:ext cx="1111093" cy="41363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80" name="TextBox 79">
                <a:extLst>
                  <a:ext uri="{FF2B5EF4-FFF2-40B4-BE49-F238E27FC236}">
                    <a16:creationId xmlns:a16="http://schemas.microsoft.com/office/drawing/2014/main" id="{F06AF21C-81C8-4D1D-AC04-ED6EBBDEF00E}"/>
                  </a:ext>
                </a:extLst>
              </p:cNvPr>
              <p:cNvSpPr txBox="1"/>
              <p:nvPr/>
            </p:nvSpPr>
            <p:spPr>
              <a:xfrm>
                <a:off x="328115" y="3893688"/>
                <a:ext cx="2232116" cy="646331"/>
              </a:xfrm>
              <a:prstGeom prst="rect">
                <a:avLst/>
              </a:prstGeom>
              <a:noFill/>
              <a:ln w="25400">
                <a:solidFill>
                  <a:schemeClr val="accent2"/>
                </a:solidFill>
              </a:ln>
            </p:spPr>
            <p:txBody>
              <a:bodyPr wrap="square" rtlCol="0">
                <a:spAutoFit/>
              </a:bodyPr>
              <a:lstStyle/>
              <a:p>
                <a:pPr algn="ctr"/>
                <a:r>
                  <a:rPr lang="en-US" dirty="0">
                    <a:solidFill>
                      <a:schemeClr val="accent2"/>
                    </a:solidFill>
                  </a:rPr>
                  <a:t>Small right pleural effusion</a:t>
                </a:r>
              </a:p>
            </p:txBody>
          </p:sp>
        </p:grpSp>
        <p:sp>
          <p:nvSpPr>
            <p:cNvPr id="14" name="Freeform 13"/>
            <p:cNvSpPr/>
            <p:nvPr/>
          </p:nvSpPr>
          <p:spPr>
            <a:xfrm>
              <a:off x="3802828" y="5583219"/>
              <a:ext cx="632198" cy="560223"/>
            </a:xfrm>
            <a:custGeom>
              <a:avLst/>
              <a:gdLst>
                <a:gd name="connsiteX0" fmla="*/ 0 w 632198"/>
                <a:gd name="connsiteY0" fmla="*/ 0 h 560223"/>
                <a:gd name="connsiteX1" fmla="*/ 21516 w 632198"/>
                <a:gd name="connsiteY1" fmla="*/ 177501 h 560223"/>
                <a:gd name="connsiteX2" fmla="*/ 69925 w 632198"/>
                <a:gd name="connsiteY2" fmla="*/ 398033 h 560223"/>
                <a:gd name="connsiteX3" fmla="*/ 161365 w 632198"/>
                <a:gd name="connsiteY3" fmla="*/ 559397 h 560223"/>
                <a:gd name="connsiteX4" fmla="*/ 381897 w 632198"/>
                <a:gd name="connsiteY4" fmla="*/ 446442 h 560223"/>
                <a:gd name="connsiteX5" fmla="*/ 613186 w 632198"/>
                <a:gd name="connsiteY5" fmla="*/ 145228 h 560223"/>
                <a:gd name="connsiteX6" fmla="*/ 602428 w 632198"/>
                <a:gd name="connsiteY6" fmla="*/ 145228 h 5602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2198" h="560223">
                  <a:moveTo>
                    <a:pt x="0" y="0"/>
                  </a:moveTo>
                  <a:cubicBezTo>
                    <a:pt x="4931" y="55581"/>
                    <a:pt x="9862" y="111162"/>
                    <a:pt x="21516" y="177501"/>
                  </a:cubicBezTo>
                  <a:cubicBezTo>
                    <a:pt x="33170" y="243840"/>
                    <a:pt x="46617" y="334384"/>
                    <a:pt x="69925" y="398033"/>
                  </a:cubicBezTo>
                  <a:cubicBezTo>
                    <a:pt x="93233" y="461682"/>
                    <a:pt x="109370" y="551329"/>
                    <a:pt x="161365" y="559397"/>
                  </a:cubicBezTo>
                  <a:cubicBezTo>
                    <a:pt x="213360" y="567465"/>
                    <a:pt x="306594" y="515470"/>
                    <a:pt x="381897" y="446442"/>
                  </a:cubicBezTo>
                  <a:cubicBezTo>
                    <a:pt x="457200" y="377414"/>
                    <a:pt x="576431" y="195430"/>
                    <a:pt x="613186" y="145228"/>
                  </a:cubicBezTo>
                  <a:cubicBezTo>
                    <a:pt x="649941" y="95026"/>
                    <a:pt x="626184" y="120127"/>
                    <a:pt x="602428" y="145228"/>
                  </a:cubicBezTo>
                </a:path>
              </a:pathLst>
            </a:cu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ET tube"/>
          <p:cNvGrpSpPr/>
          <p:nvPr/>
        </p:nvGrpSpPr>
        <p:grpSpPr>
          <a:xfrm>
            <a:off x="459113" y="1686545"/>
            <a:ext cx="5143944" cy="1337678"/>
            <a:chOff x="320248" y="3886123"/>
            <a:chExt cx="5143944" cy="1337678"/>
          </a:xfrm>
        </p:grpSpPr>
        <p:sp>
          <p:nvSpPr>
            <p:cNvPr id="10" name="TextBox 9"/>
            <p:cNvSpPr txBox="1"/>
            <p:nvPr/>
          </p:nvSpPr>
          <p:spPr>
            <a:xfrm>
              <a:off x="320248" y="3886123"/>
              <a:ext cx="2232116" cy="923330"/>
            </a:xfrm>
            <a:prstGeom prst="rect">
              <a:avLst/>
            </a:prstGeom>
            <a:noFill/>
            <a:ln w="25400">
              <a:solidFill>
                <a:schemeClr val="accent6">
                  <a:lumMod val="75000"/>
                </a:schemeClr>
              </a:solidFill>
            </a:ln>
          </p:spPr>
          <p:txBody>
            <a:bodyPr wrap="square" rtlCol="0">
              <a:spAutoFit/>
            </a:bodyPr>
            <a:lstStyle/>
            <a:p>
              <a:pPr algn="ctr"/>
              <a:r>
                <a:rPr lang="en-US" dirty="0">
                  <a:solidFill>
                    <a:schemeClr val="accent6">
                      <a:lumMod val="75000"/>
                    </a:schemeClr>
                  </a:solidFill>
                </a:rPr>
                <a:t>Endotracheal tube in right mainstem bronchus</a:t>
              </a:r>
            </a:p>
          </p:txBody>
        </p:sp>
        <p:cxnSp>
          <p:nvCxnSpPr>
            <p:cNvPr id="9" name="Straight Arrow Connector 8"/>
            <p:cNvCxnSpPr>
              <a:cxnSpLocks/>
              <a:stCxn id="10" idx="3"/>
            </p:cNvCxnSpPr>
            <p:nvPr/>
          </p:nvCxnSpPr>
          <p:spPr>
            <a:xfrm>
              <a:off x="2552364" y="4347788"/>
              <a:ext cx="2911828" cy="876013"/>
            </a:xfrm>
            <a:prstGeom prst="straightConnector1">
              <a:avLst/>
            </a:prstGeom>
            <a:ln w="2540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09744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ase stem">
            <a:extLst>
              <a:ext uri="{FF2B5EF4-FFF2-40B4-BE49-F238E27FC236}">
                <a16:creationId xmlns:a16="http://schemas.microsoft.com/office/drawing/2014/main" id="{641F0419-6197-437B-A96B-E329F6C18A08}"/>
              </a:ext>
            </a:extLst>
          </p:cNvPr>
          <p:cNvSpPr txBox="1"/>
          <p:nvPr/>
        </p:nvSpPr>
        <p:spPr>
          <a:xfrm>
            <a:off x="-1" y="0"/>
            <a:ext cx="12192000" cy="461665"/>
          </a:xfrm>
          <a:prstGeom prst="rect">
            <a:avLst/>
          </a:prstGeom>
          <a:solidFill>
            <a:schemeClr val="tx1"/>
          </a:solidFill>
        </p:spPr>
        <p:txBody>
          <a:bodyPr wrap="square" rtlCol="0">
            <a:spAutoFit/>
          </a:bodyPr>
          <a:lstStyle/>
          <a:p>
            <a:pPr algn="ctr"/>
            <a:r>
              <a:rPr lang="en-US" sz="2400" dirty="0">
                <a:solidFill>
                  <a:schemeClr val="bg1"/>
                </a:solidFill>
              </a:rPr>
              <a:t>45yo with ESRD develops acute hypoxemic respiratory failure.</a:t>
            </a:r>
          </a:p>
        </p:txBody>
      </p:sp>
      <p:sp>
        <p:nvSpPr>
          <p:cNvPr id="8" name="Question one">
            <a:extLst>
              <a:ext uri="{FF2B5EF4-FFF2-40B4-BE49-F238E27FC236}">
                <a16:creationId xmlns:a16="http://schemas.microsoft.com/office/drawing/2014/main" id="{EFF81F56-43CC-4858-AD5D-A3E95F6CC0D4}"/>
              </a:ext>
            </a:extLst>
          </p:cNvPr>
          <p:cNvSpPr txBox="1"/>
          <p:nvPr/>
        </p:nvSpPr>
        <p:spPr>
          <a:xfrm>
            <a:off x="-2" y="461665"/>
            <a:ext cx="12192000" cy="461665"/>
          </a:xfrm>
          <a:prstGeom prst="rect">
            <a:avLst/>
          </a:prstGeom>
          <a:solidFill>
            <a:schemeClr val="bg1"/>
          </a:solidFill>
        </p:spPr>
        <p:txBody>
          <a:bodyPr wrap="square" rtlCol="0">
            <a:spAutoFit/>
          </a:bodyPr>
          <a:lstStyle/>
          <a:p>
            <a:pPr algn="ctr"/>
            <a:r>
              <a:rPr lang="en-US" sz="2400" dirty="0"/>
              <a:t>What is your overall interpretation?</a:t>
            </a:r>
          </a:p>
        </p:txBody>
      </p:sp>
      <p:pic>
        <p:nvPicPr>
          <p:cNvPr id="3" name="Logo" descr="A picture containing drawing&#10;&#10;Description automatically generated">
            <a:extLst>
              <a:ext uri="{FF2B5EF4-FFF2-40B4-BE49-F238E27FC236}">
                <a16:creationId xmlns:a16="http://schemas.microsoft.com/office/drawing/2014/main" id="{86A08B67-C245-4E74-868D-CBFF6A362D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890" y="6387270"/>
            <a:ext cx="1093478" cy="416055"/>
          </a:xfrm>
          <a:prstGeom prst="rect">
            <a:avLst/>
          </a:prstGeom>
        </p:spPr>
      </p:pic>
      <p:pic>
        <p:nvPicPr>
          <p:cNvPr id="2" name="Picture 1"/>
          <p:cNvPicPr>
            <a:picLocks noChangeAspect="1"/>
          </p:cNvPicPr>
          <p:nvPr/>
        </p:nvPicPr>
        <p:blipFill>
          <a:blip r:embed="rId4"/>
          <a:stretch>
            <a:fillRect/>
          </a:stretch>
        </p:blipFill>
        <p:spPr>
          <a:xfrm>
            <a:off x="2871779" y="876300"/>
            <a:ext cx="6448425" cy="5981700"/>
          </a:xfrm>
          <a:prstGeom prst="rect">
            <a:avLst/>
          </a:prstGeom>
        </p:spPr>
      </p:pic>
      <p:sp>
        <p:nvSpPr>
          <p:cNvPr id="12" name="Image Attribution">
            <a:extLst>
              <a:ext uri="{FF2B5EF4-FFF2-40B4-BE49-F238E27FC236}">
                <a16:creationId xmlns:a16="http://schemas.microsoft.com/office/drawing/2014/main" id="{83E7C1BA-B593-4CB9-9868-405F9EAF4794}"/>
              </a:ext>
            </a:extLst>
          </p:cNvPr>
          <p:cNvSpPr txBox="1"/>
          <p:nvPr/>
        </p:nvSpPr>
        <p:spPr>
          <a:xfrm rot="16200000">
            <a:off x="-702498" y="5731449"/>
            <a:ext cx="1866664" cy="461665"/>
          </a:xfrm>
          <a:prstGeom prst="rect">
            <a:avLst/>
          </a:prstGeom>
          <a:noFill/>
        </p:spPr>
        <p:txBody>
          <a:bodyPr wrap="square" rtlCol="0">
            <a:spAutoFit/>
          </a:bodyPr>
          <a:lstStyle/>
          <a:p>
            <a:r>
              <a:rPr lang="en-US" sz="1200" i="1" dirty="0"/>
              <a:t>Images courtesy of </a:t>
            </a:r>
          </a:p>
          <a:p>
            <a:r>
              <a:rPr lang="en-US" sz="1200" i="1" dirty="0"/>
              <a:t>Samantha King, MD</a:t>
            </a:r>
          </a:p>
        </p:txBody>
      </p:sp>
      <p:sp>
        <p:nvSpPr>
          <p:cNvPr id="42" name="Answer one">
            <a:extLst>
              <a:ext uri="{FF2B5EF4-FFF2-40B4-BE49-F238E27FC236}">
                <a16:creationId xmlns:a16="http://schemas.microsoft.com/office/drawing/2014/main" id="{D7007FF2-9E68-4FAC-B4F6-F8B1F94BFCAF}"/>
              </a:ext>
            </a:extLst>
          </p:cNvPr>
          <p:cNvSpPr txBox="1"/>
          <p:nvPr/>
        </p:nvSpPr>
        <p:spPr>
          <a:xfrm>
            <a:off x="0" y="461665"/>
            <a:ext cx="12192000" cy="461665"/>
          </a:xfrm>
          <a:prstGeom prst="rect">
            <a:avLst/>
          </a:prstGeom>
          <a:solidFill>
            <a:schemeClr val="tx1"/>
          </a:solidFill>
        </p:spPr>
        <p:txBody>
          <a:bodyPr wrap="square" rtlCol="0">
            <a:spAutoFit/>
          </a:bodyPr>
          <a:lstStyle/>
          <a:p>
            <a:pPr algn="ctr"/>
            <a:r>
              <a:rPr lang="en-US" sz="2400" dirty="0">
                <a:solidFill>
                  <a:schemeClr val="bg1"/>
                </a:solidFill>
              </a:rPr>
              <a:t>Diffuse bilateral alveolar infiltrates with air </a:t>
            </a:r>
            <a:r>
              <a:rPr lang="en-US" sz="2400" dirty="0" err="1">
                <a:solidFill>
                  <a:schemeClr val="bg1"/>
                </a:solidFill>
              </a:rPr>
              <a:t>bronchograms</a:t>
            </a:r>
            <a:r>
              <a:rPr lang="en-US" sz="2400" dirty="0">
                <a:solidFill>
                  <a:schemeClr val="bg1"/>
                </a:solidFill>
              </a:rPr>
              <a:t>, right mainstem intubation.</a:t>
            </a:r>
          </a:p>
        </p:txBody>
      </p:sp>
      <p:sp>
        <p:nvSpPr>
          <p:cNvPr id="49" name="ET tube 2-4 cm above carina">
            <a:extLst>
              <a:ext uri="{FF2B5EF4-FFF2-40B4-BE49-F238E27FC236}">
                <a16:creationId xmlns:a16="http://schemas.microsoft.com/office/drawing/2014/main" id="{623CBC40-C990-45A5-96E8-CAC8778AF7B6}"/>
              </a:ext>
            </a:extLst>
          </p:cNvPr>
          <p:cNvSpPr txBox="1"/>
          <p:nvPr/>
        </p:nvSpPr>
        <p:spPr>
          <a:xfrm>
            <a:off x="9474732" y="4081445"/>
            <a:ext cx="2562636" cy="1569660"/>
          </a:xfrm>
          <a:prstGeom prst="rect">
            <a:avLst/>
          </a:prstGeom>
          <a:solidFill>
            <a:schemeClr val="tx1"/>
          </a:solidFill>
        </p:spPr>
        <p:txBody>
          <a:bodyPr wrap="square" rtlCol="0">
            <a:spAutoFit/>
          </a:bodyPr>
          <a:lstStyle/>
          <a:p>
            <a:pPr algn="ctr"/>
            <a:r>
              <a:rPr lang="en-US" sz="2400" dirty="0">
                <a:solidFill>
                  <a:schemeClr val="bg1"/>
                </a:solidFill>
              </a:rPr>
              <a:t>The endotracheal tube should terminate 2-4 cm above the carina.</a:t>
            </a:r>
          </a:p>
        </p:txBody>
      </p:sp>
      <p:grpSp>
        <p:nvGrpSpPr>
          <p:cNvPr id="10" name="Airway anatomy"/>
          <p:cNvGrpSpPr/>
          <p:nvPr/>
        </p:nvGrpSpPr>
        <p:grpSpPr>
          <a:xfrm>
            <a:off x="445243" y="1348178"/>
            <a:ext cx="7391392" cy="3885201"/>
            <a:chOff x="445243" y="1348178"/>
            <a:chExt cx="7391392" cy="3885201"/>
          </a:xfrm>
        </p:grpSpPr>
        <p:sp>
          <p:nvSpPr>
            <p:cNvPr id="30" name="Freeform 29"/>
            <p:cNvSpPr/>
            <p:nvPr/>
          </p:nvSpPr>
          <p:spPr>
            <a:xfrm>
              <a:off x="4999941" y="1368697"/>
              <a:ext cx="1875494" cy="3009902"/>
            </a:xfrm>
            <a:custGeom>
              <a:avLst/>
              <a:gdLst>
                <a:gd name="connsiteX0" fmla="*/ 577766 w 1875361"/>
                <a:gd name="connsiteY0" fmla="*/ 38072 h 3009902"/>
                <a:gd name="connsiteX1" fmla="*/ 634037 w 1875361"/>
                <a:gd name="connsiteY1" fmla="*/ 446035 h 3009902"/>
                <a:gd name="connsiteX2" fmla="*/ 676240 w 1875361"/>
                <a:gd name="connsiteY2" fmla="*/ 889168 h 3009902"/>
                <a:gd name="connsiteX3" fmla="*/ 570732 w 1875361"/>
                <a:gd name="connsiteY3" fmla="*/ 1198657 h 3009902"/>
                <a:gd name="connsiteX4" fmla="*/ 563698 w 1875361"/>
                <a:gd name="connsiteY4" fmla="*/ 1592552 h 3009902"/>
                <a:gd name="connsiteX5" fmla="*/ 479292 w 1875361"/>
                <a:gd name="connsiteY5" fmla="*/ 1859838 h 3009902"/>
                <a:gd name="connsiteX6" fmla="*/ 197938 w 1875361"/>
                <a:gd name="connsiteY6" fmla="*/ 2499918 h 3009902"/>
                <a:gd name="connsiteX7" fmla="*/ 127600 w 1875361"/>
                <a:gd name="connsiteY7" fmla="*/ 2464749 h 3009902"/>
                <a:gd name="connsiteX8" fmla="*/ 113532 w 1875361"/>
                <a:gd name="connsiteY8" fmla="*/ 2366275 h 3009902"/>
                <a:gd name="connsiteX9" fmla="*/ 57261 w 1875361"/>
                <a:gd name="connsiteY9" fmla="*/ 2387377 h 3009902"/>
                <a:gd name="connsiteX10" fmla="*/ 50228 w 1875361"/>
                <a:gd name="connsiteY10" fmla="*/ 2450681 h 3009902"/>
                <a:gd name="connsiteX11" fmla="*/ 991 w 1875361"/>
                <a:gd name="connsiteY11" fmla="*/ 2528054 h 3009902"/>
                <a:gd name="connsiteX12" fmla="*/ 71329 w 1875361"/>
                <a:gd name="connsiteY12" fmla="*/ 2521020 h 3009902"/>
                <a:gd name="connsiteX13" fmla="*/ 162769 w 1875361"/>
                <a:gd name="connsiteY13" fmla="*/ 2633561 h 3009902"/>
                <a:gd name="connsiteX14" fmla="*/ 991 w 1875361"/>
                <a:gd name="connsiteY14" fmla="*/ 2858645 h 3009902"/>
                <a:gd name="connsiteX15" fmla="*/ 254209 w 1875361"/>
                <a:gd name="connsiteY15" fmla="*/ 2999321 h 3009902"/>
                <a:gd name="connsiteX16" fmla="*/ 437089 w 1875361"/>
                <a:gd name="connsiteY16" fmla="*/ 2570257 h 3009902"/>
                <a:gd name="connsiteX17" fmla="*/ 612935 w 1875361"/>
                <a:gd name="connsiteY17" fmla="*/ 2176361 h 3009902"/>
                <a:gd name="connsiteX18" fmla="*/ 795815 w 1875361"/>
                <a:gd name="connsiteY18" fmla="*/ 1986448 h 3009902"/>
                <a:gd name="connsiteX19" fmla="*/ 950560 w 1875361"/>
                <a:gd name="connsiteY19" fmla="*/ 2148226 h 3009902"/>
                <a:gd name="connsiteX20" fmla="*/ 1316320 w 1875361"/>
                <a:gd name="connsiteY20" fmla="*/ 2324072 h 3009902"/>
                <a:gd name="connsiteX21" fmla="*/ 1646911 w 1875361"/>
                <a:gd name="connsiteY21" fmla="*/ 2471783 h 3009902"/>
                <a:gd name="connsiteX22" fmla="*/ 1836824 w 1875361"/>
                <a:gd name="connsiteY22" fmla="*/ 2436614 h 3009902"/>
                <a:gd name="connsiteX23" fmla="*/ 1836824 w 1875361"/>
                <a:gd name="connsiteY23" fmla="*/ 2267801 h 3009902"/>
                <a:gd name="connsiteX24" fmla="*/ 1428861 w 1875361"/>
                <a:gd name="connsiteY24" fmla="*/ 2134158 h 3009902"/>
                <a:gd name="connsiteX25" fmla="*/ 957594 w 1875361"/>
                <a:gd name="connsiteY25" fmla="*/ 1747297 h 3009902"/>
                <a:gd name="connsiteX26" fmla="*/ 887255 w 1875361"/>
                <a:gd name="connsiteY26" fmla="*/ 1409672 h 3009902"/>
                <a:gd name="connsiteX27" fmla="*/ 950560 w 1875361"/>
                <a:gd name="connsiteY27" fmla="*/ 868066 h 3009902"/>
                <a:gd name="connsiteX28" fmla="*/ 971661 w 1875361"/>
                <a:gd name="connsiteY28" fmla="*/ 481205 h 3009902"/>
                <a:gd name="connsiteX29" fmla="*/ 929458 w 1875361"/>
                <a:gd name="connsiteY29" fmla="*/ 66208 h 3009902"/>
                <a:gd name="connsiteX30" fmla="*/ 577766 w 1875361"/>
                <a:gd name="connsiteY30" fmla="*/ 38072 h 3009902"/>
                <a:gd name="connsiteX0" fmla="*/ 577766 w 1875361"/>
                <a:gd name="connsiteY0" fmla="*/ 38072 h 3009902"/>
                <a:gd name="connsiteX1" fmla="*/ 634037 w 1875361"/>
                <a:gd name="connsiteY1" fmla="*/ 446035 h 3009902"/>
                <a:gd name="connsiteX2" fmla="*/ 676240 w 1875361"/>
                <a:gd name="connsiteY2" fmla="*/ 889168 h 3009902"/>
                <a:gd name="connsiteX3" fmla="*/ 570732 w 1875361"/>
                <a:gd name="connsiteY3" fmla="*/ 1198657 h 3009902"/>
                <a:gd name="connsiteX4" fmla="*/ 563698 w 1875361"/>
                <a:gd name="connsiteY4" fmla="*/ 1592552 h 3009902"/>
                <a:gd name="connsiteX5" fmla="*/ 479292 w 1875361"/>
                <a:gd name="connsiteY5" fmla="*/ 1859838 h 3009902"/>
                <a:gd name="connsiteX6" fmla="*/ 197938 w 1875361"/>
                <a:gd name="connsiteY6" fmla="*/ 2499918 h 3009902"/>
                <a:gd name="connsiteX7" fmla="*/ 127600 w 1875361"/>
                <a:gd name="connsiteY7" fmla="*/ 2464749 h 3009902"/>
                <a:gd name="connsiteX8" fmla="*/ 57261 w 1875361"/>
                <a:gd name="connsiteY8" fmla="*/ 2387377 h 3009902"/>
                <a:gd name="connsiteX9" fmla="*/ 50228 w 1875361"/>
                <a:gd name="connsiteY9" fmla="*/ 2450681 h 3009902"/>
                <a:gd name="connsiteX10" fmla="*/ 991 w 1875361"/>
                <a:gd name="connsiteY10" fmla="*/ 2528054 h 3009902"/>
                <a:gd name="connsiteX11" fmla="*/ 71329 w 1875361"/>
                <a:gd name="connsiteY11" fmla="*/ 2521020 h 3009902"/>
                <a:gd name="connsiteX12" fmla="*/ 162769 w 1875361"/>
                <a:gd name="connsiteY12" fmla="*/ 2633561 h 3009902"/>
                <a:gd name="connsiteX13" fmla="*/ 991 w 1875361"/>
                <a:gd name="connsiteY13" fmla="*/ 2858645 h 3009902"/>
                <a:gd name="connsiteX14" fmla="*/ 254209 w 1875361"/>
                <a:gd name="connsiteY14" fmla="*/ 2999321 h 3009902"/>
                <a:gd name="connsiteX15" fmla="*/ 437089 w 1875361"/>
                <a:gd name="connsiteY15" fmla="*/ 2570257 h 3009902"/>
                <a:gd name="connsiteX16" fmla="*/ 612935 w 1875361"/>
                <a:gd name="connsiteY16" fmla="*/ 2176361 h 3009902"/>
                <a:gd name="connsiteX17" fmla="*/ 795815 w 1875361"/>
                <a:gd name="connsiteY17" fmla="*/ 1986448 h 3009902"/>
                <a:gd name="connsiteX18" fmla="*/ 950560 w 1875361"/>
                <a:gd name="connsiteY18" fmla="*/ 2148226 h 3009902"/>
                <a:gd name="connsiteX19" fmla="*/ 1316320 w 1875361"/>
                <a:gd name="connsiteY19" fmla="*/ 2324072 h 3009902"/>
                <a:gd name="connsiteX20" fmla="*/ 1646911 w 1875361"/>
                <a:gd name="connsiteY20" fmla="*/ 2471783 h 3009902"/>
                <a:gd name="connsiteX21" fmla="*/ 1836824 w 1875361"/>
                <a:gd name="connsiteY21" fmla="*/ 2436614 h 3009902"/>
                <a:gd name="connsiteX22" fmla="*/ 1836824 w 1875361"/>
                <a:gd name="connsiteY22" fmla="*/ 2267801 h 3009902"/>
                <a:gd name="connsiteX23" fmla="*/ 1428861 w 1875361"/>
                <a:gd name="connsiteY23" fmla="*/ 2134158 h 3009902"/>
                <a:gd name="connsiteX24" fmla="*/ 957594 w 1875361"/>
                <a:gd name="connsiteY24" fmla="*/ 1747297 h 3009902"/>
                <a:gd name="connsiteX25" fmla="*/ 887255 w 1875361"/>
                <a:gd name="connsiteY25" fmla="*/ 1409672 h 3009902"/>
                <a:gd name="connsiteX26" fmla="*/ 950560 w 1875361"/>
                <a:gd name="connsiteY26" fmla="*/ 868066 h 3009902"/>
                <a:gd name="connsiteX27" fmla="*/ 971661 w 1875361"/>
                <a:gd name="connsiteY27" fmla="*/ 481205 h 3009902"/>
                <a:gd name="connsiteX28" fmla="*/ 929458 w 1875361"/>
                <a:gd name="connsiteY28" fmla="*/ 66208 h 3009902"/>
                <a:gd name="connsiteX29" fmla="*/ 577766 w 1875361"/>
                <a:gd name="connsiteY29" fmla="*/ 38072 h 3009902"/>
                <a:gd name="connsiteX0" fmla="*/ 577766 w 1875361"/>
                <a:gd name="connsiteY0" fmla="*/ 38072 h 3009902"/>
                <a:gd name="connsiteX1" fmla="*/ 634037 w 1875361"/>
                <a:gd name="connsiteY1" fmla="*/ 446035 h 3009902"/>
                <a:gd name="connsiteX2" fmla="*/ 676240 w 1875361"/>
                <a:gd name="connsiteY2" fmla="*/ 889168 h 3009902"/>
                <a:gd name="connsiteX3" fmla="*/ 570732 w 1875361"/>
                <a:gd name="connsiteY3" fmla="*/ 1198657 h 3009902"/>
                <a:gd name="connsiteX4" fmla="*/ 563698 w 1875361"/>
                <a:gd name="connsiteY4" fmla="*/ 1592552 h 3009902"/>
                <a:gd name="connsiteX5" fmla="*/ 479292 w 1875361"/>
                <a:gd name="connsiteY5" fmla="*/ 1859838 h 3009902"/>
                <a:gd name="connsiteX6" fmla="*/ 197938 w 1875361"/>
                <a:gd name="connsiteY6" fmla="*/ 2499918 h 3009902"/>
                <a:gd name="connsiteX7" fmla="*/ 127600 w 1875361"/>
                <a:gd name="connsiteY7" fmla="*/ 2464749 h 3009902"/>
                <a:gd name="connsiteX8" fmla="*/ 50228 w 1875361"/>
                <a:gd name="connsiteY8" fmla="*/ 2450681 h 3009902"/>
                <a:gd name="connsiteX9" fmla="*/ 991 w 1875361"/>
                <a:gd name="connsiteY9" fmla="*/ 2528054 h 3009902"/>
                <a:gd name="connsiteX10" fmla="*/ 71329 w 1875361"/>
                <a:gd name="connsiteY10" fmla="*/ 2521020 h 3009902"/>
                <a:gd name="connsiteX11" fmla="*/ 162769 w 1875361"/>
                <a:gd name="connsiteY11" fmla="*/ 2633561 h 3009902"/>
                <a:gd name="connsiteX12" fmla="*/ 991 w 1875361"/>
                <a:gd name="connsiteY12" fmla="*/ 2858645 h 3009902"/>
                <a:gd name="connsiteX13" fmla="*/ 254209 w 1875361"/>
                <a:gd name="connsiteY13" fmla="*/ 2999321 h 3009902"/>
                <a:gd name="connsiteX14" fmla="*/ 437089 w 1875361"/>
                <a:gd name="connsiteY14" fmla="*/ 2570257 h 3009902"/>
                <a:gd name="connsiteX15" fmla="*/ 612935 w 1875361"/>
                <a:gd name="connsiteY15" fmla="*/ 2176361 h 3009902"/>
                <a:gd name="connsiteX16" fmla="*/ 795815 w 1875361"/>
                <a:gd name="connsiteY16" fmla="*/ 1986448 h 3009902"/>
                <a:gd name="connsiteX17" fmla="*/ 950560 w 1875361"/>
                <a:gd name="connsiteY17" fmla="*/ 2148226 h 3009902"/>
                <a:gd name="connsiteX18" fmla="*/ 1316320 w 1875361"/>
                <a:gd name="connsiteY18" fmla="*/ 2324072 h 3009902"/>
                <a:gd name="connsiteX19" fmla="*/ 1646911 w 1875361"/>
                <a:gd name="connsiteY19" fmla="*/ 2471783 h 3009902"/>
                <a:gd name="connsiteX20" fmla="*/ 1836824 w 1875361"/>
                <a:gd name="connsiteY20" fmla="*/ 2436614 h 3009902"/>
                <a:gd name="connsiteX21" fmla="*/ 1836824 w 1875361"/>
                <a:gd name="connsiteY21" fmla="*/ 2267801 h 3009902"/>
                <a:gd name="connsiteX22" fmla="*/ 1428861 w 1875361"/>
                <a:gd name="connsiteY22" fmla="*/ 2134158 h 3009902"/>
                <a:gd name="connsiteX23" fmla="*/ 957594 w 1875361"/>
                <a:gd name="connsiteY23" fmla="*/ 1747297 h 3009902"/>
                <a:gd name="connsiteX24" fmla="*/ 887255 w 1875361"/>
                <a:gd name="connsiteY24" fmla="*/ 1409672 h 3009902"/>
                <a:gd name="connsiteX25" fmla="*/ 950560 w 1875361"/>
                <a:gd name="connsiteY25" fmla="*/ 868066 h 3009902"/>
                <a:gd name="connsiteX26" fmla="*/ 971661 w 1875361"/>
                <a:gd name="connsiteY26" fmla="*/ 481205 h 3009902"/>
                <a:gd name="connsiteX27" fmla="*/ 929458 w 1875361"/>
                <a:gd name="connsiteY27" fmla="*/ 66208 h 3009902"/>
                <a:gd name="connsiteX28" fmla="*/ 577766 w 1875361"/>
                <a:gd name="connsiteY28" fmla="*/ 38072 h 3009902"/>
                <a:gd name="connsiteX0" fmla="*/ 577766 w 1875361"/>
                <a:gd name="connsiteY0" fmla="*/ 38072 h 3009902"/>
                <a:gd name="connsiteX1" fmla="*/ 634037 w 1875361"/>
                <a:gd name="connsiteY1" fmla="*/ 446035 h 3009902"/>
                <a:gd name="connsiteX2" fmla="*/ 676240 w 1875361"/>
                <a:gd name="connsiteY2" fmla="*/ 889168 h 3009902"/>
                <a:gd name="connsiteX3" fmla="*/ 570732 w 1875361"/>
                <a:gd name="connsiteY3" fmla="*/ 1198657 h 3009902"/>
                <a:gd name="connsiteX4" fmla="*/ 563698 w 1875361"/>
                <a:gd name="connsiteY4" fmla="*/ 1592552 h 3009902"/>
                <a:gd name="connsiteX5" fmla="*/ 479292 w 1875361"/>
                <a:gd name="connsiteY5" fmla="*/ 1859838 h 3009902"/>
                <a:gd name="connsiteX6" fmla="*/ 197938 w 1875361"/>
                <a:gd name="connsiteY6" fmla="*/ 2499918 h 3009902"/>
                <a:gd name="connsiteX7" fmla="*/ 127600 w 1875361"/>
                <a:gd name="connsiteY7" fmla="*/ 2464749 h 3009902"/>
                <a:gd name="connsiteX8" fmla="*/ 50228 w 1875361"/>
                <a:gd name="connsiteY8" fmla="*/ 2450681 h 3009902"/>
                <a:gd name="connsiteX9" fmla="*/ 71329 w 1875361"/>
                <a:gd name="connsiteY9" fmla="*/ 2521020 h 3009902"/>
                <a:gd name="connsiteX10" fmla="*/ 162769 w 1875361"/>
                <a:gd name="connsiteY10" fmla="*/ 2633561 h 3009902"/>
                <a:gd name="connsiteX11" fmla="*/ 991 w 1875361"/>
                <a:gd name="connsiteY11" fmla="*/ 2858645 h 3009902"/>
                <a:gd name="connsiteX12" fmla="*/ 254209 w 1875361"/>
                <a:gd name="connsiteY12" fmla="*/ 2999321 h 3009902"/>
                <a:gd name="connsiteX13" fmla="*/ 437089 w 1875361"/>
                <a:gd name="connsiteY13" fmla="*/ 2570257 h 3009902"/>
                <a:gd name="connsiteX14" fmla="*/ 612935 w 1875361"/>
                <a:gd name="connsiteY14" fmla="*/ 2176361 h 3009902"/>
                <a:gd name="connsiteX15" fmla="*/ 795815 w 1875361"/>
                <a:gd name="connsiteY15" fmla="*/ 1986448 h 3009902"/>
                <a:gd name="connsiteX16" fmla="*/ 950560 w 1875361"/>
                <a:gd name="connsiteY16" fmla="*/ 2148226 h 3009902"/>
                <a:gd name="connsiteX17" fmla="*/ 1316320 w 1875361"/>
                <a:gd name="connsiteY17" fmla="*/ 2324072 h 3009902"/>
                <a:gd name="connsiteX18" fmla="*/ 1646911 w 1875361"/>
                <a:gd name="connsiteY18" fmla="*/ 2471783 h 3009902"/>
                <a:gd name="connsiteX19" fmla="*/ 1836824 w 1875361"/>
                <a:gd name="connsiteY19" fmla="*/ 2436614 h 3009902"/>
                <a:gd name="connsiteX20" fmla="*/ 1836824 w 1875361"/>
                <a:gd name="connsiteY20" fmla="*/ 2267801 h 3009902"/>
                <a:gd name="connsiteX21" fmla="*/ 1428861 w 1875361"/>
                <a:gd name="connsiteY21" fmla="*/ 2134158 h 3009902"/>
                <a:gd name="connsiteX22" fmla="*/ 957594 w 1875361"/>
                <a:gd name="connsiteY22" fmla="*/ 1747297 h 3009902"/>
                <a:gd name="connsiteX23" fmla="*/ 887255 w 1875361"/>
                <a:gd name="connsiteY23" fmla="*/ 1409672 h 3009902"/>
                <a:gd name="connsiteX24" fmla="*/ 950560 w 1875361"/>
                <a:gd name="connsiteY24" fmla="*/ 868066 h 3009902"/>
                <a:gd name="connsiteX25" fmla="*/ 971661 w 1875361"/>
                <a:gd name="connsiteY25" fmla="*/ 481205 h 3009902"/>
                <a:gd name="connsiteX26" fmla="*/ 929458 w 1875361"/>
                <a:gd name="connsiteY26" fmla="*/ 66208 h 3009902"/>
                <a:gd name="connsiteX27" fmla="*/ 577766 w 1875361"/>
                <a:gd name="connsiteY27" fmla="*/ 38072 h 3009902"/>
                <a:gd name="connsiteX0" fmla="*/ 577766 w 1875361"/>
                <a:gd name="connsiteY0" fmla="*/ 38072 h 3009902"/>
                <a:gd name="connsiteX1" fmla="*/ 634037 w 1875361"/>
                <a:gd name="connsiteY1" fmla="*/ 446035 h 3009902"/>
                <a:gd name="connsiteX2" fmla="*/ 676240 w 1875361"/>
                <a:gd name="connsiteY2" fmla="*/ 889168 h 3009902"/>
                <a:gd name="connsiteX3" fmla="*/ 570732 w 1875361"/>
                <a:gd name="connsiteY3" fmla="*/ 1198657 h 3009902"/>
                <a:gd name="connsiteX4" fmla="*/ 563698 w 1875361"/>
                <a:gd name="connsiteY4" fmla="*/ 1592552 h 3009902"/>
                <a:gd name="connsiteX5" fmla="*/ 479292 w 1875361"/>
                <a:gd name="connsiteY5" fmla="*/ 1859838 h 3009902"/>
                <a:gd name="connsiteX6" fmla="*/ 197938 w 1875361"/>
                <a:gd name="connsiteY6" fmla="*/ 2499918 h 3009902"/>
                <a:gd name="connsiteX7" fmla="*/ 127600 w 1875361"/>
                <a:gd name="connsiteY7" fmla="*/ 2464749 h 3009902"/>
                <a:gd name="connsiteX8" fmla="*/ 71329 w 1875361"/>
                <a:gd name="connsiteY8" fmla="*/ 2521020 h 3009902"/>
                <a:gd name="connsiteX9" fmla="*/ 162769 w 1875361"/>
                <a:gd name="connsiteY9" fmla="*/ 2633561 h 3009902"/>
                <a:gd name="connsiteX10" fmla="*/ 991 w 1875361"/>
                <a:gd name="connsiteY10" fmla="*/ 2858645 h 3009902"/>
                <a:gd name="connsiteX11" fmla="*/ 254209 w 1875361"/>
                <a:gd name="connsiteY11" fmla="*/ 2999321 h 3009902"/>
                <a:gd name="connsiteX12" fmla="*/ 437089 w 1875361"/>
                <a:gd name="connsiteY12" fmla="*/ 2570257 h 3009902"/>
                <a:gd name="connsiteX13" fmla="*/ 612935 w 1875361"/>
                <a:gd name="connsiteY13" fmla="*/ 2176361 h 3009902"/>
                <a:gd name="connsiteX14" fmla="*/ 795815 w 1875361"/>
                <a:gd name="connsiteY14" fmla="*/ 1986448 h 3009902"/>
                <a:gd name="connsiteX15" fmla="*/ 950560 w 1875361"/>
                <a:gd name="connsiteY15" fmla="*/ 2148226 h 3009902"/>
                <a:gd name="connsiteX16" fmla="*/ 1316320 w 1875361"/>
                <a:gd name="connsiteY16" fmla="*/ 2324072 h 3009902"/>
                <a:gd name="connsiteX17" fmla="*/ 1646911 w 1875361"/>
                <a:gd name="connsiteY17" fmla="*/ 2471783 h 3009902"/>
                <a:gd name="connsiteX18" fmla="*/ 1836824 w 1875361"/>
                <a:gd name="connsiteY18" fmla="*/ 2436614 h 3009902"/>
                <a:gd name="connsiteX19" fmla="*/ 1836824 w 1875361"/>
                <a:gd name="connsiteY19" fmla="*/ 2267801 h 3009902"/>
                <a:gd name="connsiteX20" fmla="*/ 1428861 w 1875361"/>
                <a:gd name="connsiteY20" fmla="*/ 2134158 h 3009902"/>
                <a:gd name="connsiteX21" fmla="*/ 957594 w 1875361"/>
                <a:gd name="connsiteY21" fmla="*/ 1747297 h 3009902"/>
                <a:gd name="connsiteX22" fmla="*/ 887255 w 1875361"/>
                <a:gd name="connsiteY22" fmla="*/ 1409672 h 3009902"/>
                <a:gd name="connsiteX23" fmla="*/ 950560 w 1875361"/>
                <a:gd name="connsiteY23" fmla="*/ 868066 h 3009902"/>
                <a:gd name="connsiteX24" fmla="*/ 971661 w 1875361"/>
                <a:gd name="connsiteY24" fmla="*/ 481205 h 3009902"/>
                <a:gd name="connsiteX25" fmla="*/ 929458 w 1875361"/>
                <a:gd name="connsiteY25" fmla="*/ 66208 h 3009902"/>
                <a:gd name="connsiteX26" fmla="*/ 577766 w 1875361"/>
                <a:gd name="connsiteY26" fmla="*/ 38072 h 3009902"/>
                <a:gd name="connsiteX0" fmla="*/ 577821 w 1875416"/>
                <a:gd name="connsiteY0" fmla="*/ 38072 h 3009902"/>
                <a:gd name="connsiteX1" fmla="*/ 634092 w 1875416"/>
                <a:gd name="connsiteY1" fmla="*/ 446035 h 3009902"/>
                <a:gd name="connsiteX2" fmla="*/ 676295 w 1875416"/>
                <a:gd name="connsiteY2" fmla="*/ 889168 h 3009902"/>
                <a:gd name="connsiteX3" fmla="*/ 570787 w 1875416"/>
                <a:gd name="connsiteY3" fmla="*/ 1198657 h 3009902"/>
                <a:gd name="connsiteX4" fmla="*/ 563753 w 1875416"/>
                <a:gd name="connsiteY4" fmla="*/ 1592552 h 3009902"/>
                <a:gd name="connsiteX5" fmla="*/ 479347 w 1875416"/>
                <a:gd name="connsiteY5" fmla="*/ 1859838 h 3009902"/>
                <a:gd name="connsiteX6" fmla="*/ 197993 w 1875416"/>
                <a:gd name="connsiteY6" fmla="*/ 2499918 h 3009902"/>
                <a:gd name="connsiteX7" fmla="*/ 127655 w 1875416"/>
                <a:gd name="connsiteY7" fmla="*/ 2464749 h 3009902"/>
                <a:gd name="connsiteX8" fmla="*/ 162824 w 1875416"/>
                <a:gd name="connsiteY8" fmla="*/ 2633561 h 3009902"/>
                <a:gd name="connsiteX9" fmla="*/ 1046 w 1875416"/>
                <a:gd name="connsiteY9" fmla="*/ 2858645 h 3009902"/>
                <a:gd name="connsiteX10" fmla="*/ 254264 w 1875416"/>
                <a:gd name="connsiteY10" fmla="*/ 2999321 h 3009902"/>
                <a:gd name="connsiteX11" fmla="*/ 437144 w 1875416"/>
                <a:gd name="connsiteY11" fmla="*/ 2570257 h 3009902"/>
                <a:gd name="connsiteX12" fmla="*/ 612990 w 1875416"/>
                <a:gd name="connsiteY12" fmla="*/ 2176361 h 3009902"/>
                <a:gd name="connsiteX13" fmla="*/ 795870 w 1875416"/>
                <a:gd name="connsiteY13" fmla="*/ 1986448 h 3009902"/>
                <a:gd name="connsiteX14" fmla="*/ 950615 w 1875416"/>
                <a:gd name="connsiteY14" fmla="*/ 2148226 h 3009902"/>
                <a:gd name="connsiteX15" fmla="*/ 1316375 w 1875416"/>
                <a:gd name="connsiteY15" fmla="*/ 2324072 h 3009902"/>
                <a:gd name="connsiteX16" fmla="*/ 1646966 w 1875416"/>
                <a:gd name="connsiteY16" fmla="*/ 2471783 h 3009902"/>
                <a:gd name="connsiteX17" fmla="*/ 1836879 w 1875416"/>
                <a:gd name="connsiteY17" fmla="*/ 2436614 h 3009902"/>
                <a:gd name="connsiteX18" fmla="*/ 1836879 w 1875416"/>
                <a:gd name="connsiteY18" fmla="*/ 2267801 h 3009902"/>
                <a:gd name="connsiteX19" fmla="*/ 1428916 w 1875416"/>
                <a:gd name="connsiteY19" fmla="*/ 2134158 h 3009902"/>
                <a:gd name="connsiteX20" fmla="*/ 957649 w 1875416"/>
                <a:gd name="connsiteY20" fmla="*/ 1747297 h 3009902"/>
                <a:gd name="connsiteX21" fmla="*/ 887310 w 1875416"/>
                <a:gd name="connsiteY21" fmla="*/ 1409672 h 3009902"/>
                <a:gd name="connsiteX22" fmla="*/ 950615 w 1875416"/>
                <a:gd name="connsiteY22" fmla="*/ 868066 h 3009902"/>
                <a:gd name="connsiteX23" fmla="*/ 971716 w 1875416"/>
                <a:gd name="connsiteY23" fmla="*/ 481205 h 3009902"/>
                <a:gd name="connsiteX24" fmla="*/ 929513 w 1875416"/>
                <a:gd name="connsiteY24" fmla="*/ 66208 h 3009902"/>
                <a:gd name="connsiteX25" fmla="*/ 577821 w 1875416"/>
                <a:gd name="connsiteY25" fmla="*/ 38072 h 3009902"/>
                <a:gd name="connsiteX0" fmla="*/ 577899 w 1875494"/>
                <a:gd name="connsiteY0" fmla="*/ 38072 h 3009902"/>
                <a:gd name="connsiteX1" fmla="*/ 634170 w 1875494"/>
                <a:gd name="connsiteY1" fmla="*/ 446035 h 3009902"/>
                <a:gd name="connsiteX2" fmla="*/ 676373 w 1875494"/>
                <a:gd name="connsiteY2" fmla="*/ 889168 h 3009902"/>
                <a:gd name="connsiteX3" fmla="*/ 570865 w 1875494"/>
                <a:gd name="connsiteY3" fmla="*/ 1198657 h 3009902"/>
                <a:gd name="connsiteX4" fmla="*/ 563831 w 1875494"/>
                <a:gd name="connsiteY4" fmla="*/ 1592552 h 3009902"/>
                <a:gd name="connsiteX5" fmla="*/ 479425 w 1875494"/>
                <a:gd name="connsiteY5" fmla="*/ 1859838 h 3009902"/>
                <a:gd name="connsiteX6" fmla="*/ 198071 w 1875494"/>
                <a:gd name="connsiteY6" fmla="*/ 2499918 h 3009902"/>
                <a:gd name="connsiteX7" fmla="*/ 162902 w 1875494"/>
                <a:gd name="connsiteY7" fmla="*/ 2633561 h 3009902"/>
                <a:gd name="connsiteX8" fmla="*/ 1124 w 1875494"/>
                <a:gd name="connsiteY8" fmla="*/ 2858645 h 3009902"/>
                <a:gd name="connsiteX9" fmla="*/ 254342 w 1875494"/>
                <a:gd name="connsiteY9" fmla="*/ 2999321 h 3009902"/>
                <a:gd name="connsiteX10" fmla="*/ 437222 w 1875494"/>
                <a:gd name="connsiteY10" fmla="*/ 2570257 h 3009902"/>
                <a:gd name="connsiteX11" fmla="*/ 613068 w 1875494"/>
                <a:gd name="connsiteY11" fmla="*/ 2176361 h 3009902"/>
                <a:gd name="connsiteX12" fmla="*/ 795948 w 1875494"/>
                <a:gd name="connsiteY12" fmla="*/ 1986448 h 3009902"/>
                <a:gd name="connsiteX13" fmla="*/ 950693 w 1875494"/>
                <a:gd name="connsiteY13" fmla="*/ 2148226 h 3009902"/>
                <a:gd name="connsiteX14" fmla="*/ 1316453 w 1875494"/>
                <a:gd name="connsiteY14" fmla="*/ 2324072 h 3009902"/>
                <a:gd name="connsiteX15" fmla="*/ 1647044 w 1875494"/>
                <a:gd name="connsiteY15" fmla="*/ 2471783 h 3009902"/>
                <a:gd name="connsiteX16" fmla="*/ 1836957 w 1875494"/>
                <a:gd name="connsiteY16" fmla="*/ 2436614 h 3009902"/>
                <a:gd name="connsiteX17" fmla="*/ 1836957 w 1875494"/>
                <a:gd name="connsiteY17" fmla="*/ 2267801 h 3009902"/>
                <a:gd name="connsiteX18" fmla="*/ 1428994 w 1875494"/>
                <a:gd name="connsiteY18" fmla="*/ 2134158 h 3009902"/>
                <a:gd name="connsiteX19" fmla="*/ 957727 w 1875494"/>
                <a:gd name="connsiteY19" fmla="*/ 1747297 h 3009902"/>
                <a:gd name="connsiteX20" fmla="*/ 887388 w 1875494"/>
                <a:gd name="connsiteY20" fmla="*/ 1409672 h 3009902"/>
                <a:gd name="connsiteX21" fmla="*/ 950693 w 1875494"/>
                <a:gd name="connsiteY21" fmla="*/ 868066 h 3009902"/>
                <a:gd name="connsiteX22" fmla="*/ 971794 w 1875494"/>
                <a:gd name="connsiteY22" fmla="*/ 481205 h 3009902"/>
                <a:gd name="connsiteX23" fmla="*/ 929591 w 1875494"/>
                <a:gd name="connsiteY23" fmla="*/ 66208 h 3009902"/>
                <a:gd name="connsiteX24" fmla="*/ 577899 w 1875494"/>
                <a:gd name="connsiteY24" fmla="*/ 38072 h 3009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875494" h="3009902">
                  <a:moveTo>
                    <a:pt x="577899" y="38072"/>
                  </a:moveTo>
                  <a:cubicBezTo>
                    <a:pt x="528662" y="101376"/>
                    <a:pt x="617758" y="304186"/>
                    <a:pt x="634170" y="446035"/>
                  </a:cubicBezTo>
                  <a:cubicBezTo>
                    <a:pt x="650582" y="587884"/>
                    <a:pt x="686924" y="763731"/>
                    <a:pt x="676373" y="889168"/>
                  </a:cubicBezTo>
                  <a:cubicBezTo>
                    <a:pt x="665822" y="1014605"/>
                    <a:pt x="589622" y="1081426"/>
                    <a:pt x="570865" y="1198657"/>
                  </a:cubicBezTo>
                  <a:cubicBezTo>
                    <a:pt x="552108" y="1315888"/>
                    <a:pt x="579071" y="1482355"/>
                    <a:pt x="563831" y="1592552"/>
                  </a:cubicBezTo>
                  <a:cubicBezTo>
                    <a:pt x="548591" y="1702749"/>
                    <a:pt x="540385" y="1708610"/>
                    <a:pt x="479425" y="1859838"/>
                  </a:cubicBezTo>
                  <a:cubicBezTo>
                    <a:pt x="418465" y="2011066"/>
                    <a:pt x="250825" y="2370964"/>
                    <a:pt x="198071" y="2499918"/>
                  </a:cubicBezTo>
                  <a:cubicBezTo>
                    <a:pt x="145317" y="2628872"/>
                    <a:pt x="195726" y="2573773"/>
                    <a:pt x="162902" y="2633561"/>
                  </a:cubicBezTo>
                  <a:cubicBezTo>
                    <a:pt x="130078" y="2693349"/>
                    <a:pt x="-14116" y="2797685"/>
                    <a:pt x="1124" y="2858645"/>
                  </a:cubicBezTo>
                  <a:cubicBezTo>
                    <a:pt x="16364" y="2919605"/>
                    <a:pt x="181659" y="3047386"/>
                    <a:pt x="254342" y="2999321"/>
                  </a:cubicBezTo>
                  <a:cubicBezTo>
                    <a:pt x="327025" y="2951256"/>
                    <a:pt x="377434" y="2707417"/>
                    <a:pt x="437222" y="2570257"/>
                  </a:cubicBezTo>
                  <a:cubicBezTo>
                    <a:pt x="497010" y="2433097"/>
                    <a:pt x="553280" y="2273662"/>
                    <a:pt x="613068" y="2176361"/>
                  </a:cubicBezTo>
                  <a:cubicBezTo>
                    <a:pt x="672856" y="2079060"/>
                    <a:pt x="739677" y="1991137"/>
                    <a:pt x="795948" y="1986448"/>
                  </a:cubicBezTo>
                  <a:cubicBezTo>
                    <a:pt x="852219" y="1981759"/>
                    <a:pt x="863942" y="2091955"/>
                    <a:pt x="950693" y="2148226"/>
                  </a:cubicBezTo>
                  <a:cubicBezTo>
                    <a:pt x="1037444" y="2204497"/>
                    <a:pt x="1200394" y="2270146"/>
                    <a:pt x="1316453" y="2324072"/>
                  </a:cubicBezTo>
                  <a:cubicBezTo>
                    <a:pt x="1432512" y="2377998"/>
                    <a:pt x="1560293" y="2453026"/>
                    <a:pt x="1647044" y="2471783"/>
                  </a:cubicBezTo>
                  <a:cubicBezTo>
                    <a:pt x="1733795" y="2490540"/>
                    <a:pt x="1805305" y="2470611"/>
                    <a:pt x="1836957" y="2436614"/>
                  </a:cubicBezTo>
                  <a:cubicBezTo>
                    <a:pt x="1868609" y="2402617"/>
                    <a:pt x="1904951" y="2318210"/>
                    <a:pt x="1836957" y="2267801"/>
                  </a:cubicBezTo>
                  <a:cubicBezTo>
                    <a:pt x="1768963" y="2217392"/>
                    <a:pt x="1575532" y="2220909"/>
                    <a:pt x="1428994" y="2134158"/>
                  </a:cubicBezTo>
                  <a:cubicBezTo>
                    <a:pt x="1282456" y="2047407"/>
                    <a:pt x="1047995" y="1868045"/>
                    <a:pt x="957727" y="1747297"/>
                  </a:cubicBezTo>
                  <a:cubicBezTo>
                    <a:pt x="867459" y="1626549"/>
                    <a:pt x="888560" y="1556210"/>
                    <a:pt x="887388" y="1409672"/>
                  </a:cubicBezTo>
                  <a:cubicBezTo>
                    <a:pt x="886216" y="1263134"/>
                    <a:pt x="936625" y="1022811"/>
                    <a:pt x="950693" y="868066"/>
                  </a:cubicBezTo>
                  <a:cubicBezTo>
                    <a:pt x="964761" y="713321"/>
                    <a:pt x="975311" y="614848"/>
                    <a:pt x="971794" y="481205"/>
                  </a:cubicBezTo>
                  <a:cubicBezTo>
                    <a:pt x="968277" y="347562"/>
                    <a:pt x="991723" y="137719"/>
                    <a:pt x="929591" y="66208"/>
                  </a:cubicBezTo>
                  <a:cubicBezTo>
                    <a:pt x="867459" y="-5303"/>
                    <a:pt x="627136" y="-25232"/>
                    <a:pt x="577899" y="38072"/>
                  </a:cubicBezTo>
                  <a:close/>
                </a:path>
              </a:pathLst>
            </a:custGeom>
            <a:solidFill>
              <a:schemeClr val="accent6">
                <a:lumMod val="60000"/>
                <a:lumOff val="40000"/>
                <a:alpha val="25000"/>
              </a:schemeClr>
            </a:solidFill>
            <a:ln w="254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ET tube">
              <a:extLst>
                <a:ext uri="{FF2B5EF4-FFF2-40B4-BE49-F238E27FC236}">
                  <a16:creationId xmlns:a16="http://schemas.microsoft.com/office/drawing/2014/main" id="{C5EA86F3-53C1-4190-9ED7-D59F1A88474C}"/>
                </a:ext>
              </a:extLst>
            </p:cNvPr>
            <p:cNvGrpSpPr/>
            <p:nvPr/>
          </p:nvGrpSpPr>
          <p:grpSpPr>
            <a:xfrm>
              <a:off x="445243" y="2384405"/>
              <a:ext cx="5195393" cy="923330"/>
              <a:chOff x="306378" y="4583983"/>
              <a:chExt cx="5195393" cy="923330"/>
            </a:xfrm>
          </p:grpSpPr>
          <p:sp>
            <p:nvSpPr>
              <p:cNvPr id="36" name="TextBox 35">
                <a:extLst>
                  <a:ext uri="{FF2B5EF4-FFF2-40B4-BE49-F238E27FC236}">
                    <a16:creationId xmlns:a16="http://schemas.microsoft.com/office/drawing/2014/main" id="{517F00F2-2988-4775-98EB-87B7C784A692}"/>
                  </a:ext>
                </a:extLst>
              </p:cNvPr>
              <p:cNvSpPr txBox="1"/>
              <p:nvPr/>
            </p:nvSpPr>
            <p:spPr>
              <a:xfrm>
                <a:off x="306378" y="4583983"/>
                <a:ext cx="2006528" cy="923330"/>
              </a:xfrm>
              <a:prstGeom prst="rect">
                <a:avLst/>
              </a:prstGeom>
              <a:noFill/>
              <a:ln w="25400">
                <a:solidFill>
                  <a:schemeClr val="accent6">
                    <a:lumMod val="50000"/>
                  </a:schemeClr>
                </a:solidFill>
              </a:ln>
            </p:spPr>
            <p:txBody>
              <a:bodyPr wrap="square" rtlCol="0">
                <a:spAutoFit/>
              </a:bodyPr>
              <a:lstStyle/>
              <a:p>
                <a:pPr algn="ctr"/>
                <a:r>
                  <a:rPr lang="en-US" dirty="0">
                    <a:solidFill>
                      <a:schemeClr val="accent6">
                        <a:lumMod val="60000"/>
                        <a:lumOff val="40000"/>
                      </a:schemeClr>
                    </a:solidFill>
                  </a:rPr>
                  <a:t>Endotracheal tube in right mainstem bronchus</a:t>
                </a:r>
              </a:p>
            </p:txBody>
          </p:sp>
          <p:cxnSp>
            <p:nvCxnSpPr>
              <p:cNvPr id="34" name="Straight Arrow Connector 33">
                <a:extLst>
                  <a:ext uri="{FF2B5EF4-FFF2-40B4-BE49-F238E27FC236}">
                    <a16:creationId xmlns:a16="http://schemas.microsoft.com/office/drawing/2014/main" id="{C4C5E9C0-7B3C-4A47-8AC9-E524F8F56E1C}"/>
                  </a:ext>
                </a:extLst>
              </p:cNvPr>
              <p:cNvCxnSpPr>
                <a:cxnSpLocks/>
                <a:stCxn id="36" idx="3"/>
              </p:cNvCxnSpPr>
              <p:nvPr/>
            </p:nvCxnSpPr>
            <p:spPr>
              <a:xfrm>
                <a:off x="2312906" y="5045648"/>
                <a:ext cx="3188865" cy="62383"/>
              </a:xfrm>
              <a:prstGeom prst="straightConnector1">
                <a:avLst/>
              </a:prstGeom>
              <a:ln w="2540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 name="Carina">
              <a:extLst>
                <a:ext uri="{FF2B5EF4-FFF2-40B4-BE49-F238E27FC236}">
                  <a16:creationId xmlns:a16="http://schemas.microsoft.com/office/drawing/2014/main" id="{F6284F20-ED6E-422C-8138-8BE54D3253EE}"/>
                </a:ext>
              </a:extLst>
            </p:cNvPr>
            <p:cNvGrpSpPr/>
            <p:nvPr/>
          </p:nvGrpSpPr>
          <p:grpSpPr>
            <a:xfrm>
              <a:off x="5516906" y="3355145"/>
              <a:ext cx="925583" cy="858882"/>
              <a:chOff x="5515848" y="3231212"/>
              <a:chExt cx="925583" cy="858882"/>
            </a:xfrm>
          </p:grpSpPr>
          <p:cxnSp>
            <p:nvCxnSpPr>
              <p:cNvPr id="28" name="Straight Arrow Connector 27">
                <a:extLst>
                  <a:ext uri="{FF2B5EF4-FFF2-40B4-BE49-F238E27FC236}">
                    <a16:creationId xmlns:a16="http://schemas.microsoft.com/office/drawing/2014/main" id="{4D6498A7-3108-4099-8B02-66E993C2D849}"/>
                  </a:ext>
                </a:extLst>
              </p:cNvPr>
              <p:cNvCxnSpPr>
                <a:stCxn id="29" idx="0"/>
                <a:endCxn id="30" idx="12"/>
              </p:cNvCxnSpPr>
              <p:nvPr/>
            </p:nvCxnSpPr>
            <p:spPr>
              <a:xfrm flipH="1" flipV="1">
                <a:off x="5794831" y="3231212"/>
                <a:ext cx="183809" cy="489550"/>
              </a:xfrm>
              <a:prstGeom prst="straightConnector1">
                <a:avLst/>
              </a:prstGeom>
              <a:ln w="25400">
                <a:solidFill>
                  <a:schemeClr val="accent6">
                    <a:lumMod val="75000"/>
                  </a:schemeClr>
                </a:solidFill>
                <a:tailEnd type="triangle"/>
              </a:ln>
            </p:spPr>
            <p:style>
              <a:lnRef idx="3">
                <a:schemeClr val="accent6"/>
              </a:lnRef>
              <a:fillRef idx="0">
                <a:schemeClr val="accent6"/>
              </a:fillRef>
              <a:effectRef idx="2">
                <a:schemeClr val="accent6"/>
              </a:effectRef>
              <a:fontRef idx="minor">
                <a:schemeClr val="tx1"/>
              </a:fontRef>
            </p:style>
          </p:cxnSp>
          <p:sp>
            <p:nvSpPr>
              <p:cNvPr id="29" name="TextBox 28">
                <a:extLst>
                  <a:ext uri="{FF2B5EF4-FFF2-40B4-BE49-F238E27FC236}">
                    <a16:creationId xmlns:a16="http://schemas.microsoft.com/office/drawing/2014/main" id="{1DB88FF9-D523-4005-AB6A-8DF39D8BCFC6}"/>
                  </a:ext>
                </a:extLst>
              </p:cNvPr>
              <p:cNvSpPr txBox="1"/>
              <p:nvPr/>
            </p:nvSpPr>
            <p:spPr>
              <a:xfrm>
                <a:off x="5515848" y="3720762"/>
                <a:ext cx="925583" cy="369332"/>
              </a:xfrm>
              <a:prstGeom prst="rect">
                <a:avLst/>
              </a:prstGeom>
              <a:solidFill>
                <a:schemeClr val="tx1"/>
              </a:solidFill>
              <a:ln>
                <a:solidFill>
                  <a:schemeClr val="accent6">
                    <a:lumMod val="75000"/>
                  </a:schemeClr>
                </a:solidFill>
              </a:ln>
            </p:spPr>
            <p:txBody>
              <a:bodyPr wrap="square" rtlCol="0">
                <a:spAutoFit/>
              </a:bodyPr>
              <a:lstStyle/>
              <a:p>
                <a:r>
                  <a:rPr lang="en-US" dirty="0">
                    <a:solidFill>
                      <a:schemeClr val="accent6">
                        <a:lumMod val="75000"/>
                      </a:schemeClr>
                    </a:solidFill>
                  </a:rPr>
                  <a:t>Carina</a:t>
                </a:r>
              </a:p>
            </p:txBody>
          </p:sp>
        </p:grpSp>
        <p:grpSp>
          <p:nvGrpSpPr>
            <p:cNvPr id="31" name="R main">
              <a:extLst>
                <a:ext uri="{FF2B5EF4-FFF2-40B4-BE49-F238E27FC236}">
                  <a16:creationId xmlns:a16="http://schemas.microsoft.com/office/drawing/2014/main" id="{FD3C8F06-97DB-4806-B128-DC98566F39D3}"/>
                </a:ext>
              </a:extLst>
            </p:cNvPr>
            <p:cNvGrpSpPr/>
            <p:nvPr/>
          </p:nvGrpSpPr>
          <p:grpSpPr>
            <a:xfrm>
              <a:off x="4583225" y="4037753"/>
              <a:ext cx="1498863" cy="1195626"/>
              <a:chOff x="4623600" y="3874224"/>
              <a:chExt cx="1498863" cy="1195626"/>
            </a:xfrm>
          </p:grpSpPr>
          <p:cxnSp>
            <p:nvCxnSpPr>
              <p:cNvPr id="35" name="Straight Arrow Connector 34">
                <a:extLst>
                  <a:ext uri="{FF2B5EF4-FFF2-40B4-BE49-F238E27FC236}">
                    <a16:creationId xmlns:a16="http://schemas.microsoft.com/office/drawing/2014/main" id="{6C178A05-0DFB-41ED-8AF1-EFC14D9CBFB5}"/>
                  </a:ext>
                </a:extLst>
              </p:cNvPr>
              <p:cNvCxnSpPr>
                <a:cxnSpLocks/>
                <a:stCxn id="39" idx="0"/>
              </p:cNvCxnSpPr>
              <p:nvPr/>
            </p:nvCxnSpPr>
            <p:spPr>
              <a:xfrm flipH="1" flipV="1">
                <a:off x="5337736" y="3874224"/>
                <a:ext cx="35296" cy="549295"/>
              </a:xfrm>
              <a:prstGeom prst="straightConnector1">
                <a:avLst/>
              </a:prstGeom>
              <a:ln w="25400">
                <a:solidFill>
                  <a:schemeClr val="accent6">
                    <a:lumMod val="75000"/>
                  </a:schemeClr>
                </a:solidFill>
                <a:tailEnd type="triangle"/>
              </a:ln>
            </p:spPr>
            <p:style>
              <a:lnRef idx="3">
                <a:schemeClr val="accent6"/>
              </a:lnRef>
              <a:fillRef idx="0">
                <a:schemeClr val="accent6"/>
              </a:fillRef>
              <a:effectRef idx="2">
                <a:schemeClr val="accent6"/>
              </a:effectRef>
              <a:fontRef idx="minor">
                <a:schemeClr val="tx1"/>
              </a:fontRef>
            </p:style>
          </p:cxnSp>
          <p:sp>
            <p:nvSpPr>
              <p:cNvPr id="39" name="TextBox 38">
                <a:extLst>
                  <a:ext uri="{FF2B5EF4-FFF2-40B4-BE49-F238E27FC236}">
                    <a16:creationId xmlns:a16="http://schemas.microsoft.com/office/drawing/2014/main" id="{1B8E853B-ED34-49B9-99BE-21E4BE88E1B0}"/>
                  </a:ext>
                </a:extLst>
              </p:cNvPr>
              <p:cNvSpPr txBox="1"/>
              <p:nvPr/>
            </p:nvSpPr>
            <p:spPr>
              <a:xfrm>
                <a:off x="4623600" y="4423519"/>
                <a:ext cx="1498863" cy="646331"/>
              </a:xfrm>
              <a:prstGeom prst="rect">
                <a:avLst/>
              </a:prstGeom>
              <a:solidFill>
                <a:schemeClr val="tx1"/>
              </a:solidFill>
              <a:ln>
                <a:solidFill>
                  <a:schemeClr val="accent6">
                    <a:lumMod val="75000"/>
                  </a:schemeClr>
                </a:solidFill>
              </a:ln>
            </p:spPr>
            <p:txBody>
              <a:bodyPr wrap="square" rtlCol="0">
                <a:spAutoFit/>
              </a:bodyPr>
              <a:lstStyle/>
              <a:p>
                <a:pPr algn="ctr"/>
                <a:r>
                  <a:rPr lang="en-US" dirty="0">
                    <a:solidFill>
                      <a:schemeClr val="accent6">
                        <a:lumMod val="75000"/>
                      </a:schemeClr>
                    </a:solidFill>
                  </a:rPr>
                  <a:t>Right main bronchus</a:t>
                </a:r>
              </a:p>
            </p:txBody>
          </p:sp>
        </p:grpSp>
        <p:grpSp>
          <p:nvGrpSpPr>
            <p:cNvPr id="44" name="L main">
              <a:extLst>
                <a:ext uri="{FF2B5EF4-FFF2-40B4-BE49-F238E27FC236}">
                  <a16:creationId xmlns:a16="http://schemas.microsoft.com/office/drawing/2014/main" id="{CD2F4806-F37A-4B10-B642-15963F92D17E}"/>
                </a:ext>
              </a:extLst>
            </p:cNvPr>
            <p:cNvGrpSpPr/>
            <p:nvPr/>
          </p:nvGrpSpPr>
          <p:grpSpPr>
            <a:xfrm>
              <a:off x="6337772" y="3674915"/>
              <a:ext cx="1498863" cy="1273075"/>
              <a:chOff x="5924157" y="3449133"/>
              <a:chExt cx="1498863" cy="1273075"/>
            </a:xfrm>
          </p:grpSpPr>
          <p:sp>
            <p:nvSpPr>
              <p:cNvPr id="45" name="TextBox 44">
                <a:extLst>
                  <a:ext uri="{FF2B5EF4-FFF2-40B4-BE49-F238E27FC236}">
                    <a16:creationId xmlns:a16="http://schemas.microsoft.com/office/drawing/2014/main" id="{EACF987E-4DFF-43DD-8636-ADA738C59864}"/>
                  </a:ext>
                </a:extLst>
              </p:cNvPr>
              <p:cNvSpPr txBox="1"/>
              <p:nvPr/>
            </p:nvSpPr>
            <p:spPr>
              <a:xfrm>
                <a:off x="5924157" y="4075877"/>
                <a:ext cx="1498863" cy="646331"/>
              </a:xfrm>
              <a:prstGeom prst="rect">
                <a:avLst/>
              </a:prstGeom>
              <a:solidFill>
                <a:schemeClr val="tx1"/>
              </a:solidFill>
              <a:ln>
                <a:solidFill>
                  <a:schemeClr val="accent6">
                    <a:lumMod val="75000"/>
                  </a:schemeClr>
                </a:solidFill>
              </a:ln>
            </p:spPr>
            <p:txBody>
              <a:bodyPr wrap="square" rtlCol="0">
                <a:spAutoFit/>
              </a:bodyPr>
              <a:lstStyle/>
              <a:p>
                <a:pPr algn="ctr"/>
                <a:r>
                  <a:rPr lang="en-US" dirty="0">
                    <a:solidFill>
                      <a:schemeClr val="accent6">
                        <a:lumMod val="75000"/>
                      </a:schemeClr>
                    </a:solidFill>
                  </a:rPr>
                  <a:t>Left main bronchus</a:t>
                </a:r>
              </a:p>
            </p:txBody>
          </p:sp>
          <p:cxnSp>
            <p:nvCxnSpPr>
              <p:cNvPr id="46" name="Straight Arrow Connector 45">
                <a:extLst>
                  <a:ext uri="{FF2B5EF4-FFF2-40B4-BE49-F238E27FC236}">
                    <a16:creationId xmlns:a16="http://schemas.microsoft.com/office/drawing/2014/main" id="{BE25D585-4068-40FC-BE4F-3DC3D8F5D125}"/>
                  </a:ext>
                </a:extLst>
              </p:cNvPr>
              <p:cNvCxnSpPr>
                <a:cxnSpLocks/>
                <a:stCxn id="45" idx="0"/>
              </p:cNvCxnSpPr>
              <p:nvPr/>
            </p:nvCxnSpPr>
            <p:spPr>
              <a:xfrm flipH="1" flipV="1">
                <a:off x="6160486" y="3449133"/>
                <a:ext cx="513103" cy="626744"/>
              </a:xfrm>
              <a:prstGeom prst="straightConnector1">
                <a:avLst/>
              </a:prstGeom>
              <a:ln w="25400">
                <a:solidFill>
                  <a:schemeClr val="accent6">
                    <a:lumMod val="75000"/>
                  </a:schemeClr>
                </a:solidFill>
                <a:tailEnd type="triangle"/>
              </a:ln>
            </p:spPr>
            <p:style>
              <a:lnRef idx="3">
                <a:schemeClr val="accent6"/>
              </a:lnRef>
              <a:fillRef idx="0">
                <a:schemeClr val="accent6"/>
              </a:fillRef>
              <a:effectRef idx="2">
                <a:schemeClr val="accent6"/>
              </a:effectRef>
              <a:fontRef idx="minor">
                <a:schemeClr val="tx1"/>
              </a:fontRef>
            </p:style>
          </p:cxnSp>
        </p:grpSp>
        <p:sp>
          <p:nvSpPr>
            <p:cNvPr id="47" name="Freeform 46"/>
            <p:cNvSpPr/>
            <p:nvPr/>
          </p:nvSpPr>
          <p:spPr>
            <a:xfrm>
              <a:off x="5421767" y="1348178"/>
              <a:ext cx="495786" cy="2197783"/>
            </a:xfrm>
            <a:custGeom>
              <a:avLst/>
              <a:gdLst>
                <a:gd name="connsiteX0" fmla="*/ 184208 w 495786"/>
                <a:gd name="connsiteY0" fmla="*/ 86727 h 2197783"/>
                <a:gd name="connsiteX1" fmla="*/ 261581 w 495786"/>
                <a:gd name="connsiteY1" fmla="*/ 445453 h 2197783"/>
                <a:gd name="connsiteX2" fmla="*/ 310818 w 495786"/>
                <a:gd name="connsiteY2" fmla="*/ 1092567 h 2197783"/>
                <a:gd name="connsiteX3" fmla="*/ 191242 w 495786"/>
                <a:gd name="connsiteY3" fmla="*/ 1690444 h 2197783"/>
                <a:gd name="connsiteX4" fmla="*/ 1328 w 495786"/>
                <a:gd name="connsiteY4" fmla="*/ 2056204 h 2197783"/>
                <a:gd name="connsiteX5" fmla="*/ 120904 w 495786"/>
                <a:gd name="connsiteY5" fmla="*/ 2182813 h 2197783"/>
                <a:gd name="connsiteX6" fmla="*/ 381156 w 495786"/>
                <a:gd name="connsiteY6" fmla="*/ 1739680 h 2197783"/>
                <a:gd name="connsiteX7" fmla="*/ 472596 w 495786"/>
                <a:gd name="connsiteY7" fmla="*/ 1437225 h 2197783"/>
                <a:gd name="connsiteX8" fmla="*/ 486664 w 495786"/>
                <a:gd name="connsiteY8" fmla="*/ 747908 h 2197783"/>
                <a:gd name="connsiteX9" fmla="*/ 353021 w 495786"/>
                <a:gd name="connsiteY9" fmla="*/ 58591 h 2197783"/>
                <a:gd name="connsiteX10" fmla="*/ 184208 w 495786"/>
                <a:gd name="connsiteY10" fmla="*/ 86727 h 2197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5786" h="2197783">
                  <a:moveTo>
                    <a:pt x="184208" y="86727"/>
                  </a:moveTo>
                  <a:cubicBezTo>
                    <a:pt x="168968" y="151204"/>
                    <a:pt x="240479" y="277813"/>
                    <a:pt x="261581" y="445453"/>
                  </a:cubicBezTo>
                  <a:cubicBezTo>
                    <a:pt x="282683" y="613093"/>
                    <a:pt x="322541" y="885069"/>
                    <a:pt x="310818" y="1092567"/>
                  </a:cubicBezTo>
                  <a:cubicBezTo>
                    <a:pt x="299095" y="1300066"/>
                    <a:pt x="242824" y="1529838"/>
                    <a:pt x="191242" y="1690444"/>
                  </a:cubicBezTo>
                  <a:cubicBezTo>
                    <a:pt x="139660" y="1851050"/>
                    <a:pt x="13051" y="1974143"/>
                    <a:pt x="1328" y="2056204"/>
                  </a:cubicBezTo>
                  <a:cubicBezTo>
                    <a:pt x="-10395" y="2138266"/>
                    <a:pt x="57599" y="2235567"/>
                    <a:pt x="120904" y="2182813"/>
                  </a:cubicBezTo>
                  <a:cubicBezTo>
                    <a:pt x="184209" y="2130059"/>
                    <a:pt x="322541" y="1863945"/>
                    <a:pt x="381156" y="1739680"/>
                  </a:cubicBezTo>
                  <a:cubicBezTo>
                    <a:pt x="439771" y="1615415"/>
                    <a:pt x="455011" y="1602520"/>
                    <a:pt x="472596" y="1437225"/>
                  </a:cubicBezTo>
                  <a:cubicBezTo>
                    <a:pt x="490181" y="1271930"/>
                    <a:pt x="506593" y="977680"/>
                    <a:pt x="486664" y="747908"/>
                  </a:cubicBezTo>
                  <a:cubicBezTo>
                    <a:pt x="466735" y="518136"/>
                    <a:pt x="402258" y="173477"/>
                    <a:pt x="353021" y="58591"/>
                  </a:cubicBezTo>
                  <a:cubicBezTo>
                    <a:pt x="303784" y="-56295"/>
                    <a:pt x="199448" y="22250"/>
                    <a:pt x="184208" y="86727"/>
                  </a:cubicBezTo>
                  <a:close/>
                </a:path>
              </a:pathLst>
            </a:custGeom>
            <a:solidFill>
              <a:schemeClr val="accent6">
                <a:lumMod val="75000"/>
                <a:alpha val="25000"/>
              </a:schemeClr>
            </a:solidFill>
            <a:ln w="254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Question two">
            <a:extLst>
              <a:ext uri="{FF2B5EF4-FFF2-40B4-BE49-F238E27FC236}">
                <a16:creationId xmlns:a16="http://schemas.microsoft.com/office/drawing/2014/main" id="{CAE17C5B-951C-4AAB-8821-CE5019AF418B}"/>
              </a:ext>
            </a:extLst>
          </p:cNvPr>
          <p:cNvSpPr txBox="1"/>
          <p:nvPr/>
        </p:nvSpPr>
        <p:spPr>
          <a:xfrm>
            <a:off x="-3" y="908670"/>
            <a:ext cx="12192000" cy="461665"/>
          </a:xfrm>
          <a:prstGeom prst="rect">
            <a:avLst/>
          </a:prstGeom>
          <a:solidFill>
            <a:schemeClr val="bg1"/>
          </a:solidFill>
        </p:spPr>
        <p:txBody>
          <a:bodyPr wrap="square" rtlCol="0">
            <a:spAutoFit/>
          </a:bodyPr>
          <a:lstStyle/>
          <a:p>
            <a:pPr algn="ctr"/>
            <a:r>
              <a:rPr lang="en-US" sz="2400" dirty="0"/>
              <a:t>What is the correct positioning for an endotracheal tube?</a:t>
            </a:r>
          </a:p>
        </p:txBody>
      </p:sp>
      <p:sp>
        <p:nvSpPr>
          <p:cNvPr id="32" name="Question Three">
            <a:extLst>
              <a:ext uri="{FF2B5EF4-FFF2-40B4-BE49-F238E27FC236}">
                <a16:creationId xmlns:a16="http://schemas.microsoft.com/office/drawing/2014/main" id="{698C3595-668D-4620-A785-FCEF054081D1}"/>
              </a:ext>
            </a:extLst>
          </p:cNvPr>
          <p:cNvSpPr txBox="1"/>
          <p:nvPr/>
        </p:nvSpPr>
        <p:spPr>
          <a:xfrm>
            <a:off x="0" y="895719"/>
            <a:ext cx="12192000" cy="461665"/>
          </a:xfrm>
          <a:prstGeom prst="rect">
            <a:avLst/>
          </a:prstGeom>
          <a:solidFill>
            <a:schemeClr val="bg1"/>
          </a:solidFill>
        </p:spPr>
        <p:txBody>
          <a:bodyPr wrap="square" rtlCol="0">
            <a:spAutoFit/>
          </a:bodyPr>
          <a:lstStyle/>
          <a:p>
            <a:pPr algn="ctr"/>
            <a:r>
              <a:rPr lang="en-US" sz="2400" dirty="0"/>
              <a:t>What would be your next step in management?</a:t>
            </a:r>
          </a:p>
        </p:txBody>
      </p:sp>
    </p:spTree>
    <p:extLst>
      <p:ext uri="{BB962C8B-B14F-4D97-AF65-F5344CB8AC3E}">
        <p14:creationId xmlns:p14="http://schemas.microsoft.com/office/powerpoint/2010/main" val="254426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49" grpId="1" animBg="1"/>
      <p:bldP spid="3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Repeat CXR"/>
          <p:cNvGrpSpPr/>
          <p:nvPr/>
        </p:nvGrpSpPr>
        <p:grpSpPr>
          <a:xfrm>
            <a:off x="2916233" y="802575"/>
            <a:ext cx="6429375" cy="6057900"/>
            <a:chOff x="2947708" y="781050"/>
            <a:chExt cx="6429375" cy="6057900"/>
          </a:xfrm>
        </p:grpSpPr>
        <p:pic>
          <p:nvPicPr>
            <p:cNvPr id="16" name="Picture 15"/>
            <p:cNvPicPr>
              <a:picLocks noChangeAspect="1"/>
            </p:cNvPicPr>
            <p:nvPr/>
          </p:nvPicPr>
          <p:blipFill>
            <a:blip r:embed="rId3"/>
            <a:stretch>
              <a:fillRect/>
            </a:stretch>
          </p:blipFill>
          <p:spPr>
            <a:xfrm>
              <a:off x="2947708" y="781050"/>
              <a:ext cx="6429375" cy="6057900"/>
            </a:xfrm>
            <a:prstGeom prst="rect">
              <a:avLst/>
            </a:prstGeom>
          </p:spPr>
        </p:pic>
        <p:sp>
          <p:nvSpPr>
            <p:cNvPr id="17" name="TextBox 16"/>
            <p:cNvSpPr txBox="1"/>
            <p:nvPr/>
          </p:nvSpPr>
          <p:spPr>
            <a:xfrm>
              <a:off x="3545733" y="6134912"/>
              <a:ext cx="5233324" cy="461665"/>
            </a:xfrm>
            <a:prstGeom prst="rect">
              <a:avLst/>
            </a:prstGeom>
            <a:noFill/>
            <a:ln>
              <a:noFill/>
            </a:ln>
          </p:spPr>
          <p:txBody>
            <a:bodyPr wrap="square" rtlCol="0">
              <a:spAutoFit/>
            </a:bodyPr>
            <a:lstStyle/>
            <a:p>
              <a:pPr algn="ctr"/>
              <a:endParaRPr lang="en-US" sz="2400" dirty="0">
                <a:solidFill>
                  <a:schemeClr val="bg1"/>
                </a:solidFill>
              </a:endParaRPr>
            </a:p>
          </p:txBody>
        </p:sp>
      </p:grpSp>
      <p:sp>
        <p:nvSpPr>
          <p:cNvPr id="22" name="Question two">
            <a:extLst>
              <a:ext uri="{FF2B5EF4-FFF2-40B4-BE49-F238E27FC236}">
                <a16:creationId xmlns:a16="http://schemas.microsoft.com/office/drawing/2014/main" id="{CAE17C5B-951C-4AAB-8821-CE5019AF418B}"/>
              </a:ext>
            </a:extLst>
          </p:cNvPr>
          <p:cNvSpPr txBox="1"/>
          <p:nvPr/>
        </p:nvSpPr>
        <p:spPr>
          <a:xfrm>
            <a:off x="-3" y="908670"/>
            <a:ext cx="12192000" cy="461665"/>
          </a:xfrm>
          <a:prstGeom prst="rect">
            <a:avLst/>
          </a:prstGeom>
          <a:solidFill>
            <a:schemeClr val="bg1"/>
          </a:solidFill>
        </p:spPr>
        <p:txBody>
          <a:bodyPr wrap="square" rtlCol="0">
            <a:spAutoFit/>
          </a:bodyPr>
          <a:lstStyle/>
          <a:p>
            <a:pPr algn="ctr"/>
            <a:r>
              <a:rPr lang="en-US" sz="2400" dirty="0"/>
              <a:t>What is the correct positioning for an endotracheal tube?</a:t>
            </a:r>
          </a:p>
        </p:txBody>
      </p:sp>
      <p:sp>
        <p:nvSpPr>
          <p:cNvPr id="18" name="Case stem">
            <a:extLst>
              <a:ext uri="{FF2B5EF4-FFF2-40B4-BE49-F238E27FC236}">
                <a16:creationId xmlns:a16="http://schemas.microsoft.com/office/drawing/2014/main" id="{641F0419-6197-437B-A96B-E329F6C18A08}"/>
              </a:ext>
            </a:extLst>
          </p:cNvPr>
          <p:cNvSpPr txBox="1"/>
          <p:nvPr/>
        </p:nvSpPr>
        <p:spPr>
          <a:xfrm>
            <a:off x="-1" y="0"/>
            <a:ext cx="12192000" cy="461665"/>
          </a:xfrm>
          <a:prstGeom prst="rect">
            <a:avLst/>
          </a:prstGeom>
          <a:solidFill>
            <a:schemeClr val="tx1"/>
          </a:solidFill>
        </p:spPr>
        <p:txBody>
          <a:bodyPr wrap="square" rtlCol="0">
            <a:spAutoFit/>
          </a:bodyPr>
          <a:lstStyle/>
          <a:p>
            <a:pPr algn="ctr"/>
            <a:r>
              <a:rPr lang="en-US" sz="2400" dirty="0">
                <a:solidFill>
                  <a:schemeClr val="bg1"/>
                </a:solidFill>
              </a:rPr>
              <a:t>45yo with ESRD develops acute hypoxemic respiratory failure.</a:t>
            </a:r>
          </a:p>
        </p:txBody>
      </p:sp>
      <p:sp>
        <p:nvSpPr>
          <p:cNvPr id="8" name="Question one">
            <a:extLst>
              <a:ext uri="{FF2B5EF4-FFF2-40B4-BE49-F238E27FC236}">
                <a16:creationId xmlns:a16="http://schemas.microsoft.com/office/drawing/2014/main" id="{EFF81F56-43CC-4858-AD5D-A3E95F6CC0D4}"/>
              </a:ext>
            </a:extLst>
          </p:cNvPr>
          <p:cNvSpPr txBox="1"/>
          <p:nvPr/>
        </p:nvSpPr>
        <p:spPr>
          <a:xfrm>
            <a:off x="-2" y="461665"/>
            <a:ext cx="12192000" cy="461665"/>
          </a:xfrm>
          <a:prstGeom prst="rect">
            <a:avLst/>
          </a:prstGeom>
          <a:solidFill>
            <a:schemeClr val="bg1"/>
          </a:solidFill>
        </p:spPr>
        <p:txBody>
          <a:bodyPr wrap="square" rtlCol="0">
            <a:spAutoFit/>
          </a:bodyPr>
          <a:lstStyle/>
          <a:p>
            <a:pPr algn="ctr"/>
            <a:r>
              <a:rPr lang="en-US" sz="2400" dirty="0"/>
              <a:t>What is your overall interpretation?</a:t>
            </a:r>
          </a:p>
        </p:txBody>
      </p:sp>
      <p:pic>
        <p:nvPicPr>
          <p:cNvPr id="3" name="Logo" descr="A picture containing drawing&#10;&#10;Description automatically generated">
            <a:extLst>
              <a:ext uri="{FF2B5EF4-FFF2-40B4-BE49-F238E27FC236}">
                <a16:creationId xmlns:a16="http://schemas.microsoft.com/office/drawing/2014/main" id="{86A08B67-C245-4E74-868D-CBFF6A362D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3890" y="6387270"/>
            <a:ext cx="1093478" cy="416055"/>
          </a:xfrm>
          <a:prstGeom prst="rect">
            <a:avLst/>
          </a:prstGeom>
        </p:spPr>
      </p:pic>
      <p:sp>
        <p:nvSpPr>
          <p:cNvPr id="12" name="Image Attribution">
            <a:extLst>
              <a:ext uri="{FF2B5EF4-FFF2-40B4-BE49-F238E27FC236}">
                <a16:creationId xmlns:a16="http://schemas.microsoft.com/office/drawing/2014/main" id="{83E7C1BA-B593-4CB9-9868-405F9EAF4794}"/>
              </a:ext>
            </a:extLst>
          </p:cNvPr>
          <p:cNvSpPr txBox="1"/>
          <p:nvPr/>
        </p:nvSpPr>
        <p:spPr>
          <a:xfrm rot="16200000">
            <a:off x="-702501" y="5691710"/>
            <a:ext cx="1866664" cy="461665"/>
          </a:xfrm>
          <a:prstGeom prst="rect">
            <a:avLst/>
          </a:prstGeom>
          <a:noFill/>
        </p:spPr>
        <p:txBody>
          <a:bodyPr wrap="square" rtlCol="0">
            <a:spAutoFit/>
          </a:bodyPr>
          <a:lstStyle/>
          <a:p>
            <a:r>
              <a:rPr lang="en-US" sz="1200" i="1" dirty="0"/>
              <a:t>Images courtesy of </a:t>
            </a:r>
          </a:p>
          <a:p>
            <a:r>
              <a:rPr lang="en-US" sz="1200" i="1" dirty="0"/>
              <a:t>Samantha King, MD</a:t>
            </a:r>
          </a:p>
        </p:txBody>
      </p:sp>
      <p:sp>
        <p:nvSpPr>
          <p:cNvPr id="42" name="Answer one">
            <a:extLst>
              <a:ext uri="{FF2B5EF4-FFF2-40B4-BE49-F238E27FC236}">
                <a16:creationId xmlns:a16="http://schemas.microsoft.com/office/drawing/2014/main" id="{D7007FF2-9E68-4FAC-B4F6-F8B1F94BFCAF}"/>
              </a:ext>
            </a:extLst>
          </p:cNvPr>
          <p:cNvSpPr txBox="1"/>
          <p:nvPr/>
        </p:nvSpPr>
        <p:spPr>
          <a:xfrm>
            <a:off x="0" y="461665"/>
            <a:ext cx="12192000" cy="461665"/>
          </a:xfrm>
          <a:prstGeom prst="rect">
            <a:avLst/>
          </a:prstGeom>
          <a:solidFill>
            <a:schemeClr val="tx1"/>
          </a:solidFill>
        </p:spPr>
        <p:txBody>
          <a:bodyPr wrap="square" rtlCol="0">
            <a:spAutoFit/>
          </a:bodyPr>
          <a:lstStyle/>
          <a:p>
            <a:pPr algn="ctr"/>
            <a:r>
              <a:rPr lang="en-US" sz="2400" dirty="0">
                <a:solidFill>
                  <a:schemeClr val="bg1"/>
                </a:solidFill>
              </a:rPr>
              <a:t>Diffuse bilateral alveolar infiltrates with air bronchograms, right mainstem intubation.</a:t>
            </a:r>
          </a:p>
        </p:txBody>
      </p:sp>
      <p:sp>
        <p:nvSpPr>
          <p:cNvPr id="43" name="Question two">
            <a:extLst>
              <a:ext uri="{FF2B5EF4-FFF2-40B4-BE49-F238E27FC236}">
                <a16:creationId xmlns:a16="http://schemas.microsoft.com/office/drawing/2014/main" id="{CAE17C5B-951C-4AAB-8821-CE5019AF418B}"/>
              </a:ext>
            </a:extLst>
          </p:cNvPr>
          <p:cNvSpPr txBox="1"/>
          <p:nvPr/>
        </p:nvSpPr>
        <p:spPr>
          <a:xfrm>
            <a:off x="-3" y="908670"/>
            <a:ext cx="12192000" cy="461665"/>
          </a:xfrm>
          <a:prstGeom prst="rect">
            <a:avLst/>
          </a:prstGeom>
          <a:solidFill>
            <a:schemeClr val="bg1"/>
          </a:solidFill>
        </p:spPr>
        <p:txBody>
          <a:bodyPr wrap="square" rtlCol="0">
            <a:spAutoFit/>
          </a:bodyPr>
          <a:lstStyle/>
          <a:p>
            <a:pPr algn="ctr"/>
            <a:r>
              <a:rPr lang="en-US" sz="2400" dirty="0"/>
              <a:t>What is the correct positioning for an endotracheal tube?</a:t>
            </a:r>
          </a:p>
        </p:txBody>
      </p:sp>
      <p:sp>
        <p:nvSpPr>
          <p:cNvPr id="32" name="Question Three">
            <a:extLst>
              <a:ext uri="{FF2B5EF4-FFF2-40B4-BE49-F238E27FC236}">
                <a16:creationId xmlns:a16="http://schemas.microsoft.com/office/drawing/2014/main" id="{698C3595-668D-4620-A785-FCEF054081D1}"/>
              </a:ext>
            </a:extLst>
          </p:cNvPr>
          <p:cNvSpPr txBox="1"/>
          <p:nvPr/>
        </p:nvSpPr>
        <p:spPr>
          <a:xfrm>
            <a:off x="-3" y="901028"/>
            <a:ext cx="12192000" cy="461665"/>
          </a:xfrm>
          <a:prstGeom prst="rect">
            <a:avLst/>
          </a:prstGeom>
          <a:solidFill>
            <a:schemeClr val="bg1"/>
          </a:solidFill>
        </p:spPr>
        <p:txBody>
          <a:bodyPr wrap="square" rtlCol="0">
            <a:spAutoFit/>
          </a:bodyPr>
          <a:lstStyle/>
          <a:p>
            <a:pPr algn="ctr"/>
            <a:r>
              <a:rPr lang="en-US" sz="2400" dirty="0"/>
              <a:t>What would be your next step in management?</a:t>
            </a:r>
          </a:p>
        </p:txBody>
      </p:sp>
      <p:grpSp>
        <p:nvGrpSpPr>
          <p:cNvPr id="19" name="ET tube 2">
            <a:extLst>
              <a:ext uri="{FF2B5EF4-FFF2-40B4-BE49-F238E27FC236}">
                <a16:creationId xmlns:a16="http://schemas.microsoft.com/office/drawing/2014/main" id="{4F053403-C2D1-44C1-AA4A-7EF0BE970CD8}"/>
              </a:ext>
            </a:extLst>
          </p:cNvPr>
          <p:cNvGrpSpPr/>
          <p:nvPr/>
        </p:nvGrpSpPr>
        <p:grpSpPr>
          <a:xfrm>
            <a:off x="5616974" y="1784498"/>
            <a:ext cx="6297118" cy="1200329"/>
            <a:chOff x="-3871418" y="3884784"/>
            <a:chExt cx="6297118" cy="1200329"/>
          </a:xfrm>
        </p:grpSpPr>
        <p:cxnSp>
          <p:nvCxnSpPr>
            <p:cNvPr id="20" name="Straight Arrow Connector 19">
              <a:extLst>
                <a:ext uri="{FF2B5EF4-FFF2-40B4-BE49-F238E27FC236}">
                  <a16:creationId xmlns:a16="http://schemas.microsoft.com/office/drawing/2014/main" id="{46A54E3D-8CCB-4432-ADF0-0833ACF2AB86}"/>
                </a:ext>
              </a:extLst>
            </p:cNvPr>
            <p:cNvCxnSpPr>
              <a:cxnSpLocks/>
              <a:stCxn id="21" idx="1"/>
            </p:cNvCxnSpPr>
            <p:nvPr/>
          </p:nvCxnSpPr>
          <p:spPr>
            <a:xfrm flipH="1">
              <a:off x="-3871418" y="4484949"/>
              <a:ext cx="4065002" cy="128792"/>
            </a:xfrm>
            <a:prstGeom prst="straightConnector1">
              <a:avLst/>
            </a:prstGeom>
            <a:ln w="254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AE0FE9A4-E234-4AAA-9EAE-9F47C5F6435F}"/>
                </a:ext>
              </a:extLst>
            </p:cNvPr>
            <p:cNvSpPr txBox="1"/>
            <p:nvPr/>
          </p:nvSpPr>
          <p:spPr>
            <a:xfrm>
              <a:off x="193584" y="3884784"/>
              <a:ext cx="2232116" cy="1200329"/>
            </a:xfrm>
            <a:prstGeom prst="rect">
              <a:avLst/>
            </a:prstGeom>
            <a:noFill/>
            <a:ln w="25400">
              <a:solidFill>
                <a:schemeClr val="accent6">
                  <a:lumMod val="60000"/>
                  <a:lumOff val="40000"/>
                </a:schemeClr>
              </a:solidFill>
            </a:ln>
          </p:spPr>
          <p:txBody>
            <a:bodyPr wrap="square" rtlCol="0">
              <a:spAutoFit/>
            </a:bodyPr>
            <a:lstStyle/>
            <a:p>
              <a:pPr algn="ctr"/>
              <a:r>
                <a:rPr lang="en-US" dirty="0">
                  <a:solidFill>
                    <a:schemeClr val="accent6">
                      <a:lumMod val="60000"/>
                      <a:lumOff val="40000"/>
                    </a:schemeClr>
                  </a:solidFill>
                </a:rPr>
                <a:t>Endotracheal tube in appropriate position about 2.4 cm above the carina</a:t>
              </a:r>
            </a:p>
          </p:txBody>
        </p:sp>
      </p:grpSp>
      <p:sp>
        <p:nvSpPr>
          <p:cNvPr id="60" name="Answer two">
            <a:extLst>
              <a:ext uri="{FF2B5EF4-FFF2-40B4-BE49-F238E27FC236}">
                <a16:creationId xmlns:a16="http://schemas.microsoft.com/office/drawing/2014/main" id="{D062FDD6-707D-4898-9FD4-D93A2190168B}"/>
              </a:ext>
            </a:extLst>
          </p:cNvPr>
          <p:cNvSpPr txBox="1"/>
          <p:nvPr/>
        </p:nvSpPr>
        <p:spPr>
          <a:xfrm>
            <a:off x="3406466" y="6133632"/>
            <a:ext cx="5423654" cy="461665"/>
          </a:xfrm>
          <a:prstGeom prst="rect">
            <a:avLst/>
          </a:prstGeom>
          <a:solidFill>
            <a:schemeClr val="tx1"/>
          </a:solidFill>
          <a:ln>
            <a:solidFill>
              <a:schemeClr val="bg1"/>
            </a:solidFill>
          </a:ln>
        </p:spPr>
        <p:txBody>
          <a:bodyPr wrap="square" rtlCol="0">
            <a:spAutoFit/>
          </a:bodyPr>
          <a:lstStyle/>
          <a:p>
            <a:pPr algn="ctr"/>
            <a:r>
              <a:rPr lang="en-US" sz="2400" dirty="0">
                <a:solidFill>
                  <a:schemeClr val="bg1"/>
                </a:solidFill>
              </a:rPr>
              <a:t>Repeat CXR after ET tube retracted 4 cm</a:t>
            </a:r>
          </a:p>
        </p:txBody>
      </p:sp>
      <p:sp>
        <p:nvSpPr>
          <p:cNvPr id="24" name="Retract the ET tube">
            <a:extLst>
              <a:ext uri="{FF2B5EF4-FFF2-40B4-BE49-F238E27FC236}">
                <a16:creationId xmlns:a16="http://schemas.microsoft.com/office/drawing/2014/main" id="{57FF0F72-5149-42AB-8B8F-6F74AD3E260F}"/>
              </a:ext>
            </a:extLst>
          </p:cNvPr>
          <p:cNvSpPr txBox="1"/>
          <p:nvPr/>
        </p:nvSpPr>
        <p:spPr>
          <a:xfrm>
            <a:off x="525798" y="1556660"/>
            <a:ext cx="2006528" cy="1200329"/>
          </a:xfrm>
          <a:prstGeom prst="rect">
            <a:avLst/>
          </a:prstGeom>
          <a:solidFill>
            <a:schemeClr val="tx1"/>
          </a:solidFill>
        </p:spPr>
        <p:txBody>
          <a:bodyPr wrap="square" rtlCol="0">
            <a:spAutoFit/>
          </a:bodyPr>
          <a:lstStyle/>
          <a:p>
            <a:pPr algn="ctr"/>
            <a:r>
              <a:rPr lang="en-US" sz="2400" dirty="0">
                <a:solidFill>
                  <a:schemeClr val="bg1"/>
                </a:solidFill>
              </a:rPr>
              <a:t>Retract the endotracheal tube. </a:t>
            </a:r>
          </a:p>
        </p:txBody>
      </p:sp>
    </p:spTree>
    <p:extLst>
      <p:ext uri="{BB962C8B-B14F-4D97-AF65-F5344CB8AC3E}">
        <p14:creationId xmlns:p14="http://schemas.microsoft.com/office/powerpoint/2010/main" val="1708864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ase stem">
            <a:extLst>
              <a:ext uri="{FF2B5EF4-FFF2-40B4-BE49-F238E27FC236}">
                <a16:creationId xmlns:a16="http://schemas.microsoft.com/office/drawing/2014/main" id="{641F0419-6197-437B-A96B-E329F6C18A08}"/>
              </a:ext>
            </a:extLst>
          </p:cNvPr>
          <p:cNvSpPr txBox="1"/>
          <p:nvPr/>
        </p:nvSpPr>
        <p:spPr>
          <a:xfrm>
            <a:off x="-1" y="0"/>
            <a:ext cx="12192000" cy="461665"/>
          </a:xfrm>
          <a:prstGeom prst="rect">
            <a:avLst/>
          </a:prstGeom>
          <a:solidFill>
            <a:schemeClr val="tx1"/>
          </a:solidFill>
        </p:spPr>
        <p:txBody>
          <a:bodyPr wrap="square" rtlCol="0">
            <a:spAutoFit/>
          </a:bodyPr>
          <a:lstStyle/>
          <a:p>
            <a:pPr algn="ctr"/>
            <a:r>
              <a:rPr lang="en-US" sz="2400" dirty="0">
                <a:solidFill>
                  <a:schemeClr val="bg1"/>
                </a:solidFill>
              </a:rPr>
              <a:t>45yo with ESRD develops acute hypoxemic respiratory failure.</a:t>
            </a:r>
          </a:p>
        </p:txBody>
      </p:sp>
      <p:sp>
        <p:nvSpPr>
          <p:cNvPr id="8" name="Question one">
            <a:extLst>
              <a:ext uri="{FF2B5EF4-FFF2-40B4-BE49-F238E27FC236}">
                <a16:creationId xmlns:a16="http://schemas.microsoft.com/office/drawing/2014/main" id="{EFF81F56-43CC-4858-AD5D-A3E95F6CC0D4}"/>
              </a:ext>
            </a:extLst>
          </p:cNvPr>
          <p:cNvSpPr txBox="1"/>
          <p:nvPr/>
        </p:nvSpPr>
        <p:spPr>
          <a:xfrm>
            <a:off x="-2" y="461665"/>
            <a:ext cx="12192000" cy="461665"/>
          </a:xfrm>
          <a:prstGeom prst="rect">
            <a:avLst/>
          </a:prstGeom>
          <a:solidFill>
            <a:schemeClr val="bg1"/>
          </a:solidFill>
        </p:spPr>
        <p:txBody>
          <a:bodyPr wrap="square" rtlCol="0">
            <a:spAutoFit/>
          </a:bodyPr>
          <a:lstStyle/>
          <a:p>
            <a:pPr algn="ctr"/>
            <a:r>
              <a:rPr lang="en-US" sz="2400" dirty="0"/>
              <a:t>What is your overall interpretation?</a:t>
            </a:r>
          </a:p>
        </p:txBody>
      </p:sp>
      <p:pic>
        <p:nvPicPr>
          <p:cNvPr id="3" name="Logo" descr="A picture containing drawing&#10;&#10;Description automatically generated">
            <a:extLst>
              <a:ext uri="{FF2B5EF4-FFF2-40B4-BE49-F238E27FC236}">
                <a16:creationId xmlns:a16="http://schemas.microsoft.com/office/drawing/2014/main" id="{86A08B67-C245-4E74-868D-CBFF6A362D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890" y="6387270"/>
            <a:ext cx="1093478" cy="416055"/>
          </a:xfrm>
          <a:prstGeom prst="rect">
            <a:avLst/>
          </a:prstGeom>
        </p:spPr>
      </p:pic>
      <p:sp>
        <p:nvSpPr>
          <p:cNvPr id="21" name="Click anywhere">
            <a:extLst>
              <a:ext uri="{FF2B5EF4-FFF2-40B4-BE49-F238E27FC236}">
                <a16:creationId xmlns:a16="http://schemas.microsoft.com/office/drawing/2014/main" id="{90686ED4-BC1E-4F16-AB51-F32A925AFF96}"/>
              </a:ext>
            </a:extLst>
          </p:cNvPr>
          <p:cNvSpPr txBox="1"/>
          <p:nvPr/>
        </p:nvSpPr>
        <p:spPr>
          <a:xfrm>
            <a:off x="5530962" y="5042097"/>
            <a:ext cx="1536314" cy="1464231"/>
          </a:xfrm>
          <a:prstGeom prst="roundRect">
            <a:avLst/>
          </a:prstGeom>
          <a:solidFill>
            <a:schemeClr val="bg1"/>
          </a:solidFill>
          <a:ln w="38100">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1600" dirty="0"/>
              <a:t>Scroll or use arrows to advance and reverse slide animations</a:t>
            </a:r>
          </a:p>
        </p:txBody>
      </p:sp>
      <p:pic>
        <p:nvPicPr>
          <p:cNvPr id="2" name="Picture 1"/>
          <p:cNvPicPr>
            <a:picLocks noChangeAspect="1"/>
          </p:cNvPicPr>
          <p:nvPr/>
        </p:nvPicPr>
        <p:blipFill>
          <a:blip r:embed="rId4"/>
          <a:stretch>
            <a:fillRect/>
          </a:stretch>
        </p:blipFill>
        <p:spPr>
          <a:xfrm>
            <a:off x="2871779" y="876300"/>
            <a:ext cx="6448425" cy="5981700"/>
          </a:xfrm>
          <a:prstGeom prst="rect">
            <a:avLst/>
          </a:prstGeom>
        </p:spPr>
      </p:pic>
      <p:sp>
        <p:nvSpPr>
          <p:cNvPr id="51" name="Question two">
            <a:extLst>
              <a:ext uri="{FF2B5EF4-FFF2-40B4-BE49-F238E27FC236}">
                <a16:creationId xmlns:a16="http://schemas.microsoft.com/office/drawing/2014/main" id="{3E24A490-6EC4-473D-8AA1-59D5FA638B5B}"/>
              </a:ext>
            </a:extLst>
          </p:cNvPr>
          <p:cNvSpPr txBox="1"/>
          <p:nvPr/>
        </p:nvSpPr>
        <p:spPr>
          <a:xfrm>
            <a:off x="0" y="908682"/>
            <a:ext cx="12192000" cy="461665"/>
          </a:xfrm>
          <a:prstGeom prst="rect">
            <a:avLst/>
          </a:prstGeom>
          <a:solidFill>
            <a:schemeClr val="bg1"/>
          </a:solidFill>
        </p:spPr>
        <p:txBody>
          <a:bodyPr wrap="square" rtlCol="0">
            <a:spAutoFit/>
          </a:bodyPr>
          <a:lstStyle/>
          <a:p>
            <a:pPr algn="ctr"/>
            <a:r>
              <a:rPr lang="en-US" sz="2400" dirty="0"/>
              <a:t>Bonus: what other invasive tubes and lines are present?</a:t>
            </a:r>
          </a:p>
        </p:txBody>
      </p:sp>
      <p:sp>
        <p:nvSpPr>
          <p:cNvPr id="12" name="Image Attribution">
            <a:extLst>
              <a:ext uri="{FF2B5EF4-FFF2-40B4-BE49-F238E27FC236}">
                <a16:creationId xmlns:a16="http://schemas.microsoft.com/office/drawing/2014/main" id="{83E7C1BA-B593-4CB9-9868-405F9EAF4794}"/>
              </a:ext>
            </a:extLst>
          </p:cNvPr>
          <p:cNvSpPr txBox="1"/>
          <p:nvPr/>
        </p:nvSpPr>
        <p:spPr>
          <a:xfrm rot="16200000">
            <a:off x="-739747" y="5718485"/>
            <a:ext cx="1866664" cy="461665"/>
          </a:xfrm>
          <a:prstGeom prst="rect">
            <a:avLst/>
          </a:prstGeom>
          <a:noFill/>
        </p:spPr>
        <p:txBody>
          <a:bodyPr wrap="square" rtlCol="0">
            <a:spAutoFit/>
          </a:bodyPr>
          <a:lstStyle/>
          <a:p>
            <a:r>
              <a:rPr lang="en-US" sz="1200" i="1" dirty="0"/>
              <a:t>Images courtesy of </a:t>
            </a:r>
          </a:p>
          <a:p>
            <a:r>
              <a:rPr lang="en-US" sz="1200" i="1" dirty="0"/>
              <a:t>Samantha King, MD</a:t>
            </a:r>
          </a:p>
        </p:txBody>
      </p:sp>
      <p:grpSp>
        <p:nvGrpSpPr>
          <p:cNvPr id="47" name="R IJ HD cath"/>
          <p:cNvGrpSpPr/>
          <p:nvPr/>
        </p:nvGrpSpPr>
        <p:grpSpPr>
          <a:xfrm>
            <a:off x="193584" y="1883642"/>
            <a:ext cx="5051516" cy="973858"/>
            <a:chOff x="193584" y="1883642"/>
            <a:chExt cx="5051516" cy="973858"/>
          </a:xfrm>
        </p:grpSpPr>
        <p:cxnSp>
          <p:nvCxnSpPr>
            <p:cNvPr id="17" name="Straight Arrow Connector 16"/>
            <p:cNvCxnSpPr/>
            <p:nvPr/>
          </p:nvCxnSpPr>
          <p:spPr>
            <a:xfrm>
              <a:off x="2425700" y="2302742"/>
              <a:ext cx="2819400" cy="554758"/>
            </a:xfrm>
            <a:prstGeom prst="straightConnector1">
              <a:avLst/>
            </a:prstGeom>
            <a:ln w="254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193584" y="1883642"/>
              <a:ext cx="2232116" cy="923330"/>
            </a:xfrm>
            <a:prstGeom prst="rect">
              <a:avLst/>
            </a:prstGeom>
            <a:noFill/>
            <a:ln w="25400">
              <a:solidFill>
                <a:schemeClr val="accent4">
                  <a:lumMod val="60000"/>
                  <a:lumOff val="40000"/>
                </a:schemeClr>
              </a:solidFill>
            </a:ln>
          </p:spPr>
          <p:txBody>
            <a:bodyPr wrap="square" rtlCol="0">
              <a:spAutoFit/>
            </a:bodyPr>
            <a:lstStyle/>
            <a:p>
              <a:pPr algn="ctr"/>
              <a:r>
                <a:rPr lang="en-US" dirty="0">
                  <a:solidFill>
                    <a:schemeClr val="accent4">
                      <a:lumMod val="60000"/>
                      <a:lumOff val="40000"/>
                    </a:schemeClr>
                  </a:solidFill>
                </a:rPr>
                <a:t>Right IJ dialysis catheter terminating in the SVC</a:t>
              </a:r>
            </a:p>
          </p:txBody>
        </p:sp>
      </p:grpSp>
      <p:grpSp>
        <p:nvGrpSpPr>
          <p:cNvPr id="46" name="OG tube"/>
          <p:cNvGrpSpPr/>
          <p:nvPr/>
        </p:nvGrpSpPr>
        <p:grpSpPr>
          <a:xfrm>
            <a:off x="8507896" y="5256623"/>
            <a:ext cx="3471491" cy="923330"/>
            <a:chOff x="8426177" y="5463940"/>
            <a:chExt cx="3471491" cy="923330"/>
          </a:xfrm>
        </p:grpSpPr>
        <p:cxnSp>
          <p:nvCxnSpPr>
            <p:cNvPr id="23" name="Straight Arrow Connector 22"/>
            <p:cNvCxnSpPr>
              <a:cxnSpLocks/>
              <a:stCxn id="24" idx="1"/>
            </p:cNvCxnSpPr>
            <p:nvPr/>
          </p:nvCxnSpPr>
          <p:spPr>
            <a:xfrm flipH="1">
              <a:off x="8426177" y="5925605"/>
              <a:ext cx="1378223" cy="0"/>
            </a:xfrm>
            <a:prstGeom prst="straightConnector1">
              <a:avLst/>
            </a:prstGeom>
            <a:ln w="25400">
              <a:solidFill>
                <a:schemeClr val="accent5">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9804400" y="5463940"/>
              <a:ext cx="2093268" cy="923330"/>
            </a:xfrm>
            <a:prstGeom prst="rect">
              <a:avLst/>
            </a:prstGeom>
            <a:noFill/>
            <a:ln w="25400">
              <a:solidFill>
                <a:schemeClr val="accent5">
                  <a:lumMod val="60000"/>
                  <a:lumOff val="40000"/>
                </a:schemeClr>
              </a:solidFill>
            </a:ln>
          </p:spPr>
          <p:txBody>
            <a:bodyPr wrap="square" rtlCol="0">
              <a:spAutoFit/>
            </a:bodyPr>
            <a:lstStyle/>
            <a:p>
              <a:pPr algn="ctr"/>
              <a:r>
                <a:rPr lang="en-US" dirty="0">
                  <a:solidFill>
                    <a:schemeClr val="accent1">
                      <a:lumMod val="60000"/>
                      <a:lumOff val="40000"/>
                    </a:schemeClr>
                  </a:solidFill>
                </a:rPr>
                <a:t>OG tube terminating in the proximal stomach</a:t>
              </a:r>
            </a:p>
          </p:txBody>
        </p:sp>
      </p:grpSp>
      <p:sp>
        <p:nvSpPr>
          <p:cNvPr id="42" name="Answer one">
            <a:extLst>
              <a:ext uri="{FF2B5EF4-FFF2-40B4-BE49-F238E27FC236}">
                <a16:creationId xmlns:a16="http://schemas.microsoft.com/office/drawing/2014/main" id="{D7007FF2-9E68-4FAC-B4F6-F8B1F94BFCAF}"/>
              </a:ext>
            </a:extLst>
          </p:cNvPr>
          <p:cNvSpPr txBox="1"/>
          <p:nvPr/>
        </p:nvSpPr>
        <p:spPr>
          <a:xfrm>
            <a:off x="0" y="461665"/>
            <a:ext cx="12192000" cy="461665"/>
          </a:xfrm>
          <a:prstGeom prst="rect">
            <a:avLst/>
          </a:prstGeom>
          <a:solidFill>
            <a:schemeClr val="tx1"/>
          </a:solidFill>
        </p:spPr>
        <p:txBody>
          <a:bodyPr wrap="square" rtlCol="0">
            <a:spAutoFit/>
          </a:bodyPr>
          <a:lstStyle/>
          <a:p>
            <a:pPr algn="ctr"/>
            <a:r>
              <a:rPr lang="en-US" sz="2400" dirty="0">
                <a:solidFill>
                  <a:schemeClr val="bg1"/>
                </a:solidFill>
              </a:rPr>
              <a:t>Diffuse bilateral alveolar infiltrates with air </a:t>
            </a:r>
            <a:r>
              <a:rPr lang="en-US" sz="2400" dirty="0" err="1">
                <a:solidFill>
                  <a:schemeClr val="bg1"/>
                </a:solidFill>
              </a:rPr>
              <a:t>bronchograms</a:t>
            </a:r>
            <a:r>
              <a:rPr lang="en-US" sz="2400" dirty="0">
                <a:solidFill>
                  <a:schemeClr val="bg1"/>
                </a:solidFill>
              </a:rPr>
              <a:t>, right mainstem intubation.</a:t>
            </a:r>
          </a:p>
        </p:txBody>
      </p:sp>
    </p:spTree>
    <p:extLst>
      <p:ext uri="{BB962C8B-B14F-4D97-AF65-F5344CB8AC3E}">
        <p14:creationId xmlns:p14="http://schemas.microsoft.com/office/powerpoint/2010/main" val="419515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p:cNvPicPr>
            <a:picLocks noChangeAspect="1"/>
          </p:cNvPicPr>
          <p:nvPr/>
        </p:nvPicPr>
        <p:blipFill rotWithShape="1">
          <a:blip r:embed="rId3"/>
          <a:srcRect b="8988"/>
          <a:stretch/>
        </p:blipFill>
        <p:spPr>
          <a:xfrm>
            <a:off x="2881303" y="1330409"/>
            <a:ext cx="6429375" cy="5522090"/>
          </a:xfrm>
          <a:prstGeom prst="rect">
            <a:avLst/>
          </a:prstGeom>
        </p:spPr>
      </p:pic>
      <p:sp>
        <p:nvSpPr>
          <p:cNvPr id="18" name="Case stem">
            <a:extLst>
              <a:ext uri="{FF2B5EF4-FFF2-40B4-BE49-F238E27FC236}">
                <a16:creationId xmlns:a16="http://schemas.microsoft.com/office/drawing/2014/main" id="{641F0419-6197-437B-A96B-E329F6C18A08}"/>
              </a:ext>
            </a:extLst>
          </p:cNvPr>
          <p:cNvSpPr txBox="1"/>
          <p:nvPr/>
        </p:nvSpPr>
        <p:spPr>
          <a:xfrm>
            <a:off x="-1" y="0"/>
            <a:ext cx="12192000" cy="461665"/>
          </a:xfrm>
          <a:prstGeom prst="rect">
            <a:avLst/>
          </a:prstGeom>
          <a:solidFill>
            <a:schemeClr val="tx1"/>
          </a:solidFill>
        </p:spPr>
        <p:txBody>
          <a:bodyPr wrap="square" rtlCol="0">
            <a:spAutoFit/>
          </a:bodyPr>
          <a:lstStyle/>
          <a:p>
            <a:pPr algn="ctr"/>
            <a:r>
              <a:rPr lang="en-US" sz="2400" dirty="0">
                <a:solidFill>
                  <a:schemeClr val="bg1"/>
                </a:solidFill>
              </a:rPr>
              <a:t>52 </a:t>
            </a:r>
            <a:r>
              <a:rPr lang="en-US" sz="2400" dirty="0" err="1">
                <a:solidFill>
                  <a:schemeClr val="bg1"/>
                </a:solidFill>
              </a:rPr>
              <a:t>yo</a:t>
            </a:r>
            <a:r>
              <a:rPr lang="en-US" sz="2400" dirty="0">
                <a:solidFill>
                  <a:schemeClr val="bg1"/>
                </a:solidFill>
              </a:rPr>
              <a:t> M w/ myasthenia gravis admitted for respiratory failure and septic shock of unclear source.</a:t>
            </a:r>
          </a:p>
        </p:txBody>
      </p:sp>
      <p:pic>
        <p:nvPicPr>
          <p:cNvPr id="3" name="Logo" descr="A picture containing drawing&#10;&#10;Description automatically generated">
            <a:extLst>
              <a:ext uri="{FF2B5EF4-FFF2-40B4-BE49-F238E27FC236}">
                <a16:creationId xmlns:a16="http://schemas.microsoft.com/office/drawing/2014/main" id="{86A08B67-C245-4E74-868D-CBFF6A362D9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43890" y="6387270"/>
            <a:ext cx="1093478" cy="416055"/>
          </a:xfrm>
          <a:prstGeom prst="rect">
            <a:avLst/>
          </a:prstGeom>
        </p:spPr>
      </p:pic>
      <p:sp>
        <p:nvSpPr>
          <p:cNvPr id="12" name="Image Attribution">
            <a:extLst>
              <a:ext uri="{FF2B5EF4-FFF2-40B4-BE49-F238E27FC236}">
                <a16:creationId xmlns:a16="http://schemas.microsoft.com/office/drawing/2014/main" id="{83E7C1BA-B593-4CB9-9868-405F9EAF4794}"/>
              </a:ext>
            </a:extLst>
          </p:cNvPr>
          <p:cNvSpPr txBox="1"/>
          <p:nvPr/>
        </p:nvSpPr>
        <p:spPr>
          <a:xfrm rot="16200000">
            <a:off x="-702498" y="5705703"/>
            <a:ext cx="1866664" cy="461665"/>
          </a:xfrm>
          <a:prstGeom prst="rect">
            <a:avLst/>
          </a:prstGeom>
          <a:noFill/>
        </p:spPr>
        <p:txBody>
          <a:bodyPr wrap="square" rtlCol="0">
            <a:spAutoFit/>
          </a:bodyPr>
          <a:lstStyle/>
          <a:p>
            <a:r>
              <a:rPr lang="en-US" sz="1200" i="1" dirty="0"/>
              <a:t>Images courtesy of </a:t>
            </a:r>
          </a:p>
          <a:p>
            <a:r>
              <a:rPr lang="en-US" sz="1200" i="1" dirty="0"/>
              <a:t>Samantha King, MD</a:t>
            </a:r>
          </a:p>
        </p:txBody>
      </p:sp>
      <p:grpSp>
        <p:nvGrpSpPr>
          <p:cNvPr id="31" name="Left IJ triple lumen"/>
          <p:cNvGrpSpPr/>
          <p:nvPr/>
        </p:nvGrpSpPr>
        <p:grpSpPr>
          <a:xfrm>
            <a:off x="6643378" y="1864425"/>
            <a:ext cx="5393991" cy="692187"/>
            <a:chOff x="6643378" y="1645767"/>
            <a:chExt cx="5393991" cy="692187"/>
          </a:xfrm>
        </p:grpSpPr>
        <p:cxnSp>
          <p:nvCxnSpPr>
            <p:cNvPr id="5" name="Straight Arrow Connector 4"/>
            <p:cNvCxnSpPr>
              <a:stCxn id="6" idx="1"/>
            </p:cNvCxnSpPr>
            <p:nvPr/>
          </p:nvCxnSpPr>
          <p:spPr>
            <a:xfrm flipH="1">
              <a:off x="6643378" y="1968933"/>
              <a:ext cx="2969545" cy="369021"/>
            </a:xfrm>
            <a:prstGeom prst="straightConnector1">
              <a:avLst/>
            </a:prstGeom>
            <a:ln w="28575">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9612923" y="1645767"/>
              <a:ext cx="2424446" cy="646331"/>
            </a:xfrm>
            <a:prstGeom prst="rect">
              <a:avLst/>
            </a:prstGeom>
            <a:noFill/>
            <a:ln w="28575">
              <a:solidFill>
                <a:schemeClr val="accent4">
                  <a:lumMod val="60000"/>
                  <a:lumOff val="40000"/>
                </a:schemeClr>
              </a:solidFill>
            </a:ln>
          </p:spPr>
          <p:txBody>
            <a:bodyPr wrap="square" rtlCol="0">
              <a:spAutoFit/>
            </a:bodyPr>
            <a:lstStyle/>
            <a:p>
              <a:pPr algn="ctr"/>
              <a:r>
                <a:rPr lang="en-US" dirty="0">
                  <a:solidFill>
                    <a:schemeClr val="accent4">
                      <a:lumMod val="60000"/>
                      <a:lumOff val="40000"/>
                    </a:schemeClr>
                  </a:solidFill>
                </a:rPr>
                <a:t>Left IJ central line (triple lumen)</a:t>
              </a:r>
            </a:p>
          </p:txBody>
        </p:sp>
      </p:grpSp>
      <p:sp>
        <p:nvSpPr>
          <p:cNvPr id="8" name="Question one">
            <a:extLst>
              <a:ext uri="{FF2B5EF4-FFF2-40B4-BE49-F238E27FC236}">
                <a16:creationId xmlns:a16="http://schemas.microsoft.com/office/drawing/2014/main" id="{EFF81F56-43CC-4858-AD5D-A3E95F6CC0D4}"/>
              </a:ext>
            </a:extLst>
          </p:cNvPr>
          <p:cNvSpPr txBox="1"/>
          <p:nvPr/>
        </p:nvSpPr>
        <p:spPr>
          <a:xfrm>
            <a:off x="-2" y="461665"/>
            <a:ext cx="12192000" cy="461665"/>
          </a:xfrm>
          <a:prstGeom prst="rect">
            <a:avLst/>
          </a:prstGeom>
          <a:solidFill>
            <a:schemeClr val="bg1"/>
          </a:solidFill>
        </p:spPr>
        <p:txBody>
          <a:bodyPr wrap="square" rtlCol="0">
            <a:spAutoFit/>
          </a:bodyPr>
          <a:lstStyle/>
          <a:p>
            <a:pPr algn="ctr"/>
            <a:r>
              <a:rPr lang="en-US" sz="2400" dirty="0"/>
              <a:t>What is your overall interpretation?</a:t>
            </a:r>
          </a:p>
        </p:txBody>
      </p:sp>
      <p:grpSp>
        <p:nvGrpSpPr>
          <p:cNvPr id="36" name="Right IJ HD cath"/>
          <p:cNvGrpSpPr/>
          <p:nvPr/>
        </p:nvGrpSpPr>
        <p:grpSpPr>
          <a:xfrm>
            <a:off x="154614" y="1976405"/>
            <a:ext cx="5338136" cy="369332"/>
            <a:chOff x="154614" y="1757747"/>
            <a:chExt cx="5338136" cy="369332"/>
          </a:xfrm>
        </p:grpSpPr>
        <p:sp>
          <p:nvSpPr>
            <p:cNvPr id="15" name="TextBox 14"/>
            <p:cNvSpPr txBox="1"/>
            <p:nvPr/>
          </p:nvSpPr>
          <p:spPr>
            <a:xfrm>
              <a:off x="154614" y="1757747"/>
              <a:ext cx="2424446" cy="369332"/>
            </a:xfrm>
            <a:prstGeom prst="rect">
              <a:avLst/>
            </a:prstGeom>
            <a:noFill/>
            <a:ln w="28575">
              <a:solidFill>
                <a:schemeClr val="accent3">
                  <a:lumMod val="60000"/>
                  <a:lumOff val="40000"/>
                </a:schemeClr>
              </a:solidFill>
            </a:ln>
          </p:spPr>
          <p:txBody>
            <a:bodyPr wrap="square" rtlCol="0">
              <a:spAutoFit/>
            </a:bodyPr>
            <a:lstStyle/>
            <a:p>
              <a:pPr algn="ctr"/>
              <a:r>
                <a:rPr lang="en-US" dirty="0">
                  <a:solidFill>
                    <a:schemeClr val="accent3">
                      <a:lumMod val="60000"/>
                      <a:lumOff val="40000"/>
                    </a:schemeClr>
                  </a:solidFill>
                </a:rPr>
                <a:t>Right IJ dialysis catheter</a:t>
              </a:r>
            </a:p>
          </p:txBody>
        </p:sp>
        <p:cxnSp>
          <p:nvCxnSpPr>
            <p:cNvPr id="9" name="Straight Arrow Connector 8"/>
            <p:cNvCxnSpPr>
              <a:cxnSpLocks/>
              <a:stCxn id="15" idx="3"/>
              <a:endCxn id="47" idx="1"/>
            </p:cNvCxnSpPr>
            <p:nvPr/>
          </p:nvCxnSpPr>
          <p:spPr>
            <a:xfrm>
              <a:off x="2579060" y="1942413"/>
              <a:ext cx="2913690" cy="107636"/>
            </a:xfrm>
            <a:prstGeom prst="straightConnector1">
              <a:avLst/>
            </a:prstGeom>
            <a:ln w="28575">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2" name="OG tube"/>
          <p:cNvGrpSpPr/>
          <p:nvPr/>
        </p:nvGrpSpPr>
        <p:grpSpPr>
          <a:xfrm>
            <a:off x="5878688" y="2895668"/>
            <a:ext cx="6139631" cy="1886273"/>
            <a:chOff x="5878688" y="2677010"/>
            <a:chExt cx="6139631" cy="1886273"/>
          </a:xfrm>
        </p:grpSpPr>
        <p:sp>
          <p:nvSpPr>
            <p:cNvPr id="19" name="TextBox 18"/>
            <p:cNvSpPr txBox="1"/>
            <p:nvPr/>
          </p:nvSpPr>
          <p:spPr>
            <a:xfrm>
              <a:off x="9593873" y="2677010"/>
              <a:ext cx="2424446" cy="369332"/>
            </a:xfrm>
            <a:prstGeom prst="rect">
              <a:avLst/>
            </a:prstGeom>
            <a:noFill/>
            <a:ln w="28575">
              <a:solidFill>
                <a:schemeClr val="accent6">
                  <a:lumMod val="75000"/>
                </a:schemeClr>
              </a:solidFill>
            </a:ln>
          </p:spPr>
          <p:txBody>
            <a:bodyPr wrap="square" rtlCol="0">
              <a:spAutoFit/>
            </a:bodyPr>
            <a:lstStyle/>
            <a:p>
              <a:pPr algn="ctr"/>
              <a:r>
                <a:rPr lang="en-US" dirty="0">
                  <a:solidFill>
                    <a:schemeClr val="accent6">
                      <a:lumMod val="60000"/>
                      <a:lumOff val="40000"/>
                    </a:schemeClr>
                  </a:solidFill>
                </a:rPr>
                <a:t>OG tube</a:t>
              </a:r>
            </a:p>
          </p:txBody>
        </p:sp>
        <p:cxnSp>
          <p:nvCxnSpPr>
            <p:cNvPr id="11" name="Straight Arrow Connector 10"/>
            <p:cNvCxnSpPr>
              <a:stCxn id="19" idx="1"/>
            </p:cNvCxnSpPr>
            <p:nvPr/>
          </p:nvCxnSpPr>
          <p:spPr>
            <a:xfrm flipH="1">
              <a:off x="5878688" y="2861676"/>
              <a:ext cx="3715185" cy="1701607"/>
            </a:xfrm>
            <a:prstGeom prst="straightConnector1">
              <a:avLst/>
            </a:prstGeom>
            <a:ln w="28575">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51" name="Question two">
            <a:extLst>
              <a:ext uri="{FF2B5EF4-FFF2-40B4-BE49-F238E27FC236}">
                <a16:creationId xmlns:a16="http://schemas.microsoft.com/office/drawing/2014/main" id="{3E24A490-6EC4-473D-8AA1-59D5FA638B5B}"/>
              </a:ext>
            </a:extLst>
          </p:cNvPr>
          <p:cNvSpPr txBox="1"/>
          <p:nvPr/>
        </p:nvSpPr>
        <p:spPr>
          <a:xfrm>
            <a:off x="-3" y="908670"/>
            <a:ext cx="12192000" cy="461665"/>
          </a:xfrm>
          <a:prstGeom prst="rect">
            <a:avLst/>
          </a:prstGeom>
          <a:solidFill>
            <a:schemeClr val="bg1"/>
          </a:solidFill>
        </p:spPr>
        <p:txBody>
          <a:bodyPr wrap="square" rtlCol="0">
            <a:spAutoFit/>
          </a:bodyPr>
          <a:lstStyle/>
          <a:p>
            <a:pPr algn="ctr"/>
            <a:r>
              <a:rPr lang="en-US" sz="2400" dirty="0"/>
              <a:t>What invasive devices are present?</a:t>
            </a:r>
          </a:p>
        </p:txBody>
      </p:sp>
      <p:sp>
        <p:nvSpPr>
          <p:cNvPr id="42" name="Answer one">
            <a:extLst>
              <a:ext uri="{FF2B5EF4-FFF2-40B4-BE49-F238E27FC236}">
                <a16:creationId xmlns:a16="http://schemas.microsoft.com/office/drawing/2014/main" id="{D7007FF2-9E68-4FAC-B4F6-F8B1F94BFCAF}"/>
              </a:ext>
            </a:extLst>
          </p:cNvPr>
          <p:cNvSpPr txBox="1"/>
          <p:nvPr/>
        </p:nvSpPr>
        <p:spPr>
          <a:xfrm>
            <a:off x="0" y="461665"/>
            <a:ext cx="12192000" cy="461665"/>
          </a:xfrm>
          <a:prstGeom prst="rect">
            <a:avLst/>
          </a:prstGeom>
          <a:solidFill>
            <a:schemeClr val="tx1"/>
          </a:solidFill>
        </p:spPr>
        <p:txBody>
          <a:bodyPr wrap="square" rtlCol="0">
            <a:spAutoFit/>
          </a:bodyPr>
          <a:lstStyle/>
          <a:p>
            <a:pPr algn="ctr"/>
            <a:r>
              <a:rPr lang="en-US" sz="2400" dirty="0">
                <a:solidFill>
                  <a:schemeClr val="bg1"/>
                </a:solidFill>
              </a:rPr>
              <a:t>Small left basilar consolidation, elevated left </a:t>
            </a:r>
            <a:r>
              <a:rPr lang="en-US" sz="2400" dirty="0" err="1">
                <a:solidFill>
                  <a:schemeClr val="bg1"/>
                </a:solidFill>
              </a:rPr>
              <a:t>hemidiaphragm</a:t>
            </a:r>
            <a:r>
              <a:rPr lang="en-US" sz="2400" dirty="0">
                <a:solidFill>
                  <a:schemeClr val="bg1"/>
                </a:solidFill>
              </a:rPr>
              <a:t>, dilated loops of bowel.</a:t>
            </a:r>
          </a:p>
        </p:txBody>
      </p:sp>
      <p:grpSp>
        <p:nvGrpSpPr>
          <p:cNvPr id="34" name="ET tube"/>
          <p:cNvGrpSpPr/>
          <p:nvPr/>
        </p:nvGrpSpPr>
        <p:grpSpPr>
          <a:xfrm>
            <a:off x="154614" y="2953270"/>
            <a:ext cx="5866259" cy="1778858"/>
            <a:chOff x="154614" y="2734612"/>
            <a:chExt cx="5866259" cy="1778858"/>
          </a:xfrm>
        </p:grpSpPr>
        <p:sp>
          <p:nvSpPr>
            <p:cNvPr id="23" name="TextBox 22"/>
            <p:cNvSpPr txBox="1"/>
            <p:nvPr/>
          </p:nvSpPr>
          <p:spPr>
            <a:xfrm>
              <a:off x="154614" y="4144138"/>
              <a:ext cx="2424446" cy="369332"/>
            </a:xfrm>
            <a:prstGeom prst="rect">
              <a:avLst/>
            </a:prstGeom>
            <a:noFill/>
            <a:ln w="28575">
              <a:solidFill>
                <a:schemeClr val="accent2">
                  <a:lumMod val="60000"/>
                  <a:lumOff val="40000"/>
                </a:schemeClr>
              </a:solidFill>
            </a:ln>
          </p:spPr>
          <p:txBody>
            <a:bodyPr wrap="square" rtlCol="0">
              <a:spAutoFit/>
            </a:bodyPr>
            <a:lstStyle/>
            <a:p>
              <a:pPr algn="ctr"/>
              <a:r>
                <a:rPr lang="en-US" dirty="0">
                  <a:solidFill>
                    <a:schemeClr val="accent2">
                      <a:lumMod val="60000"/>
                      <a:lumOff val="40000"/>
                    </a:schemeClr>
                  </a:solidFill>
                </a:rPr>
                <a:t>ET tube</a:t>
              </a:r>
            </a:p>
          </p:txBody>
        </p:sp>
        <p:cxnSp>
          <p:nvCxnSpPr>
            <p:cNvPr id="25" name="Straight Arrow Connector 24"/>
            <p:cNvCxnSpPr>
              <a:stCxn id="23" idx="3"/>
            </p:cNvCxnSpPr>
            <p:nvPr/>
          </p:nvCxnSpPr>
          <p:spPr>
            <a:xfrm flipV="1">
              <a:off x="2579060" y="2734612"/>
              <a:ext cx="3441813" cy="1594192"/>
            </a:xfrm>
            <a:prstGeom prst="straightConnector1">
              <a:avLst/>
            </a:prstGeom>
            <a:ln w="285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5" name="Esophageal probe"/>
          <p:cNvGrpSpPr/>
          <p:nvPr/>
        </p:nvGrpSpPr>
        <p:grpSpPr>
          <a:xfrm>
            <a:off x="154614" y="2890300"/>
            <a:ext cx="5782547" cy="716087"/>
            <a:chOff x="154614" y="2671642"/>
            <a:chExt cx="5782547" cy="716087"/>
          </a:xfrm>
        </p:grpSpPr>
        <p:sp>
          <p:nvSpPr>
            <p:cNvPr id="28" name="TextBox 27"/>
            <p:cNvSpPr txBox="1"/>
            <p:nvPr/>
          </p:nvSpPr>
          <p:spPr>
            <a:xfrm>
              <a:off x="154614" y="3018397"/>
              <a:ext cx="2424446" cy="369332"/>
            </a:xfrm>
            <a:prstGeom prst="rect">
              <a:avLst/>
            </a:prstGeom>
            <a:noFill/>
            <a:ln w="28575">
              <a:solidFill>
                <a:srgbClr val="FF99CC"/>
              </a:solidFill>
            </a:ln>
          </p:spPr>
          <p:txBody>
            <a:bodyPr wrap="square" rtlCol="0">
              <a:spAutoFit/>
            </a:bodyPr>
            <a:lstStyle/>
            <a:p>
              <a:pPr algn="ctr"/>
              <a:r>
                <a:rPr lang="en-US" dirty="0">
                  <a:solidFill>
                    <a:srgbClr val="FF99CC"/>
                  </a:solidFill>
                </a:rPr>
                <a:t>Esophageal probe</a:t>
              </a:r>
            </a:p>
          </p:txBody>
        </p:sp>
        <p:cxnSp>
          <p:nvCxnSpPr>
            <p:cNvPr id="29" name="Straight Arrow Connector 28"/>
            <p:cNvCxnSpPr/>
            <p:nvPr/>
          </p:nvCxnSpPr>
          <p:spPr>
            <a:xfrm flipV="1">
              <a:off x="2598110" y="2671642"/>
              <a:ext cx="3339051" cy="564209"/>
            </a:xfrm>
            <a:prstGeom prst="straightConnector1">
              <a:avLst/>
            </a:prstGeom>
            <a:ln w="28575">
              <a:solidFill>
                <a:srgbClr val="FF99CC"/>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3" name="Dilated bowel"/>
          <p:cNvGrpSpPr/>
          <p:nvPr/>
        </p:nvGrpSpPr>
        <p:grpSpPr>
          <a:xfrm>
            <a:off x="8446788" y="5655458"/>
            <a:ext cx="3590580" cy="664728"/>
            <a:chOff x="3090637" y="3855424"/>
            <a:chExt cx="3590581" cy="664728"/>
          </a:xfrm>
        </p:grpSpPr>
        <p:sp>
          <p:nvSpPr>
            <p:cNvPr id="45" name="TextBox 44"/>
            <p:cNvSpPr txBox="1"/>
            <p:nvPr/>
          </p:nvSpPr>
          <p:spPr>
            <a:xfrm>
              <a:off x="4256772" y="4150820"/>
              <a:ext cx="2424446" cy="369332"/>
            </a:xfrm>
            <a:prstGeom prst="rect">
              <a:avLst/>
            </a:prstGeom>
            <a:noFill/>
            <a:ln w="28575">
              <a:solidFill>
                <a:srgbClr val="99CCFF"/>
              </a:solidFill>
            </a:ln>
          </p:spPr>
          <p:txBody>
            <a:bodyPr wrap="square" rtlCol="0">
              <a:spAutoFit/>
            </a:bodyPr>
            <a:lstStyle/>
            <a:p>
              <a:pPr algn="ctr"/>
              <a:r>
                <a:rPr lang="en-US" dirty="0">
                  <a:solidFill>
                    <a:srgbClr val="99CCFF"/>
                  </a:solidFill>
                </a:rPr>
                <a:t>Dilated loops of bowel</a:t>
              </a:r>
            </a:p>
          </p:txBody>
        </p:sp>
        <p:cxnSp>
          <p:nvCxnSpPr>
            <p:cNvPr id="46" name="Straight Arrow Connector 45"/>
            <p:cNvCxnSpPr>
              <a:stCxn id="45" idx="1"/>
            </p:cNvCxnSpPr>
            <p:nvPr/>
          </p:nvCxnSpPr>
          <p:spPr>
            <a:xfrm flipH="1" flipV="1">
              <a:off x="3090637" y="3855424"/>
              <a:ext cx="1166135" cy="480062"/>
            </a:xfrm>
            <a:prstGeom prst="straightConnector1">
              <a:avLst/>
            </a:prstGeom>
            <a:ln w="28575">
              <a:solidFill>
                <a:srgbClr val="99CCFF"/>
              </a:solidFill>
              <a:tailEnd type="triangle"/>
            </a:ln>
          </p:spPr>
          <p:style>
            <a:lnRef idx="1">
              <a:schemeClr val="accent1"/>
            </a:lnRef>
            <a:fillRef idx="0">
              <a:schemeClr val="accent1"/>
            </a:fillRef>
            <a:effectRef idx="0">
              <a:schemeClr val="accent1"/>
            </a:effectRef>
            <a:fontRef idx="minor">
              <a:schemeClr val="tx1"/>
            </a:fontRef>
          </p:style>
        </p:cxnSp>
      </p:grpSp>
      <p:sp>
        <p:nvSpPr>
          <p:cNvPr id="49" name="Question three">
            <a:extLst>
              <a:ext uri="{FF2B5EF4-FFF2-40B4-BE49-F238E27FC236}">
                <a16:creationId xmlns:a16="http://schemas.microsoft.com/office/drawing/2014/main" id="{3E24A490-6EC4-473D-8AA1-59D5FA638B5B}"/>
              </a:ext>
            </a:extLst>
          </p:cNvPr>
          <p:cNvSpPr txBox="1"/>
          <p:nvPr/>
        </p:nvSpPr>
        <p:spPr>
          <a:xfrm>
            <a:off x="0" y="921464"/>
            <a:ext cx="12192000" cy="461665"/>
          </a:xfrm>
          <a:prstGeom prst="rect">
            <a:avLst/>
          </a:prstGeom>
          <a:solidFill>
            <a:schemeClr val="bg1"/>
          </a:solidFill>
        </p:spPr>
        <p:txBody>
          <a:bodyPr wrap="square" rtlCol="0">
            <a:spAutoFit/>
          </a:bodyPr>
          <a:lstStyle/>
          <a:p>
            <a:pPr algn="ctr"/>
            <a:r>
              <a:rPr lang="en-US" sz="2400" dirty="0"/>
              <a:t>Are the central lines in the appropriate position?</a:t>
            </a:r>
          </a:p>
        </p:txBody>
      </p:sp>
      <p:grpSp>
        <p:nvGrpSpPr>
          <p:cNvPr id="50" name="Left hemidiaphragm elevation"/>
          <p:cNvGrpSpPr/>
          <p:nvPr/>
        </p:nvGrpSpPr>
        <p:grpSpPr>
          <a:xfrm>
            <a:off x="7910111" y="4844911"/>
            <a:ext cx="4134567" cy="810547"/>
            <a:chOff x="2553960" y="3770678"/>
            <a:chExt cx="4134568" cy="810547"/>
          </a:xfrm>
        </p:grpSpPr>
        <p:sp>
          <p:nvSpPr>
            <p:cNvPr id="52" name="TextBox 51"/>
            <p:cNvSpPr txBox="1"/>
            <p:nvPr/>
          </p:nvSpPr>
          <p:spPr>
            <a:xfrm>
              <a:off x="4264082" y="3934894"/>
              <a:ext cx="2424446" cy="646331"/>
            </a:xfrm>
            <a:prstGeom prst="rect">
              <a:avLst/>
            </a:prstGeom>
            <a:noFill/>
            <a:ln w="28575">
              <a:solidFill>
                <a:srgbClr val="FFCC99"/>
              </a:solidFill>
            </a:ln>
          </p:spPr>
          <p:txBody>
            <a:bodyPr wrap="square" rtlCol="0">
              <a:spAutoFit/>
            </a:bodyPr>
            <a:lstStyle/>
            <a:p>
              <a:pPr algn="ctr"/>
              <a:r>
                <a:rPr lang="en-US" dirty="0">
                  <a:solidFill>
                    <a:srgbClr val="FFCC99"/>
                  </a:solidFill>
                </a:rPr>
                <a:t>Left </a:t>
              </a:r>
              <a:r>
                <a:rPr lang="en-US" dirty="0" err="1">
                  <a:solidFill>
                    <a:srgbClr val="FFCC99"/>
                  </a:solidFill>
                </a:rPr>
                <a:t>hemidiaphgram</a:t>
              </a:r>
              <a:r>
                <a:rPr lang="en-US" dirty="0">
                  <a:solidFill>
                    <a:srgbClr val="FFCC99"/>
                  </a:solidFill>
                </a:rPr>
                <a:t> elevation</a:t>
              </a:r>
            </a:p>
          </p:txBody>
        </p:sp>
        <p:cxnSp>
          <p:nvCxnSpPr>
            <p:cNvPr id="53" name="Straight Arrow Connector 52"/>
            <p:cNvCxnSpPr>
              <a:stCxn id="52" idx="1"/>
            </p:cNvCxnSpPr>
            <p:nvPr/>
          </p:nvCxnSpPr>
          <p:spPr>
            <a:xfrm flipH="1" flipV="1">
              <a:off x="2553960" y="3770678"/>
              <a:ext cx="1710122" cy="487382"/>
            </a:xfrm>
            <a:prstGeom prst="straightConnector1">
              <a:avLst/>
            </a:prstGeom>
            <a:ln w="28575">
              <a:solidFill>
                <a:srgbClr val="FFCC99"/>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4" name="Left basilar consolidation"/>
          <p:cNvGrpSpPr/>
          <p:nvPr/>
        </p:nvGrpSpPr>
        <p:grpSpPr>
          <a:xfrm>
            <a:off x="7397262" y="3687102"/>
            <a:ext cx="4621057" cy="923330"/>
            <a:chOff x="2041111" y="3529533"/>
            <a:chExt cx="4621058" cy="923330"/>
          </a:xfrm>
        </p:grpSpPr>
        <p:sp>
          <p:nvSpPr>
            <p:cNvPr id="55" name="TextBox 54"/>
            <p:cNvSpPr txBox="1"/>
            <p:nvPr/>
          </p:nvSpPr>
          <p:spPr>
            <a:xfrm>
              <a:off x="4237723" y="3529533"/>
              <a:ext cx="2424446" cy="923330"/>
            </a:xfrm>
            <a:prstGeom prst="rect">
              <a:avLst/>
            </a:prstGeom>
            <a:noFill/>
            <a:ln w="28575">
              <a:solidFill>
                <a:srgbClr val="66FFFF"/>
              </a:solidFill>
            </a:ln>
          </p:spPr>
          <p:txBody>
            <a:bodyPr wrap="square" rtlCol="0">
              <a:spAutoFit/>
            </a:bodyPr>
            <a:lstStyle/>
            <a:p>
              <a:pPr algn="ctr"/>
              <a:r>
                <a:rPr lang="en-US" dirty="0">
                  <a:solidFill>
                    <a:srgbClr val="66FFFF"/>
                  </a:solidFill>
                </a:rPr>
                <a:t>Small left basilar consolidation with air </a:t>
              </a:r>
              <a:r>
                <a:rPr lang="en-US" dirty="0" err="1">
                  <a:solidFill>
                    <a:srgbClr val="66FFFF"/>
                  </a:solidFill>
                </a:rPr>
                <a:t>bronchograms</a:t>
              </a:r>
              <a:endParaRPr lang="en-US" dirty="0">
                <a:solidFill>
                  <a:srgbClr val="66FFFF"/>
                </a:solidFill>
              </a:endParaRPr>
            </a:p>
          </p:txBody>
        </p:sp>
        <p:cxnSp>
          <p:nvCxnSpPr>
            <p:cNvPr id="56" name="Straight Arrow Connector 55"/>
            <p:cNvCxnSpPr>
              <a:stCxn id="55" idx="1"/>
            </p:cNvCxnSpPr>
            <p:nvPr/>
          </p:nvCxnSpPr>
          <p:spPr>
            <a:xfrm flipH="1">
              <a:off x="2041111" y="3991198"/>
              <a:ext cx="2196612" cy="348072"/>
            </a:xfrm>
            <a:prstGeom prst="straightConnector1">
              <a:avLst/>
            </a:prstGeom>
            <a:ln w="28575">
              <a:solidFill>
                <a:srgbClr val="66FFFF"/>
              </a:solidFill>
              <a:tailEnd type="triangle"/>
            </a:ln>
          </p:spPr>
          <p:style>
            <a:lnRef idx="1">
              <a:schemeClr val="accent1"/>
            </a:lnRef>
            <a:fillRef idx="0">
              <a:schemeClr val="accent1"/>
            </a:fillRef>
            <a:effectRef idx="0">
              <a:schemeClr val="accent1"/>
            </a:effectRef>
            <a:fontRef idx="minor">
              <a:schemeClr val="tx1"/>
            </a:fontRef>
          </p:style>
        </p:cxnSp>
      </p:grpSp>
      <p:sp>
        <p:nvSpPr>
          <p:cNvPr id="47" name="HD line outline">
            <a:extLst>
              <a:ext uri="{FF2B5EF4-FFF2-40B4-BE49-F238E27FC236}">
                <a16:creationId xmlns:a16="http://schemas.microsoft.com/office/drawing/2014/main" id="{F12E38D8-6EDB-4064-94DC-DA22371FE896}"/>
              </a:ext>
            </a:extLst>
          </p:cNvPr>
          <p:cNvSpPr/>
          <p:nvPr/>
        </p:nvSpPr>
        <p:spPr>
          <a:xfrm>
            <a:off x="5403746" y="1881357"/>
            <a:ext cx="165387" cy="1944077"/>
          </a:xfrm>
          <a:custGeom>
            <a:avLst/>
            <a:gdLst>
              <a:gd name="connsiteX0" fmla="*/ 89004 w 165387"/>
              <a:gd name="connsiteY0" fmla="*/ 63500 h 1944077"/>
              <a:gd name="connsiteX1" fmla="*/ 89004 w 165387"/>
              <a:gd name="connsiteY1" fmla="*/ 387350 h 1944077"/>
              <a:gd name="connsiteX2" fmla="*/ 12804 w 165387"/>
              <a:gd name="connsiteY2" fmla="*/ 1397000 h 1944077"/>
              <a:gd name="connsiteX3" fmla="*/ 104 w 165387"/>
              <a:gd name="connsiteY3" fmla="*/ 1835150 h 1944077"/>
              <a:gd name="connsiteX4" fmla="*/ 12804 w 165387"/>
              <a:gd name="connsiteY4" fmla="*/ 1943100 h 1944077"/>
              <a:gd name="connsiteX5" fmla="*/ 63604 w 165387"/>
              <a:gd name="connsiteY5" fmla="*/ 1797050 h 1944077"/>
              <a:gd name="connsiteX6" fmla="*/ 114404 w 165387"/>
              <a:gd name="connsiteY6" fmla="*/ 1206500 h 1944077"/>
              <a:gd name="connsiteX7" fmla="*/ 152504 w 165387"/>
              <a:gd name="connsiteY7" fmla="*/ 450850 h 1944077"/>
              <a:gd name="connsiteX8" fmla="*/ 165204 w 165387"/>
              <a:gd name="connsiteY8" fmla="*/ 101600 h 1944077"/>
              <a:gd name="connsiteX9" fmla="*/ 158854 w 165387"/>
              <a:gd name="connsiteY9" fmla="*/ 0 h 194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387" h="1944077">
                <a:moveTo>
                  <a:pt x="89004" y="63500"/>
                </a:moveTo>
                <a:cubicBezTo>
                  <a:pt x="95354" y="114300"/>
                  <a:pt x="101704" y="165100"/>
                  <a:pt x="89004" y="387350"/>
                </a:cubicBezTo>
                <a:cubicBezTo>
                  <a:pt x="76304" y="609600"/>
                  <a:pt x="27621" y="1155700"/>
                  <a:pt x="12804" y="1397000"/>
                </a:cubicBezTo>
                <a:cubicBezTo>
                  <a:pt x="-2013" y="1638300"/>
                  <a:pt x="104" y="1744133"/>
                  <a:pt x="104" y="1835150"/>
                </a:cubicBezTo>
                <a:cubicBezTo>
                  <a:pt x="104" y="1926167"/>
                  <a:pt x="2221" y="1949450"/>
                  <a:pt x="12804" y="1943100"/>
                </a:cubicBezTo>
                <a:cubicBezTo>
                  <a:pt x="23387" y="1936750"/>
                  <a:pt x="46671" y="1919817"/>
                  <a:pt x="63604" y="1797050"/>
                </a:cubicBezTo>
                <a:cubicBezTo>
                  <a:pt x="80537" y="1674283"/>
                  <a:pt x="99587" y="1430867"/>
                  <a:pt x="114404" y="1206500"/>
                </a:cubicBezTo>
                <a:cubicBezTo>
                  <a:pt x="129221" y="982133"/>
                  <a:pt x="144037" y="635000"/>
                  <a:pt x="152504" y="450850"/>
                </a:cubicBezTo>
                <a:cubicBezTo>
                  <a:pt x="160971" y="266700"/>
                  <a:pt x="164146" y="176742"/>
                  <a:pt x="165204" y="101600"/>
                </a:cubicBezTo>
                <a:cubicBezTo>
                  <a:pt x="166262" y="26458"/>
                  <a:pt x="162558" y="13229"/>
                  <a:pt x="158854" y="0"/>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Subclavian outline">
            <a:extLst>
              <a:ext uri="{FF2B5EF4-FFF2-40B4-BE49-F238E27FC236}">
                <a16:creationId xmlns:a16="http://schemas.microsoft.com/office/drawing/2014/main" id="{2F78AA73-E11A-4AF7-9580-8EF717E16CFB}"/>
              </a:ext>
            </a:extLst>
          </p:cNvPr>
          <p:cNvSpPr/>
          <p:nvPr/>
        </p:nvSpPr>
        <p:spPr>
          <a:xfrm>
            <a:off x="5461311" y="1894057"/>
            <a:ext cx="1428439" cy="1770173"/>
          </a:xfrm>
          <a:custGeom>
            <a:avLst/>
            <a:gdLst>
              <a:gd name="connsiteX0" fmla="*/ 1358589 w 1428439"/>
              <a:gd name="connsiteY0" fmla="*/ 88900 h 1770173"/>
              <a:gd name="connsiteX1" fmla="*/ 1326839 w 1428439"/>
              <a:gd name="connsiteY1" fmla="*/ 368300 h 1770173"/>
              <a:gd name="connsiteX2" fmla="*/ 1180789 w 1428439"/>
              <a:gd name="connsiteY2" fmla="*/ 679450 h 1770173"/>
              <a:gd name="connsiteX3" fmla="*/ 895039 w 1428439"/>
              <a:gd name="connsiteY3" fmla="*/ 933450 h 1770173"/>
              <a:gd name="connsiteX4" fmla="*/ 507689 w 1428439"/>
              <a:gd name="connsiteY4" fmla="*/ 1193800 h 1770173"/>
              <a:gd name="connsiteX5" fmla="*/ 139389 w 1428439"/>
              <a:gd name="connsiteY5" fmla="*/ 1562100 h 1770173"/>
              <a:gd name="connsiteX6" fmla="*/ 18739 w 1428439"/>
              <a:gd name="connsiteY6" fmla="*/ 1682750 h 1770173"/>
              <a:gd name="connsiteX7" fmla="*/ 25089 w 1428439"/>
              <a:gd name="connsiteY7" fmla="*/ 1765300 h 1770173"/>
              <a:gd name="connsiteX8" fmla="*/ 253689 w 1428439"/>
              <a:gd name="connsiteY8" fmla="*/ 1536700 h 1770173"/>
              <a:gd name="connsiteX9" fmla="*/ 590239 w 1428439"/>
              <a:gd name="connsiteY9" fmla="*/ 1231900 h 1770173"/>
              <a:gd name="connsiteX10" fmla="*/ 933139 w 1428439"/>
              <a:gd name="connsiteY10" fmla="*/ 1009650 h 1770173"/>
              <a:gd name="connsiteX11" fmla="*/ 1237939 w 1428439"/>
              <a:gd name="connsiteY11" fmla="*/ 749300 h 1770173"/>
              <a:gd name="connsiteX12" fmla="*/ 1352239 w 1428439"/>
              <a:gd name="connsiteY12" fmla="*/ 495300 h 1770173"/>
              <a:gd name="connsiteX13" fmla="*/ 1415739 w 1428439"/>
              <a:gd name="connsiteY13" fmla="*/ 196850 h 1770173"/>
              <a:gd name="connsiteX14" fmla="*/ 1415739 w 1428439"/>
              <a:gd name="connsiteY14" fmla="*/ 44450 h 1770173"/>
              <a:gd name="connsiteX15" fmla="*/ 1428439 w 1428439"/>
              <a:gd name="connsiteY15" fmla="*/ 0 h 1770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28439" h="1770173">
                <a:moveTo>
                  <a:pt x="1358589" y="88900"/>
                </a:moveTo>
                <a:cubicBezTo>
                  <a:pt x="1357530" y="179387"/>
                  <a:pt x="1356472" y="269875"/>
                  <a:pt x="1326839" y="368300"/>
                </a:cubicBezTo>
                <a:cubicBezTo>
                  <a:pt x="1297206" y="466725"/>
                  <a:pt x="1252756" y="585258"/>
                  <a:pt x="1180789" y="679450"/>
                </a:cubicBezTo>
                <a:cubicBezTo>
                  <a:pt x="1108822" y="773642"/>
                  <a:pt x="1007222" y="847725"/>
                  <a:pt x="895039" y="933450"/>
                </a:cubicBezTo>
                <a:cubicBezTo>
                  <a:pt x="782856" y="1019175"/>
                  <a:pt x="633631" y="1089025"/>
                  <a:pt x="507689" y="1193800"/>
                </a:cubicBezTo>
                <a:cubicBezTo>
                  <a:pt x="381747" y="1298575"/>
                  <a:pt x="139389" y="1562100"/>
                  <a:pt x="139389" y="1562100"/>
                </a:cubicBezTo>
                <a:cubicBezTo>
                  <a:pt x="57897" y="1643592"/>
                  <a:pt x="37789" y="1648883"/>
                  <a:pt x="18739" y="1682750"/>
                </a:cubicBezTo>
                <a:cubicBezTo>
                  <a:pt x="-311" y="1716617"/>
                  <a:pt x="-14069" y="1789642"/>
                  <a:pt x="25089" y="1765300"/>
                </a:cubicBezTo>
                <a:cubicBezTo>
                  <a:pt x="64247" y="1740958"/>
                  <a:pt x="159497" y="1625600"/>
                  <a:pt x="253689" y="1536700"/>
                </a:cubicBezTo>
                <a:cubicBezTo>
                  <a:pt x="347881" y="1447800"/>
                  <a:pt x="476997" y="1319742"/>
                  <a:pt x="590239" y="1231900"/>
                </a:cubicBezTo>
                <a:cubicBezTo>
                  <a:pt x="703481" y="1144058"/>
                  <a:pt x="825189" y="1090083"/>
                  <a:pt x="933139" y="1009650"/>
                </a:cubicBezTo>
                <a:cubicBezTo>
                  <a:pt x="1041089" y="929217"/>
                  <a:pt x="1168089" y="835025"/>
                  <a:pt x="1237939" y="749300"/>
                </a:cubicBezTo>
                <a:cubicBezTo>
                  <a:pt x="1307789" y="663575"/>
                  <a:pt x="1322606" y="587375"/>
                  <a:pt x="1352239" y="495300"/>
                </a:cubicBezTo>
                <a:cubicBezTo>
                  <a:pt x="1381872" y="403225"/>
                  <a:pt x="1405156" y="271992"/>
                  <a:pt x="1415739" y="196850"/>
                </a:cubicBezTo>
                <a:cubicBezTo>
                  <a:pt x="1426322" y="121708"/>
                  <a:pt x="1413622" y="77258"/>
                  <a:pt x="1415739" y="44450"/>
                </a:cubicBezTo>
                <a:cubicBezTo>
                  <a:pt x="1417856" y="11642"/>
                  <a:pt x="1423147" y="5821"/>
                  <a:pt x="1428439" y="0"/>
                </a:cubicBezTo>
              </a:path>
            </a:pathLst>
          </a:custGeom>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71813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43"/>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50"/>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54"/>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9"/>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35"/>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34"/>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32"/>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5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1" grpId="0" animBg="1"/>
      <p:bldP spid="42" grpId="0" animBg="1"/>
      <p:bldP spid="49" grpId="0" animBg="1"/>
      <p:bldP spid="47" grpId="0" animBg="1"/>
      <p:bldP spid="5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ase stem">
            <a:extLst>
              <a:ext uri="{FF2B5EF4-FFF2-40B4-BE49-F238E27FC236}">
                <a16:creationId xmlns:a16="http://schemas.microsoft.com/office/drawing/2014/main" id="{641F0419-6197-437B-A96B-E329F6C18A08}"/>
              </a:ext>
            </a:extLst>
          </p:cNvPr>
          <p:cNvSpPr txBox="1"/>
          <p:nvPr/>
        </p:nvSpPr>
        <p:spPr>
          <a:xfrm>
            <a:off x="-1" y="0"/>
            <a:ext cx="12192000" cy="461665"/>
          </a:xfrm>
          <a:prstGeom prst="rect">
            <a:avLst/>
          </a:prstGeom>
          <a:solidFill>
            <a:schemeClr val="tx1"/>
          </a:solidFill>
        </p:spPr>
        <p:txBody>
          <a:bodyPr wrap="square" rtlCol="0">
            <a:spAutoFit/>
          </a:bodyPr>
          <a:lstStyle/>
          <a:p>
            <a:pPr algn="ctr"/>
            <a:r>
              <a:rPr lang="en-US" sz="2400" dirty="0">
                <a:solidFill>
                  <a:schemeClr val="bg1"/>
                </a:solidFill>
              </a:rPr>
              <a:t>52 </a:t>
            </a:r>
            <a:r>
              <a:rPr lang="en-US" sz="2400" dirty="0" err="1">
                <a:solidFill>
                  <a:schemeClr val="bg1"/>
                </a:solidFill>
              </a:rPr>
              <a:t>yo</a:t>
            </a:r>
            <a:r>
              <a:rPr lang="en-US" sz="2400" dirty="0">
                <a:solidFill>
                  <a:schemeClr val="bg1"/>
                </a:solidFill>
              </a:rPr>
              <a:t> M w/ myasthenia gravis admitted for respiratory failure and septic shock of unclear source.</a:t>
            </a:r>
          </a:p>
        </p:txBody>
      </p:sp>
      <p:pic>
        <p:nvPicPr>
          <p:cNvPr id="3" name="Logo" descr="A picture containing drawing&#10;&#10;Description automatically generated">
            <a:extLst>
              <a:ext uri="{FF2B5EF4-FFF2-40B4-BE49-F238E27FC236}">
                <a16:creationId xmlns:a16="http://schemas.microsoft.com/office/drawing/2014/main" id="{86A08B67-C245-4E74-868D-CBFF6A362D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43890" y="6387270"/>
            <a:ext cx="1093478" cy="416055"/>
          </a:xfrm>
          <a:prstGeom prst="rect">
            <a:avLst/>
          </a:prstGeom>
        </p:spPr>
      </p:pic>
      <p:sp>
        <p:nvSpPr>
          <p:cNvPr id="21" name="Click anywhere">
            <a:extLst>
              <a:ext uri="{FF2B5EF4-FFF2-40B4-BE49-F238E27FC236}">
                <a16:creationId xmlns:a16="http://schemas.microsoft.com/office/drawing/2014/main" id="{90686ED4-BC1E-4F16-AB51-F32A925AFF96}"/>
              </a:ext>
            </a:extLst>
          </p:cNvPr>
          <p:cNvSpPr txBox="1"/>
          <p:nvPr/>
        </p:nvSpPr>
        <p:spPr>
          <a:xfrm>
            <a:off x="5530962" y="5042097"/>
            <a:ext cx="1536314" cy="1464231"/>
          </a:xfrm>
          <a:prstGeom prst="roundRect">
            <a:avLst/>
          </a:prstGeom>
          <a:solidFill>
            <a:schemeClr val="bg1"/>
          </a:solidFill>
          <a:ln w="38100">
            <a:solidFill>
              <a:schemeClr val="tx1"/>
            </a:solidFill>
          </a:ln>
          <a:effectLst>
            <a:outerShdw blurRad="50800" dist="38100" dir="2700000" algn="tl" rotWithShape="0">
              <a:prstClr val="black">
                <a:alpha val="40000"/>
              </a:prstClr>
            </a:outerShdw>
          </a:effectLst>
        </p:spPr>
        <p:txBody>
          <a:bodyPr wrap="square" rtlCol="0">
            <a:spAutoFit/>
          </a:bodyPr>
          <a:lstStyle/>
          <a:p>
            <a:pPr algn="ctr"/>
            <a:r>
              <a:rPr lang="en-US" sz="1600" dirty="0"/>
              <a:t>Scroll or use arrows to advance and reverse slide animations</a:t>
            </a:r>
          </a:p>
        </p:txBody>
      </p:sp>
      <p:pic>
        <p:nvPicPr>
          <p:cNvPr id="2" name="Picture 1"/>
          <p:cNvPicPr>
            <a:picLocks noChangeAspect="1"/>
          </p:cNvPicPr>
          <p:nvPr/>
        </p:nvPicPr>
        <p:blipFill rotWithShape="1">
          <a:blip r:embed="rId4"/>
          <a:srcRect b="8988"/>
          <a:stretch/>
        </p:blipFill>
        <p:spPr>
          <a:xfrm>
            <a:off x="2881303" y="1330409"/>
            <a:ext cx="6429375" cy="5522090"/>
          </a:xfrm>
          <a:prstGeom prst="rect">
            <a:avLst/>
          </a:prstGeom>
        </p:spPr>
      </p:pic>
      <p:grpSp>
        <p:nvGrpSpPr>
          <p:cNvPr id="31" name="Left IJ triple lumen"/>
          <p:cNvGrpSpPr/>
          <p:nvPr/>
        </p:nvGrpSpPr>
        <p:grpSpPr>
          <a:xfrm>
            <a:off x="6394450" y="1864425"/>
            <a:ext cx="5642919" cy="1050308"/>
            <a:chOff x="6394450" y="1645767"/>
            <a:chExt cx="5642919" cy="1050308"/>
          </a:xfrm>
        </p:grpSpPr>
        <p:cxnSp>
          <p:nvCxnSpPr>
            <p:cNvPr id="5" name="Straight Arrow Connector 4"/>
            <p:cNvCxnSpPr>
              <a:stCxn id="6" idx="1"/>
              <a:endCxn id="57" idx="10"/>
            </p:cNvCxnSpPr>
            <p:nvPr/>
          </p:nvCxnSpPr>
          <p:spPr>
            <a:xfrm flipH="1">
              <a:off x="6394450" y="1968933"/>
              <a:ext cx="3218473" cy="727142"/>
            </a:xfrm>
            <a:prstGeom prst="straightConnector1">
              <a:avLst/>
            </a:prstGeom>
            <a:ln w="1905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9612923" y="1645767"/>
              <a:ext cx="2424446" cy="646331"/>
            </a:xfrm>
            <a:prstGeom prst="rect">
              <a:avLst/>
            </a:prstGeom>
            <a:noFill/>
            <a:ln w="19050">
              <a:solidFill>
                <a:schemeClr val="accent4">
                  <a:lumMod val="60000"/>
                  <a:lumOff val="40000"/>
                </a:schemeClr>
              </a:solidFill>
            </a:ln>
          </p:spPr>
          <p:txBody>
            <a:bodyPr wrap="square" rtlCol="0">
              <a:spAutoFit/>
            </a:bodyPr>
            <a:lstStyle/>
            <a:p>
              <a:pPr algn="ctr"/>
              <a:r>
                <a:rPr lang="en-US" dirty="0">
                  <a:solidFill>
                    <a:schemeClr val="accent4">
                      <a:lumMod val="60000"/>
                      <a:lumOff val="40000"/>
                    </a:schemeClr>
                  </a:solidFill>
                </a:rPr>
                <a:t>Left IJ central line (triple lumen)</a:t>
              </a:r>
            </a:p>
          </p:txBody>
        </p:sp>
      </p:grpSp>
      <p:sp>
        <p:nvSpPr>
          <p:cNvPr id="8" name="Question one">
            <a:extLst>
              <a:ext uri="{FF2B5EF4-FFF2-40B4-BE49-F238E27FC236}">
                <a16:creationId xmlns:a16="http://schemas.microsoft.com/office/drawing/2014/main" id="{EFF81F56-43CC-4858-AD5D-A3E95F6CC0D4}"/>
              </a:ext>
            </a:extLst>
          </p:cNvPr>
          <p:cNvSpPr txBox="1"/>
          <p:nvPr/>
        </p:nvSpPr>
        <p:spPr>
          <a:xfrm>
            <a:off x="-2" y="461665"/>
            <a:ext cx="12192000" cy="461665"/>
          </a:xfrm>
          <a:prstGeom prst="rect">
            <a:avLst/>
          </a:prstGeom>
          <a:solidFill>
            <a:schemeClr val="bg1"/>
          </a:solidFill>
        </p:spPr>
        <p:txBody>
          <a:bodyPr wrap="square" rtlCol="0">
            <a:spAutoFit/>
          </a:bodyPr>
          <a:lstStyle/>
          <a:p>
            <a:pPr algn="ctr"/>
            <a:r>
              <a:rPr lang="en-US" sz="2400" dirty="0"/>
              <a:t>What is your overall interpretation?</a:t>
            </a:r>
          </a:p>
        </p:txBody>
      </p:sp>
      <p:grpSp>
        <p:nvGrpSpPr>
          <p:cNvPr id="36" name="Right IJ HD cath"/>
          <p:cNvGrpSpPr/>
          <p:nvPr/>
        </p:nvGrpSpPr>
        <p:grpSpPr>
          <a:xfrm>
            <a:off x="154614" y="1976405"/>
            <a:ext cx="5261936" cy="1312978"/>
            <a:chOff x="154614" y="1757747"/>
            <a:chExt cx="5261936" cy="1312978"/>
          </a:xfrm>
        </p:grpSpPr>
        <p:sp>
          <p:nvSpPr>
            <p:cNvPr id="15" name="TextBox 14"/>
            <p:cNvSpPr txBox="1"/>
            <p:nvPr/>
          </p:nvSpPr>
          <p:spPr>
            <a:xfrm>
              <a:off x="154614" y="1757747"/>
              <a:ext cx="2424446" cy="369332"/>
            </a:xfrm>
            <a:prstGeom prst="rect">
              <a:avLst/>
            </a:prstGeom>
            <a:noFill/>
            <a:ln w="28575">
              <a:solidFill>
                <a:schemeClr val="accent3">
                  <a:lumMod val="60000"/>
                  <a:lumOff val="40000"/>
                </a:schemeClr>
              </a:solidFill>
            </a:ln>
          </p:spPr>
          <p:txBody>
            <a:bodyPr wrap="square" rtlCol="0">
              <a:spAutoFit/>
            </a:bodyPr>
            <a:lstStyle/>
            <a:p>
              <a:pPr algn="ctr"/>
              <a:r>
                <a:rPr lang="en-US" dirty="0">
                  <a:solidFill>
                    <a:schemeClr val="accent3">
                      <a:lumMod val="60000"/>
                      <a:lumOff val="40000"/>
                    </a:schemeClr>
                  </a:solidFill>
                </a:rPr>
                <a:t>Right IJ dialysis catheter</a:t>
              </a:r>
            </a:p>
          </p:txBody>
        </p:sp>
        <p:cxnSp>
          <p:nvCxnSpPr>
            <p:cNvPr id="9" name="Straight Arrow Connector 8"/>
            <p:cNvCxnSpPr>
              <a:cxnSpLocks/>
              <a:stCxn id="15" idx="3"/>
              <a:endCxn id="47" idx="2"/>
            </p:cNvCxnSpPr>
            <p:nvPr/>
          </p:nvCxnSpPr>
          <p:spPr>
            <a:xfrm>
              <a:off x="2579060" y="1942413"/>
              <a:ext cx="2837490" cy="1128312"/>
            </a:xfrm>
            <a:prstGeom prst="straightConnector1">
              <a:avLst/>
            </a:prstGeom>
            <a:ln w="28575">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grpSp>
      <p:sp>
        <p:nvSpPr>
          <p:cNvPr id="42" name="Answer one">
            <a:extLst>
              <a:ext uri="{FF2B5EF4-FFF2-40B4-BE49-F238E27FC236}">
                <a16:creationId xmlns:a16="http://schemas.microsoft.com/office/drawing/2014/main" id="{D7007FF2-9E68-4FAC-B4F6-F8B1F94BFCAF}"/>
              </a:ext>
            </a:extLst>
          </p:cNvPr>
          <p:cNvSpPr txBox="1"/>
          <p:nvPr/>
        </p:nvSpPr>
        <p:spPr>
          <a:xfrm>
            <a:off x="0" y="461665"/>
            <a:ext cx="12192000" cy="461665"/>
          </a:xfrm>
          <a:prstGeom prst="rect">
            <a:avLst/>
          </a:prstGeom>
          <a:solidFill>
            <a:schemeClr val="tx1"/>
          </a:solidFill>
        </p:spPr>
        <p:txBody>
          <a:bodyPr wrap="square" rtlCol="0">
            <a:spAutoFit/>
          </a:bodyPr>
          <a:lstStyle/>
          <a:p>
            <a:pPr algn="ctr"/>
            <a:r>
              <a:rPr lang="en-US" sz="2400" dirty="0">
                <a:solidFill>
                  <a:schemeClr val="bg1"/>
                </a:solidFill>
              </a:rPr>
              <a:t>Small left basilar consolidation, elevated left </a:t>
            </a:r>
            <a:r>
              <a:rPr lang="en-US" sz="2400" dirty="0" err="1">
                <a:solidFill>
                  <a:schemeClr val="bg1"/>
                </a:solidFill>
              </a:rPr>
              <a:t>hemidiaphragm</a:t>
            </a:r>
            <a:r>
              <a:rPr lang="en-US" sz="2400" dirty="0">
                <a:solidFill>
                  <a:schemeClr val="bg1"/>
                </a:solidFill>
              </a:rPr>
              <a:t>, dilated loops of bowel.</a:t>
            </a:r>
          </a:p>
        </p:txBody>
      </p:sp>
      <p:sp>
        <p:nvSpPr>
          <p:cNvPr id="41" name="Central line placement">
            <a:extLst>
              <a:ext uri="{FF2B5EF4-FFF2-40B4-BE49-F238E27FC236}">
                <a16:creationId xmlns:a16="http://schemas.microsoft.com/office/drawing/2014/main" id="{B92CB426-CA3C-4F47-AC33-6A9C21AB4A77}"/>
              </a:ext>
            </a:extLst>
          </p:cNvPr>
          <p:cNvSpPr txBox="1"/>
          <p:nvPr/>
        </p:nvSpPr>
        <p:spPr>
          <a:xfrm>
            <a:off x="9532535" y="2705991"/>
            <a:ext cx="2458117" cy="147732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b="1" u="sng" dirty="0"/>
              <a:t>Central line placement:</a:t>
            </a:r>
          </a:p>
          <a:p>
            <a:pPr algn="ctr"/>
            <a:r>
              <a:rPr lang="en-US" i="1" dirty="0"/>
              <a:t>Should terminate in the distal </a:t>
            </a:r>
            <a:r>
              <a:rPr lang="en-US" i="1" dirty="0">
                <a:solidFill>
                  <a:schemeClr val="accent1"/>
                </a:solidFill>
              </a:rPr>
              <a:t>superior vena cava</a:t>
            </a:r>
            <a:r>
              <a:rPr lang="en-US" i="1" dirty="0"/>
              <a:t>, at about the level of the </a:t>
            </a:r>
            <a:r>
              <a:rPr lang="en-US" i="1" dirty="0">
                <a:solidFill>
                  <a:srgbClr val="FF0000"/>
                </a:solidFill>
              </a:rPr>
              <a:t>carina</a:t>
            </a:r>
            <a:r>
              <a:rPr lang="en-US" i="1" dirty="0"/>
              <a:t>.</a:t>
            </a:r>
          </a:p>
        </p:txBody>
      </p:sp>
      <p:sp>
        <p:nvSpPr>
          <p:cNvPr id="49" name="Question three">
            <a:extLst>
              <a:ext uri="{FF2B5EF4-FFF2-40B4-BE49-F238E27FC236}">
                <a16:creationId xmlns:a16="http://schemas.microsoft.com/office/drawing/2014/main" id="{3E24A490-6EC4-473D-8AA1-59D5FA638B5B}"/>
              </a:ext>
            </a:extLst>
          </p:cNvPr>
          <p:cNvSpPr txBox="1"/>
          <p:nvPr/>
        </p:nvSpPr>
        <p:spPr>
          <a:xfrm>
            <a:off x="-10" y="921533"/>
            <a:ext cx="12192000" cy="461665"/>
          </a:xfrm>
          <a:prstGeom prst="rect">
            <a:avLst/>
          </a:prstGeom>
          <a:solidFill>
            <a:schemeClr val="bg1"/>
          </a:solidFill>
        </p:spPr>
        <p:txBody>
          <a:bodyPr wrap="square" rtlCol="0">
            <a:spAutoFit/>
          </a:bodyPr>
          <a:lstStyle/>
          <a:p>
            <a:pPr algn="ctr"/>
            <a:r>
              <a:rPr lang="en-US" sz="2400" dirty="0"/>
              <a:t>Are the central lines in the appropriate position?</a:t>
            </a:r>
          </a:p>
        </p:txBody>
      </p:sp>
      <p:grpSp>
        <p:nvGrpSpPr>
          <p:cNvPr id="75" name="Thoracic venous anatomy"/>
          <p:cNvGrpSpPr/>
          <p:nvPr/>
        </p:nvGrpSpPr>
        <p:grpSpPr>
          <a:xfrm>
            <a:off x="4312242" y="1270561"/>
            <a:ext cx="3730468" cy="2874396"/>
            <a:chOff x="4312242" y="730728"/>
            <a:chExt cx="3730468" cy="2874396"/>
          </a:xfrm>
        </p:grpSpPr>
        <p:sp>
          <p:nvSpPr>
            <p:cNvPr id="69" name="Freeform 68"/>
            <p:cNvSpPr/>
            <p:nvPr/>
          </p:nvSpPr>
          <p:spPr>
            <a:xfrm>
              <a:off x="4312242" y="730728"/>
              <a:ext cx="3678068" cy="2806326"/>
            </a:xfrm>
            <a:custGeom>
              <a:avLst/>
              <a:gdLst>
                <a:gd name="connsiteX0" fmla="*/ 959141 w 3695644"/>
                <a:gd name="connsiteY0" fmla="*/ 58412 h 2806326"/>
                <a:gd name="connsiteX1" fmla="*/ 1096927 w 3695644"/>
                <a:gd name="connsiteY1" fmla="*/ 283880 h 2806326"/>
                <a:gd name="connsiteX2" fmla="*/ 1109453 w 3695644"/>
                <a:gd name="connsiteY2" fmla="*/ 872604 h 2806326"/>
                <a:gd name="connsiteX3" fmla="*/ 1084401 w 3695644"/>
                <a:gd name="connsiteY3" fmla="*/ 1085546 h 2806326"/>
                <a:gd name="connsiteX4" fmla="*/ 232631 w 3695644"/>
                <a:gd name="connsiteY4" fmla="*/ 922708 h 2806326"/>
                <a:gd name="connsiteX5" fmla="*/ 57267 w 3695644"/>
                <a:gd name="connsiteY5" fmla="*/ 1185754 h 2806326"/>
                <a:gd name="connsiteX6" fmla="*/ 1084401 w 3695644"/>
                <a:gd name="connsiteY6" fmla="*/ 1348593 h 2806326"/>
                <a:gd name="connsiteX7" fmla="*/ 1034297 w 3695644"/>
                <a:gd name="connsiteY7" fmla="*/ 1862160 h 2806326"/>
                <a:gd name="connsiteX8" fmla="*/ 1021771 w 3695644"/>
                <a:gd name="connsiteY8" fmla="*/ 2526039 h 2806326"/>
                <a:gd name="connsiteX9" fmla="*/ 1034297 w 3695644"/>
                <a:gd name="connsiteY9" fmla="*/ 2764034 h 2806326"/>
                <a:gd name="connsiteX10" fmla="*/ 1297343 w 3695644"/>
                <a:gd name="connsiteY10" fmla="*/ 2764034 h 2806326"/>
                <a:gd name="connsiteX11" fmla="*/ 1397551 w 3695644"/>
                <a:gd name="connsiteY11" fmla="*/ 2338149 h 2806326"/>
                <a:gd name="connsiteX12" fmla="*/ 1823436 w 3695644"/>
                <a:gd name="connsiteY12" fmla="*/ 1962368 h 2806326"/>
                <a:gd name="connsiteX13" fmla="*/ 2374582 w 3695644"/>
                <a:gd name="connsiteY13" fmla="*/ 1486379 h 2806326"/>
                <a:gd name="connsiteX14" fmla="*/ 2487316 w 3695644"/>
                <a:gd name="connsiteY14" fmla="*/ 1373645 h 2806326"/>
                <a:gd name="connsiteX15" fmla="*/ 2913201 w 3695644"/>
                <a:gd name="connsiteY15" fmla="*/ 1373645 h 2806326"/>
                <a:gd name="connsiteX16" fmla="*/ 3414242 w 3695644"/>
                <a:gd name="connsiteY16" fmla="*/ 1373645 h 2806326"/>
                <a:gd name="connsiteX17" fmla="*/ 3677288 w 3695644"/>
                <a:gd name="connsiteY17" fmla="*/ 1311014 h 2806326"/>
                <a:gd name="connsiteX18" fmla="*/ 3552028 w 3695644"/>
                <a:gd name="connsiteY18" fmla="*/ 1085546 h 2806326"/>
                <a:gd name="connsiteX19" fmla="*/ 2587524 w 3695644"/>
                <a:gd name="connsiteY19" fmla="*/ 1060494 h 2806326"/>
                <a:gd name="connsiteX20" fmla="*/ 2637628 w 3695644"/>
                <a:gd name="connsiteY20" fmla="*/ 684713 h 2806326"/>
                <a:gd name="connsiteX21" fmla="*/ 2662680 w 3695644"/>
                <a:gd name="connsiteY21" fmla="*/ 346510 h 2806326"/>
                <a:gd name="connsiteX22" fmla="*/ 2737836 w 3695644"/>
                <a:gd name="connsiteY22" fmla="*/ 58412 h 2806326"/>
                <a:gd name="connsiteX23" fmla="*/ 2487316 w 3695644"/>
                <a:gd name="connsiteY23" fmla="*/ 33360 h 2806326"/>
                <a:gd name="connsiteX24" fmla="*/ 2449738 w 3695644"/>
                <a:gd name="connsiteY24" fmla="*/ 434193 h 2806326"/>
                <a:gd name="connsiteX25" fmla="*/ 2399634 w 3695644"/>
                <a:gd name="connsiteY25" fmla="*/ 910182 h 2806326"/>
                <a:gd name="connsiteX26" fmla="*/ 2124061 w 3695644"/>
                <a:gd name="connsiteY26" fmla="*/ 1348593 h 2806326"/>
                <a:gd name="connsiteX27" fmla="*/ 1347447 w 3695644"/>
                <a:gd name="connsiteY27" fmla="*/ 1849634 h 2806326"/>
                <a:gd name="connsiteX28" fmla="*/ 1359973 w 3695644"/>
                <a:gd name="connsiteY28" fmla="*/ 1035442 h 2806326"/>
                <a:gd name="connsiteX29" fmla="*/ 1347447 w 3695644"/>
                <a:gd name="connsiteY29" fmla="*/ 371562 h 2806326"/>
                <a:gd name="connsiteX30" fmla="*/ 1272291 w 3695644"/>
                <a:gd name="connsiteY30" fmla="*/ 45886 h 2806326"/>
                <a:gd name="connsiteX31" fmla="*/ 959141 w 3695644"/>
                <a:gd name="connsiteY31" fmla="*/ 58412 h 2806326"/>
                <a:gd name="connsiteX0" fmla="*/ 957729 w 3694232"/>
                <a:gd name="connsiteY0" fmla="*/ 58412 h 2806326"/>
                <a:gd name="connsiteX1" fmla="*/ 1095515 w 3694232"/>
                <a:gd name="connsiteY1" fmla="*/ 283880 h 2806326"/>
                <a:gd name="connsiteX2" fmla="*/ 1108041 w 3694232"/>
                <a:gd name="connsiteY2" fmla="*/ 872604 h 2806326"/>
                <a:gd name="connsiteX3" fmla="*/ 1032885 w 3694232"/>
                <a:gd name="connsiteY3" fmla="*/ 1047968 h 2806326"/>
                <a:gd name="connsiteX4" fmla="*/ 231219 w 3694232"/>
                <a:gd name="connsiteY4" fmla="*/ 922708 h 2806326"/>
                <a:gd name="connsiteX5" fmla="*/ 55855 w 3694232"/>
                <a:gd name="connsiteY5" fmla="*/ 1185754 h 2806326"/>
                <a:gd name="connsiteX6" fmla="*/ 1082989 w 3694232"/>
                <a:gd name="connsiteY6" fmla="*/ 1348593 h 2806326"/>
                <a:gd name="connsiteX7" fmla="*/ 1032885 w 3694232"/>
                <a:gd name="connsiteY7" fmla="*/ 1862160 h 2806326"/>
                <a:gd name="connsiteX8" fmla="*/ 1020359 w 3694232"/>
                <a:gd name="connsiteY8" fmla="*/ 2526039 h 2806326"/>
                <a:gd name="connsiteX9" fmla="*/ 1032885 w 3694232"/>
                <a:gd name="connsiteY9" fmla="*/ 2764034 h 2806326"/>
                <a:gd name="connsiteX10" fmla="*/ 1295931 w 3694232"/>
                <a:gd name="connsiteY10" fmla="*/ 2764034 h 2806326"/>
                <a:gd name="connsiteX11" fmla="*/ 1396139 w 3694232"/>
                <a:gd name="connsiteY11" fmla="*/ 2338149 h 2806326"/>
                <a:gd name="connsiteX12" fmla="*/ 1822024 w 3694232"/>
                <a:gd name="connsiteY12" fmla="*/ 1962368 h 2806326"/>
                <a:gd name="connsiteX13" fmla="*/ 2373170 w 3694232"/>
                <a:gd name="connsiteY13" fmla="*/ 1486379 h 2806326"/>
                <a:gd name="connsiteX14" fmla="*/ 2485904 w 3694232"/>
                <a:gd name="connsiteY14" fmla="*/ 1373645 h 2806326"/>
                <a:gd name="connsiteX15" fmla="*/ 2911789 w 3694232"/>
                <a:gd name="connsiteY15" fmla="*/ 1373645 h 2806326"/>
                <a:gd name="connsiteX16" fmla="*/ 3412830 w 3694232"/>
                <a:gd name="connsiteY16" fmla="*/ 1373645 h 2806326"/>
                <a:gd name="connsiteX17" fmla="*/ 3675876 w 3694232"/>
                <a:gd name="connsiteY17" fmla="*/ 1311014 h 2806326"/>
                <a:gd name="connsiteX18" fmla="*/ 3550616 w 3694232"/>
                <a:gd name="connsiteY18" fmla="*/ 1085546 h 2806326"/>
                <a:gd name="connsiteX19" fmla="*/ 2586112 w 3694232"/>
                <a:gd name="connsiteY19" fmla="*/ 1060494 h 2806326"/>
                <a:gd name="connsiteX20" fmla="*/ 2636216 w 3694232"/>
                <a:gd name="connsiteY20" fmla="*/ 684713 h 2806326"/>
                <a:gd name="connsiteX21" fmla="*/ 2661268 w 3694232"/>
                <a:gd name="connsiteY21" fmla="*/ 346510 h 2806326"/>
                <a:gd name="connsiteX22" fmla="*/ 2736424 w 3694232"/>
                <a:gd name="connsiteY22" fmla="*/ 58412 h 2806326"/>
                <a:gd name="connsiteX23" fmla="*/ 2485904 w 3694232"/>
                <a:gd name="connsiteY23" fmla="*/ 33360 h 2806326"/>
                <a:gd name="connsiteX24" fmla="*/ 2448326 w 3694232"/>
                <a:gd name="connsiteY24" fmla="*/ 434193 h 2806326"/>
                <a:gd name="connsiteX25" fmla="*/ 2398222 w 3694232"/>
                <a:gd name="connsiteY25" fmla="*/ 910182 h 2806326"/>
                <a:gd name="connsiteX26" fmla="*/ 2122649 w 3694232"/>
                <a:gd name="connsiteY26" fmla="*/ 1348593 h 2806326"/>
                <a:gd name="connsiteX27" fmla="*/ 1346035 w 3694232"/>
                <a:gd name="connsiteY27" fmla="*/ 1849634 h 2806326"/>
                <a:gd name="connsiteX28" fmla="*/ 1358561 w 3694232"/>
                <a:gd name="connsiteY28" fmla="*/ 1035442 h 2806326"/>
                <a:gd name="connsiteX29" fmla="*/ 1346035 w 3694232"/>
                <a:gd name="connsiteY29" fmla="*/ 371562 h 2806326"/>
                <a:gd name="connsiteX30" fmla="*/ 1270879 w 3694232"/>
                <a:gd name="connsiteY30" fmla="*/ 45886 h 2806326"/>
                <a:gd name="connsiteX31" fmla="*/ 957729 w 3694232"/>
                <a:gd name="connsiteY31" fmla="*/ 58412 h 2806326"/>
                <a:gd name="connsiteX0" fmla="*/ 957729 w 3688957"/>
                <a:gd name="connsiteY0" fmla="*/ 58412 h 2806326"/>
                <a:gd name="connsiteX1" fmla="*/ 1095515 w 3688957"/>
                <a:gd name="connsiteY1" fmla="*/ 283880 h 2806326"/>
                <a:gd name="connsiteX2" fmla="*/ 1108041 w 3688957"/>
                <a:gd name="connsiteY2" fmla="*/ 872604 h 2806326"/>
                <a:gd name="connsiteX3" fmla="*/ 1032885 w 3688957"/>
                <a:gd name="connsiteY3" fmla="*/ 1047968 h 2806326"/>
                <a:gd name="connsiteX4" fmla="*/ 231219 w 3688957"/>
                <a:gd name="connsiteY4" fmla="*/ 922708 h 2806326"/>
                <a:gd name="connsiteX5" fmla="*/ 55855 w 3688957"/>
                <a:gd name="connsiteY5" fmla="*/ 1185754 h 2806326"/>
                <a:gd name="connsiteX6" fmla="*/ 1082989 w 3688957"/>
                <a:gd name="connsiteY6" fmla="*/ 1348593 h 2806326"/>
                <a:gd name="connsiteX7" fmla="*/ 1032885 w 3688957"/>
                <a:gd name="connsiteY7" fmla="*/ 1862160 h 2806326"/>
                <a:gd name="connsiteX8" fmla="*/ 1020359 w 3688957"/>
                <a:gd name="connsiteY8" fmla="*/ 2526039 h 2806326"/>
                <a:gd name="connsiteX9" fmla="*/ 1032885 w 3688957"/>
                <a:gd name="connsiteY9" fmla="*/ 2764034 h 2806326"/>
                <a:gd name="connsiteX10" fmla="*/ 1295931 w 3688957"/>
                <a:gd name="connsiteY10" fmla="*/ 2764034 h 2806326"/>
                <a:gd name="connsiteX11" fmla="*/ 1396139 w 3688957"/>
                <a:gd name="connsiteY11" fmla="*/ 2338149 h 2806326"/>
                <a:gd name="connsiteX12" fmla="*/ 1822024 w 3688957"/>
                <a:gd name="connsiteY12" fmla="*/ 1962368 h 2806326"/>
                <a:gd name="connsiteX13" fmla="*/ 2373170 w 3688957"/>
                <a:gd name="connsiteY13" fmla="*/ 1486379 h 2806326"/>
                <a:gd name="connsiteX14" fmla="*/ 2485904 w 3688957"/>
                <a:gd name="connsiteY14" fmla="*/ 1373645 h 2806326"/>
                <a:gd name="connsiteX15" fmla="*/ 2911789 w 3688957"/>
                <a:gd name="connsiteY15" fmla="*/ 1373645 h 2806326"/>
                <a:gd name="connsiteX16" fmla="*/ 3412830 w 3688957"/>
                <a:gd name="connsiteY16" fmla="*/ 1373645 h 2806326"/>
                <a:gd name="connsiteX17" fmla="*/ 3675876 w 3688957"/>
                <a:gd name="connsiteY17" fmla="*/ 1311014 h 2806326"/>
                <a:gd name="connsiteX18" fmla="*/ 3550616 w 3688957"/>
                <a:gd name="connsiteY18" fmla="*/ 1085546 h 2806326"/>
                <a:gd name="connsiteX19" fmla="*/ 2723898 w 3688957"/>
                <a:gd name="connsiteY19" fmla="*/ 1073020 h 2806326"/>
                <a:gd name="connsiteX20" fmla="*/ 2636216 w 3688957"/>
                <a:gd name="connsiteY20" fmla="*/ 684713 h 2806326"/>
                <a:gd name="connsiteX21" fmla="*/ 2661268 w 3688957"/>
                <a:gd name="connsiteY21" fmla="*/ 346510 h 2806326"/>
                <a:gd name="connsiteX22" fmla="*/ 2736424 w 3688957"/>
                <a:gd name="connsiteY22" fmla="*/ 58412 h 2806326"/>
                <a:gd name="connsiteX23" fmla="*/ 2485904 w 3688957"/>
                <a:gd name="connsiteY23" fmla="*/ 33360 h 2806326"/>
                <a:gd name="connsiteX24" fmla="*/ 2448326 w 3688957"/>
                <a:gd name="connsiteY24" fmla="*/ 434193 h 2806326"/>
                <a:gd name="connsiteX25" fmla="*/ 2398222 w 3688957"/>
                <a:gd name="connsiteY25" fmla="*/ 910182 h 2806326"/>
                <a:gd name="connsiteX26" fmla="*/ 2122649 w 3688957"/>
                <a:gd name="connsiteY26" fmla="*/ 1348593 h 2806326"/>
                <a:gd name="connsiteX27" fmla="*/ 1346035 w 3688957"/>
                <a:gd name="connsiteY27" fmla="*/ 1849634 h 2806326"/>
                <a:gd name="connsiteX28" fmla="*/ 1358561 w 3688957"/>
                <a:gd name="connsiteY28" fmla="*/ 1035442 h 2806326"/>
                <a:gd name="connsiteX29" fmla="*/ 1346035 w 3688957"/>
                <a:gd name="connsiteY29" fmla="*/ 371562 h 2806326"/>
                <a:gd name="connsiteX30" fmla="*/ 1270879 w 3688957"/>
                <a:gd name="connsiteY30" fmla="*/ 45886 h 2806326"/>
                <a:gd name="connsiteX31" fmla="*/ 957729 w 3688957"/>
                <a:gd name="connsiteY31" fmla="*/ 58412 h 2806326"/>
                <a:gd name="connsiteX0" fmla="*/ 948689 w 3679917"/>
                <a:gd name="connsiteY0" fmla="*/ 58412 h 2806326"/>
                <a:gd name="connsiteX1" fmla="*/ 1086475 w 3679917"/>
                <a:gd name="connsiteY1" fmla="*/ 283880 h 2806326"/>
                <a:gd name="connsiteX2" fmla="*/ 1099001 w 3679917"/>
                <a:gd name="connsiteY2" fmla="*/ 872604 h 2806326"/>
                <a:gd name="connsiteX3" fmla="*/ 1023845 w 3679917"/>
                <a:gd name="connsiteY3" fmla="*/ 1047968 h 2806326"/>
                <a:gd name="connsiteX4" fmla="*/ 222179 w 3679917"/>
                <a:gd name="connsiteY4" fmla="*/ 922708 h 2806326"/>
                <a:gd name="connsiteX5" fmla="*/ 46815 w 3679917"/>
                <a:gd name="connsiteY5" fmla="*/ 1185754 h 2806326"/>
                <a:gd name="connsiteX6" fmla="*/ 948688 w 3679917"/>
                <a:gd name="connsiteY6" fmla="*/ 1323540 h 2806326"/>
                <a:gd name="connsiteX7" fmla="*/ 1023845 w 3679917"/>
                <a:gd name="connsiteY7" fmla="*/ 1862160 h 2806326"/>
                <a:gd name="connsiteX8" fmla="*/ 1011319 w 3679917"/>
                <a:gd name="connsiteY8" fmla="*/ 2526039 h 2806326"/>
                <a:gd name="connsiteX9" fmla="*/ 1023845 w 3679917"/>
                <a:gd name="connsiteY9" fmla="*/ 2764034 h 2806326"/>
                <a:gd name="connsiteX10" fmla="*/ 1286891 w 3679917"/>
                <a:gd name="connsiteY10" fmla="*/ 2764034 h 2806326"/>
                <a:gd name="connsiteX11" fmla="*/ 1387099 w 3679917"/>
                <a:gd name="connsiteY11" fmla="*/ 2338149 h 2806326"/>
                <a:gd name="connsiteX12" fmla="*/ 1812984 w 3679917"/>
                <a:gd name="connsiteY12" fmla="*/ 1962368 h 2806326"/>
                <a:gd name="connsiteX13" fmla="*/ 2364130 w 3679917"/>
                <a:gd name="connsiteY13" fmla="*/ 1486379 h 2806326"/>
                <a:gd name="connsiteX14" fmla="*/ 2476864 w 3679917"/>
                <a:gd name="connsiteY14" fmla="*/ 1373645 h 2806326"/>
                <a:gd name="connsiteX15" fmla="*/ 2902749 w 3679917"/>
                <a:gd name="connsiteY15" fmla="*/ 1373645 h 2806326"/>
                <a:gd name="connsiteX16" fmla="*/ 3403790 w 3679917"/>
                <a:gd name="connsiteY16" fmla="*/ 1373645 h 2806326"/>
                <a:gd name="connsiteX17" fmla="*/ 3666836 w 3679917"/>
                <a:gd name="connsiteY17" fmla="*/ 1311014 h 2806326"/>
                <a:gd name="connsiteX18" fmla="*/ 3541576 w 3679917"/>
                <a:gd name="connsiteY18" fmla="*/ 1085546 h 2806326"/>
                <a:gd name="connsiteX19" fmla="*/ 2714858 w 3679917"/>
                <a:gd name="connsiteY19" fmla="*/ 1073020 h 2806326"/>
                <a:gd name="connsiteX20" fmla="*/ 2627176 w 3679917"/>
                <a:gd name="connsiteY20" fmla="*/ 684713 h 2806326"/>
                <a:gd name="connsiteX21" fmla="*/ 2652228 w 3679917"/>
                <a:gd name="connsiteY21" fmla="*/ 346510 h 2806326"/>
                <a:gd name="connsiteX22" fmla="*/ 2727384 w 3679917"/>
                <a:gd name="connsiteY22" fmla="*/ 58412 h 2806326"/>
                <a:gd name="connsiteX23" fmla="*/ 2476864 w 3679917"/>
                <a:gd name="connsiteY23" fmla="*/ 33360 h 2806326"/>
                <a:gd name="connsiteX24" fmla="*/ 2439286 w 3679917"/>
                <a:gd name="connsiteY24" fmla="*/ 434193 h 2806326"/>
                <a:gd name="connsiteX25" fmla="*/ 2389182 w 3679917"/>
                <a:gd name="connsiteY25" fmla="*/ 910182 h 2806326"/>
                <a:gd name="connsiteX26" fmla="*/ 2113609 w 3679917"/>
                <a:gd name="connsiteY26" fmla="*/ 1348593 h 2806326"/>
                <a:gd name="connsiteX27" fmla="*/ 1336995 w 3679917"/>
                <a:gd name="connsiteY27" fmla="*/ 1849634 h 2806326"/>
                <a:gd name="connsiteX28" fmla="*/ 1349521 w 3679917"/>
                <a:gd name="connsiteY28" fmla="*/ 1035442 h 2806326"/>
                <a:gd name="connsiteX29" fmla="*/ 1336995 w 3679917"/>
                <a:gd name="connsiteY29" fmla="*/ 371562 h 2806326"/>
                <a:gd name="connsiteX30" fmla="*/ 1261839 w 3679917"/>
                <a:gd name="connsiteY30" fmla="*/ 45886 h 2806326"/>
                <a:gd name="connsiteX31" fmla="*/ 948689 w 3679917"/>
                <a:gd name="connsiteY31" fmla="*/ 58412 h 2806326"/>
                <a:gd name="connsiteX0" fmla="*/ 948689 w 3679917"/>
                <a:gd name="connsiteY0" fmla="*/ 58412 h 2806326"/>
                <a:gd name="connsiteX1" fmla="*/ 1086475 w 3679917"/>
                <a:gd name="connsiteY1" fmla="*/ 283880 h 2806326"/>
                <a:gd name="connsiteX2" fmla="*/ 1099001 w 3679917"/>
                <a:gd name="connsiteY2" fmla="*/ 872604 h 2806326"/>
                <a:gd name="connsiteX3" fmla="*/ 1023845 w 3679917"/>
                <a:gd name="connsiteY3" fmla="*/ 1047968 h 2806326"/>
                <a:gd name="connsiteX4" fmla="*/ 222179 w 3679917"/>
                <a:gd name="connsiteY4" fmla="*/ 922708 h 2806326"/>
                <a:gd name="connsiteX5" fmla="*/ 46815 w 3679917"/>
                <a:gd name="connsiteY5" fmla="*/ 1185754 h 2806326"/>
                <a:gd name="connsiteX6" fmla="*/ 948688 w 3679917"/>
                <a:gd name="connsiteY6" fmla="*/ 1323540 h 2806326"/>
                <a:gd name="connsiteX7" fmla="*/ 1023845 w 3679917"/>
                <a:gd name="connsiteY7" fmla="*/ 1862160 h 2806326"/>
                <a:gd name="connsiteX8" fmla="*/ 1011319 w 3679917"/>
                <a:gd name="connsiteY8" fmla="*/ 2526039 h 2806326"/>
                <a:gd name="connsiteX9" fmla="*/ 1023845 w 3679917"/>
                <a:gd name="connsiteY9" fmla="*/ 2764034 h 2806326"/>
                <a:gd name="connsiteX10" fmla="*/ 1286891 w 3679917"/>
                <a:gd name="connsiteY10" fmla="*/ 2764034 h 2806326"/>
                <a:gd name="connsiteX11" fmla="*/ 1387099 w 3679917"/>
                <a:gd name="connsiteY11" fmla="*/ 2338149 h 2806326"/>
                <a:gd name="connsiteX12" fmla="*/ 1812984 w 3679917"/>
                <a:gd name="connsiteY12" fmla="*/ 1962368 h 2806326"/>
                <a:gd name="connsiteX13" fmla="*/ 2364130 w 3679917"/>
                <a:gd name="connsiteY13" fmla="*/ 1486379 h 2806326"/>
                <a:gd name="connsiteX14" fmla="*/ 2577072 w 3679917"/>
                <a:gd name="connsiteY14" fmla="*/ 1298488 h 2806326"/>
                <a:gd name="connsiteX15" fmla="*/ 2902749 w 3679917"/>
                <a:gd name="connsiteY15" fmla="*/ 1373645 h 2806326"/>
                <a:gd name="connsiteX16" fmla="*/ 3403790 w 3679917"/>
                <a:gd name="connsiteY16" fmla="*/ 1373645 h 2806326"/>
                <a:gd name="connsiteX17" fmla="*/ 3666836 w 3679917"/>
                <a:gd name="connsiteY17" fmla="*/ 1311014 h 2806326"/>
                <a:gd name="connsiteX18" fmla="*/ 3541576 w 3679917"/>
                <a:gd name="connsiteY18" fmla="*/ 1085546 h 2806326"/>
                <a:gd name="connsiteX19" fmla="*/ 2714858 w 3679917"/>
                <a:gd name="connsiteY19" fmla="*/ 1073020 h 2806326"/>
                <a:gd name="connsiteX20" fmla="*/ 2627176 w 3679917"/>
                <a:gd name="connsiteY20" fmla="*/ 684713 h 2806326"/>
                <a:gd name="connsiteX21" fmla="*/ 2652228 w 3679917"/>
                <a:gd name="connsiteY21" fmla="*/ 346510 h 2806326"/>
                <a:gd name="connsiteX22" fmla="*/ 2727384 w 3679917"/>
                <a:gd name="connsiteY22" fmla="*/ 58412 h 2806326"/>
                <a:gd name="connsiteX23" fmla="*/ 2476864 w 3679917"/>
                <a:gd name="connsiteY23" fmla="*/ 33360 h 2806326"/>
                <a:gd name="connsiteX24" fmla="*/ 2439286 w 3679917"/>
                <a:gd name="connsiteY24" fmla="*/ 434193 h 2806326"/>
                <a:gd name="connsiteX25" fmla="*/ 2389182 w 3679917"/>
                <a:gd name="connsiteY25" fmla="*/ 910182 h 2806326"/>
                <a:gd name="connsiteX26" fmla="*/ 2113609 w 3679917"/>
                <a:gd name="connsiteY26" fmla="*/ 1348593 h 2806326"/>
                <a:gd name="connsiteX27" fmla="*/ 1336995 w 3679917"/>
                <a:gd name="connsiteY27" fmla="*/ 1849634 h 2806326"/>
                <a:gd name="connsiteX28" fmla="*/ 1349521 w 3679917"/>
                <a:gd name="connsiteY28" fmla="*/ 1035442 h 2806326"/>
                <a:gd name="connsiteX29" fmla="*/ 1336995 w 3679917"/>
                <a:gd name="connsiteY29" fmla="*/ 371562 h 2806326"/>
                <a:gd name="connsiteX30" fmla="*/ 1261839 w 3679917"/>
                <a:gd name="connsiteY30" fmla="*/ 45886 h 2806326"/>
                <a:gd name="connsiteX31" fmla="*/ 948689 w 3679917"/>
                <a:gd name="connsiteY31" fmla="*/ 58412 h 2806326"/>
                <a:gd name="connsiteX0" fmla="*/ 948689 w 3679917"/>
                <a:gd name="connsiteY0" fmla="*/ 58412 h 2806326"/>
                <a:gd name="connsiteX1" fmla="*/ 1086475 w 3679917"/>
                <a:gd name="connsiteY1" fmla="*/ 283880 h 2806326"/>
                <a:gd name="connsiteX2" fmla="*/ 1099001 w 3679917"/>
                <a:gd name="connsiteY2" fmla="*/ 872604 h 2806326"/>
                <a:gd name="connsiteX3" fmla="*/ 1023845 w 3679917"/>
                <a:gd name="connsiteY3" fmla="*/ 1047968 h 2806326"/>
                <a:gd name="connsiteX4" fmla="*/ 222179 w 3679917"/>
                <a:gd name="connsiteY4" fmla="*/ 922708 h 2806326"/>
                <a:gd name="connsiteX5" fmla="*/ 46815 w 3679917"/>
                <a:gd name="connsiteY5" fmla="*/ 1185754 h 2806326"/>
                <a:gd name="connsiteX6" fmla="*/ 948688 w 3679917"/>
                <a:gd name="connsiteY6" fmla="*/ 1323540 h 2806326"/>
                <a:gd name="connsiteX7" fmla="*/ 1023845 w 3679917"/>
                <a:gd name="connsiteY7" fmla="*/ 1862160 h 2806326"/>
                <a:gd name="connsiteX8" fmla="*/ 1011319 w 3679917"/>
                <a:gd name="connsiteY8" fmla="*/ 2526039 h 2806326"/>
                <a:gd name="connsiteX9" fmla="*/ 1023845 w 3679917"/>
                <a:gd name="connsiteY9" fmla="*/ 2764034 h 2806326"/>
                <a:gd name="connsiteX10" fmla="*/ 1286891 w 3679917"/>
                <a:gd name="connsiteY10" fmla="*/ 2764034 h 2806326"/>
                <a:gd name="connsiteX11" fmla="*/ 1387099 w 3679917"/>
                <a:gd name="connsiteY11" fmla="*/ 2338149 h 2806326"/>
                <a:gd name="connsiteX12" fmla="*/ 1812984 w 3679917"/>
                <a:gd name="connsiteY12" fmla="*/ 1962368 h 2806326"/>
                <a:gd name="connsiteX13" fmla="*/ 2364130 w 3679917"/>
                <a:gd name="connsiteY13" fmla="*/ 1486379 h 2806326"/>
                <a:gd name="connsiteX14" fmla="*/ 2577072 w 3679917"/>
                <a:gd name="connsiteY14" fmla="*/ 1298488 h 2806326"/>
                <a:gd name="connsiteX15" fmla="*/ 2965379 w 3679917"/>
                <a:gd name="connsiteY15" fmla="*/ 1285962 h 2806326"/>
                <a:gd name="connsiteX16" fmla="*/ 3403790 w 3679917"/>
                <a:gd name="connsiteY16" fmla="*/ 1373645 h 2806326"/>
                <a:gd name="connsiteX17" fmla="*/ 3666836 w 3679917"/>
                <a:gd name="connsiteY17" fmla="*/ 1311014 h 2806326"/>
                <a:gd name="connsiteX18" fmla="*/ 3541576 w 3679917"/>
                <a:gd name="connsiteY18" fmla="*/ 1085546 h 2806326"/>
                <a:gd name="connsiteX19" fmla="*/ 2714858 w 3679917"/>
                <a:gd name="connsiteY19" fmla="*/ 1073020 h 2806326"/>
                <a:gd name="connsiteX20" fmla="*/ 2627176 w 3679917"/>
                <a:gd name="connsiteY20" fmla="*/ 684713 h 2806326"/>
                <a:gd name="connsiteX21" fmla="*/ 2652228 w 3679917"/>
                <a:gd name="connsiteY21" fmla="*/ 346510 h 2806326"/>
                <a:gd name="connsiteX22" fmla="*/ 2727384 w 3679917"/>
                <a:gd name="connsiteY22" fmla="*/ 58412 h 2806326"/>
                <a:gd name="connsiteX23" fmla="*/ 2476864 w 3679917"/>
                <a:gd name="connsiteY23" fmla="*/ 33360 h 2806326"/>
                <a:gd name="connsiteX24" fmla="*/ 2439286 w 3679917"/>
                <a:gd name="connsiteY24" fmla="*/ 434193 h 2806326"/>
                <a:gd name="connsiteX25" fmla="*/ 2389182 w 3679917"/>
                <a:gd name="connsiteY25" fmla="*/ 910182 h 2806326"/>
                <a:gd name="connsiteX26" fmla="*/ 2113609 w 3679917"/>
                <a:gd name="connsiteY26" fmla="*/ 1348593 h 2806326"/>
                <a:gd name="connsiteX27" fmla="*/ 1336995 w 3679917"/>
                <a:gd name="connsiteY27" fmla="*/ 1849634 h 2806326"/>
                <a:gd name="connsiteX28" fmla="*/ 1349521 w 3679917"/>
                <a:gd name="connsiteY28" fmla="*/ 1035442 h 2806326"/>
                <a:gd name="connsiteX29" fmla="*/ 1336995 w 3679917"/>
                <a:gd name="connsiteY29" fmla="*/ 371562 h 2806326"/>
                <a:gd name="connsiteX30" fmla="*/ 1261839 w 3679917"/>
                <a:gd name="connsiteY30" fmla="*/ 45886 h 2806326"/>
                <a:gd name="connsiteX31" fmla="*/ 948689 w 3679917"/>
                <a:gd name="connsiteY31" fmla="*/ 58412 h 2806326"/>
                <a:gd name="connsiteX0" fmla="*/ 948689 w 3678068"/>
                <a:gd name="connsiteY0" fmla="*/ 58412 h 2806326"/>
                <a:gd name="connsiteX1" fmla="*/ 1086475 w 3678068"/>
                <a:gd name="connsiteY1" fmla="*/ 283880 h 2806326"/>
                <a:gd name="connsiteX2" fmla="*/ 1099001 w 3678068"/>
                <a:gd name="connsiteY2" fmla="*/ 872604 h 2806326"/>
                <a:gd name="connsiteX3" fmla="*/ 1023845 w 3678068"/>
                <a:gd name="connsiteY3" fmla="*/ 1047968 h 2806326"/>
                <a:gd name="connsiteX4" fmla="*/ 222179 w 3678068"/>
                <a:gd name="connsiteY4" fmla="*/ 922708 h 2806326"/>
                <a:gd name="connsiteX5" fmla="*/ 46815 w 3678068"/>
                <a:gd name="connsiteY5" fmla="*/ 1185754 h 2806326"/>
                <a:gd name="connsiteX6" fmla="*/ 948688 w 3678068"/>
                <a:gd name="connsiteY6" fmla="*/ 1323540 h 2806326"/>
                <a:gd name="connsiteX7" fmla="*/ 1023845 w 3678068"/>
                <a:gd name="connsiteY7" fmla="*/ 1862160 h 2806326"/>
                <a:gd name="connsiteX8" fmla="*/ 1011319 w 3678068"/>
                <a:gd name="connsiteY8" fmla="*/ 2526039 h 2806326"/>
                <a:gd name="connsiteX9" fmla="*/ 1023845 w 3678068"/>
                <a:gd name="connsiteY9" fmla="*/ 2764034 h 2806326"/>
                <a:gd name="connsiteX10" fmla="*/ 1286891 w 3678068"/>
                <a:gd name="connsiteY10" fmla="*/ 2764034 h 2806326"/>
                <a:gd name="connsiteX11" fmla="*/ 1387099 w 3678068"/>
                <a:gd name="connsiteY11" fmla="*/ 2338149 h 2806326"/>
                <a:gd name="connsiteX12" fmla="*/ 1812984 w 3678068"/>
                <a:gd name="connsiteY12" fmla="*/ 1962368 h 2806326"/>
                <a:gd name="connsiteX13" fmla="*/ 2364130 w 3678068"/>
                <a:gd name="connsiteY13" fmla="*/ 1486379 h 2806326"/>
                <a:gd name="connsiteX14" fmla="*/ 2577072 w 3678068"/>
                <a:gd name="connsiteY14" fmla="*/ 1298488 h 2806326"/>
                <a:gd name="connsiteX15" fmla="*/ 2965379 w 3678068"/>
                <a:gd name="connsiteY15" fmla="*/ 1285962 h 2806326"/>
                <a:gd name="connsiteX16" fmla="*/ 3428842 w 3678068"/>
                <a:gd name="connsiteY16" fmla="*/ 1298488 h 2806326"/>
                <a:gd name="connsiteX17" fmla="*/ 3666836 w 3678068"/>
                <a:gd name="connsiteY17" fmla="*/ 1311014 h 2806326"/>
                <a:gd name="connsiteX18" fmla="*/ 3541576 w 3678068"/>
                <a:gd name="connsiteY18" fmla="*/ 1085546 h 2806326"/>
                <a:gd name="connsiteX19" fmla="*/ 2714858 w 3678068"/>
                <a:gd name="connsiteY19" fmla="*/ 1073020 h 2806326"/>
                <a:gd name="connsiteX20" fmla="*/ 2627176 w 3678068"/>
                <a:gd name="connsiteY20" fmla="*/ 684713 h 2806326"/>
                <a:gd name="connsiteX21" fmla="*/ 2652228 w 3678068"/>
                <a:gd name="connsiteY21" fmla="*/ 346510 h 2806326"/>
                <a:gd name="connsiteX22" fmla="*/ 2727384 w 3678068"/>
                <a:gd name="connsiteY22" fmla="*/ 58412 h 2806326"/>
                <a:gd name="connsiteX23" fmla="*/ 2476864 w 3678068"/>
                <a:gd name="connsiteY23" fmla="*/ 33360 h 2806326"/>
                <a:gd name="connsiteX24" fmla="*/ 2439286 w 3678068"/>
                <a:gd name="connsiteY24" fmla="*/ 434193 h 2806326"/>
                <a:gd name="connsiteX25" fmla="*/ 2389182 w 3678068"/>
                <a:gd name="connsiteY25" fmla="*/ 910182 h 2806326"/>
                <a:gd name="connsiteX26" fmla="*/ 2113609 w 3678068"/>
                <a:gd name="connsiteY26" fmla="*/ 1348593 h 2806326"/>
                <a:gd name="connsiteX27" fmla="*/ 1336995 w 3678068"/>
                <a:gd name="connsiteY27" fmla="*/ 1849634 h 2806326"/>
                <a:gd name="connsiteX28" fmla="*/ 1349521 w 3678068"/>
                <a:gd name="connsiteY28" fmla="*/ 1035442 h 2806326"/>
                <a:gd name="connsiteX29" fmla="*/ 1336995 w 3678068"/>
                <a:gd name="connsiteY29" fmla="*/ 371562 h 2806326"/>
                <a:gd name="connsiteX30" fmla="*/ 1261839 w 3678068"/>
                <a:gd name="connsiteY30" fmla="*/ 45886 h 2806326"/>
                <a:gd name="connsiteX31" fmla="*/ 948689 w 3678068"/>
                <a:gd name="connsiteY31" fmla="*/ 58412 h 2806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678068" h="2806326">
                  <a:moveTo>
                    <a:pt x="948689" y="58412"/>
                  </a:moveTo>
                  <a:cubicBezTo>
                    <a:pt x="919462" y="98078"/>
                    <a:pt x="1061423" y="148182"/>
                    <a:pt x="1086475" y="283880"/>
                  </a:cubicBezTo>
                  <a:cubicBezTo>
                    <a:pt x="1111527" y="419578"/>
                    <a:pt x="1109439" y="745256"/>
                    <a:pt x="1099001" y="872604"/>
                  </a:cubicBezTo>
                  <a:cubicBezTo>
                    <a:pt x="1088563" y="999952"/>
                    <a:pt x="1169982" y="1039617"/>
                    <a:pt x="1023845" y="1047968"/>
                  </a:cubicBezTo>
                  <a:cubicBezTo>
                    <a:pt x="877708" y="1056319"/>
                    <a:pt x="385017" y="899744"/>
                    <a:pt x="222179" y="922708"/>
                  </a:cubicBezTo>
                  <a:cubicBezTo>
                    <a:pt x="59341" y="945672"/>
                    <a:pt x="-74270" y="1118949"/>
                    <a:pt x="46815" y="1185754"/>
                  </a:cubicBezTo>
                  <a:cubicBezTo>
                    <a:pt x="167900" y="1252559"/>
                    <a:pt x="785850" y="1210806"/>
                    <a:pt x="948688" y="1323540"/>
                  </a:cubicBezTo>
                  <a:cubicBezTo>
                    <a:pt x="1111526" y="1436274"/>
                    <a:pt x="1013407" y="1661744"/>
                    <a:pt x="1023845" y="1862160"/>
                  </a:cubicBezTo>
                  <a:cubicBezTo>
                    <a:pt x="1034283" y="2062576"/>
                    <a:pt x="1011319" y="2375727"/>
                    <a:pt x="1011319" y="2526039"/>
                  </a:cubicBezTo>
                  <a:cubicBezTo>
                    <a:pt x="1011319" y="2676351"/>
                    <a:pt x="977916" y="2724368"/>
                    <a:pt x="1023845" y="2764034"/>
                  </a:cubicBezTo>
                  <a:cubicBezTo>
                    <a:pt x="1069774" y="2803700"/>
                    <a:pt x="1226349" y="2835015"/>
                    <a:pt x="1286891" y="2764034"/>
                  </a:cubicBezTo>
                  <a:cubicBezTo>
                    <a:pt x="1347433" y="2693053"/>
                    <a:pt x="1299417" y="2471760"/>
                    <a:pt x="1387099" y="2338149"/>
                  </a:cubicBezTo>
                  <a:cubicBezTo>
                    <a:pt x="1474781" y="2204538"/>
                    <a:pt x="1812984" y="1962368"/>
                    <a:pt x="1812984" y="1962368"/>
                  </a:cubicBezTo>
                  <a:lnTo>
                    <a:pt x="2364130" y="1486379"/>
                  </a:lnTo>
                  <a:cubicBezTo>
                    <a:pt x="2491478" y="1375732"/>
                    <a:pt x="2476864" y="1331891"/>
                    <a:pt x="2577072" y="1298488"/>
                  </a:cubicBezTo>
                  <a:cubicBezTo>
                    <a:pt x="2677280" y="1265085"/>
                    <a:pt x="2823417" y="1285962"/>
                    <a:pt x="2965379" y="1285962"/>
                  </a:cubicBezTo>
                  <a:cubicBezTo>
                    <a:pt x="3107341" y="1285962"/>
                    <a:pt x="3311933" y="1294313"/>
                    <a:pt x="3428842" y="1298488"/>
                  </a:cubicBezTo>
                  <a:cubicBezTo>
                    <a:pt x="3545751" y="1302663"/>
                    <a:pt x="3648047" y="1346504"/>
                    <a:pt x="3666836" y="1311014"/>
                  </a:cubicBezTo>
                  <a:cubicBezTo>
                    <a:pt x="3685625" y="1275524"/>
                    <a:pt x="3700239" y="1125212"/>
                    <a:pt x="3541576" y="1085546"/>
                  </a:cubicBezTo>
                  <a:cubicBezTo>
                    <a:pt x="3382913" y="1045880"/>
                    <a:pt x="2867258" y="1139826"/>
                    <a:pt x="2714858" y="1073020"/>
                  </a:cubicBezTo>
                  <a:cubicBezTo>
                    <a:pt x="2562458" y="1006215"/>
                    <a:pt x="2637614" y="805798"/>
                    <a:pt x="2627176" y="684713"/>
                  </a:cubicBezTo>
                  <a:cubicBezTo>
                    <a:pt x="2616738" y="563628"/>
                    <a:pt x="2635527" y="450893"/>
                    <a:pt x="2652228" y="346510"/>
                  </a:cubicBezTo>
                  <a:cubicBezTo>
                    <a:pt x="2668929" y="242127"/>
                    <a:pt x="2756611" y="110604"/>
                    <a:pt x="2727384" y="58412"/>
                  </a:cubicBezTo>
                  <a:cubicBezTo>
                    <a:pt x="2698157" y="6220"/>
                    <a:pt x="2524880" y="-29270"/>
                    <a:pt x="2476864" y="33360"/>
                  </a:cubicBezTo>
                  <a:cubicBezTo>
                    <a:pt x="2428848" y="95990"/>
                    <a:pt x="2453900" y="288056"/>
                    <a:pt x="2439286" y="434193"/>
                  </a:cubicBezTo>
                  <a:cubicBezTo>
                    <a:pt x="2424672" y="580330"/>
                    <a:pt x="2443461" y="757782"/>
                    <a:pt x="2389182" y="910182"/>
                  </a:cubicBezTo>
                  <a:cubicBezTo>
                    <a:pt x="2334903" y="1062582"/>
                    <a:pt x="2288974" y="1192018"/>
                    <a:pt x="2113609" y="1348593"/>
                  </a:cubicBezTo>
                  <a:cubicBezTo>
                    <a:pt x="1938245" y="1505168"/>
                    <a:pt x="1464343" y="1901826"/>
                    <a:pt x="1336995" y="1849634"/>
                  </a:cubicBezTo>
                  <a:cubicBezTo>
                    <a:pt x="1209647" y="1797442"/>
                    <a:pt x="1349521" y="1281787"/>
                    <a:pt x="1349521" y="1035442"/>
                  </a:cubicBezTo>
                  <a:cubicBezTo>
                    <a:pt x="1349521" y="789097"/>
                    <a:pt x="1351609" y="536488"/>
                    <a:pt x="1336995" y="371562"/>
                  </a:cubicBezTo>
                  <a:cubicBezTo>
                    <a:pt x="1322381" y="206636"/>
                    <a:pt x="1328645" y="93902"/>
                    <a:pt x="1261839" y="45886"/>
                  </a:cubicBezTo>
                  <a:cubicBezTo>
                    <a:pt x="1195034" y="-2130"/>
                    <a:pt x="977916" y="18746"/>
                    <a:pt x="948689" y="58412"/>
                  </a:cubicBezTo>
                  <a:close/>
                </a:path>
              </a:pathLst>
            </a:custGeom>
            <a:solidFill>
              <a:schemeClr val="accent1">
                <a:lumMod val="40000"/>
                <a:lumOff val="60000"/>
                <a:alpha val="25000"/>
              </a:schemeClr>
            </a:solidFill>
            <a:ln w="38100">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TextBox 69"/>
            <p:cNvSpPr txBox="1"/>
            <p:nvPr/>
          </p:nvSpPr>
          <p:spPr>
            <a:xfrm>
              <a:off x="5207274" y="3235792"/>
              <a:ext cx="541687" cy="369332"/>
            </a:xfrm>
            <a:prstGeom prst="rect">
              <a:avLst/>
            </a:prstGeom>
            <a:noFill/>
          </p:spPr>
          <p:txBody>
            <a:bodyPr wrap="none" rtlCol="0">
              <a:spAutoFit/>
            </a:bodyPr>
            <a:lstStyle/>
            <a:p>
              <a:r>
                <a:rPr lang="en-US" dirty="0">
                  <a:solidFill>
                    <a:schemeClr val="accent1"/>
                  </a:solidFill>
                </a:rPr>
                <a:t>SVC</a:t>
              </a:r>
            </a:p>
          </p:txBody>
        </p:sp>
        <p:sp>
          <p:nvSpPr>
            <p:cNvPr id="71" name="TextBox 70"/>
            <p:cNvSpPr txBox="1"/>
            <p:nvPr/>
          </p:nvSpPr>
          <p:spPr>
            <a:xfrm>
              <a:off x="5372906" y="940188"/>
              <a:ext cx="316112" cy="369332"/>
            </a:xfrm>
            <a:prstGeom prst="rect">
              <a:avLst/>
            </a:prstGeom>
            <a:noFill/>
          </p:spPr>
          <p:txBody>
            <a:bodyPr wrap="none" rtlCol="0">
              <a:spAutoFit/>
            </a:bodyPr>
            <a:lstStyle/>
            <a:p>
              <a:r>
                <a:rPr lang="en-US" dirty="0">
                  <a:solidFill>
                    <a:schemeClr val="accent1">
                      <a:lumMod val="50000"/>
                    </a:schemeClr>
                  </a:solidFill>
                </a:rPr>
                <a:t>IJ</a:t>
              </a:r>
            </a:p>
          </p:txBody>
        </p:sp>
        <p:sp>
          <p:nvSpPr>
            <p:cNvPr id="72" name="TextBox 71"/>
            <p:cNvSpPr txBox="1"/>
            <p:nvPr/>
          </p:nvSpPr>
          <p:spPr>
            <a:xfrm>
              <a:off x="6703659" y="940188"/>
              <a:ext cx="316112" cy="369332"/>
            </a:xfrm>
            <a:prstGeom prst="rect">
              <a:avLst/>
            </a:prstGeom>
            <a:noFill/>
          </p:spPr>
          <p:txBody>
            <a:bodyPr wrap="none" rtlCol="0">
              <a:spAutoFit/>
            </a:bodyPr>
            <a:lstStyle/>
            <a:p>
              <a:r>
                <a:rPr lang="en-US" dirty="0">
                  <a:solidFill>
                    <a:schemeClr val="accent1">
                      <a:lumMod val="50000"/>
                    </a:schemeClr>
                  </a:solidFill>
                </a:rPr>
                <a:t>IJ</a:t>
              </a:r>
            </a:p>
          </p:txBody>
        </p:sp>
        <p:sp>
          <p:nvSpPr>
            <p:cNvPr id="73" name="TextBox 72"/>
            <p:cNvSpPr txBox="1"/>
            <p:nvPr/>
          </p:nvSpPr>
          <p:spPr>
            <a:xfrm>
              <a:off x="4361396" y="1671618"/>
              <a:ext cx="1205715" cy="369332"/>
            </a:xfrm>
            <a:prstGeom prst="rect">
              <a:avLst/>
            </a:prstGeom>
            <a:noFill/>
          </p:spPr>
          <p:txBody>
            <a:bodyPr wrap="none" rtlCol="0">
              <a:spAutoFit/>
            </a:bodyPr>
            <a:lstStyle/>
            <a:p>
              <a:r>
                <a:rPr lang="en-US" dirty="0">
                  <a:solidFill>
                    <a:schemeClr val="accent1">
                      <a:lumMod val="20000"/>
                      <a:lumOff val="80000"/>
                    </a:schemeClr>
                  </a:solidFill>
                </a:rPr>
                <a:t>Subclavian</a:t>
              </a:r>
            </a:p>
          </p:txBody>
        </p:sp>
        <p:sp>
          <p:nvSpPr>
            <p:cNvPr id="74" name="TextBox 73"/>
            <p:cNvSpPr txBox="1"/>
            <p:nvPr/>
          </p:nvSpPr>
          <p:spPr>
            <a:xfrm>
              <a:off x="6836995" y="1737128"/>
              <a:ext cx="1205715" cy="369332"/>
            </a:xfrm>
            <a:prstGeom prst="rect">
              <a:avLst/>
            </a:prstGeom>
            <a:noFill/>
          </p:spPr>
          <p:txBody>
            <a:bodyPr wrap="none" rtlCol="0">
              <a:spAutoFit/>
            </a:bodyPr>
            <a:lstStyle/>
            <a:p>
              <a:r>
                <a:rPr lang="en-US" dirty="0">
                  <a:solidFill>
                    <a:schemeClr val="accent1">
                      <a:lumMod val="20000"/>
                      <a:lumOff val="80000"/>
                    </a:schemeClr>
                  </a:solidFill>
                </a:rPr>
                <a:t>Subclavian</a:t>
              </a:r>
            </a:p>
          </p:txBody>
        </p:sp>
      </p:grpSp>
      <p:sp>
        <p:nvSpPr>
          <p:cNvPr id="47" name="HD line outline">
            <a:extLst>
              <a:ext uri="{FF2B5EF4-FFF2-40B4-BE49-F238E27FC236}">
                <a16:creationId xmlns:a16="http://schemas.microsoft.com/office/drawing/2014/main" id="{257FE7C9-D8DF-4246-9BE2-0275F89150A9}"/>
              </a:ext>
            </a:extLst>
          </p:cNvPr>
          <p:cNvSpPr/>
          <p:nvPr/>
        </p:nvSpPr>
        <p:spPr>
          <a:xfrm>
            <a:off x="5403746" y="1892383"/>
            <a:ext cx="165387" cy="1944077"/>
          </a:xfrm>
          <a:custGeom>
            <a:avLst/>
            <a:gdLst>
              <a:gd name="connsiteX0" fmla="*/ 89004 w 165387"/>
              <a:gd name="connsiteY0" fmla="*/ 63500 h 1944077"/>
              <a:gd name="connsiteX1" fmla="*/ 89004 w 165387"/>
              <a:gd name="connsiteY1" fmla="*/ 387350 h 1944077"/>
              <a:gd name="connsiteX2" fmla="*/ 12804 w 165387"/>
              <a:gd name="connsiteY2" fmla="*/ 1397000 h 1944077"/>
              <a:gd name="connsiteX3" fmla="*/ 104 w 165387"/>
              <a:gd name="connsiteY3" fmla="*/ 1835150 h 1944077"/>
              <a:gd name="connsiteX4" fmla="*/ 12804 w 165387"/>
              <a:gd name="connsiteY4" fmla="*/ 1943100 h 1944077"/>
              <a:gd name="connsiteX5" fmla="*/ 63604 w 165387"/>
              <a:gd name="connsiteY5" fmla="*/ 1797050 h 1944077"/>
              <a:gd name="connsiteX6" fmla="*/ 114404 w 165387"/>
              <a:gd name="connsiteY6" fmla="*/ 1206500 h 1944077"/>
              <a:gd name="connsiteX7" fmla="*/ 152504 w 165387"/>
              <a:gd name="connsiteY7" fmla="*/ 450850 h 1944077"/>
              <a:gd name="connsiteX8" fmla="*/ 165204 w 165387"/>
              <a:gd name="connsiteY8" fmla="*/ 101600 h 1944077"/>
              <a:gd name="connsiteX9" fmla="*/ 158854 w 165387"/>
              <a:gd name="connsiteY9" fmla="*/ 0 h 194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5387" h="1944077">
                <a:moveTo>
                  <a:pt x="89004" y="63500"/>
                </a:moveTo>
                <a:cubicBezTo>
                  <a:pt x="95354" y="114300"/>
                  <a:pt x="101704" y="165100"/>
                  <a:pt x="89004" y="387350"/>
                </a:cubicBezTo>
                <a:cubicBezTo>
                  <a:pt x="76304" y="609600"/>
                  <a:pt x="27621" y="1155700"/>
                  <a:pt x="12804" y="1397000"/>
                </a:cubicBezTo>
                <a:cubicBezTo>
                  <a:pt x="-2013" y="1638300"/>
                  <a:pt x="104" y="1744133"/>
                  <a:pt x="104" y="1835150"/>
                </a:cubicBezTo>
                <a:cubicBezTo>
                  <a:pt x="104" y="1926167"/>
                  <a:pt x="2221" y="1949450"/>
                  <a:pt x="12804" y="1943100"/>
                </a:cubicBezTo>
                <a:cubicBezTo>
                  <a:pt x="23387" y="1936750"/>
                  <a:pt x="46671" y="1919817"/>
                  <a:pt x="63604" y="1797050"/>
                </a:cubicBezTo>
                <a:cubicBezTo>
                  <a:pt x="80537" y="1674283"/>
                  <a:pt x="99587" y="1430867"/>
                  <a:pt x="114404" y="1206500"/>
                </a:cubicBezTo>
                <a:cubicBezTo>
                  <a:pt x="129221" y="982133"/>
                  <a:pt x="144037" y="635000"/>
                  <a:pt x="152504" y="450850"/>
                </a:cubicBezTo>
                <a:cubicBezTo>
                  <a:pt x="160971" y="266700"/>
                  <a:pt x="164146" y="176742"/>
                  <a:pt x="165204" y="101600"/>
                </a:cubicBezTo>
                <a:cubicBezTo>
                  <a:pt x="166262" y="26458"/>
                  <a:pt x="162558" y="13229"/>
                  <a:pt x="158854" y="0"/>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left IJ CVC">
            <a:extLst>
              <a:ext uri="{FF2B5EF4-FFF2-40B4-BE49-F238E27FC236}">
                <a16:creationId xmlns:a16="http://schemas.microsoft.com/office/drawing/2014/main" id="{1769D605-653C-4B00-9FE0-E731CC3034EE}"/>
              </a:ext>
            </a:extLst>
          </p:cNvPr>
          <p:cNvSpPr/>
          <p:nvPr/>
        </p:nvSpPr>
        <p:spPr>
          <a:xfrm>
            <a:off x="5461311" y="1905083"/>
            <a:ext cx="1428439" cy="1770173"/>
          </a:xfrm>
          <a:custGeom>
            <a:avLst/>
            <a:gdLst>
              <a:gd name="connsiteX0" fmla="*/ 1358589 w 1428439"/>
              <a:gd name="connsiteY0" fmla="*/ 88900 h 1770173"/>
              <a:gd name="connsiteX1" fmla="*/ 1326839 w 1428439"/>
              <a:gd name="connsiteY1" fmla="*/ 368300 h 1770173"/>
              <a:gd name="connsiteX2" fmla="*/ 1180789 w 1428439"/>
              <a:gd name="connsiteY2" fmla="*/ 679450 h 1770173"/>
              <a:gd name="connsiteX3" fmla="*/ 895039 w 1428439"/>
              <a:gd name="connsiteY3" fmla="*/ 933450 h 1770173"/>
              <a:gd name="connsiteX4" fmla="*/ 507689 w 1428439"/>
              <a:gd name="connsiteY4" fmla="*/ 1193800 h 1770173"/>
              <a:gd name="connsiteX5" fmla="*/ 139389 w 1428439"/>
              <a:gd name="connsiteY5" fmla="*/ 1562100 h 1770173"/>
              <a:gd name="connsiteX6" fmla="*/ 18739 w 1428439"/>
              <a:gd name="connsiteY6" fmla="*/ 1682750 h 1770173"/>
              <a:gd name="connsiteX7" fmla="*/ 25089 w 1428439"/>
              <a:gd name="connsiteY7" fmla="*/ 1765300 h 1770173"/>
              <a:gd name="connsiteX8" fmla="*/ 253689 w 1428439"/>
              <a:gd name="connsiteY8" fmla="*/ 1536700 h 1770173"/>
              <a:gd name="connsiteX9" fmla="*/ 590239 w 1428439"/>
              <a:gd name="connsiteY9" fmla="*/ 1231900 h 1770173"/>
              <a:gd name="connsiteX10" fmla="*/ 933139 w 1428439"/>
              <a:gd name="connsiteY10" fmla="*/ 1009650 h 1770173"/>
              <a:gd name="connsiteX11" fmla="*/ 1237939 w 1428439"/>
              <a:gd name="connsiteY11" fmla="*/ 749300 h 1770173"/>
              <a:gd name="connsiteX12" fmla="*/ 1352239 w 1428439"/>
              <a:gd name="connsiteY12" fmla="*/ 495300 h 1770173"/>
              <a:gd name="connsiteX13" fmla="*/ 1415739 w 1428439"/>
              <a:gd name="connsiteY13" fmla="*/ 196850 h 1770173"/>
              <a:gd name="connsiteX14" fmla="*/ 1415739 w 1428439"/>
              <a:gd name="connsiteY14" fmla="*/ 44450 h 1770173"/>
              <a:gd name="connsiteX15" fmla="*/ 1428439 w 1428439"/>
              <a:gd name="connsiteY15" fmla="*/ 0 h 1770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28439" h="1770173">
                <a:moveTo>
                  <a:pt x="1358589" y="88900"/>
                </a:moveTo>
                <a:cubicBezTo>
                  <a:pt x="1357530" y="179387"/>
                  <a:pt x="1356472" y="269875"/>
                  <a:pt x="1326839" y="368300"/>
                </a:cubicBezTo>
                <a:cubicBezTo>
                  <a:pt x="1297206" y="466725"/>
                  <a:pt x="1252756" y="585258"/>
                  <a:pt x="1180789" y="679450"/>
                </a:cubicBezTo>
                <a:cubicBezTo>
                  <a:pt x="1108822" y="773642"/>
                  <a:pt x="1007222" y="847725"/>
                  <a:pt x="895039" y="933450"/>
                </a:cubicBezTo>
                <a:cubicBezTo>
                  <a:pt x="782856" y="1019175"/>
                  <a:pt x="633631" y="1089025"/>
                  <a:pt x="507689" y="1193800"/>
                </a:cubicBezTo>
                <a:cubicBezTo>
                  <a:pt x="381747" y="1298575"/>
                  <a:pt x="139389" y="1562100"/>
                  <a:pt x="139389" y="1562100"/>
                </a:cubicBezTo>
                <a:cubicBezTo>
                  <a:pt x="57897" y="1643592"/>
                  <a:pt x="37789" y="1648883"/>
                  <a:pt x="18739" y="1682750"/>
                </a:cubicBezTo>
                <a:cubicBezTo>
                  <a:pt x="-311" y="1716617"/>
                  <a:pt x="-14069" y="1789642"/>
                  <a:pt x="25089" y="1765300"/>
                </a:cubicBezTo>
                <a:cubicBezTo>
                  <a:pt x="64247" y="1740958"/>
                  <a:pt x="159497" y="1625600"/>
                  <a:pt x="253689" y="1536700"/>
                </a:cubicBezTo>
                <a:cubicBezTo>
                  <a:pt x="347881" y="1447800"/>
                  <a:pt x="476997" y="1319742"/>
                  <a:pt x="590239" y="1231900"/>
                </a:cubicBezTo>
                <a:cubicBezTo>
                  <a:pt x="703481" y="1144058"/>
                  <a:pt x="825189" y="1090083"/>
                  <a:pt x="933139" y="1009650"/>
                </a:cubicBezTo>
                <a:cubicBezTo>
                  <a:pt x="1041089" y="929217"/>
                  <a:pt x="1168089" y="835025"/>
                  <a:pt x="1237939" y="749300"/>
                </a:cubicBezTo>
                <a:cubicBezTo>
                  <a:pt x="1307789" y="663575"/>
                  <a:pt x="1322606" y="587375"/>
                  <a:pt x="1352239" y="495300"/>
                </a:cubicBezTo>
                <a:cubicBezTo>
                  <a:pt x="1381872" y="403225"/>
                  <a:pt x="1405156" y="271992"/>
                  <a:pt x="1415739" y="196850"/>
                </a:cubicBezTo>
                <a:cubicBezTo>
                  <a:pt x="1426322" y="121708"/>
                  <a:pt x="1413622" y="77258"/>
                  <a:pt x="1415739" y="44450"/>
                </a:cubicBezTo>
                <a:cubicBezTo>
                  <a:pt x="1417856" y="11642"/>
                  <a:pt x="1423147" y="5821"/>
                  <a:pt x="1428439" y="0"/>
                </a:cubicBezTo>
              </a:path>
            </a:pathLst>
          </a:custGeom>
          <a:ln w="19050"/>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a:p>
        </p:txBody>
      </p:sp>
      <p:grpSp>
        <p:nvGrpSpPr>
          <p:cNvPr id="38" name="Carina">
            <a:extLst>
              <a:ext uri="{FF2B5EF4-FFF2-40B4-BE49-F238E27FC236}">
                <a16:creationId xmlns:a16="http://schemas.microsoft.com/office/drawing/2014/main" id="{4A453DBB-68CC-4A7C-A8A9-33AC8D3CEC2A}"/>
              </a:ext>
            </a:extLst>
          </p:cNvPr>
          <p:cNvGrpSpPr/>
          <p:nvPr/>
        </p:nvGrpSpPr>
        <p:grpSpPr>
          <a:xfrm>
            <a:off x="5524088" y="3582938"/>
            <a:ext cx="837089" cy="883146"/>
            <a:chOff x="5524088" y="3043105"/>
            <a:chExt cx="837089" cy="883146"/>
          </a:xfrm>
        </p:grpSpPr>
        <p:sp>
          <p:nvSpPr>
            <p:cNvPr id="58" name="TextBox 57">
              <a:extLst>
                <a:ext uri="{FF2B5EF4-FFF2-40B4-BE49-F238E27FC236}">
                  <a16:creationId xmlns:a16="http://schemas.microsoft.com/office/drawing/2014/main" id="{95DE6496-D1F1-4A3A-9215-C1B1F07E2497}"/>
                </a:ext>
              </a:extLst>
            </p:cNvPr>
            <p:cNvSpPr txBox="1"/>
            <p:nvPr/>
          </p:nvSpPr>
          <p:spPr>
            <a:xfrm>
              <a:off x="5524088" y="3556919"/>
              <a:ext cx="837089" cy="369332"/>
            </a:xfrm>
            <a:prstGeom prst="rect">
              <a:avLst/>
            </a:prstGeom>
            <a:noFill/>
          </p:spPr>
          <p:txBody>
            <a:bodyPr wrap="none" rtlCol="0">
              <a:spAutoFit/>
            </a:bodyPr>
            <a:lstStyle/>
            <a:p>
              <a:r>
                <a:rPr lang="en-US" dirty="0">
                  <a:solidFill>
                    <a:srgbClr val="FF0000"/>
                  </a:solidFill>
                </a:rPr>
                <a:t>Carina </a:t>
              </a:r>
            </a:p>
          </p:txBody>
        </p:sp>
        <p:cxnSp>
          <p:nvCxnSpPr>
            <p:cNvPr id="17" name="Straight Arrow Connector 16">
              <a:extLst>
                <a:ext uri="{FF2B5EF4-FFF2-40B4-BE49-F238E27FC236}">
                  <a16:creationId xmlns:a16="http://schemas.microsoft.com/office/drawing/2014/main" id="{46560F2E-70C0-4DBA-BF5C-E3AC8906C90F}"/>
                </a:ext>
              </a:extLst>
            </p:cNvPr>
            <p:cNvCxnSpPr>
              <a:cxnSpLocks/>
              <a:stCxn id="58" idx="0"/>
            </p:cNvCxnSpPr>
            <p:nvPr/>
          </p:nvCxnSpPr>
          <p:spPr>
            <a:xfrm flipV="1">
              <a:off x="5942633" y="3043105"/>
              <a:ext cx="0" cy="51381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39" name="HD line text">
            <a:extLst>
              <a:ext uri="{FF2B5EF4-FFF2-40B4-BE49-F238E27FC236}">
                <a16:creationId xmlns:a16="http://schemas.microsoft.com/office/drawing/2014/main" id="{232F7159-70FD-4ACC-910B-DE21E566983E}"/>
              </a:ext>
            </a:extLst>
          </p:cNvPr>
          <p:cNvSpPr/>
          <p:nvPr/>
        </p:nvSpPr>
        <p:spPr>
          <a:xfrm>
            <a:off x="110554" y="2494014"/>
            <a:ext cx="2577077" cy="203132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n-US" i="1" dirty="0"/>
              <a:t>HD catheters are thicker and less flexible than triple lumen catheters, and therefore preferentially placed on the right (straighter trajectory).</a:t>
            </a:r>
            <a:endParaRPr lang="en-US" dirty="0"/>
          </a:p>
        </p:txBody>
      </p:sp>
      <p:sp>
        <p:nvSpPr>
          <p:cNvPr id="30" name="Image Attribution">
            <a:extLst>
              <a:ext uri="{FF2B5EF4-FFF2-40B4-BE49-F238E27FC236}">
                <a16:creationId xmlns:a16="http://schemas.microsoft.com/office/drawing/2014/main" id="{0E799889-1B5A-45EA-A4B8-CD6FE2895EFB}"/>
              </a:ext>
            </a:extLst>
          </p:cNvPr>
          <p:cNvSpPr txBox="1"/>
          <p:nvPr/>
        </p:nvSpPr>
        <p:spPr>
          <a:xfrm rot="16200000">
            <a:off x="-702498" y="5705703"/>
            <a:ext cx="1866664" cy="461665"/>
          </a:xfrm>
          <a:prstGeom prst="rect">
            <a:avLst/>
          </a:prstGeom>
          <a:noFill/>
        </p:spPr>
        <p:txBody>
          <a:bodyPr wrap="square" rtlCol="0">
            <a:spAutoFit/>
          </a:bodyPr>
          <a:lstStyle/>
          <a:p>
            <a:r>
              <a:rPr lang="en-US" sz="1200" i="1" dirty="0"/>
              <a:t>Images courtesy of </a:t>
            </a:r>
          </a:p>
          <a:p>
            <a:r>
              <a:rPr lang="en-US" sz="1200" i="1" dirty="0"/>
              <a:t>Samantha King, MD</a:t>
            </a:r>
          </a:p>
        </p:txBody>
      </p:sp>
    </p:spTree>
    <p:extLst>
      <p:ext uri="{BB962C8B-B14F-4D97-AF65-F5344CB8AC3E}">
        <p14:creationId xmlns:p14="http://schemas.microsoft.com/office/powerpoint/2010/main" val="2865495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9" grpId="0" animBg="1"/>
      <p:bldP spid="47" grpId="0" animBg="1"/>
      <p:bldP spid="57" grpId="0" animBg="1"/>
      <p:bldP spid="3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ase stem">
            <a:extLst>
              <a:ext uri="{FF2B5EF4-FFF2-40B4-BE49-F238E27FC236}">
                <a16:creationId xmlns:a16="http://schemas.microsoft.com/office/drawing/2014/main" id="{641F0419-6197-437B-A96B-E329F6C18A08}"/>
              </a:ext>
            </a:extLst>
          </p:cNvPr>
          <p:cNvSpPr txBox="1"/>
          <p:nvPr/>
        </p:nvSpPr>
        <p:spPr>
          <a:xfrm>
            <a:off x="-12332" y="0"/>
            <a:ext cx="12204331" cy="461665"/>
          </a:xfrm>
          <a:prstGeom prst="rect">
            <a:avLst/>
          </a:prstGeom>
          <a:solidFill>
            <a:schemeClr val="tx1"/>
          </a:solidFill>
        </p:spPr>
        <p:txBody>
          <a:bodyPr wrap="square" rtlCol="0">
            <a:spAutoFit/>
          </a:bodyPr>
          <a:lstStyle/>
          <a:p>
            <a:pPr algn="ctr"/>
            <a:r>
              <a:rPr lang="en-US" sz="2400" dirty="0">
                <a:solidFill>
                  <a:schemeClr val="bg1"/>
                </a:solidFill>
              </a:rPr>
              <a:t>55yo with COVID-19 ARDS intubated in the ICU.</a:t>
            </a:r>
          </a:p>
        </p:txBody>
      </p:sp>
      <p:sp>
        <p:nvSpPr>
          <p:cNvPr id="8" name="Question one">
            <a:extLst>
              <a:ext uri="{FF2B5EF4-FFF2-40B4-BE49-F238E27FC236}">
                <a16:creationId xmlns:a16="http://schemas.microsoft.com/office/drawing/2014/main" id="{EFF81F56-43CC-4858-AD5D-A3E95F6CC0D4}"/>
              </a:ext>
            </a:extLst>
          </p:cNvPr>
          <p:cNvSpPr txBox="1"/>
          <p:nvPr/>
        </p:nvSpPr>
        <p:spPr>
          <a:xfrm>
            <a:off x="-12332" y="462198"/>
            <a:ext cx="12192000" cy="461665"/>
          </a:xfrm>
          <a:prstGeom prst="rect">
            <a:avLst/>
          </a:prstGeom>
          <a:solidFill>
            <a:schemeClr val="bg1"/>
          </a:solidFill>
        </p:spPr>
        <p:txBody>
          <a:bodyPr wrap="square" rtlCol="0">
            <a:spAutoFit/>
          </a:bodyPr>
          <a:lstStyle/>
          <a:p>
            <a:pPr algn="ctr"/>
            <a:r>
              <a:rPr lang="en-US" sz="2400" dirty="0"/>
              <a:t>What is your overall interpretation of the radiograph?</a:t>
            </a:r>
          </a:p>
        </p:txBody>
      </p:sp>
      <p:pic>
        <p:nvPicPr>
          <p:cNvPr id="3" name="Logo" descr="A picture containing drawing&#10;&#10;Description automatically generated">
            <a:extLst>
              <a:ext uri="{FF2B5EF4-FFF2-40B4-BE49-F238E27FC236}">
                <a16:creationId xmlns:a16="http://schemas.microsoft.com/office/drawing/2014/main" id="{86A08B67-C245-4E74-868D-CBFF6A362D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3890" y="6387270"/>
            <a:ext cx="1093478" cy="416055"/>
          </a:xfrm>
          <a:prstGeom prst="rect">
            <a:avLst/>
          </a:prstGeom>
        </p:spPr>
      </p:pic>
      <p:sp>
        <p:nvSpPr>
          <p:cNvPr id="51" name="Question two">
            <a:extLst>
              <a:ext uri="{FF2B5EF4-FFF2-40B4-BE49-F238E27FC236}">
                <a16:creationId xmlns:a16="http://schemas.microsoft.com/office/drawing/2014/main" id="{3E24A490-6EC4-473D-8AA1-59D5FA638B5B}"/>
              </a:ext>
            </a:extLst>
          </p:cNvPr>
          <p:cNvSpPr txBox="1"/>
          <p:nvPr/>
        </p:nvSpPr>
        <p:spPr>
          <a:xfrm>
            <a:off x="-3" y="908670"/>
            <a:ext cx="12192000" cy="461665"/>
          </a:xfrm>
          <a:prstGeom prst="rect">
            <a:avLst/>
          </a:prstGeom>
          <a:solidFill>
            <a:schemeClr val="bg1"/>
          </a:solidFill>
        </p:spPr>
        <p:txBody>
          <a:bodyPr wrap="square" rtlCol="0">
            <a:spAutoFit/>
          </a:bodyPr>
          <a:lstStyle/>
          <a:p>
            <a:pPr algn="ctr"/>
            <a:r>
              <a:rPr lang="en-US" sz="2400" dirty="0"/>
              <a:t>Is the enteric tube in the correct location?</a:t>
            </a:r>
          </a:p>
        </p:txBody>
      </p:sp>
      <p:sp>
        <p:nvSpPr>
          <p:cNvPr id="60" name="Answer two">
            <a:extLst>
              <a:ext uri="{FF2B5EF4-FFF2-40B4-BE49-F238E27FC236}">
                <a16:creationId xmlns:a16="http://schemas.microsoft.com/office/drawing/2014/main" id="{D062FDD6-707D-4898-9FD4-D93A2190168B}"/>
              </a:ext>
            </a:extLst>
          </p:cNvPr>
          <p:cNvSpPr txBox="1"/>
          <p:nvPr/>
        </p:nvSpPr>
        <p:spPr>
          <a:xfrm>
            <a:off x="-8" y="920228"/>
            <a:ext cx="12204332" cy="461665"/>
          </a:xfrm>
          <a:prstGeom prst="rect">
            <a:avLst/>
          </a:prstGeom>
          <a:solidFill>
            <a:schemeClr val="tx1"/>
          </a:solidFill>
        </p:spPr>
        <p:txBody>
          <a:bodyPr wrap="square" rtlCol="0">
            <a:spAutoFit/>
          </a:bodyPr>
          <a:lstStyle/>
          <a:p>
            <a:pPr algn="ctr"/>
            <a:r>
              <a:rPr lang="en-US" sz="2400" dirty="0">
                <a:solidFill>
                  <a:schemeClr val="bg1"/>
                </a:solidFill>
              </a:rPr>
              <a:t>No. Enteric tube courses through left mainstem bronchus to lung periphery.</a:t>
            </a:r>
          </a:p>
        </p:txBody>
      </p:sp>
      <p:sp>
        <p:nvSpPr>
          <p:cNvPr id="42" name="Answer one">
            <a:extLst>
              <a:ext uri="{FF2B5EF4-FFF2-40B4-BE49-F238E27FC236}">
                <a16:creationId xmlns:a16="http://schemas.microsoft.com/office/drawing/2014/main" id="{D7007FF2-9E68-4FAC-B4F6-F8B1F94BFCAF}"/>
              </a:ext>
            </a:extLst>
          </p:cNvPr>
          <p:cNvSpPr txBox="1"/>
          <p:nvPr/>
        </p:nvSpPr>
        <p:spPr>
          <a:xfrm>
            <a:off x="-12332" y="456583"/>
            <a:ext cx="12204323" cy="461665"/>
          </a:xfrm>
          <a:prstGeom prst="rect">
            <a:avLst/>
          </a:prstGeom>
          <a:solidFill>
            <a:schemeClr val="tx1"/>
          </a:solidFill>
        </p:spPr>
        <p:txBody>
          <a:bodyPr wrap="square" rtlCol="0">
            <a:spAutoFit/>
          </a:bodyPr>
          <a:lstStyle/>
          <a:p>
            <a:pPr algn="ctr"/>
            <a:r>
              <a:rPr lang="en-US" sz="2400" dirty="0">
                <a:solidFill>
                  <a:schemeClr val="bg1"/>
                </a:solidFill>
              </a:rPr>
              <a:t>Extensive, multifocal alveolar opacities with endotracheal tube and right IJ CVC.</a:t>
            </a:r>
          </a:p>
        </p:txBody>
      </p:sp>
      <p:sp>
        <p:nvSpPr>
          <p:cNvPr id="44" name="Question Three">
            <a:extLst>
              <a:ext uri="{FF2B5EF4-FFF2-40B4-BE49-F238E27FC236}">
                <a16:creationId xmlns:a16="http://schemas.microsoft.com/office/drawing/2014/main" id="{16A41603-4F60-4C30-9ADE-F658B163724F}"/>
              </a:ext>
            </a:extLst>
          </p:cNvPr>
          <p:cNvSpPr txBox="1"/>
          <p:nvPr/>
        </p:nvSpPr>
        <p:spPr>
          <a:xfrm>
            <a:off x="-12332" y="1381646"/>
            <a:ext cx="12192000" cy="461665"/>
          </a:xfrm>
          <a:prstGeom prst="rect">
            <a:avLst/>
          </a:prstGeom>
          <a:solidFill>
            <a:schemeClr val="bg1"/>
          </a:solidFill>
        </p:spPr>
        <p:txBody>
          <a:bodyPr wrap="square" rtlCol="0">
            <a:spAutoFit/>
          </a:bodyPr>
          <a:lstStyle/>
          <a:p>
            <a:pPr algn="ctr"/>
            <a:r>
              <a:rPr lang="en-US" sz="2400" dirty="0"/>
              <a:t>How do you determine whether an enteric tube is in the appropriate position?</a:t>
            </a:r>
          </a:p>
        </p:txBody>
      </p:sp>
      <p:pic>
        <p:nvPicPr>
          <p:cNvPr id="10" name="Picture 9" descr="A picture containing film, water&#10;&#10;Description automatically generated">
            <a:extLst>
              <a:ext uri="{FF2B5EF4-FFF2-40B4-BE49-F238E27FC236}">
                <a16:creationId xmlns:a16="http://schemas.microsoft.com/office/drawing/2014/main" id="{D9CE33EF-8E4E-8A4B-A5D5-768B6836411F}"/>
              </a:ext>
            </a:extLst>
          </p:cNvPr>
          <p:cNvPicPr>
            <a:picLocks noChangeAspect="1"/>
          </p:cNvPicPr>
          <p:nvPr/>
        </p:nvPicPr>
        <p:blipFill>
          <a:blip r:embed="rId4"/>
          <a:stretch>
            <a:fillRect/>
          </a:stretch>
        </p:blipFill>
        <p:spPr>
          <a:xfrm>
            <a:off x="3571852" y="1799360"/>
            <a:ext cx="5023633" cy="5029730"/>
          </a:xfrm>
          <a:prstGeom prst="rect">
            <a:avLst/>
          </a:prstGeom>
        </p:spPr>
      </p:pic>
      <p:sp>
        <p:nvSpPr>
          <p:cNvPr id="13" name="Freeform 12">
            <a:extLst>
              <a:ext uri="{FF2B5EF4-FFF2-40B4-BE49-F238E27FC236}">
                <a16:creationId xmlns:a16="http://schemas.microsoft.com/office/drawing/2014/main" id="{D4EA23FD-C482-0C44-8F83-3923ADC47288}"/>
              </a:ext>
            </a:extLst>
          </p:cNvPr>
          <p:cNvSpPr/>
          <p:nvPr/>
        </p:nvSpPr>
        <p:spPr>
          <a:xfrm>
            <a:off x="5794169" y="1794593"/>
            <a:ext cx="2267796" cy="3327662"/>
          </a:xfrm>
          <a:custGeom>
            <a:avLst/>
            <a:gdLst>
              <a:gd name="connsiteX0" fmla="*/ 61924 w 2267796"/>
              <a:gd name="connsiteY0" fmla="*/ 0 h 3327662"/>
              <a:gd name="connsiteX1" fmla="*/ 250460 w 2267796"/>
              <a:gd name="connsiteY1" fmla="*/ 480767 h 3327662"/>
              <a:gd name="connsiteX2" fmla="*/ 297594 w 2267796"/>
              <a:gd name="connsiteY2" fmla="*/ 735291 h 3327662"/>
              <a:gd name="connsiteX3" fmla="*/ 222179 w 2267796"/>
              <a:gd name="connsiteY3" fmla="*/ 933254 h 3327662"/>
              <a:gd name="connsiteX4" fmla="*/ 71351 w 2267796"/>
              <a:gd name="connsiteY4" fmla="*/ 1131217 h 3327662"/>
              <a:gd name="connsiteX5" fmla="*/ 5363 w 2267796"/>
              <a:gd name="connsiteY5" fmla="*/ 1272619 h 3327662"/>
              <a:gd name="connsiteX6" fmla="*/ 24217 w 2267796"/>
              <a:gd name="connsiteY6" fmla="*/ 1545996 h 3327662"/>
              <a:gd name="connsiteX7" fmla="*/ 184472 w 2267796"/>
              <a:gd name="connsiteY7" fmla="*/ 1781666 h 3327662"/>
              <a:gd name="connsiteX8" fmla="*/ 599252 w 2267796"/>
              <a:gd name="connsiteY8" fmla="*/ 2177592 h 3327662"/>
              <a:gd name="connsiteX9" fmla="*/ 1014031 w 2267796"/>
              <a:gd name="connsiteY9" fmla="*/ 2498103 h 3327662"/>
              <a:gd name="connsiteX10" fmla="*/ 1211994 w 2267796"/>
              <a:gd name="connsiteY10" fmla="*/ 2630079 h 3327662"/>
              <a:gd name="connsiteX11" fmla="*/ 1475944 w 2267796"/>
              <a:gd name="connsiteY11" fmla="*/ 2743200 h 3327662"/>
              <a:gd name="connsiteX12" fmla="*/ 1937858 w 2267796"/>
              <a:gd name="connsiteY12" fmla="*/ 2912883 h 3327662"/>
              <a:gd name="connsiteX13" fmla="*/ 2116967 w 2267796"/>
              <a:gd name="connsiteY13" fmla="*/ 2978870 h 3327662"/>
              <a:gd name="connsiteX14" fmla="*/ 2192381 w 2267796"/>
              <a:gd name="connsiteY14" fmla="*/ 3054285 h 3327662"/>
              <a:gd name="connsiteX15" fmla="*/ 2239516 w 2267796"/>
              <a:gd name="connsiteY15" fmla="*/ 3157980 h 3327662"/>
              <a:gd name="connsiteX16" fmla="*/ 2267796 w 2267796"/>
              <a:gd name="connsiteY16" fmla="*/ 3327662 h 3327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67796" h="3327662">
                <a:moveTo>
                  <a:pt x="61924" y="0"/>
                </a:moveTo>
                <a:cubicBezTo>
                  <a:pt x="136553" y="179109"/>
                  <a:pt x="211182" y="358219"/>
                  <a:pt x="250460" y="480767"/>
                </a:cubicBezTo>
                <a:cubicBezTo>
                  <a:pt x="289738" y="603315"/>
                  <a:pt x="302308" y="659876"/>
                  <a:pt x="297594" y="735291"/>
                </a:cubicBezTo>
                <a:cubicBezTo>
                  <a:pt x="292880" y="810706"/>
                  <a:pt x="259886" y="867266"/>
                  <a:pt x="222179" y="933254"/>
                </a:cubicBezTo>
                <a:cubicBezTo>
                  <a:pt x="184472" y="999242"/>
                  <a:pt x="107487" y="1074656"/>
                  <a:pt x="71351" y="1131217"/>
                </a:cubicBezTo>
                <a:cubicBezTo>
                  <a:pt x="35215" y="1187778"/>
                  <a:pt x="13219" y="1203489"/>
                  <a:pt x="5363" y="1272619"/>
                </a:cubicBezTo>
                <a:cubicBezTo>
                  <a:pt x="-2493" y="1341749"/>
                  <a:pt x="-5634" y="1461155"/>
                  <a:pt x="24217" y="1545996"/>
                </a:cubicBezTo>
                <a:cubicBezTo>
                  <a:pt x="54068" y="1630837"/>
                  <a:pt x="88633" y="1676400"/>
                  <a:pt x="184472" y="1781666"/>
                </a:cubicBezTo>
                <a:cubicBezTo>
                  <a:pt x="280311" y="1886932"/>
                  <a:pt x="460992" y="2058186"/>
                  <a:pt x="599252" y="2177592"/>
                </a:cubicBezTo>
                <a:cubicBezTo>
                  <a:pt x="737512" y="2296998"/>
                  <a:pt x="911907" y="2422688"/>
                  <a:pt x="1014031" y="2498103"/>
                </a:cubicBezTo>
                <a:cubicBezTo>
                  <a:pt x="1116155" y="2573518"/>
                  <a:pt x="1135009" y="2589230"/>
                  <a:pt x="1211994" y="2630079"/>
                </a:cubicBezTo>
                <a:cubicBezTo>
                  <a:pt x="1288979" y="2670928"/>
                  <a:pt x="1354967" y="2696066"/>
                  <a:pt x="1475944" y="2743200"/>
                </a:cubicBezTo>
                <a:cubicBezTo>
                  <a:pt x="1596921" y="2790334"/>
                  <a:pt x="1937858" y="2912883"/>
                  <a:pt x="1937858" y="2912883"/>
                </a:cubicBezTo>
                <a:cubicBezTo>
                  <a:pt x="2044695" y="2952161"/>
                  <a:pt x="2074547" y="2955303"/>
                  <a:pt x="2116967" y="2978870"/>
                </a:cubicBezTo>
                <a:cubicBezTo>
                  <a:pt x="2159388" y="3002437"/>
                  <a:pt x="2171956" y="3024433"/>
                  <a:pt x="2192381" y="3054285"/>
                </a:cubicBezTo>
                <a:cubicBezTo>
                  <a:pt x="2212806" y="3084137"/>
                  <a:pt x="2226947" y="3112417"/>
                  <a:pt x="2239516" y="3157980"/>
                </a:cubicBezTo>
                <a:cubicBezTo>
                  <a:pt x="2252085" y="3203543"/>
                  <a:pt x="2259940" y="3265602"/>
                  <a:pt x="2267796" y="3327662"/>
                </a:cubicBezTo>
              </a:path>
            </a:pathLst>
          </a:custGeom>
          <a:noFill/>
          <a:ln w="508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15">
            <a:extLst>
              <a:ext uri="{FF2B5EF4-FFF2-40B4-BE49-F238E27FC236}">
                <a16:creationId xmlns:a16="http://schemas.microsoft.com/office/drawing/2014/main" id="{540C3D2B-0620-3D4E-BB17-4D3C898C41FB}"/>
              </a:ext>
            </a:extLst>
          </p:cNvPr>
          <p:cNvSpPr/>
          <p:nvPr/>
        </p:nvSpPr>
        <p:spPr>
          <a:xfrm>
            <a:off x="4854804" y="1828800"/>
            <a:ext cx="838986" cy="2130458"/>
          </a:xfrm>
          <a:custGeom>
            <a:avLst/>
            <a:gdLst>
              <a:gd name="connsiteX0" fmla="*/ 838986 w 838986"/>
              <a:gd name="connsiteY0" fmla="*/ 2130458 h 2130458"/>
              <a:gd name="connsiteX1" fmla="*/ 716437 w 838986"/>
              <a:gd name="connsiteY1" fmla="*/ 1451728 h 2130458"/>
              <a:gd name="connsiteX2" fmla="*/ 603316 w 838986"/>
              <a:gd name="connsiteY2" fmla="*/ 1112363 h 2130458"/>
              <a:gd name="connsiteX3" fmla="*/ 603316 w 838986"/>
              <a:gd name="connsiteY3" fmla="*/ 490194 h 2130458"/>
              <a:gd name="connsiteX4" fmla="*/ 490194 w 838986"/>
              <a:gd name="connsiteY4" fmla="*/ 235670 h 2130458"/>
              <a:gd name="connsiteX5" fmla="*/ 141402 w 838986"/>
              <a:gd name="connsiteY5" fmla="*/ 207390 h 2130458"/>
              <a:gd name="connsiteX6" fmla="*/ 0 w 838986"/>
              <a:gd name="connsiteY6" fmla="*/ 0 h 2130458"/>
              <a:gd name="connsiteX7" fmla="*/ 0 w 838986"/>
              <a:gd name="connsiteY7" fmla="*/ 0 h 2130458"/>
              <a:gd name="connsiteX8" fmla="*/ 0 w 838986"/>
              <a:gd name="connsiteY8" fmla="*/ 0 h 2130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986" h="2130458">
                <a:moveTo>
                  <a:pt x="838986" y="2130458"/>
                </a:moveTo>
                <a:cubicBezTo>
                  <a:pt x="797350" y="1875934"/>
                  <a:pt x="755715" y="1621411"/>
                  <a:pt x="716437" y="1451728"/>
                </a:cubicBezTo>
                <a:cubicBezTo>
                  <a:pt x="677159" y="1282045"/>
                  <a:pt x="622169" y="1272619"/>
                  <a:pt x="603316" y="1112363"/>
                </a:cubicBezTo>
                <a:cubicBezTo>
                  <a:pt x="584462" y="952107"/>
                  <a:pt x="622170" y="636309"/>
                  <a:pt x="603316" y="490194"/>
                </a:cubicBezTo>
                <a:cubicBezTo>
                  <a:pt x="584462" y="344078"/>
                  <a:pt x="567180" y="282804"/>
                  <a:pt x="490194" y="235670"/>
                </a:cubicBezTo>
                <a:cubicBezTo>
                  <a:pt x="413208" y="188536"/>
                  <a:pt x="223101" y="246668"/>
                  <a:pt x="141402" y="207390"/>
                </a:cubicBezTo>
                <a:cubicBezTo>
                  <a:pt x="59703" y="168112"/>
                  <a:pt x="0" y="0"/>
                  <a:pt x="0" y="0"/>
                </a:cubicBezTo>
                <a:lnTo>
                  <a:pt x="0" y="0"/>
                </a:lnTo>
                <a:lnTo>
                  <a:pt x="0" y="0"/>
                </a:lnTo>
              </a:path>
            </a:pathLst>
          </a:custGeom>
          <a:noFill/>
          <a:ln w="4762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23">
            <a:extLst>
              <a:ext uri="{FF2B5EF4-FFF2-40B4-BE49-F238E27FC236}">
                <a16:creationId xmlns:a16="http://schemas.microsoft.com/office/drawing/2014/main" id="{978C0FFB-5981-9C44-9493-595B88B4612E}"/>
              </a:ext>
            </a:extLst>
          </p:cNvPr>
          <p:cNvSpPr/>
          <p:nvPr/>
        </p:nvSpPr>
        <p:spPr>
          <a:xfrm>
            <a:off x="5740924" y="1813607"/>
            <a:ext cx="292231" cy="1087543"/>
          </a:xfrm>
          <a:custGeom>
            <a:avLst/>
            <a:gdLst>
              <a:gd name="connsiteX0" fmla="*/ 0 w 292231"/>
              <a:gd name="connsiteY0" fmla="*/ 0 h 1046375"/>
              <a:gd name="connsiteX1" fmla="*/ 122548 w 292231"/>
              <a:gd name="connsiteY1" fmla="*/ 1046375 h 1046375"/>
              <a:gd name="connsiteX2" fmla="*/ 292231 w 292231"/>
              <a:gd name="connsiteY2" fmla="*/ 1036948 h 1046375"/>
              <a:gd name="connsiteX3" fmla="*/ 160255 w 292231"/>
              <a:gd name="connsiteY3" fmla="*/ 0 h 1046375"/>
              <a:gd name="connsiteX4" fmla="*/ 0 w 292231"/>
              <a:gd name="connsiteY4" fmla="*/ 0 h 1046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2231" h="1046375">
                <a:moveTo>
                  <a:pt x="0" y="0"/>
                </a:moveTo>
                <a:lnTo>
                  <a:pt x="122548" y="1046375"/>
                </a:lnTo>
                <a:lnTo>
                  <a:pt x="292231" y="1036948"/>
                </a:lnTo>
                <a:lnTo>
                  <a:pt x="160255" y="0"/>
                </a:lnTo>
                <a:lnTo>
                  <a:pt x="0" y="0"/>
                </a:lnTo>
                <a:close/>
              </a:path>
            </a:pathLst>
          </a:custGeom>
          <a:solidFill>
            <a:schemeClr val="accent1">
              <a:alpha val="25000"/>
            </a:schemeClr>
          </a:solid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a:extLst>
              <a:ext uri="{FF2B5EF4-FFF2-40B4-BE49-F238E27FC236}">
                <a16:creationId xmlns:a16="http://schemas.microsoft.com/office/drawing/2014/main" id="{FE44B407-8989-1649-AE1D-756722CE4844}"/>
              </a:ext>
            </a:extLst>
          </p:cNvPr>
          <p:cNvSpPr/>
          <p:nvPr/>
        </p:nvSpPr>
        <p:spPr>
          <a:xfrm>
            <a:off x="3986031" y="2510179"/>
            <a:ext cx="1738532" cy="2346964"/>
          </a:xfrm>
          <a:custGeom>
            <a:avLst/>
            <a:gdLst>
              <a:gd name="connsiteX0" fmla="*/ 1679478 w 1738532"/>
              <a:gd name="connsiteY0" fmla="*/ 2259784 h 2346964"/>
              <a:gd name="connsiteX1" fmla="*/ 868773 w 1738532"/>
              <a:gd name="connsiteY1" fmla="*/ 1986407 h 2346964"/>
              <a:gd name="connsiteX2" fmla="*/ 340872 w 1738532"/>
              <a:gd name="connsiteY2" fmla="*/ 1929846 h 2346964"/>
              <a:gd name="connsiteX3" fmla="*/ 10934 w 1738532"/>
              <a:gd name="connsiteY3" fmla="*/ 2137235 h 2346964"/>
              <a:gd name="connsiteX4" fmla="*/ 114629 w 1738532"/>
              <a:gd name="connsiteY4" fmla="*/ 1515066 h 2346964"/>
              <a:gd name="connsiteX5" fmla="*/ 463421 w 1738532"/>
              <a:gd name="connsiteY5" fmla="*/ 619520 h 2346964"/>
              <a:gd name="connsiteX6" fmla="*/ 925334 w 1738532"/>
              <a:gd name="connsiteY6" fmla="*/ 53912 h 2346964"/>
              <a:gd name="connsiteX7" fmla="*/ 1594637 w 1738532"/>
              <a:gd name="connsiteY7" fmla="*/ 270728 h 2346964"/>
              <a:gd name="connsiteX8" fmla="*/ 1679478 w 1738532"/>
              <a:gd name="connsiteY8" fmla="*/ 2259784 h 2346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38532" h="2346964">
                <a:moveTo>
                  <a:pt x="1679478" y="2259784"/>
                </a:moveTo>
                <a:cubicBezTo>
                  <a:pt x="1558501" y="2545731"/>
                  <a:pt x="1091874" y="2041397"/>
                  <a:pt x="868773" y="1986407"/>
                </a:cubicBezTo>
                <a:cubicBezTo>
                  <a:pt x="645672" y="1931417"/>
                  <a:pt x="483845" y="1904708"/>
                  <a:pt x="340872" y="1929846"/>
                </a:cubicBezTo>
                <a:cubicBezTo>
                  <a:pt x="197899" y="1954984"/>
                  <a:pt x="48641" y="2206365"/>
                  <a:pt x="10934" y="2137235"/>
                </a:cubicBezTo>
                <a:cubicBezTo>
                  <a:pt x="-26773" y="2068105"/>
                  <a:pt x="39215" y="1768018"/>
                  <a:pt x="114629" y="1515066"/>
                </a:cubicBezTo>
                <a:cubicBezTo>
                  <a:pt x="190043" y="1262114"/>
                  <a:pt x="328304" y="863046"/>
                  <a:pt x="463421" y="619520"/>
                </a:cubicBezTo>
                <a:cubicBezTo>
                  <a:pt x="598538" y="375994"/>
                  <a:pt x="736798" y="112044"/>
                  <a:pt x="925334" y="53912"/>
                </a:cubicBezTo>
                <a:cubicBezTo>
                  <a:pt x="1113870" y="-4220"/>
                  <a:pt x="1472089" y="-93775"/>
                  <a:pt x="1594637" y="270728"/>
                </a:cubicBezTo>
                <a:cubicBezTo>
                  <a:pt x="1717185" y="635231"/>
                  <a:pt x="1800455" y="1973837"/>
                  <a:pt x="1679478" y="2259784"/>
                </a:cubicBezTo>
                <a:close/>
              </a:path>
            </a:pathLst>
          </a:custGeom>
          <a:solidFill>
            <a:schemeClr val="accent4">
              <a:lumMod val="40000"/>
              <a:lumOff val="60000"/>
              <a:alpha val="25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25">
            <a:extLst>
              <a:ext uri="{FF2B5EF4-FFF2-40B4-BE49-F238E27FC236}">
                <a16:creationId xmlns:a16="http://schemas.microsoft.com/office/drawing/2014/main" id="{3C607684-5CEE-D143-A966-0F0BECC693D1}"/>
              </a:ext>
            </a:extLst>
          </p:cNvPr>
          <p:cNvSpPr/>
          <p:nvPr/>
        </p:nvSpPr>
        <p:spPr>
          <a:xfrm>
            <a:off x="6442245" y="3281006"/>
            <a:ext cx="1556593" cy="2066439"/>
          </a:xfrm>
          <a:custGeom>
            <a:avLst/>
            <a:gdLst>
              <a:gd name="connsiteX0" fmla="*/ 33969 w 1556593"/>
              <a:gd name="connsiteY0" fmla="*/ 1856602 h 2066439"/>
              <a:gd name="connsiteX1" fmla="*/ 373334 w 1556593"/>
              <a:gd name="connsiteY1" fmla="*/ 1686920 h 2066439"/>
              <a:gd name="connsiteX2" fmla="*/ 1042637 w 1556593"/>
              <a:gd name="connsiteY2" fmla="*/ 1686920 h 2066439"/>
              <a:gd name="connsiteX3" fmla="*/ 1523404 w 1556593"/>
              <a:gd name="connsiteY3" fmla="*/ 2035712 h 2066439"/>
              <a:gd name="connsiteX4" fmla="*/ 1485697 w 1556593"/>
              <a:gd name="connsiteY4" fmla="*/ 791373 h 2066439"/>
              <a:gd name="connsiteX5" fmla="*/ 1250027 w 1556593"/>
              <a:gd name="connsiteY5" fmla="*/ 74936 h 2066439"/>
              <a:gd name="connsiteX6" fmla="*/ 543017 w 1556593"/>
              <a:gd name="connsiteY6" fmla="*/ 65509 h 2066439"/>
              <a:gd name="connsiteX7" fmla="*/ 71677 w 1556593"/>
              <a:gd name="connsiteY7" fmla="*/ 461435 h 2066439"/>
              <a:gd name="connsiteX8" fmla="*/ 33969 w 1556593"/>
              <a:gd name="connsiteY8" fmla="*/ 1856602 h 2066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6593" h="2066439">
                <a:moveTo>
                  <a:pt x="33969" y="1856602"/>
                </a:moveTo>
                <a:cubicBezTo>
                  <a:pt x="84245" y="2060849"/>
                  <a:pt x="205223" y="1715200"/>
                  <a:pt x="373334" y="1686920"/>
                </a:cubicBezTo>
                <a:cubicBezTo>
                  <a:pt x="541445" y="1658640"/>
                  <a:pt x="850959" y="1628788"/>
                  <a:pt x="1042637" y="1686920"/>
                </a:cubicBezTo>
                <a:cubicBezTo>
                  <a:pt x="1234315" y="1745052"/>
                  <a:pt x="1449561" y="2184970"/>
                  <a:pt x="1523404" y="2035712"/>
                </a:cubicBezTo>
                <a:cubicBezTo>
                  <a:pt x="1597247" y="1886454"/>
                  <a:pt x="1531260" y="1118169"/>
                  <a:pt x="1485697" y="791373"/>
                </a:cubicBezTo>
                <a:cubicBezTo>
                  <a:pt x="1440134" y="464577"/>
                  <a:pt x="1407140" y="195913"/>
                  <a:pt x="1250027" y="74936"/>
                </a:cubicBezTo>
                <a:cubicBezTo>
                  <a:pt x="1092914" y="-46041"/>
                  <a:pt x="739409" y="1092"/>
                  <a:pt x="543017" y="65509"/>
                </a:cubicBezTo>
                <a:cubicBezTo>
                  <a:pt x="346625" y="129926"/>
                  <a:pt x="159661" y="164491"/>
                  <a:pt x="71677" y="461435"/>
                </a:cubicBezTo>
                <a:cubicBezTo>
                  <a:pt x="-16307" y="758379"/>
                  <a:pt x="-16307" y="1652355"/>
                  <a:pt x="33969" y="1856602"/>
                </a:cubicBezTo>
                <a:close/>
              </a:path>
            </a:pathLst>
          </a:custGeom>
          <a:solidFill>
            <a:schemeClr val="accent4">
              <a:lumMod val="40000"/>
              <a:lumOff val="60000"/>
              <a:alpha val="25000"/>
            </a:schemeClr>
          </a:solidFill>
          <a:ln w="190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06095932-AF68-2C4A-9F5A-01024DEBD131}"/>
              </a:ext>
            </a:extLst>
          </p:cNvPr>
          <p:cNvSpPr txBox="1"/>
          <p:nvPr/>
        </p:nvSpPr>
        <p:spPr>
          <a:xfrm>
            <a:off x="9283648" y="4784583"/>
            <a:ext cx="1409061" cy="369332"/>
          </a:xfrm>
          <a:prstGeom prst="rect">
            <a:avLst/>
          </a:prstGeom>
          <a:solidFill>
            <a:schemeClr val="tx1"/>
          </a:solidFill>
          <a:ln>
            <a:solidFill>
              <a:schemeClr val="accent6">
                <a:lumMod val="75000"/>
              </a:schemeClr>
            </a:solidFill>
          </a:ln>
        </p:spPr>
        <p:txBody>
          <a:bodyPr wrap="square" rtlCol="0">
            <a:spAutoFit/>
          </a:bodyPr>
          <a:lstStyle/>
          <a:p>
            <a:pPr algn="ctr"/>
            <a:r>
              <a:rPr lang="en-US" dirty="0">
                <a:solidFill>
                  <a:schemeClr val="accent6">
                    <a:lumMod val="75000"/>
                  </a:schemeClr>
                </a:solidFill>
              </a:rPr>
              <a:t>Enteric tube</a:t>
            </a:r>
          </a:p>
        </p:txBody>
      </p:sp>
      <p:sp>
        <p:nvSpPr>
          <p:cNvPr id="28" name="TextBox 27">
            <a:extLst>
              <a:ext uri="{FF2B5EF4-FFF2-40B4-BE49-F238E27FC236}">
                <a16:creationId xmlns:a16="http://schemas.microsoft.com/office/drawing/2014/main" id="{3DEBDED6-2C1D-0646-842E-4EF4295F74BF}"/>
              </a:ext>
            </a:extLst>
          </p:cNvPr>
          <p:cNvSpPr txBox="1"/>
          <p:nvPr/>
        </p:nvSpPr>
        <p:spPr>
          <a:xfrm>
            <a:off x="1581707" y="1802335"/>
            <a:ext cx="870303" cy="369332"/>
          </a:xfrm>
          <a:prstGeom prst="rect">
            <a:avLst/>
          </a:prstGeom>
          <a:solidFill>
            <a:schemeClr val="tx1"/>
          </a:solidFill>
          <a:ln>
            <a:solidFill>
              <a:srgbClr val="0070C0"/>
            </a:solidFill>
          </a:ln>
        </p:spPr>
        <p:txBody>
          <a:bodyPr wrap="none" rtlCol="0">
            <a:spAutoFit/>
          </a:bodyPr>
          <a:lstStyle/>
          <a:p>
            <a:r>
              <a:rPr lang="en-US" dirty="0">
                <a:solidFill>
                  <a:srgbClr val="0070C0"/>
                </a:solidFill>
              </a:rPr>
              <a:t>RIJ CVC</a:t>
            </a:r>
          </a:p>
        </p:txBody>
      </p:sp>
      <p:sp>
        <p:nvSpPr>
          <p:cNvPr id="29" name="TextBox 28">
            <a:extLst>
              <a:ext uri="{FF2B5EF4-FFF2-40B4-BE49-F238E27FC236}">
                <a16:creationId xmlns:a16="http://schemas.microsoft.com/office/drawing/2014/main" id="{6B0E8A18-DCAB-2A46-9766-A5852035594B}"/>
              </a:ext>
            </a:extLst>
          </p:cNvPr>
          <p:cNvSpPr txBox="1"/>
          <p:nvPr/>
        </p:nvSpPr>
        <p:spPr>
          <a:xfrm>
            <a:off x="9715327" y="1828833"/>
            <a:ext cx="524439" cy="369332"/>
          </a:xfrm>
          <a:prstGeom prst="rect">
            <a:avLst/>
          </a:prstGeom>
          <a:solidFill>
            <a:schemeClr val="tx1"/>
          </a:solidFill>
          <a:ln>
            <a:solidFill>
              <a:srgbClr val="0070C0"/>
            </a:solidFill>
          </a:ln>
        </p:spPr>
        <p:txBody>
          <a:bodyPr wrap="none" rtlCol="0">
            <a:spAutoFit/>
          </a:bodyPr>
          <a:lstStyle/>
          <a:p>
            <a:r>
              <a:rPr lang="en-US" dirty="0">
                <a:solidFill>
                  <a:srgbClr val="0070C0"/>
                </a:solidFill>
              </a:rPr>
              <a:t>ETT</a:t>
            </a:r>
          </a:p>
        </p:txBody>
      </p:sp>
      <p:sp>
        <p:nvSpPr>
          <p:cNvPr id="30" name="TextBox 29">
            <a:extLst>
              <a:ext uri="{FF2B5EF4-FFF2-40B4-BE49-F238E27FC236}">
                <a16:creationId xmlns:a16="http://schemas.microsoft.com/office/drawing/2014/main" id="{590BCE5B-2E69-EF48-BCB1-4F41D781526B}"/>
              </a:ext>
            </a:extLst>
          </p:cNvPr>
          <p:cNvSpPr txBox="1"/>
          <p:nvPr/>
        </p:nvSpPr>
        <p:spPr>
          <a:xfrm>
            <a:off x="650099" y="3238614"/>
            <a:ext cx="1846339" cy="369332"/>
          </a:xfrm>
          <a:prstGeom prst="rect">
            <a:avLst/>
          </a:prstGeom>
          <a:solidFill>
            <a:schemeClr val="tx1"/>
          </a:solidFill>
          <a:ln>
            <a:solidFill>
              <a:schemeClr val="accent2">
                <a:lumMod val="75000"/>
              </a:schemeClr>
            </a:solidFill>
          </a:ln>
        </p:spPr>
        <p:txBody>
          <a:bodyPr wrap="none" rtlCol="0">
            <a:spAutoFit/>
          </a:bodyPr>
          <a:lstStyle/>
          <a:p>
            <a:pPr algn="ctr"/>
            <a:r>
              <a:rPr lang="en-US" dirty="0">
                <a:solidFill>
                  <a:schemeClr val="accent2">
                    <a:lumMod val="75000"/>
                  </a:schemeClr>
                </a:solidFill>
              </a:rPr>
              <a:t>Alveolar opacities</a:t>
            </a:r>
          </a:p>
        </p:txBody>
      </p:sp>
      <p:cxnSp>
        <p:nvCxnSpPr>
          <p:cNvPr id="35" name="Straight Arrow Connector 34">
            <a:extLst>
              <a:ext uri="{FF2B5EF4-FFF2-40B4-BE49-F238E27FC236}">
                <a16:creationId xmlns:a16="http://schemas.microsoft.com/office/drawing/2014/main" id="{801AA273-2C47-5D44-9924-11DC1EF83961}"/>
              </a:ext>
            </a:extLst>
          </p:cNvPr>
          <p:cNvCxnSpPr>
            <a:stCxn id="29" idx="1"/>
          </p:cNvCxnSpPr>
          <p:nvPr/>
        </p:nvCxnSpPr>
        <p:spPr>
          <a:xfrm flipH="1">
            <a:off x="6054865" y="2013499"/>
            <a:ext cx="3660462" cy="0"/>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FB49C8D-E8FE-B44A-99B6-D4185AC222AF}"/>
              </a:ext>
            </a:extLst>
          </p:cNvPr>
          <p:cNvCxnSpPr>
            <a:cxnSpLocks/>
            <a:stCxn id="30" idx="3"/>
          </p:cNvCxnSpPr>
          <p:nvPr/>
        </p:nvCxnSpPr>
        <p:spPr>
          <a:xfrm>
            <a:off x="2496438" y="3423280"/>
            <a:ext cx="1732814" cy="0"/>
          </a:xfrm>
          <a:prstGeom prst="straightConnector1">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D869552B-4B22-0D47-87DF-7E8C61761A53}"/>
              </a:ext>
            </a:extLst>
          </p:cNvPr>
          <p:cNvCxnSpPr>
            <a:stCxn id="28" idx="3"/>
          </p:cNvCxnSpPr>
          <p:nvPr/>
        </p:nvCxnSpPr>
        <p:spPr>
          <a:xfrm>
            <a:off x="2452010" y="1987001"/>
            <a:ext cx="2358190" cy="0"/>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33" name="Image Attribution">
            <a:extLst>
              <a:ext uri="{FF2B5EF4-FFF2-40B4-BE49-F238E27FC236}">
                <a16:creationId xmlns:a16="http://schemas.microsoft.com/office/drawing/2014/main" id="{FC0A29BF-591A-5C48-82A4-AAE6BE9093D3}"/>
              </a:ext>
            </a:extLst>
          </p:cNvPr>
          <p:cNvSpPr txBox="1"/>
          <p:nvPr/>
        </p:nvSpPr>
        <p:spPr>
          <a:xfrm rot="16200000">
            <a:off x="-537323" y="5812583"/>
            <a:ext cx="1536314" cy="461665"/>
          </a:xfrm>
          <a:prstGeom prst="rect">
            <a:avLst/>
          </a:prstGeom>
          <a:noFill/>
        </p:spPr>
        <p:txBody>
          <a:bodyPr wrap="square" rtlCol="0">
            <a:spAutoFit/>
          </a:bodyPr>
          <a:lstStyle/>
          <a:p>
            <a:r>
              <a:rPr lang="en-US" sz="1200" i="1" dirty="0"/>
              <a:t>Images courtesy of </a:t>
            </a:r>
          </a:p>
          <a:p>
            <a:r>
              <a:rPr lang="en-US" sz="1200" i="1" dirty="0"/>
              <a:t>Daniel Gergen, MD</a:t>
            </a:r>
          </a:p>
        </p:txBody>
      </p:sp>
      <p:sp>
        <p:nvSpPr>
          <p:cNvPr id="34" name="TextBox 33">
            <a:extLst>
              <a:ext uri="{FF2B5EF4-FFF2-40B4-BE49-F238E27FC236}">
                <a16:creationId xmlns:a16="http://schemas.microsoft.com/office/drawing/2014/main" id="{751F1827-31B5-41B1-B094-BA0F95092F49}"/>
              </a:ext>
            </a:extLst>
          </p:cNvPr>
          <p:cNvSpPr txBox="1"/>
          <p:nvPr/>
        </p:nvSpPr>
        <p:spPr>
          <a:xfrm>
            <a:off x="3068814" y="3882444"/>
            <a:ext cx="2320876" cy="307777"/>
          </a:xfrm>
          <a:prstGeom prst="rect">
            <a:avLst/>
          </a:prstGeom>
          <a:solidFill>
            <a:schemeClr val="tx1"/>
          </a:solidFill>
          <a:ln>
            <a:solidFill>
              <a:srgbClr val="0070C0"/>
            </a:solidFill>
          </a:ln>
        </p:spPr>
        <p:txBody>
          <a:bodyPr wrap="square" rtlCol="0">
            <a:spAutoFit/>
          </a:bodyPr>
          <a:lstStyle/>
          <a:p>
            <a:pPr algn="ctr"/>
            <a:r>
              <a:rPr lang="en-US" sz="1400" dirty="0">
                <a:solidFill>
                  <a:srgbClr val="0070C0"/>
                </a:solidFill>
              </a:rPr>
              <a:t>Cavo-atrial (SVC-RA) junction</a:t>
            </a:r>
          </a:p>
        </p:txBody>
      </p:sp>
      <p:cxnSp>
        <p:nvCxnSpPr>
          <p:cNvPr id="36" name="Straight Arrow Connector 35">
            <a:extLst>
              <a:ext uri="{FF2B5EF4-FFF2-40B4-BE49-F238E27FC236}">
                <a16:creationId xmlns:a16="http://schemas.microsoft.com/office/drawing/2014/main" id="{224E62AC-9F59-4257-B101-4DC5E920ACDA}"/>
              </a:ext>
            </a:extLst>
          </p:cNvPr>
          <p:cNvCxnSpPr>
            <a:cxnSpLocks/>
          </p:cNvCxnSpPr>
          <p:nvPr/>
        </p:nvCxnSpPr>
        <p:spPr>
          <a:xfrm>
            <a:off x="5389690" y="4036333"/>
            <a:ext cx="265292" cy="0"/>
          </a:xfrm>
          <a:prstGeom prst="straightConnector1">
            <a:avLst/>
          </a:prstGeom>
          <a:ln w="19050">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7DC0DA7-A3CB-4AF5-923F-A44C22BF4330}"/>
              </a:ext>
            </a:extLst>
          </p:cNvPr>
          <p:cNvCxnSpPr>
            <a:cxnSpLocks/>
          </p:cNvCxnSpPr>
          <p:nvPr/>
        </p:nvCxnSpPr>
        <p:spPr>
          <a:xfrm>
            <a:off x="5953125" y="2907075"/>
            <a:ext cx="42863" cy="661160"/>
          </a:xfrm>
          <a:prstGeom prst="straightConnector1">
            <a:avLst/>
          </a:prstGeom>
          <a:ln>
            <a:solidFill>
              <a:schemeClr val="accent5">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3730282B-8FAC-4E62-9EE0-E27CBE8393C0}"/>
              </a:ext>
            </a:extLst>
          </p:cNvPr>
          <p:cNvSpPr txBox="1"/>
          <p:nvPr/>
        </p:nvSpPr>
        <p:spPr>
          <a:xfrm>
            <a:off x="5661200" y="3076013"/>
            <a:ext cx="1613069" cy="307777"/>
          </a:xfrm>
          <a:prstGeom prst="rect">
            <a:avLst/>
          </a:prstGeom>
          <a:solidFill>
            <a:schemeClr val="tx1"/>
          </a:solidFill>
          <a:ln>
            <a:solidFill>
              <a:schemeClr val="accent5">
                <a:lumMod val="75000"/>
              </a:schemeClr>
            </a:solidFill>
          </a:ln>
        </p:spPr>
        <p:txBody>
          <a:bodyPr wrap="square" rtlCol="0">
            <a:spAutoFit/>
          </a:bodyPr>
          <a:lstStyle/>
          <a:p>
            <a:pPr algn="ctr"/>
            <a:r>
              <a:rPr lang="en-US" sz="1400" dirty="0">
                <a:solidFill>
                  <a:schemeClr val="accent5">
                    <a:lumMod val="75000"/>
                  </a:schemeClr>
                </a:solidFill>
              </a:rPr>
              <a:t>2-5cm above carina</a:t>
            </a:r>
          </a:p>
        </p:txBody>
      </p:sp>
      <p:cxnSp>
        <p:nvCxnSpPr>
          <p:cNvPr id="11" name="Straight Arrow Connector 10">
            <a:extLst>
              <a:ext uri="{FF2B5EF4-FFF2-40B4-BE49-F238E27FC236}">
                <a16:creationId xmlns:a16="http://schemas.microsoft.com/office/drawing/2014/main" id="{14A6ACDC-5973-304D-B642-844DEA8BC98B}"/>
              </a:ext>
            </a:extLst>
          </p:cNvPr>
          <p:cNvCxnSpPr>
            <a:cxnSpLocks/>
            <a:stCxn id="27" idx="1"/>
          </p:cNvCxnSpPr>
          <p:nvPr/>
        </p:nvCxnSpPr>
        <p:spPr>
          <a:xfrm flipH="1">
            <a:off x="8133907" y="4969249"/>
            <a:ext cx="1149741" cy="0"/>
          </a:xfrm>
          <a:prstGeom prst="straightConnector1">
            <a:avLst/>
          </a:prstGeom>
          <a:ln w="19050">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Freeform: Shape 37">
            <a:extLst>
              <a:ext uri="{FF2B5EF4-FFF2-40B4-BE49-F238E27FC236}">
                <a16:creationId xmlns:a16="http://schemas.microsoft.com/office/drawing/2014/main" id="{2FB3FA2F-2050-4940-B2E6-DA5874A6205D}"/>
              </a:ext>
            </a:extLst>
          </p:cNvPr>
          <p:cNvSpPr/>
          <p:nvPr/>
        </p:nvSpPr>
        <p:spPr>
          <a:xfrm rot="21398839">
            <a:off x="5765908" y="3621565"/>
            <a:ext cx="410301" cy="244298"/>
          </a:xfrm>
          <a:custGeom>
            <a:avLst/>
            <a:gdLst>
              <a:gd name="connsiteX0" fmla="*/ 0 w 566737"/>
              <a:gd name="connsiteY0" fmla="*/ 286187 h 343337"/>
              <a:gd name="connsiteX1" fmla="*/ 266700 w 566737"/>
              <a:gd name="connsiteY1" fmla="*/ 437 h 343337"/>
              <a:gd name="connsiteX2" fmla="*/ 566737 w 566737"/>
              <a:gd name="connsiteY2" fmla="*/ 343337 h 343337"/>
              <a:gd name="connsiteX0" fmla="*/ 0 w 566737"/>
              <a:gd name="connsiteY0" fmla="*/ 286187 h 343337"/>
              <a:gd name="connsiteX1" fmla="*/ 266700 w 566737"/>
              <a:gd name="connsiteY1" fmla="*/ 437 h 343337"/>
              <a:gd name="connsiteX2" fmla="*/ 566737 w 566737"/>
              <a:gd name="connsiteY2" fmla="*/ 343337 h 343337"/>
              <a:gd name="connsiteX0" fmla="*/ 0 w 566737"/>
              <a:gd name="connsiteY0" fmla="*/ 298999 h 356149"/>
              <a:gd name="connsiteX1" fmla="*/ 266700 w 566737"/>
              <a:gd name="connsiteY1" fmla="*/ 13249 h 356149"/>
              <a:gd name="connsiteX2" fmla="*/ 566737 w 566737"/>
              <a:gd name="connsiteY2" fmla="*/ 356149 h 356149"/>
              <a:gd name="connsiteX0" fmla="*/ 0 w 566737"/>
              <a:gd name="connsiteY0" fmla="*/ 287266 h 344416"/>
              <a:gd name="connsiteX1" fmla="*/ 266700 w 566737"/>
              <a:gd name="connsiteY1" fmla="*/ 1516 h 344416"/>
              <a:gd name="connsiteX2" fmla="*/ 566737 w 566737"/>
              <a:gd name="connsiteY2" fmla="*/ 344416 h 344416"/>
              <a:gd name="connsiteX0" fmla="*/ 0 w 566737"/>
              <a:gd name="connsiteY0" fmla="*/ 287266 h 344416"/>
              <a:gd name="connsiteX1" fmla="*/ 266700 w 566737"/>
              <a:gd name="connsiteY1" fmla="*/ 1516 h 344416"/>
              <a:gd name="connsiteX2" fmla="*/ 566737 w 566737"/>
              <a:gd name="connsiteY2" fmla="*/ 344416 h 344416"/>
              <a:gd name="connsiteX0" fmla="*/ 0 w 566737"/>
              <a:gd name="connsiteY0" fmla="*/ 285750 h 342900"/>
              <a:gd name="connsiteX1" fmla="*/ 266700 w 566737"/>
              <a:gd name="connsiteY1" fmla="*/ 0 h 342900"/>
              <a:gd name="connsiteX2" fmla="*/ 566737 w 566737"/>
              <a:gd name="connsiteY2" fmla="*/ 342900 h 342900"/>
              <a:gd name="connsiteX0" fmla="*/ 0 w 566737"/>
              <a:gd name="connsiteY0" fmla="*/ 285750 h 342900"/>
              <a:gd name="connsiteX1" fmla="*/ 266700 w 566737"/>
              <a:gd name="connsiteY1" fmla="*/ 0 h 342900"/>
              <a:gd name="connsiteX2" fmla="*/ 566737 w 566737"/>
              <a:gd name="connsiteY2" fmla="*/ 342900 h 342900"/>
              <a:gd name="connsiteX0" fmla="*/ 0 w 566737"/>
              <a:gd name="connsiteY0" fmla="*/ 285750 h 342900"/>
              <a:gd name="connsiteX1" fmla="*/ 266700 w 566737"/>
              <a:gd name="connsiteY1" fmla="*/ 0 h 342900"/>
              <a:gd name="connsiteX2" fmla="*/ 566737 w 566737"/>
              <a:gd name="connsiteY2" fmla="*/ 342900 h 342900"/>
              <a:gd name="connsiteX0" fmla="*/ 0 w 566737"/>
              <a:gd name="connsiteY0" fmla="*/ 285750 h 342900"/>
              <a:gd name="connsiteX1" fmla="*/ 266700 w 566737"/>
              <a:gd name="connsiteY1" fmla="*/ 0 h 342900"/>
              <a:gd name="connsiteX2" fmla="*/ 566737 w 566737"/>
              <a:gd name="connsiteY2" fmla="*/ 342900 h 342900"/>
              <a:gd name="connsiteX0" fmla="*/ 0 w 519021"/>
              <a:gd name="connsiteY0" fmla="*/ 231298 h 342900"/>
              <a:gd name="connsiteX1" fmla="*/ 218984 w 519021"/>
              <a:gd name="connsiteY1" fmla="*/ 0 h 342900"/>
              <a:gd name="connsiteX2" fmla="*/ 519021 w 519021"/>
              <a:gd name="connsiteY2" fmla="*/ 342900 h 342900"/>
              <a:gd name="connsiteX0" fmla="*/ 0 w 410301"/>
              <a:gd name="connsiteY0" fmla="*/ 231298 h 244298"/>
              <a:gd name="connsiteX1" fmla="*/ 218984 w 410301"/>
              <a:gd name="connsiteY1" fmla="*/ 0 h 244298"/>
              <a:gd name="connsiteX2" fmla="*/ 410301 w 410301"/>
              <a:gd name="connsiteY2" fmla="*/ 244298 h 244298"/>
            </a:gdLst>
            <a:ahLst/>
            <a:cxnLst>
              <a:cxn ang="0">
                <a:pos x="connsiteX0" y="connsiteY0"/>
              </a:cxn>
              <a:cxn ang="0">
                <a:pos x="connsiteX1" y="connsiteY1"/>
              </a:cxn>
              <a:cxn ang="0">
                <a:pos x="connsiteX2" y="connsiteY2"/>
              </a:cxn>
            </a:cxnLst>
            <a:rect l="l" t="t" r="r" b="b"/>
            <a:pathLst>
              <a:path w="410301" h="244298">
                <a:moveTo>
                  <a:pt x="0" y="231298"/>
                </a:moveTo>
                <a:cubicBezTo>
                  <a:pt x="124222" y="102710"/>
                  <a:pt x="147564" y="70516"/>
                  <a:pt x="218984" y="0"/>
                </a:cubicBezTo>
                <a:cubicBezTo>
                  <a:pt x="309182" y="83469"/>
                  <a:pt x="367439" y="193498"/>
                  <a:pt x="410301" y="244298"/>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804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25"/>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par>
                                <p:cTn id="45" presetID="1" presetClass="exit" presetSubtype="0" fill="hold" grpId="1" nodeType="withEffect">
                                  <p:stCondLst>
                                    <p:cond delay="0"/>
                                  </p:stCondLst>
                                  <p:childTnLst>
                                    <p:set>
                                      <p:cBhvr>
                                        <p:cTn id="46" dur="1" fill="hold">
                                          <p:stCondLst>
                                            <p:cond delay="0"/>
                                          </p:stCondLst>
                                        </p:cTn>
                                        <p:tgtEl>
                                          <p:spTgt spid="2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par>
                                <p:cTn id="51" presetID="1" presetClass="exit" presetSubtype="0" fill="hold" grpId="1" nodeType="withEffect">
                                  <p:stCondLst>
                                    <p:cond delay="0"/>
                                  </p:stCondLst>
                                  <p:childTnLst>
                                    <p:set>
                                      <p:cBhvr>
                                        <p:cTn id="52" dur="1" fill="hold">
                                          <p:stCondLst>
                                            <p:cond delay="0"/>
                                          </p:stCondLst>
                                        </p:cTn>
                                        <p:tgtEl>
                                          <p:spTgt spid="24"/>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16"/>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36"/>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34"/>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19"/>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23"/>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38"/>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7"/>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0"/>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4"/>
                                        </p:tgtEl>
                                        <p:attrNameLst>
                                          <p:attrName>style.visibility</p:attrName>
                                        </p:attrNameLst>
                                      </p:cBhvr>
                                      <p:to>
                                        <p:strVal val="visible"/>
                                      </p:to>
                                    </p:set>
                                  </p:childTnLst>
                                </p:cTn>
                              </p:par>
                              <p:par>
                                <p:cTn id="79" presetID="1" presetClass="exit" presetSubtype="0" fill="hold" nodeType="withEffect">
                                  <p:stCondLst>
                                    <p:cond delay="0"/>
                                  </p:stCondLst>
                                  <p:childTnLst>
                                    <p:set>
                                      <p:cBhvr>
                                        <p:cTn id="80" dur="1" fill="hold">
                                          <p:stCondLst>
                                            <p:cond delay="0"/>
                                          </p:stCondLst>
                                        </p:cTn>
                                        <p:tgtEl>
                                          <p:spTgt spid="39"/>
                                        </p:tgtEl>
                                        <p:attrNameLst>
                                          <p:attrName>style.visibility</p:attrName>
                                        </p:attrNameLst>
                                      </p:cBhvr>
                                      <p:to>
                                        <p:strVal val="hidden"/>
                                      </p:to>
                                    </p:set>
                                  </p:childTnLst>
                                </p:cTn>
                              </p:par>
                              <p:par>
                                <p:cTn id="81" presetID="1" presetClass="exit" presetSubtype="0" fill="hold" grpId="1" nodeType="withEffect">
                                  <p:stCondLst>
                                    <p:cond delay="0"/>
                                  </p:stCondLst>
                                  <p:childTnLst>
                                    <p:set>
                                      <p:cBhvr>
                                        <p:cTn id="82" dur="1" fill="hold">
                                          <p:stCondLst>
                                            <p:cond delay="0"/>
                                          </p:stCondLst>
                                        </p:cTn>
                                        <p:tgtEl>
                                          <p:spTgt spid="28"/>
                                        </p:tgtEl>
                                        <p:attrNameLst>
                                          <p:attrName>style.visibility</p:attrName>
                                        </p:attrNameLst>
                                      </p:cBhvr>
                                      <p:to>
                                        <p:strVal val="hidden"/>
                                      </p:to>
                                    </p:set>
                                  </p:childTnLst>
                                </p:cTn>
                              </p:par>
                              <p:par>
                                <p:cTn id="83" presetID="1" presetClass="exit" presetSubtype="0" fill="hold" nodeType="withEffect">
                                  <p:stCondLst>
                                    <p:cond delay="0"/>
                                  </p:stCondLst>
                                  <p:childTnLst>
                                    <p:set>
                                      <p:cBhvr>
                                        <p:cTn id="84" dur="1" fill="hold">
                                          <p:stCondLst>
                                            <p:cond delay="0"/>
                                          </p:stCondLst>
                                        </p:cTn>
                                        <p:tgtEl>
                                          <p:spTgt spid="35"/>
                                        </p:tgtEl>
                                        <p:attrNameLst>
                                          <p:attrName>style.visibility</p:attrName>
                                        </p:attrNameLst>
                                      </p:cBhvr>
                                      <p:to>
                                        <p:strVal val="hidden"/>
                                      </p:to>
                                    </p:set>
                                  </p:childTnLst>
                                </p:cTn>
                              </p:par>
                              <p:par>
                                <p:cTn id="85" presetID="1" presetClass="exit" presetSubtype="0" fill="hold" grpId="1" nodeType="withEffect">
                                  <p:stCondLst>
                                    <p:cond delay="0"/>
                                  </p:stCondLst>
                                  <p:childTnLst>
                                    <p:set>
                                      <p:cBhvr>
                                        <p:cTn id="86" dur="1" fill="hold">
                                          <p:stCondLst>
                                            <p:cond delay="0"/>
                                          </p:stCondLst>
                                        </p:cTn>
                                        <p:tgtEl>
                                          <p:spTgt spid="29"/>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37"/>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1" grpId="0" animBg="1"/>
      <p:bldP spid="60" grpId="0" animBg="1"/>
      <p:bldP spid="42" grpId="0" animBg="1"/>
      <p:bldP spid="44" grpId="0" animBg="1"/>
      <p:bldP spid="13" grpId="0" animBg="1"/>
      <p:bldP spid="16" grpId="0" animBg="1"/>
      <p:bldP spid="16" grpId="1" animBg="1"/>
      <p:bldP spid="24" grpId="0" animBg="1"/>
      <p:bldP spid="24" grpId="1" animBg="1"/>
      <p:bldP spid="25" grpId="0" animBg="1"/>
      <p:bldP spid="25" grpId="1" animBg="1"/>
      <p:bldP spid="26" grpId="0" animBg="1"/>
      <p:bldP spid="26" grpId="1" animBg="1"/>
      <p:bldP spid="27" grpId="0" animBg="1"/>
      <p:bldP spid="28" grpId="0" animBg="1"/>
      <p:bldP spid="28" grpId="1" animBg="1"/>
      <p:bldP spid="29" grpId="0" animBg="1"/>
      <p:bldP spid="29" grpId="1" animBg="1"/>
      <p:bldP spid="30" grpId="0" animBg="1"/>
      <p:bldP spid="30" grpId="1" animBg="1"/>
      <p:bldP spid="34" grpId="0" animBg="1"/>
      <p:bldP spid="34" grpId="1" animBg="1"/>
      <p:bldP spid="23" grpId="0" animBg="1"/>
      <p:bldP spid="23" grpId="1" animBg="1"/>
      <p:bldP spid="38" grpId="0" animBg="1"/>
      <p:bldP spid="38" grpId="1"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140</TotalTime>
  <Words>5351</Words>
  <Application>Microsoft Office PowerPoint</Application>
  <PresentationFormat>Widescreen</PresentationFormat>
  <Paragraphs>415</Paragraphs>
  <Slides>13</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Arial Nova</vt:lpstr>
      <vt:lpstr>BlinkMacSystemFont</vt:lpstr>
      <vt:lpstr>Calibri</vt:lpstr>
      <vt:lpstr>Calibri Light</vt:lpstr>
      <vt:lpstr>Roboto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Fainstad, Brandon</dc:creator>
  <cp:lastModifiedBy>Fainstad, Brandon</cp:lastModifiedBy>
  <cp:revision>1</cp:revision>
  <dcterms:created xsi:type="dcterms:W3CDTF">2022-05-23T22:41:37Z</dcterms:created>
  <dcterms:modified xsi:type="dcterms:W3CDTF">2022-06-08T16:59:56Z</dcterms:modified>
</cp:coreProperties>
</file>