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8" r:id="rId2"/>
    <p:sldId id="286" r:id="rId3"/>
    <p:sldId id="282" r:id="rId4"/>
    <p:sldId id="290" r:id="rId5"/>
    <p:sldId id="287" r:id="rId6"/>
    <p:sldId id="257" r:id="rId7"/>
    <p:sldId id="279" r:id="rId8"/>
    <p:sldId id="271" r:id="rId9"/>
    <p:sldId id="292" r:id="rId10"/>
    <p:sldId id="293" r:id="rId11"/>
    <p:sldId id="280" r:id="rId12"/>
    <p:sldId id="284" r:id="rId13"/>
    <p:sldId id="266" r:id="rId14"/>
    <p:sldId id="273" r:id="rId15"/>
    <p:sldId id="276"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BF9D8-7037-4280-9166-38BE76C22349}" v="144" dt="2022-07-11T22:10:42.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116" autoAdjust="0"/>
  </p:normalViewPr>
  <p:slideViewPr>
    <p:cSldViewPr snapToGrid="0">
      <p:cViewPr>
        <p:scale>
          <a:sx n="66" d="100"/>
          <a:sy n="66" d="100"/>
        </p:scale>
        <p:origin x="282"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nstad, Brandon" userId="aac92477-536e-4d21-9f70-fa5cd941f380" providerId="ADAL" clId="{CA9BF9D8-7037-4280-9166-38BE76C22349}"/>
    <pc:docChg chg="custSel delSld modSld">
      <pc:chgData name="Fainstad, Brandon" userId="aac92477-536e-4d21-9f70-fa5cd941f380" providerId="ADAL" clId="{CA9BF9D8-7037-4280-9166-38BE76C22349}" dt="2022-07-11T22:10:42.668" v="398"/>
      <pc:docMkLst>
        <pc:docMk/>
      </pc:docMkLst>
      <pc:sldChg chg="modSp mod modAnim modNotesTx">
        <pc:chgData name="Fainstad, Brandon" userId="aac92477-536e-4d21-9f70-fa5cd941f380" providerId="ADAL" clId="{CA9BF9D8-7037-4280-9166-38BE76C22349}" dt="2022-07-11T12:01:22.870" v="323" actId="20577"/>
        <pc:sldMkLst>
          <pc:docMk/>
          <pc:sldMk cId="1929411517" sldId="257"/>
        </pc:sldMkLst>
        <pc:spChg chg="mod">
          <ac:chgData name="Fainstad, Brandon" userId="aac92477-536e-4d21-9f70-fa5cd941f380" providerId="ADAL" clId="{CA9BF9D8-7037-4280-9166-38BE76C22349}" dt="2022-07-09T11:37:44.912" v="214" actId="20577"/>
          <ac:spMkLst>
            <pc:docMk/>
            <pc:sldMk cId="1929411517" sldId="257"/>
            <ac:spMk id="25" creationId="{111A20B8-9A86-6547-861F-B4CAB6EDA463}"/>
          </ac:spMkLst>
        </pc:spChg>
        <pc:spChg chg="mod modVis">
          <ac:chgData name="Fainstad, Brandon" userId="aac92477-536e-4d21-9f70-fa5cd941f380" providerId="ADAL" clId="{CA9BF9D8-7037-4280-9166-38BE76C22349}" dt="2022-07-09T11:39:07.655" v="216" actId="14430"/>
          <ac:spMkLst>
            <pc:docMk/>
            <pc:sldMk cId="1929411517" sldId="257"/>
            <ac:spMk id="26" creationId="{63924700-4743-E64F-A3FA-97EB571FD502}"/>
          </ac:spMkLst>
        </pc:spChg>
      </pc:sldChg>
      <pc:sldChg chg="del">
        <pc:chgData name="Fainstad, Brandon" userId="aac92477-536e-4d21-9f70-fa5cd941f380" providerId="ADAL" clId="{CA9BF9D8-7037-4280-9166-38BE76C22349}" dt="2022-07-11T22:05:05.991" v="351" actId="47"/>
        <pc:sldMkLst>
          <pc:docMk/>
          <pc:sldMk cId="1581577187" sldId="264"/>
        </pc:sldMkLst>
      </pc:sldChg>
      <pc:sldChg chg="modSp mod modAnim">
        <pc:chgData name="Fainstad, Brandon" userId="aac92477-536e-4d21-9f70-fa5cd941f380" providerId="ADAL" clId="{CA9BF9D8-7037-4280-9166-38BE76C22349}" dt="2022-07-09T11:47:01.986" v="276" actId="14429"/>
        <pc:sldMkLst>
          <pc:docMk/>
          <pc:sldMk cId="1585966973" sldId="266"/>
        </pc:sldMkLst>
        <pc:spChg chg="mod modVis">
          <ac:chgData name="Fainstad, Brandon" userId="aac92477-536e-4d21-9f70-fa5cd941f380" providerId="ADAL" clId="{CA9BF9D8-7037-4280-9166-38BE76C22349}" dt="2022-07-09T11:46:26.590" v="259" actId="33935"/>
          <ac:spMkLst>
            <pc:docMk/>
            <pc:sldMk cId="1585966973" sldId="266"/>
            <ac:spMk id="17" creationId="{3FF15D3C-1058-9E4A-B160-2FEEF321F794}"/>
          </ac:spMkLst>
        </pc:spChg>
        <pc:spChg chg="mod modVis">
          <ac:chgData name="Fainstad, Brandon" userId="aac92477-536e-4d21-9f70-fa5cd941f380" providerId="ADAL" clId="{CA9BF9D8-7037-4280-9166-38BE76C22349}" dt="2022-07-09T11:45:32.170" v="255" actId="33935"/>
          <ac:spMkLst>
            <pc:docMk/>
            <pc:sldMk cId="1585966973" sldId="266"/>
            <ac:spMk id="19" creationId="{4C58C3E1-136E-1E44-B910-0D15940366DD}"/>
          </ac:spMkLst>
        </pc:spChg>
        <pc:spChg chg="mod modVis">
          <ac:chgData name="Fainstad, Brandon" userId="aac92477-536e-4d21-9f70-fa5cd941f380" providerId="ADAL" clId="{CA9BF9D8-7037-4280-9166-38BE76C22349}" dt="2022-07-09T11:46:59.027" v="275" actId="20577"/>
          <ac:spMkLst>
            <pc:docMk/>
            <pc:sldMk cId="1585966973" sldId="266"/>
            <ac:spMk id="25" creationId="{D92F1E97-0F6B-6D45-9FB6-3AA9A92B024C}"/>
          </ac:spMkLst>
        </pc:spChg>
        <pc:spChg chg="mod modVis">
          <ac:chgData name="Fainstad, Brandon" userId="aac92477-536e-4d21-9f70-fa5cd941f380" providerId="ADAL" clId="{CA9BF9D8-7037-4280-9166-38BE76C22349}" dt="2022-07-09T11:47:01.986" v="276" actId="14429"/>
          <ac:spMkLst>
            <pc:docMk/>
            <pc:sldMk cId="1585966973" sldId="266"/>
            <ac:spMk id="42" creationId="{B7EB4762-34B9-804D-9602-61725AF96085}"/>
          </ac:spMkLst>
        </pc:spChg>
      </pc:sldChg>
      <pc:sldChg chg="del">
        <pc:chgData name="Fainstad, Brandon" userId="aac92477-536e-4d21-9f70-fa5cd941f380" providerId="ADAL" clId="{CA9BF9D8-7037-4280-9166-38BE76C22349}" dt="2022-07-09T11:31:34.678" v="148" actId="47"/>
        <pc:sldMkLst>
          <pc:docMk/>
          <pc:sldMk cId="564548940" sldId="268"/>
        </pc:sldMkLst>
      </pc:sldChg>
      <pc:sldChg chg="del">
        <pc:chgData name="Fainstad, Brandon" userId="aac92477-536e-4d21-9f70-fa5cd941f380" providerId="ADAL" clId="{CA9BF9D8-7037-4280-9166-38BE76C22349}" dt="2022-07-11T22:05:04.635" v="350" actId="47"/>
        <pc:sldMkLst>
          <pc:docMk/>
          <pc:sldMk cId="1415813681" sldId="272"/>
        </pc:sldMkLst>
      </pc:sldChg>
      <pc:sldChg chg="del">
        <pc:chgData name="Fainstad, Brandon" userId="aac92477-536e-4d21-9f70-fa5cd941f380" providerId="ADAL" clId="{CA9BF9D8-7037-4280-9166-38BE76C22349}" dt="2022-07-09T11:25:49.364" v="0" actId="47"/>
        <pc:sldMkLst>
          <pc:docMk/>
          <pc:sldMk cId="4171363795" sldId="274"/>
        </pc:sldMkLst>
      </pc:sldChg>
      <pc:sldChg chg="delSp modSp mod modTransition modAnim">
        <pc:chgData name="Fainstad, Brandon" userId="aac92477-536e-4d21-9f70-fa5cd941f380" providerId="ADAL" clId="{CA9BF9D8-7037-4280-9166-38BE76C22349}" dt="2022-07-11T22:10:42.668" v="398"/>
        <pc:sldMkLst>
          <pc:docMk/>
          <pc:sldMk cId="3354762159" sldId="276"/>
        </pc:sldMkLst>
        <pc:spChg chg="mod">
          <ac:chgData name="Fainstad, Brandon" userId="aac92477-536e-4d21-9f70-fa5cd941f380" providerId="ADAL" clId="{CA9BF9D8-7037-4280-9166-38BE76C22349}" dt="2022-07-11T22:05:28.711" v="354" actId="27636"/>
          <ac:spMkLst>
            <pc:docMk/>
            <pc:sldMk cId="3354762159" sldId="276"/>
            <ac:spMk id="3" creationId="{5BD8A457-488C-E346-A286-5424A7E2EDEB}"/>
          </ac:spMkLst>
        </pc:spChg>
        <pc:spChg chg="mod">
          <ac:chgData name="Fainstad, Brandon" userId="aac92477-536e-4d21-9f70-fa5cd941f380" providerId="ADAL" clId="{CA9BF9D8-7037-4280-9166-38BE76C22349}" dt="2022-07-09T11:26:57.683" v="3"/>
          <ac:spMkLst>
            <pc:docMk/>
            <pc:sldMk cId="3354762159" sldId="276"/>
            <ac:spMk id="19" creationId="{0BD2BF87-3B81-E140-9BE3-642A0539D30C}"/>
          </ac:spMkLst>
        </pc:spChg>
        <pc:spChg chg="mod">
          <ac:chgData name="Fainstad, Brandon" userId="aac92477-536e-4d21-9f70-fa5cd941f380" providerId="ADAL" clId="{CA9BF9D8-7037-4280-9166-38BE76C22349}" dt="2022-07-11T22:07:38.014" v="372" actId="20577"/>
          <ac:spMkLst>
            <pc:docMk/>
            <pc:sldMk cId="3354762159" sldId="276"/>
            <ac:spMk id="22" creationId="{3B3E5BAE-9AFE-BF48-8432-8C2EDBB6585C}"/>
          </ac:spMkLst>
        </pc:spChg>
        <pc:picChg chg="del">
          <ac:chgData name="Fainstad, Brandon" userId="aac92477-536e-4d21-9f70-fa5cd941f380" providerId="ADAL" clId="{CA9BF9D8-7037-4280-9166-38BE76C22349}" dt="2022-07-11T22:06:59.379" v="368" actId="478"/>
          <ac:picMkLst>
            <pc:docMk/>
            <pc:sldMk cId="3354762159" sldId="276"/>
            <ac:picMk id="6" creationId="{2C8DB76B-961E-0944-A6DB-F68CA5BB5A0F}"/>
          </ac:picMkLst>
        </pc:picChg>
        <pc:picChg chg="mod">
          <ac:chgData name="Fainstad, Brandon" userId="aac92477-536e-4d21-9f70-fa5cd941f380" providerId="ADAL" clId="{CA9BF9D8-7037-4280-9166-38BE76C22349}" dt="2022-07-11T22:06:09.688" v="357" actId="1076"/>
          <ac:picMkLst>
            <pc:docMk/>
            <pc:sldMk cId="3354762159" sldId="276"/>
            <ac:picMk id="14" creationId="{4071B8EA-5693-4E47-9DE9-2C33A01182E7}"/>
          </ac:picMkLst>
        </pc:picChg>
      </pc:sldChg>
      <pc:sldChg chg="modSp mod">
        <pc:chgData name="Fainstad, Brandon" userId="aac92477-536e-4d21-9f70-fa5cd941f380" providerId="ADAL" clId="{CA9BF9D8-7037-4280-9166-38BE76C22349}" dt="2022-07-09T11:32:38.962" v="179" actId="14100"/>
        <pc:sldMkLst>
          <pc:docMk/>
          <pc:sldMk cId="341328402" sldId="278"/>
        </pc:sldMkLst>
        <pc:spChg chg="mod">
          <ac:chgData name="Fainstad, Brandon" userId="aac92477-536e-4d21-9f70-fa5cd941f380" providerId="ADAL" clId="{CA9BF9D8-7037-4280-9166-38BE76C22349}" dt="2022-07-09T11:32:38.962" v="179" actId="14100"/>
          <ac:spMkLst>
            <pc:docMk/>
            <pc:sldMk cId="341328402" sldId="278"/>
            <ac:spMk id="2" creationId="{18FF666E-84D9-EE41-A30C-DA0CB861E9AA}"/>
          </ac:spMkLst>
        </pc:spChg>
      </pc:sldChg>
      <pc:sldChg chg="modNotesTx">
        <pc:chgData name="Fainstad, Brandon" userId="aac92477-536e-4d21-9f70-fa5cd941f380" providerId="ADAL" clId="{CA9BF9D8-7037-4280-9166-38BE76C22349}" dt="2022-07-11T12:05:18.551" v="336" actId="20577"/>
        <pc:sldMkLst>
          <pc:docMk/>
          <pc:sldMk cId="2278786439" sldId="279"/>
        </pc:sldMkLst>
      </pc:sldChg>
      <pc:sldChg chg="modSp mod modAnim modNotesTx">
        <pc:chgData name="Fainstad, Brandon" userId="aac92477-536e-4d21-9f70-fa5cd941f380" providerId="ADAL" clId="{CA9BF9D8-7037-4280-9166-38BE76C22349}" dt="2022-07-11T21:26:09.047" v="349" actId="20577"/>
        <pc:sldMkLst>
          <pc:docMk/>
          <pc:sldMk cId="3009576208" sldId="280"/>
        </pc:sldMkLst>
        <pc:spChg chg="mod">
          <ac:chgData name="Fainstad, Brandon" userId="aac92477-536e-4d21-9f70-fa5cd941f380" providerId="ADAL" clId="{CA9BF9D8-7037-4280-9166-38BE76C22349}" dt="2022-07-09T11:42:58.118" v="246" actId="6549"/>
          <ac:spMkLst>
            <pc:docMk/>
            <pc:sldMk cId="3009576208" sldId="280"/>
            <ac:spMk id="5" creationId="{EA3FB012-8418-3F4A-9244-A15F0AABD593}"/>
          </ac:spMkLst>
        </pc:spChg>
        <pc:spChg chg="mod ord modVis">
          <ac:chgData name="Fainstad, Brandon" userId="aac92477-536e-4d21-9f70-fa5cd941f380" providerId="ADAL" clId="{CA9BF9D8-7037-4280-9166-38BE76C22349}" dt="2022-07-09T11:43:06.471" v="248" actId="13244"/>
          <ac:spMkLst>
            <pc:docMk/>
            <pc:sldMk cId="3009576208" sldId="280"/>
            <ac:spMk id="23" creationId="{480811AB-EEF0-D847-8EA5-FDE2BAF437A8}"/>
          </ac:spMkLst>
        </pc:spChg>
        <pc:spChg chg="mod modVis">
          <ac:chgData name="Fainstad, Brandon" userId="aac92477-536e-4d21-9f70-fa5cd941f380" providerId="ADAL" clId="{CA9BF9D8-7037-4280-9166-38BE76C22349}" dt="2022-07-09T11:43:11.232" v="249" actId="14429"/>
          <ac:spMkLst>
            <pc:docMk/>
            <pc:sldMk cId="3009576208" sldId="280"/>
            <ac:spMk id="25" creationId="{A03EA1F4-93B8-3543-8771-9B135DF8D9B5}"/>
          </ac:spMkLst>
        </pc:spChg>
        <pc:spChg chg="mod modVis">
          <ac:chgData name="Fainstad, Brandon" userId="aac92477-536e-4d21-9f70-fa5cd941f380" providerId="ADAL" clId="{CA9BF9D8-7037-4280-9166-38BE76C22349}" dt="2022-07-09T11:43:12.096" v="250" actId="14429"/>
          <ac:spMkLst>
            <pc:docMk/>
            <pc:sldMk cId="3009576208" sldId="280"/>
            <ac:spMk id="26" creationId="{DC365419-1489-174F-A152-D83298F9C74F}"/>
          </ac:spMkLst>
        </pc:spChg>
      </pc:sldChg>
      <pc:sldChg chg="delSp modSp mod modTransition modAnim">
        <pc:chgData name="Fainstad, Brandon" userId="aac92477-536e-4d21-9f70-fa5cd941f380" providerId="ADAL" clId="{CA9BF9D8-7037-4280-9166-38BE76C22349}" dt="2022-07-11T22:10:16.116" v="394"/>
        <pc:sldMkLst>
          <pc:docMk/>
          <pc:sldMk cId="1220649561" sldId="285"/>
        </pc:sldMkLst>
        <pc:spChg chg="mod">
          <ac:chgData name="Fainstad, Brandon" userId="aac92477-536e-4d21-9f70-fa5cd941f380" providerId="ADAL" clId="{CA9BF9D8-7037-4280-9166-38BE76C22349}" dt="2022-07-09T11:31:07.244" v="146" actId="20577"/>
          <ac:spMkLst>
            <pc:docMk/>
            <pc:sldMk cId="1220649561" sldId="285"/>
            <ac:spMk id="16" creationId="{FDBF26C2-9627-5745-B0FC-5777B502FF71}"/>
          </ac:spMkLst>
        </pc:spChg>
        <pc:picChg chg="del">
          <ac:chgData name="Fainstad, Brandon" userId="aac92477-536e-4d21-9f70-fa5cd941f380" providerId="ADAL" clId="{CA9BF9D8-7037-4280-9166-38BE76C22349}" dt="2022-07-11T22:07:53.981" v="373" actId="478"/>
          <ac:picMkLst>
            <pc:docMk/>
            <pc:sldMk cId="1220649561" sldId="285"/>
            <ac:picMk id="5" creationId="{4DECB5D7-B908-A548-AC10-3F9757261C0B}"/>
          </ac:picMkLst>
        </pc:picChg>
        <pc:picChg chg="mod">
          <ac:chgData name="Fainstad, Brandon" userId="aac92477-536e-4d21-9f70-fa5cd941f380" providerId="ADAL" clId="{CA9BF9D8-7037-4280-9166-38BE76C22349}" dt="2022-07-09T11:31:17.440" v="147" actId="1076"/>
          <ac:picMkLst>
            <pc:docMk/>
            <pc:sldMk cId="1220649561" sldId="285"/>
            <ac:picMk id="13" creationId="{2B930DD9-732A-B544-AD6B-12E7110011BF}"/>
          </ac:picMkLst>
        </pc:picChg>
      </pc:sldChg>
      <pc:sldChg chg="modSp mod">
        <pc:chgData name="Fainstad, Brandon" userId="aac92477-536e-4d21-9f70-fa5cd941f380" providerId="ADAL" clId="{CA9BF9D8-7037-4280-9166-38BE76C22349}" dt="2022-07-09T11:35:51.066" v="184" actId="6549"/>
        <pc:sldMkLst>
          <pc:docMk/>
          <pc:sldMk cId="2663552" sldId="290"/>
        </pc:sldMkLst>
        <pc:spChg chg="mod">
          <ac:chgData name="Fainstad, Brandon" userId="aac92477-536e-4d21-9f70-fa5cd941f380" providerId="ADAL" clId="{CA9BF9D8-7037-4280-9166-38BE76C22349}" dt="2022-07-09T11:35:16.965" v="181" actId="20577"/>
          <ac:spMkLst>
            <pc:docMk/>
            <pc:sldMk cId="2663552" sldId="290"/>
            <ac:spMk id="50" creationId="{31F85EEC-428E-0AE9-C135-56A2FF3B41CB}"/>
          </ac:spMkLst>
        </pc:spChg>
        <pc:spChg chg="mod modVis">
          <ac:chgData name="Fainstad, Brandon" userId="aac92477-536e-4d21-9f70-fa5cd941f380" providerId="ADAL" clId="{CA9BF9D8-7037-4280-9166-38BE76C22349}" dt="2022-07-09T11:35:51.066" v="184" actId="6549"/>
          <ac:spMkLst>
            <pc:docMk/>
            <pc:sldMk cId="2663552" sldId="290"/>
            <ac:spMk id="51" creationId="{4307D486-105F-C01C-D080-11ED7F5C50FA}"/>
          </ac:spMkLst>
        </pc:spChg>
      </pc:sldChg>
      <pc:sldChg chg="del">
        <pc:chgData name="Fainstad, Brandon" userId="aac92477-536e-4d21-9f70-fa5cd941f380" providerId="ADAL" clId="{CA9BF9D8-7037-4280-9166-38BE76C22349}" dt="2022-07-11T22:05:08.836" v="352" actId="47"/>
        <pc:sldMkLst>
          <pc:docMk/>
          <pc:sldMk cId="356802383"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EB745-91AC-FA48-8994-3746BAC9AE34}" type="datetimeFigureOut">
              <a:rPr lang="en-US" smtClean="0"/>
              <a:t>7/9/2022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F8079-128A-A94E-B5A3-B7AA31CB5278}" type="slidenum">
              <a:rPr lang="en-US" smtClean="0"/>
              <a:t>‹#›</a:t>
            </a:fld>
            <a:endParaRPr lang="en-US"/>
          </a:p>
        </p:txBody>
      </p:sp>
    </p:spTree>
    <p:extLst>
      <p:ext uri="{BB962C8B-B14F-4D97-AF65-F5344CB8AC3E}">
        <p14:creationId xmlns:p14="http://schemas.microsoft.com/office/powerpoint/2010/main" val="368954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Preparation:</a:t>
            </a:r>
            <a:r>
              <a:rPr lang="en-US" dirty="0"/>
              <a:t> Plan to spend 5-10 minutes familiarizing yourself with the animations of the PowerPoint and the key findings of this ECG.</a:t>
            </a:r>
          </a:p>
          <a:p>
            <a:endParaRPr lang="en-US" b="1" dirty="0"/>
          </a:p>
          <a:p>
            <a:r>
              <a:rPr lang="en-US" b="1" dirty="0"/>
              <a:t>Presentation Instructions: </a:t>
            </a:r>
            <a:r>
              <a:rPr lang="en-US" dirty="0"/>
              <a:t>Present the image either by expanding the window (bottom right) in a browser or downloading the PowerPoint file (downloading is recommended).  Have the image pulled up in presenter mode before learners look at the screen to avoid revealing the diagnosis.  Ask a learner to provide an overall interpretation.  Then advance through the animations to prompt learners with key questions and reveal the associated graphics and teaching points. You can go back to prior graphics and questions by using the back arrow or scrolling back on the mouse wheel.</a:t>
            </a:r>
          </a:p>
          <a:p>
            <a:endParaRPr lang="en-US" b="1" dirty="0"/>
          </a:p>
          <a:p>
            <a:r>
              <a:rPr lang="en-US" b="1" dirty="0"/>
              <a:t>Official ECG Read:</a:t>
            </a:r>
            <a:r>
              <a:rPr lang="en-US" dirty="0"/>
              <a:t> Sinus bradycardia at a rate of 35-40bpm with non-specific T-wave changes, likely "U" waves which are often rate dependent and more prominent in bradycardia</a:t>
            </a:r>
          </a:p>
          <a:p>
            <a:endParaRPr lang="en-US" b="1" dirty="0"/>
          </a:p>
          <a:p>
            <a:r>
              <a:rPr lang="en-US" b="1" dirty="0"/>
              <a:t>Diagnosis: </a:t>
            </a:r>
            <a:r>
              <a:rPr lang="en-US" dirty="0"/>
              <a:t>Sinus bradycardia likely attributable to hypoglycemia in setting of insulin overdose. </a:t>
            </a:r>
          </a:p>
          <a:p>
            <a:endParaRPr lang="en-US" b="1" dirty="0"/>
          </a:p>
          <a:p>
            <a:r>
              <a:rPr lang="en-US" b="1" dirty="0"/>
              <a:t>Teaching:</a:t>
            </a:r>
            <a:endParaRPr lang="en-US" dirty="0"/>
          </a:p>
          <a:p>
            <a:pPr>
              <a:buFont typeface="+mj-lt"/>
              <a:buAutoNum type="arabicPeriod"/>
            </a:pPr>
            <a:r>
              <a:rPr lang="en-US" dirty="0"/>
              <a:t>The best method for calculating the ventricular rate for irregular rhythms or with severe bradycardia is to count the total number of QRS in a 10-second strip and multiply by six.   </a:t>
            </a:r>
          </a:p>
          <a:p>
            <a:pPr>
              <a:buFont typeface="+mj-lt"/>
              <a:buAutoNum type="arabicPeriod"/>
            </a:pPr>
            <a:r>
              <a:rPr lang="en-US" dirty="0"/>
              <a:t> Atrial dependent rhythm is defined by “a P before every QRS and a QRS after every P,” upright P’s in inferior leads indicate atrial depolarization initiating in the sinus node, therefore sinus rhythm.  If you have a QRS without a P there are premature ventricular contractions (PVCs) or ventricular escape.  If you have a P without a QRS there is a second or third-degree AV block. </a:t>
            </a:r>
          </a:p>
          <a:p>
            <a:pPr>
              <a:buFont typeface="+mj-lt"/>
              <a:buAutoNum type="arabicPeriod"/>
            </a:pPr>
            <a:r>
              <a:rPr lang="en-US" dirty="0"/>
              <a:t>A 'U' wave is a small deflection following a T wave, often best seen in anterior precordial leads (V2-4).  Prominent U waves are most commonly seen in bradycardia and hypokalemia but could be due to multiple other causes. </a:t>
            </a:r>
          </a:p>
          <a:p>
            <a:endParaRPr lang="en-US" b="1" dirty="0"/>
          </a:p>
          <a:p>
            <a:endParaRPr lang="en-US" dirty="0"/>
          </a:p>
        </p:txBody>
      </p:sp>
      <p:sp>
        <p:nvSpPr>
          <p:cNvPr id="4" name="Slide Number Placeholder 3"/>
          <p:cNvSpPr>
            <a:spLocks noGrp="1"/>
          </p:cNvSpPr>
          <p:nvPr>
            <p:ph type="sldNum" sz="quarter" idx="5"/>
          </p:nvPr>
        </p:nvSpPr>
        <p:spPr/>
        <p:txBody>
          <a:bodyPr/>
          <a:lstStyle/>
          <a:p>
            <a:fld id="{B33F8079-128A-A94E-B5A3-B7AA31CB5278}" type="slidenum">
              <a:rPr lang="en-US" smtClean="0"/>
              <a:t>3</a:t>
            </a:fld>
            <a:endParaRPr lang="en-US"/>
          </a:p>
        </p:txBody>
      </p:sp>
    </p:spTree>
    <p:extLst>
      <p:ext uri="{BB962C8B-B14F-4D97-AF65-F5344CB8AC3E}">
        <p14:creationId xmlns:p14="http://schemas.microsoft.com/office/powerpoint/2010/main" val="522701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Preparation:</a:t>
            </a:r>
            <a:r>
              <a:rPr lang="en-US" dirty="0"/>
              <a:t> Plan to spend 5-10 minutes familiarizing yourself with the animations of the PowerPoint and the key findings of this ECG.</a:t>
            </a:r>
          </a:p>
          <a:p>
            <a:endParaRPr lang="en-US" b="1" dirty="0"/>
          </a:p>
          <a:p>
            <a:r>
              <a:rPr lang="en-US" b="1" dirty="0"/>
              <a:t>Presentation Instructions: </a:t>
            </a:r>
            <a:r>
              <a:rPr lang="en-US" dirty="0"/>
              <a:t>Present the image either by expanding the window (bottom right) in a browser or downloading the PowerPoint file (downloading is recommended).  Have the image pulled up in presenter mode before learners look at the screen to avoid revealing the diagnosis.  Ask a learner to provide an overall interpretation.  Then advance through the animations to prompt learners with key questions and reveal the associated graphics and teaching points. You can go back to prior graphics and questions by using the back arrow or scrolling back on the mouse wheel.</a:t>
            </a:r>
          </a:p>
          <a:p>
            <a:endParaRPr lang="en-US" b="1" dirty="0"/>
          </a:p>
          <a:p>
            <a:r>
              <a:rPr lang="en-US" b="1" dirty="0"/>
              <a:t>Official ECG Read:</a:t>
            </a:r>
            <a:r>
              <a:rPr lang="en-US" dirty="0"/>
              <a:t> Sinus atrial rhythm at a rate of 125 bpm without A to V conduction, ventricular escape rhythm at 40 bpm, complete heart block</a:t>
            </a:r>
          </a:p>
          <a:p>
            <a:endParaRPr lang="en-US" b="1" dirty="0"/>
          </a:p>
          <a:p>
            <a:r>
              <a:rPr lang="en-US" b="1" dirty="0"/>
              <a:t>Diagnosis: </a:t>
            </a:r>
            <a:r>
              <a:rPr lang="en-US" b="0" dirty="0"/>
              <a:t>Complete heart block</a:t>
            </a:r>
          </a:p>
          <a:p>
            <a:endParaRPr lang="en-US" b="1" dirty="0"/>
          </a:p>
          <a:p>
            <a:r>
              <a:rPr lang="en-US" b="1" dirty="0"/>
              <a:t>Teaching:</a:t>
            </a:r>
            <a:endParaRPr lang="en-US" dirty="0"/>
          </a:p>
          <a:p>
            <a:pPr>
              <a:buFont typeface="+mj-lt"/>
              <a:buAutoNum type="arabicPeriod"/>
            </a:pPr>
            <a:r>
              <a:rPr lang="en-US" dirty="0"/>
              <a:t> Complete heart block will present with a regular and consistent atrial rate that is not equal to a concomitant regular and </a:t>
            </a:r>
            <a:r>
              <a:rPr lang="en-US" dirty="0" err="1"/>
              <a:t>consistant</a:t>
            </a:r>
            <a:r>
              <a:rPr lang="en-US" dirty="0"/>
              <a:t> escape rhythm without evidence of atrial to ventricular conduction.</a:t>
            </a:r>
          </a:p>
          <a:p>
            <a:pPr>
              <a:buFont typeface="+mj-lt"/>
              <a:buAutoNum type="arabicPeriod"/>
            </a:pPr>
            <a:r>
              <a:rPr lang="en-US" dirty="0"/>
              <a:t>You can identify the origin of the escape rhythm based on the morphology of the QRS complexes.</a:t>
            </a:r>
          </a:p>
          <a:p>
            <a:pPr>
              <a:buFont typeface="+mj-lt"/>
              <a:buAutoNum type="arabicPeriod"/>
            </a:pPr>
            <a:r>
              <a:rPr lang="en-US" dirty="0"/>
              <a:t>A narrow QRS complex indicates a more superior origin of the escape rhythm, either junctional or high within the His-</a:t>
            </a:r>
            <a:r>
              <a:rPr lang="en-US" dirty="0" err="1"/>
              <a:t>Perkinje</a:t>
            </a:r>
            <a:r>
              <a:rPr lang="en-US" dirty="0"/>
              <a:t> system. A wide QRS indicates a ventricular origin of the escape rhythm.</a:t>
            </a:r>
          </a:p>
          <a:p>
            <a:pPr>
              <a:buFont typeface="+mj-lt"/>
              <a:buAutoNum type="arabicPeriod"/>
            </a:pPr>
            <a:r>
              <a:rPr lang="en-US" dirty="0"/>
              <a:t>More superior escape rhythms tend to be quicker while inferior escape rhythms tend to be slower. Therefore, more superior escape rhythms also tend to be more stable.</a:t>
            </a:r>
          </a:p>
          <a:p>
            <a:pPr>
              <a:buFont typeface="+mj-lt"/>
              <a:buAutoNum type="arabicPeriod"/>
            </a:pPr>
            <a:endParaRPr lang="en-US" dirty="0"/>
          </a:p>
          <a:p>
            <a:pPr>
              <a:buFont typeface="+mj-lt"/>
              <a:buAutoNum type="arabicPeriod"/>
            </a:pPr>
            <a:endParaRPr lang="en-US" b="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33F8079-128A-A94E-B5A3-B7AA31CB5278}" type="slidenum">
              <a:rPr lang="en-US" smtClean="0"/>
              <a:t>13</a:t>
            </a:fld>
            <a:endParaRPr lang="en-US"/>
          </a:p>
        </p:txBody>
      </p:sp>
    </p:spTree>
    <p:extLst>
      <p:ext uri="{BB962C8B-B14F-4D97-AF65-F5344CB8AC3E}">
        <p14:creationId xmlns:p14="http://schemas.microsoft.com/office/powerpoint/2010/main" val="3146956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F8079-128A-A94E-B5A3-B7AA31CB5278}" type="slidenum">
              <a:rPr lang="en-US" smtClean="0"/>
              <a:t>14</a:t>
            </a:fld>
            <a:endParaRPr lang="en-US"/>
          </a:p>
        </p:txBody>
      </p:sp>
    </p:spTree>
    <p:extLst>
      <p:ext uri="{BB962C8B-B14F-4D97-AF65-F5344CB8AC3E}">
        <p14:creationId xmlns:p14="http://schemas.microsoft.com/office/powerpoint/2010/main" val="363564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F8079-128A-A94E-B5A3-B7AA31CB5278}" type="slidenum">
              <a:rPr lang="en-US" smtClean="0"/>
              <a:t>15</a:t>
            </a:fld>
            <a:endParaRPr lang="en-US"/>
          </a:p>
        </p:txBody>
      </p:sp>
    </p:spTree>
    <p:extLst>
      <p:ext uri="{BB962C8B-B14F-4D97-AF65-F5344CB8AC3E}">
        <p14:creationId xmlns:p14="http://schemas.microsoft.com/office/powerpoint/2010/main" val="332907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F8079-128A-A94E-B5A3-B7AA31CB5278}" type="slidenum">
              <a:rPr lang="en-US" smtClean="0"/>
              <a:t>16</a:t>
            </a:fld>
            <a:endParaRPr lang="en-US"/>
          </a:p>
        </p:txBody>
      </p:sp>
    </p:spTree>
    <p:extLst>
      <p:ext uri="{BB962C8B-B14F-4D97-AF65-F5344CB8AC3E}">
        <p14:creationId xmlns:p14="http://schemas.microsoft.com/office/powerpoint/2010/main" val="220771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Preparation:</a:t>
            </a:r>
            <a:r>
              <a:rPr lang="en-US" dirty="0"/>
              <a:t> Plan to spend 5-10 minutes familiarizing yourself with the animations of the PowerPoint and the key findings of this ECG.</a:t>
            </a:r>
          </a:p>
          <a:p>
            <a:endParaRPr lang="en-US" b="1" dirty="0"/>
          </a:p>
          <a:p>
            <a:r>
              <a:rPr lang="en-US" b="1" dirty="0"/>
              <a:t>Presentation Instructions: </a:t>
            </a:r>
            <a:r>
              <a:rPr lang="en-US" dirty="0"/>
              <a:t>Present the image either by expanding the window (bottom right) in a browser or downloading the PowerPoint file (downloading is recommended).  Have the image pulled up in presenter mode before learners look at the screen to avoid revealing the diagnosis.  Ask a learner to provide an overall interpretation.  Then advance through the animations to prompt learners with key questions and reveal the associated graphics and teaching points. You can go back to prior graphics and questions by using the back arrow or scrolling back on the mouse wheel.</a:t>
            </a:r>
          </a:p>
          <a:p>
            <a:endParaRPr lang="en-US" b="1" dirty="0"/>
          </a:p>
          <a:p>
            <a:pPr algn="l"/>
            <a:r>
              <a:rPr lang="en-US" b="1" dirty="0"/>
              <a:t>Official ECG Read:</a:t>
            </a:r>
            <a:r>
              <a:rPr lang="en-US" dirty="0"/>
              <a:t> </a:t>
            </a:r>
            <a:r>
              <a:rPr lang="en-US" sz="1200" b="0" dirty="0"/>
              <a:t>Junctional escape with sinus bigeminy at a combined rate of ~40-45 bpm</a:t>
            </a:r>
          </a:p>
          <a:p>
            <a:pPr algn="l"/>
            <a:endParaRPr lang="en-US" sz="1200" b="0" dirty="0"/>
          </a:p>
          <a:p>
            <a:r>
              <a:rPr lang="en-US" b="1" dirty="0"/>
              <a:t>Diagnosis: </a:t>
            </a:r>
            <a:r>
              <a:rPr lang="en-US" b="0" dirty="0"/>
              <a:t>Severe sinus bradycardia due to nodal blockade from propranolol resulting in junctional escape and sinus bigeminy.  </a:t>
            </a:r>
            <a:endParaRPr lang="en-US" dirty="0"/>
          </a:p>
          <a:p>
            <a:endParaRPr lang="en-US" b="1" dirty="0"/>
          </a:p>
          <a:p>
            <a:r>
              <a:rPr lang="en-US" b="1" dirty="0"/>
              <a:t>Teaching:</a:t>
            </a:r>
            <a:endParaRPr lang="en-US" dirty="0"/>
          </a:p>
          <a:p>
            <a:pPr>
              <a:buFont typeface="+mj-lt"/>
              <a:buAutoNum type="arabicPeriod"/>
            </a:pPr>
            <a:r>
              <a:rPr lang="en-US" dirty="0"/>
              <a:t> Junctional rhythm is defined by a regular, narrow complex without a P wave, indicating that the pacemaker is originating from the AV node or high up in the Purkinje fibers rather than from the atria (no ‘P’ wave). This is most commonly due to a diseased or suppressed SA node.  </a:t>
            </a:r>
          </a:p>
          <a:p>
            <a:pPr>
              <a:buFont typeface="+mj-lt"/>
              <a:buAutoNum type="arabicPeriod"/>
            </a:pPr>
            <a:r>
              <a:rPr lang="en-US" dirty="0"/>
              <a:t> Bigeminy occurs when there are two concurrent rhythms that organize into couplets.  The most common scenario is a normal or increased heart rate with a sinus rhythm followed shortly with a premature atrial (PAC) or ventricular (PVC) beat that is followed by a prolonged refractory period. This case differs in that the first beat is a non-sinus escape rhythm followed by a sinus or atrial rhythm. </a:t>
            </a:r>
          </a:p>
          <a:p>
            <a:endParaRPr lang="en-US" b="1" dirty="0"/>
          </a:p>
        </p:txBody>
      </p:sp>
      <p:sp>
        <p:nvSpPr>
          <p:cNvPr id="4" name="Slide Number Placeholder 3"/>
          <p:cNvSpPr>
            <a:spLocks noGrp="1"/>
          </p:cNvSpPr>
          <p:nvPr>
            <p:ph type="sldNum" sz="quarter" idx="5"/>
          </p:nvPr>
        </p:nvSpPr>
        <p:spPr/>
        <p:txBody>
          <a:bodyPr/>
          <a:lstStyle/>
          <a:p>
            <a:fld id="{37120005-9EEA-454F-872A-F7313009B47F}" type="slidenum">
              <a:rPr lang="en-US" smtClean="0"/>
              <a:t>4</a:t>
            </a:fld>
            <a:endParaRPr lang="en-US"/>
          </a:p>
        </p:txBody>
      </p:sp>
    </p:spTree>
    <p:extLst>
      <p:ext uri="{BB962C8B-B14F-4D97-AF65-F5344CB8AC3E}">
        <p14:creationId xmlns:p14="http://schemas.microsoft.com/office/powerpoint/2010/main" val="108571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King PH. Medical Device Technologies: A Systems Based Overview Using Engineering Standards. IEEE Pulse. 2021 Apr 16;12(2):37-.</a:t>
            </a:r>
            <a:endParaRPr lang="en-US"/>
          </a:p>
        </p:txBody>
      </p:sp>
      <p:sp>
        <p:nvSpPr>
          <p:cNvPr id="4" name="Slide Number Placeholder 3"/>
          <p:cNvSpPr>
            <a:spLocks noGrp="1"/>
          </p:cNvSpPr>
          <p:nvPr>
            <p:ph type="sldNum" sz="quarter" idx="10"/>
          </p:nvPr>
        </p:nvSpPr>
        <p:spPr/>
        <p:txBody>
          <a:bodyPr/>
          <a:lstStyle/>
          <a:p>
            <a:fld id="{B33F8079-128A-A94E-B5A3-B7AA31CB5278}" type="slidenum">
              <a:rPr lang="en-US" smtClean="0"/>
              <a:t>5</a:t>
            </a:fld>
            <a:endParaRPr lang="en-US"/>
          </a:p>
        </p:txBody>
      </p:sp>
    </p:spTree>
    <p:extLst>
      <p:ext uri="{BB962C8B-B14F-4D97-AF65-F5344CB8AC3E}">
        <p14:creationId xmlns:p14="http://schemas.microsoft.com/office/powerpoint/2010/main" val="11966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Preparation:</a:t>
            </a:r>
            <a:r>
              <a:rPr lang="en-US" dirty="0"/>
              <a:t> Plan to spend 5-10 minutes familiarizing yourself with the animations of the PowerPoint and the key findings of this ECG.</a:t>
            </a:r>
          </a:p>
          <a:p>
            <a:endParaRPr lang="en-US" b="1" dirty="0"/>
          </a:p>
          <a:p>
            <a:r>
              <a:rPr lang="en-US" b="1" dirty="0"/>
              <a:t>Presentation Instructions: </a:t>
            </a:r>
            <a:r>
              <a:rPr lang="en-US" dirty="0"/>
              <a:t>Present the image either by expanding the window (bottom right) in a browser or downloading the PowerPoint file (downloading is recommended).  Have the image pulled up in presenter mode before learners look at the screen to avoid revealing the diagnosis.  Ask a learner to provide an overall interpretation.  Then advance through the animations to prompt learners with key questions and reveal the associated graphics and teaching points. You can go back to prior graphics and questions by using the back arrow or scrolling back on the mouse wheel.</a:t>
            </a:r>
          </a:p>
          <a:p>
            <a:endParaRPr lang="en-US" b="1" dirty="0"/>
          </a:p>
          <a:p>
            <a:r>
              <a:rPr lang="en-US" b="1" dirty="0"/>
              <a:t>Official ECG Read:</a:t>
            </a:r>
            <a:r>
              <a:rPr lang="en-US" dirty="0"/>
              <a:t> Borderline sinus tachycardia with first-degree AVB.  And </a:t>
            </a:r>
            <a:r>
              <a:rPr lang="en-US" sz="1800" dirty="0">
                <a:effectLst/>
                <a:latin typeface="Times New Roman" panose="02020603050405020304" pitchFamily="18" charset="0"/>
                <a:ea typeface="Times New Roman" panose="02020603050405020304" pitchFamily="18" charset="0"/>
              </a:rPr>
              <a:t>RBBB with left axis deviation (suggesting left anterior fascicular block), representative of “</a:t>
            </a:r>
            <a:r>
              <a:rPr lang="en-US" sz="1800" dirty="0" err="1">
                <a:effectLst/>
                <a:latin typeface="Times New Roman" panose="02020603050405020304" pitchFamily="18" charset="0"/>
                <a:ea typeface="Times New Roman" panose="02020603050405020304" pitchFamily="18" charset="0"/>
              </a:rPr>
              <a:t>bifascicular</a:t>
            </a:r>
            <a:r>
              <a:rPr lang="en-US" sz="1800" dirty="0">
                <a:effectLst/>
                <a:latin typeface="Times New Roman" panose="02020603050405020304" pitchFamily="18" charset="0"/>
                <a:ea typeface="Times New Roman" panose="02020603050405020304" pitchFamily="18" charset="0"/>
              </a:rPr>
              <a:t> block.” </a:t>
            </a:r>
            <a:endParaRPr lang="en-US" dirty="0"/>
          </a:p>
          <a:p>
            <a:endParaRPr lang="en-US" b="1" dirty="0"/>
          </a:p>
          <a:p>
            <a:r>
              <a:rPr lang="en-US" b="1" dirty="0"/>
              <a:t>Diagnosis: </a:t>
            </a:r>
            <a:r>
              <a:rPr lang="en-US" dirty="0"/>
              <a:t>First degree AVB</a:t>
            </a:r>
          </a:p>
          <a:p>
            <a:endParaRPr lang="en-US" b="1" dirty="0"/>
          </a:p>
          <a:p>
            <a:r>
              <a:rPr lang="en-US" b="1" dirty="0"/>
              <a:t>Teaching:</a:t>
            </a:r>
            <a:endParaRPr lang="en-US" dirty="0"/>
          </a:p>
          <a:p>
            <a:pPr>
              <a:buFont typeface="+mj-lt"/>
              <a:buAutoNum type="arabicPeriod"/>
            </a:pPr>
            <a:r>
              <a:rPr lang="en-US" dirty="0"/>
              <a:t>Atrial dependent rhythm is defined by “a P before every QRS and a QRS after every P,” upright P’s in inferior leads indicate atrial depolarization initiating in the sinus node, therefore sinus rhythm.  If you have a QRS without a P there are premature ventricular contractions (PVCs) or ventricular escape.  If you have a P without a QRS there is a second or third-degree AV block. </a:t>
            </a:r>
          </a:p>
          <a:p>
            <a:pPr>
              <a:buFont typeface="+mj-lt"/>
              <a:buAutoNum type="arabicPeriod"/>
            </a:pPr>
            <a:r>
              <a:rPr lang="en-US" dirty="0"/>
              <a:t> Consistent PR intervals &gt; 200 </a:t>
            </a:r>
            <a:r>
              <a:rPr lang="en-US" dirty="0" err="1"/>
              <a:t>ms</a:t>
            </a:r>
            <a:r>
              <a:rPr lang="en-US" dirty="0"/>
              <a:t> = first degree atrioventricular block. First degree atrioventricular block is a misnomer since all P’s are conducted to the ventricles. It would more accurately be described as AV delay.</a:t>
            </a:r>
          </a:p>
          <a:p>
            <a:pPr>
              <a:buFont typeface="+mj-lt"/>
              <a:buAutoNum type="arabicPeriod"/>
            </a:pPr>
            <a:r>
              <a:rPr lang="en-US" b="0" dirty="0"/>
              <a:t> There are no indications for intervention in first degree AVB. However, it may represent a harbinger of developing conduction disease, and should be monitored.</a:t>
            </a:r>
          </a:p>
          <a:p>
            <a:endParaRPr lang="en-US" dirty="0"/>
          </a:p>
          <a:p>
            <a:endParaRPr lang="en-US" dirty="0"/>
          </a:p>
        </p:txBody>
      </p:sp>
      <p:sp>
        <p:nvSpPr>
          <p:cNvPr id="4" name="Slide Number Placeholder 3"/>
          <p:cNvSpPr>
            <a:spLocks noGrp="1"/>
          </p:cNvSpPr>
          <p:nvPr>
            <p:ph type="sldNum" sz="quarter" idx="5"/>
          </p:nvPr>
        </p:nvSpPr>
        <p:spPr/>
        <p:txBody>
          <a:bodyPr/>
          <a:lstStyle/>
          <a:p>
            <a:fld id="{B33F8079-128A-A94E-B5A3-B7AA31CB5278}" type="slidenum">
              <a:rPr lang="en-US" smtClean="0"/>
              <a:t>6</a:t>
            </a:fld>
            <a:endParaRPr lang="en-US"/>
          </a:p>
        </p:txBody>
      </p:sp>
    </p:spTree>
    <p:extLst>
      <p:ext uri="{BB962C8B-B14F-4D97-AF65-F5344CB8AC3E}">
        <p14:creationId xmlns:p14="http://schemas.microsoft.com/office/powerpoint/2010/main" val="42722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Preparation:</a:t>
            </a:r>
            <a:r>
              <a:rPr lang="en-US" dirty="0"/>
              <a:t> Plan to spend 5-10 minutes familiarizing yourself with the animations of the PowerPoint and the key findings of this ECG.</a:t>
            </a:r>
          </a:p>
          <a:p>
            <a:endParaRPr lang="en-US" b="1" dirty="0"/>
          </a:p>
          <a:p>
            <a:r>
              <a:rPr lang="en-US" b="1" dirty="0"/>
              <a:t>Presentation Instructions: </a:t>
            </a:r>
            <a:r>
              <a:rPr lang="en-US" dirty="0"/>
              <a:t>Present the image either by expanding the window (bottom right) in a browser or downloading the PowerPoint file (downloading is recommended).  Have the image pulled up in presenter mode before learners look at the screen to avoid revealing the diagnosis.  Ask a learner to provide an overall interpretation.  Then advance through the animations to prompt learners with key questions and reveal the associated graphics and teaching points. You can go back to prior graphics and questions by using the back arrow or scrolling back on the mouse wheel.</a:t>
            </a:r>
          </a:p>
          <a:p>
            <a:endParaRPr lang="en-US" b="1" dirty="0"/>
          </a:p>
          <a:p>
            <a:r>
              <a:rPr lang="en-US" b="1" dirty="0"/>
              <a:t>Official ECG Read:</a:t>
            </a:r>
            <a:r>
              <a:rPr lang="en-US" dirty="0"/>
              <a:t> Sinus rhythm with second-degree type 1 AVB (Mobitz type 1)</a:t>
            </a:r>
          </a:p>
          <a:p>
            <a:endParaRPr lang="en-US" b="1" dirty="0"/>
          </a:p>
          <a:p>
            <a:r>
              <a:rPr lang="en-US" b="1" dirty="0"/>
              <a:t>Diagnosis: </a:t>
            </a:r>
            <a:r>
              <a:rPr lang="en-US" dirty="0"/>
              <a:t>Mobitz type 1</a:t>
            </a:r>
          </a:p>
          <a:p>
            <a:endParaRPr lang="en-US" b="1" dirty="0"/>
          </a:p>
          <a:p>
            <a:r>
              <a:rPr lang="en-US" b="1" dirty="0"/>
              <a:t>Teaching:</a:t>
            </a:r>
            <a:endParaRPr lang="en-US" dirty="0"/>
          </a:p>
          <a:p>
            <a:pPr>
              <a:buFont typeface="+mj-lt"/>
              <a:buAutoNum type="arabicPeriod"/>
            </a:pPr>
            <a:r>
              <a:rPr lang="en-US" dirty="0"/>
              <a:t> Mobitz 1 involves AV nodal pathology with a healthy SA node, so the atrial rate will be regular and consistent.</a:t>
            </a:r>
          </a:p>
          <a:p>
            <a:pPr>
              <a:buFont typeface="+mj-lt"/>
              <a:buAutoNum type="arabicPeriod"/>
            </a:pPr>
            <a:r>
              <a:rPr lang="en-US" dirty="0"/>
              <a:t> Mobitz 1 is defined by progressive prolongation of the PR interval until, finally, a P wave fails to be conducted to the ventricles leading to a dropped QRS. As a result you will see “grouped beats.” In this instance you see a pattern of 4 P’s conducted to a QRS followed by one non-conducted P wave. </a:t>
            </a:r>
          </a:p>
          <a:p>
            <a:pPr>
              <a:buFont typeface="+mj-lt"/>
              <a:buAutoNum type="arabicPeriod"/>
            </a:pPr>
            <a:r>
              <a:rPr lang="en-US" b="0" dirty="0"/>
              <a:t> It can be difficult to see beat to beat prolongation of the PR interval. A trick is to compare the intervals preceding and succeeding the dropped QRS, the PR interval preceding the dropped QRS should be longer than that succeeding the dropped beat.</a:t>
            </a:r>
          </a:p>
          <a:p>
            <a:pPr>
              <a:buFont typeface="+mj-lt"/>
              <a:buAutoNum type="arabicPeriod"/>
            </a:pPr>
            <a:r>
              <a:rPr lang="en-US" b="0" dirty="0"/>
              <a:t>Conduction disease in Mobitz 1 involves intra-AV nodal pathology, as such it is less unlikely to progress to complete heart block, it is rarely symptomatic, and is not an indication for a permanent pacemaker.</a:t>
            </a:r>
          </a:p>
          <a:p>
            <a:endParaRPr lang="en-US" dirty="0"/>
          </a:p>
          <a:p>
            <a:endParaRPr lang="en-US" dirty="0"/>
          </a:p>
        </p:txBody>
      </p:sp>
      <p:sp>
        <p:nvSpPr>
          <p:cNvPr id="4" name="Slide Number Placeholder 3"/>
          <p:cNvSpPr>
            <a:spLocks noGrp="1"/>
          </p:cNvSpPr>
          <p:nvPr>
            <p:ph type="sldNum" sz="quarter" idx="5"/>
          </p:nvPr>
        </p:nvSpPr>
        <p:spPr/>
        <p:txBody>
          <a:bodyPr/>
          <a:lstStyle/>
          <a:p>
            <a:fld id="{B33F8079-128A-A94E-B5A3-B7AA31CB5278}" type="slidenum">
              <a:rPr lang="en-US" smtClean="0"/>
              <a:t>7</a:t>
            </a:fld>
            <a:endParaRPr lang="en-US"/>
          </a:p>
        </p:txBody>
      </p:sp>
    </p:spTree>
    <p:extLst>
      <p:ext uri="{BB962C8B-B14F-4D97-AF65-F5344CB8AC3E}">
        <p14:creationId xmlns:p14="http://schemas.microsoft.com/office/powerpoint/2010/main" val="338954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Abhilash SP, Dinesh Choudhary, Narayanan Namboodiri. Congenital Heart Blocks and </a:t>
            </a:r>
            <a:r>
              <a:rPr lang="en-US" sz="1200" b="0" i="0" kern="1200" dirty="0" err="1">
                <a:solidFill>
                  <a:schemeClr val="tx1"/>
                </a:solidFill>
                <a:effectLst/>
                <a:latin typeface="+mn-lt"/>
                <a:ea typeface="+mn-ea"/>
                <a:cs typeface="+mn-cs"/>
              </a:rPr>
              <a:t>Bradyarrhythmias</a:t>
            </a:r>
            <a:r>
              <a:rPr lang="en-US" sz="1200" b="0" i="0" kern="1200" dirty="0">
                <a:solidFill>
                  <a:schemeClr val="tx1"/>
                </a:solidFill>
                <a:effectLst/>
                <a:latin typeface="+mn-lt"/>
                <a:ea typeface="+mn-ea"/>
                <a:cs typeface="+mn-cs"/>
              </a:rPr>
              <a:t>. A Comprehensive approach to Congenital Heart diseases. Jaypee 2013:870-876 (ISBN 978-93-5090-267-7)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b="1" dirty="0"/>
              <a:t>Preparation:</a:t>
            </a:r>
            <a:r>
              <a:rPr lang="en-US" dirty="0"/>
              <a:t> Plan to spend 5-10 minutes familiarizing yourself with the animations of the PowerPoint and the key findings of this ECG.</a:t>
            </a:r>
          </a:p>
          <a:p>
            <a:endParaRPr lang="en-US" b="1" dirty="0"/>
          </a:p>
          <a:p>
            <a:r>
              <a:rPr lang="en-US" b="1" dirty="0"/>
              <a:t>Presentation Instructions: </a:t>
            </a:r>
            <a:r>
              <a:rPr lang="en-US" dirty="0"/>
              <a:t>Present the image either by expanding the window (bottom right) in a browser or downloading the PowerPoint file (downloading is recommended).  Have the image pulled up in presenter mode before learners look at the screen to avoid revealing the diagnosis.  Ask a learner to provide an overall interpretation.  Then advance through the animations to prompt learners with key questions and reveal the associated graphics and teaching points. You can go back to prior graphics and questions by using the back arrow or scrolling back on the mouse wheel.</a:t>
            </a:r>
          </a:p>
          <a:p>
            <a:endParaRPr lang="en-US" b="1" dirty="0"/>
          </a:p>
          <a:p>
            <a:r>
              <a:rPr lang="en-US" b="1" dirty="0"/>
              <a:t>Official ECG Read:</a:t>
            </a:r>
            <a:r>
              <a:rPr lang="en-US" dirty="0"/>
              <a:t> Sinus rhythm with second degree type 2 AVB (Mobitz type 2)</a:t>
            </a:r>
          </a:p>
          <a:p>
            <a:endParaRPr lang="en-US" b="1" dirty="0"/>
          </a:p>
          <a:p>
            <a:r>
              <a:rPr lang="en-US" b="1" dirty="0"/>
              <a:t>Diagnosis: </a:t>
            </a:r>
            <a:r>
              <a:rPr lang="en-US" dirty="0"/>
              <a:t>Mobitz type 2</a:t>
            </a:r>
          </a:p>
          <a:p>
            <a:endParaRPr lang="en-US" b="1" dirty="0"/>
          </a:p>
          <a:p>
            <a:r>
              <a:rPr lang="en-US" b="1" dirty="0"/>
              <a:t>Teaching:</a:t>
            </a:r>
            <a:endParaRPr lang="en-US" dirty="0"/>
          </a:p>
          <a:p>
            <a:pPr>
              <a:buFont typeface="+mj-lt"/>
              <a:buAutoNum type="arabicPeriod"/>
            </a:pPr>
            <a:r>
              <a:rPr lang="en-US" dirty="0"/>
              <a:t> Mobitz 2 involves AV nodal pathology with a healthy SA node, so the atrial rate will be regular and consistent.</a:t>
            </a:r>
          </a:p>
          <a:p>
            <a:pPr>
              <a:buFont typeface="+mj-lt"/>
              <a:buAutoNum type="arabicPeriod"/>
            </a:pPr>
            <a:r>
              <a:rPr lang="en-US" dirty="0"/>
              <a:t> Mobitz 2 is defined by intermittent failure of conduction of P waves to the ventricles, PR intervals of P waves that are conducted will be consistent throughout.</a:t>
            </a:r>
          </a:p>
          <a:p>
            <a:pPr>
              <a:buFont typeface="+mj-lt"/>
              <a:buAutoNum type="arabicPeriod"/>
            </a:pPr>
            <a:r>
              <a:rPr lang="en-US" b="0" dirty="0"/>
              <a:t>Mobitz 2 involves </a:t>
            </a:r>
            <a:r>
              <a:rPr lang="en-US" b="0" dirty="0" err="1"/>
              <a:t>infranodal</a:t>
            </a:r>
            <a:r>
              <a:rPr lang="en-US" b="0" dirty="0"/>
              <a:t> disease. As such is it often concomitant with BBBs (not in this case) and often progresses to complete heart block. Therefore management involves placement of a permanent pacemaker.</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33F8079-128A-A94E-B5A3-B7AA31CB5278}" type="slidenum">
              <a:rPr lang="en-US" smtClean="0"/>
              <a:t>9</a:t>
            </a:fld>
            <a:endParaRPr lang="en-US"/>
          </a:p>
        </p:txBody>
      </p:sp>
    </p:spTree>
    <p:extLst>
      <p:ext uri="{BB962C8B-B14F-4D97-AF65-F5344CB8AC3E}">
        <p14:creationId xmlns:p14="http://schemas.microsoft.com/office/powerpoint/2010/main" val="273074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F8079-128A-A94E-B5A3-B7AA31CB5278}" type="slidenum">
              <a:rPr lang="en-US" smtClean="0"/>
              <a:t>10</a:t>
            </a:fld>
            <a:endParaRPr lang="en-US"/>
          </a:p>
        </p:txBody>
      </p:sp>
    </p:spTree>
    <p:extLst>
      <p:ext uri="{BB962C8B-B14F-4D97-AF65-F5344CB8AC3E}">
        <p14:creationId xmlns:p14="http://schemas.microsoft.com/office/powerpoint/2010/main" val="277147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Preparation:</a:t>
            </a:r>
            <a:r>
              <a:rPr lang="en-US" dirty="0"/>
              <a:t> Plan to spend 5-10 minutes familiarizing yourself with the animations of the PowerPoint and the key findings of this ECG.</a:t>
            </a:r>
          </a:p>
          <a:p>
            <a:endParaRPr lang="en-US" b="1" dirty="0"/>
          </a:p>
          <a:p>
            <a:r>
              <a:rPr lang="en-US" b="1" dirty="0"/>
              <a:t>Presentation Instructions: </a:t>
            </a:r>
            <a:r>
              <a:rPr lang="en-US" dirty="0"/>
              <a:t>Present the image either by expanding the window (bottom right) in a browser or downloading the PowerPoint file (downloading is recommended).  Have the image pulled up in presenter mode before learners look at the screen to avoid revealing the diagnosis.  Ask a learner to provide an overall interpretation.  Then advance through the animations to prompt learners with key questions and reveal the associated graphics and teaching points. You can go back to prior graphics and questions by using the back arrow or scrolling back on the mouse wheel.</a:t>
            </a:r>
          </a:p>
          <a:p>
            <a:endParaRPr lang="en-US" b="1" dirty="0"/>
          </a:p>
          <a:p>
            <a:r>
              <a:rPr lang="en-US" b="1" dirty="0"/>
              <a:t>Official ECG Read:</a:t>
            </a:r>
            <a:r>
              <a:rPr lang="en-US" dirty="0"/>
              <a:t> Sinus rhythm with 2:1 second degree AVB </a:t>
            </a:r>
          </a:p>
          <a:p>
            <a:endParaRPr lang="en-US" b="1" dirty="0"/>
          </a:p>
          <a:p>
            <a:r>
              <a:rPr lang="en-US" b="1" dirty="0"/>
              <a:t>Diagnosis: </a:t>
            </a:r>
            <a:r>
              <a:rPr lang="en-US" b="0" dirty="0"/>
              <a:t>2:1 second-degree AVB</a:t>
            </a:r>
          </a:p>
          <a:p>
            <a:endParaRPr lang="en-US" b="1" dirty="0"/>
          </a:p>
          <a:p>
            <a:r>
              <a:rPr lang="en-US" b="1" dirty="0"/>
              <a:t>Teaching:</a:t>
            </a:r>
            <a:endParaRPr lang="en-US" dirty="0"/>
          </a:p>
          <a:p>
            <a:pPr>
              <a:buFont typeface="+mj-lt"/>
              <a:buAutoNum type="arabicPeriod"/>
            </a:pPr>
            <a:r>
              <a:rPr lang="en-US" dirty="0"/>
              <a:t> It is impossible to differentiate 2:1 block into second degree type 1 or 2, as you can not observe progressive PR interval prolongation Second degree type 2 involves </a:t>
            </a:r>
            <a:r>
              <a:rPr lang="en-US" dirty="0" err="1"/>
              <a:t>infranodal</a:t>
            </a:r>
            <a:r>
              <a:rPr lang="en-US" dirty="0"/>
              <a:t> pathology and thus is often concomitant with BBBs, but not always.</a:t>
            </a:r>
          </a:p>
          <a:p>
            <a:pPr>
              <a:buFont typeface="+mj-lt"/>
              <a:buAutoNum type="arabicPeriod"/>
            </a:pPr>
            <a:r>
              <a:rPr lang="en-US" dirty="0"/>
              <a:t> Definitive differentiation involves increasing sympathetic tone.</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dirty="0"/>
              <a:t>Mobitz 1 = nodal. The AV node relies heavily on the autonomic nervous system. As such, increasing sympathetic tone/decreasing vagal tone with exercise or atropine will improve block in Mobitz 1, while increasing vagal tone w/vagal maneuvers or beta-blockade will worsen it.</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dirty="0"/>
              <a:t>Mobitz 2 = </a:t>
            </a:r>
            <a:r>
              <a:rPr lang="en-US" dirty="0" err="1"/>
              <a:t>infranodal</a:t>
            </a:r>
            <a:r>
              <a:rPr lang="en-US" dirty="0"/>
              <a:t>. The His-Purkinje system is less dependent on the autonomic nervous system, so increasing vagal tone will not effect the block in Mobitz 2. Exercise/atropine increase atrial rate, but the </a:t>
            </a:r>
            <a:r>
              <a:rPr lang="en-US" dirty="0" err="1"/>
              <a:t>infranodal</a:t>
            </a:r>
            <a:r>
              <a:rPr lang="en-US" dirty="0"/>
              <a:t> rate of delay remains the same, so these measures may actually worsen block in Mobitz 2</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a:buFont typeface="+mj-lt"/>
              <a:buAutoNum type="arabicPeriod"/>
            </a:pPr>
            <a:endParaRPr lang="en-US" dirty="0"/>
          </a:p>
          <a:p>
            <a:pPr>
              <a:buFont typeface="+mj-lt"/>
              <a:buAutoNum type="arabicPeriod"/>
            </a:pPr>
            <a:endParaRPr lang="en-US" b="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33F8079-128A-A94E-B5A3-B7AA31CB5278}" type="slidenum">
              <a:rPr lang="en-US" smtClean="0"/>
              <a:t>11</a:t>
            </a:fld>
            <a:endParaRPr lang="en-US"/>
          </a:p>
        </p:txBody>
      </p:sp>
    </p:spTree>
    <p:extLst>
      <p:ext uri="{BB962C8B-B14F-4D97-AF65-F5344CB8AC3E}">
        <p14:creationId xmlns:p14="http://schemas.microsoft.com/office/powerpoint/2010/main" val="125014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F8079-128A-A94E-B5A3-B7AA31CB5278}" type="slidenum">
              <a:rPr lang="en-US" smtClean="0"/>
              <a:t>12</a:t>
            </a:fld>
            <a:endParaRPr lang="en-US"/>
          </a:p>
        </p:txBody>
      </p:sp>
    </p:spTree>
    <p:extLst>
      <p:ext uri="{BB962C8B-B14F-4D97-AF65-F5344CB8AC3E}">
        <p14:creationId xmlns:p14="http://schemas.microsoft.com/office/powerpoint/2010/main" val="312577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44D2-953F-254E-AAC7-487977D542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2B72F-7505-5A4A-AC41-317F1953C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5BFFD-17B9-0B48-A8F9-4F8AB23EF052}"/>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5" name="Footer Placeholder 4">
            <a:extLst>
              <a:ext uri="{FF2B5EF4-FFF2-40B4-BE49-F238E27FC236}">
                <a16:creationId xmlns:a16="http://schemas.microsoft.com/office/drawing/2014/main" id="{7D7A83AD-A824-B64F-AF4A-CD1182278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75EC1-C1C2-D248-9CCF-8F6720889E8B}"/>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254501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7A5-930B-9643-B864-FC7288C39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9AB78-515C-E946-9DFA-373E4BD2E3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3F414-C688-C44D-A6F1-17C9B24FA0AD}"/>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5" name="Footer Placeholder 4">
            <a:extLst>
              <a:ext uri="{FF2B5EF4-FFF2-40B4-BE49-F238E27FC236}">
                <a16:creationId xmlns:a16="http://schemas.microsoft.com/office/drawing/2014/main" id="{72CA4CD1-2322-6C45-8DD1-B3204B93F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2AA39-2477-1B4F-A21A-9F0D1003F4B3}"/>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118265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3EB2A8-69DF-AE40-A094-E3043DAF24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8CBC1B-2795-0D49-9DF4-7A48B67DDB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AC70D-F9FB-0747-AA6F-62A9F4F601BC}"/>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5" name="Footer Placeholder 4">
            <a:extLst>
              <a:ext uri="{FF2B5EF4-FFF2-40B4-BE49-F238E27FC236}">
                <a16:creationId xmlns:a16="http://schemas.microsoft.com/office/drawing/2014/main" id="{39DBEB2B-A057-804D-831C-007DE7EEA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6A89D-ECBF-044E-A23C-6212A2EA9FC0}"/>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238955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5056-B2B5-F84B-93E7-8424F24DE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B689AF-0CCB-AD44-A537-5062880127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91D76-1262-B242-B6DD-41950CADA97F}"/>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5" name="Footer Placeholder 4">
            <a:extLst>
              <a:ext uri="{FF2B5EF4-FFF2-40B4-BE49-F238E27FC236}">
                <a16:creationId xmlns:a16="http://schemas.microsoft.com/office/drawing/2014/main" id="{4E79675F-3758-784F-AB20-850715B58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3FEC5-803D-9B46-ACA0-66A5BB88A7B1}"/>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299480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6EE7-2BE0-2A4E-B38E-7C5B82C333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7E9133-AA91-464F-964A-F17483344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42C98-4F9E-2F41-B10D-023C9A216EC1}"/>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5" name="Footer Placeholder 4">
            <a:extLst>
              <a:ext uri="{FF2B5EF4-FFF2-40B4-BE49-F238E27FC236}">
                <a16:creationId xmlns:a16="http://schemas.microsoft.com/office/drawing/2014/main" id="{F6F385C1-5D50-D749-97D5-5D1F55FBD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99F32-F954-5A49-9FE9-5C904B849900}"/>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277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7148-AE9A-FD40-9CD0-495B70038E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20ACC1-E1C1-E049-AFA6-FEF689CE8E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E06E86-364E-0148-AC5E-687887802D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9C4-F9D7-6142-97AA-8D6452A8183D}"/>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6" name="Footer Placeholder 5">
            <a:extLst>
              <a:ext uri="{FF2B5EF4-FFF2-40B4-BE49-F238E27FC236}">
                <a16:creationId xmlns:a16="http://schemas.microsoft.com/office/drawing/2014/main" id="{7B0B57B6-9B25-7D4C-89B1-865F3F95D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3A598-9C2E-134C-B0A1-5540760CAFC5}"/>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375350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C694-DB4F-7A4D-A8E8-4CE02C57C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2AB4C-D8A9-4545-B990-13EABC6EF9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02889C-3762-9F43-81D4-3D5A421983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F90934-2DB6-394B-A97D-5063813CB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D2CFBE-D73E-454B-A0A3-1B42962E7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C96594-10CE-5A4C-92F3-F39CAB4D0167}"/>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8" name="Footer Placeholder 7">
            <a:extLst>
              <a:ext uri="{FF2B5EF4-FFF2-40B4-BE49-F238E27FC236}">
                <a16:creationId xmlns:a16="http://schemas.microsoft.com/office/drawing/2014/main" id="{B3E12A84-16FF-F94B-AC00-8F210B95F5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BE3DFB-2C44-8143-8276-A4E9BB82ECC3}"/>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139064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E68E-4578-4145-9292-4A65390F4F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F88B62-450F-EF43-B544-92823C419A32}"/>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4" name="Footer Placeholder 3">
            <a:extLst>
              <a:ext uri="{FF2B5EF4-FFF2-40B4-BE49-F238E27FC236}">
                <a16:creationId xmlns:a16="http://schemas.microsoft.com/office/drawing/2014/main" id="{C1A10646-4814-6E4B-8064-376BC8535D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E9443A-AADA-1E44-A7BA-B5A21C19796A}"/>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422178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CAC66-EC2A-B44C-8871-B769CCC804F3}"/>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3" name="Footer Placeholder 2">
            <a:extLst>
              <a:ext uri="{FF2B5EF4-FFF2-40B4-BE49-F238E27FC236}">
                <a16:creationId xmlns:a16="http://schemas.microsoft.com/office/drawing/2014/main" id="{E1E96F92-3F37-2842-943F-CF168B9988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5238A-42E0-6343-96E1-FFC31C5F6465}"/>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26471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D611-D5E6-AC4F-9B14-122289E5CA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3678F4-CBA9-B448-B2DD-3048BA226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4DCDC-34FF-3B49-AD9A-4F9162515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560D4-9DF3-1140-BA47-D3FA3C809B77}"/>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6" name="Footer Placeholder 5">
            <a:extLst>
              <a:ext uri="{FF2B5EF4-FFF2-40B4-BE49-F238E27FC236}">
                <a16:creationId xmlns:a16="http://schemas.microsoft.com/office/drawing/2014/main" id="{DBDCFA92-4AC5-844B-AEC6-AF0E530AE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CCC14-0964-E04F-A8D7-1153C2040F23}"/>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416713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413A-4330-EF42-95FA-61EE3C74D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CDA405-9B27-A344-801B-E2B8CF991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8FB676-9555-844E-91EB-68D784682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B1613-1AD6-C246-9B66-BCDF5547CB84}"/>
              </a:ext>
            </a:extLst>
          </p:cNvPr>
          <p:cNvSpPr>
            <a:spLocks noGrp="1"/>
          </p:cNvSpPr>
          <p:nvPr>
            <p:ph type="dt" sz="half" idx="10"/>
          </p:nvPr>
        </p:nvSpPr>
        <p:spPr/>
        <p:txBody>
          <a:bodyPr/>
          <a:lstStyle/>
          <a:p>
            <a:fld id="{B8C162B8-EAD7-CF44-A562-71F91141D135}" type="datetimeFigureOut">
              <a:rPr lang="en-US" smtClean="0"/>
              <a:t>7/9/2022</a:t>
            </a:fld>
            <a:endParaRPr lang="en-US"/>
          </a:p>
        </p:txBody>
      </p:sp>
      <p:sp>
        <p:nvSpPr>
          <p:cNvPr id="6" name="Footer Placeholder 5">
            <a:extLst>
              <a:ext uri="{FF2B5EF4-FFF2-40B4-BE49-F238E27FC236}">
                <a16:creationId xmlns:a16="http://schemas.microsoft.com/office/drawing/2014/main" id="{C76665D8-B6BD-3441-B75D-55184E651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D61A2-82E7-CC4E-B2AD-8BDD16046EF4}"/>
              </a:ext>
            </a:extLst>
          </p:cNvPr>
          <p:cNvSpPr>
            <a:spLocks noGrp="1"/>
          </p:cNvSpPr>
          <p:nvPr>
            <p:ph type="sldNum" sz="quarter" idx="12"/>
          </p:nvPr>
        </p:nvSpPr>
        <p:spPr/>
        <p:txBody>
          <a:bodyPr/>
          <a:lstStyle/>
          <a:p>
            <a:fld id="{781B1E76-CA69-664B-83BF-4DFA27B9DCC2}" type="slidenum">
              <a:rPr lang="en-US" smtClean="0"/>
              <a:t>‹#›</a:t>
            </a:fld>
            <a:endParaRPr lang="en-US"/>
          </a:p>
        </p:txBody>
      </p:sp>
    </p:spTree>
    <p:extLst>
      <p:ext uri="{BB962C8B-B14F-4D97-AF65-F5344CB8AC3E}">
        <p14:creationId xmlns:p14="http://schemas.microsoft.com/office/powerpoint/2010/main" val="301481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A4211-2B96-E74F-B12A-57C121299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D6A0B0-A35C-2148-816A-14A782913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F5C96-9514-E341-AC3D-393AE1A64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162B8-EAD7-CF44-A562-71F91141D135}" type="datetimeFigureOut">
              <a:rPr lang="en-US" smtClean="0"/>
              <a:t>7/9/2022</a:t>
            </a:fld>
            <a:endParaRPr lang="en-US"/>
          </a:p>
        </p:txBody>
      </p:sp>
      <p:sp>
        <p:nvSpPr>
          <p:cNvPr id="5" name="Footer Placeholder 4">
            <a:extLst>
              <a:ext uri="{FF2B5EF4-FFF2-40B4-BE49-F238E27FC236}">
                <a16:creationId xmlns:a16="http://schemas.microsoft.com/office/drawing/2014/main" id="{F533AF7B-A527-CC4C-853F-719B79F01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94AFC2-A454-E14A-954E-EC74F8904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B1E76-CA69-664B-83BF-4DFA27B9DCC2}" type="slidenum">
              <a:rPr lang="en-US" smtClean="0"/>
              <a:t>‹#›</a:t>
            </a:fld>
            <a:endParaRPr lang="en-US"/>
          </a:p>
        </p:txBody>
      </p:sp>
    </p:spTree>
    <p:extLst>
      <p:ext uri="{BB962C8B-B14F-4D97-AF65-F5344CB8AC3E}">
        <p14:creationId xmlns:p14="http://schemas.microsoft.com/office/powerpoint/2010/main" val="66557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666E-84D9-EE41-A30C-DA0CB861E9AA}"/>
              </a:ext>
            </a:extLst>
          </p:cNvPr>
          <p:cNvSpPr>
            <a:spLocks noGrp="1"/>
          </p:cNvSpPr>
          <p:nvPr>
            <p:ph type="ctrTitle"/>
          </p:nvPr>
        </p:nvSpPr>
        <p:spPr>
          <a:xfrm>
            <a:off x="1524000" y="2457449"/>
            <a:ext cx="9144000" cy="1052513"/>
          </a:xfrm>
        </p:spPr>
        <p:txBody>
          <a:bodyPr/>
          <a:lstStyle/>
          <a:p>
            <a:r>
              <a:rPr lang="en-US" dirty="0"/>
              <a:t>Bradycardia and AV blocks</a:t>
            </a:r>
          </a:p>
        </p:txBody>
      </p:sp>
    </p:spTree>
    <p:extLst>
      <p:ext uri="{BB962C8B-B14F-4D97-AF65-F5344CB8AC3E}">
        <p14:creationId xmlns:p14="http://schemas.microsoft.com/office/powerpoint/2010/main" val="34132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V block graphic">
            <a:extLst>
              <a:ext uri="{FF2B5EF4-FFF2-40B4-BE49-F238E27FC236}">
                <a16:creationId xmlns:a16="http://schemas.microsoft.com/office/drawing/2014/main" id="{26B09233-C688-DD40-B553-F19FD3B7B97F}"/>
              </a:ext>
            </a:extLst>
          </p:cNvPr>
          <p:cNvGrpSpPr/>
          <p:nvPr/>
        </p:nvGrpSpPr>
        <p:grpSpPr>
          <a:xfrm>
            <a:off x="-11914" y="985832"/>
            <a:ext cx="12203914" cy="5364486"/>
            <a:chOff x="-11914" y="939174"/>
            <a:chExt cx="12203914" cy="5918829"/>
          </a:xfrm>
        </p:grpSpPr>
        <p:sp>
          <p:nvSpPr>
            <p:cNvPr id="5" name="Rectangle 4">
              <a:extLst>
                <a:ext uri="{FF2B5EF4-FFF2-40B4-BE49-F238E27FC236}">
                  <a16:creationId xmlns:a16="http://schemas.microsoft.com/office/drawing/2014/main" id="{AB516C6B-604B-B64D-BD6D-BC4177949163}"/>
                </a:ext>
              </a:extLst>
            </p:cNvPr>
            <p:cNvSpPr/>
            <p:nvPr/>
          </p:nvSpPr>
          <p:spPr>
            <a:xfrm>
              <a:off x="-11914" y="939174"/>
              <a:ext cx="12203914" cy="5918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03A709A-C670-E540-889F-9915AD1E9D09}"/>
                </a:ext>
              </a:extLst>
            </p:cNvPr>
            <p:cNvGrpSpPr/>
            <p:nvPr/>
          </p:nvGrpSpPr>
          <p:grpSpPr>
            <a:xfrm>
              <a:off x="3416231" y="1588981"/>
              <a:ext cx="5014461" cy="5173540"/>
              <a:chOff x="6153228" y="1502845"/>
              <a:chExt cx="5014461" cy="5173540"/>
            </a:xfrm>
          </p:grpSpPr>
          <p:pic>
            <p:nvPicPr>
              <p:cNvPr id="7" name="Picture 6" descr="A close up of a logo&#10;&#10;Description automatically generated">
                <a:extLst>
                  <a:ext uri="{FF2B5EF4-FFF2-40B4-BE49-F238E27FC236}">
                    <a16:creationId xmlns:a16="http://schemas.microsoft.com/office/drawing/2014/main" id="{854E6F6B-6099-5544-830F-36834D5E8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228" y="1502845"/>
                <a:ext cx="5014461" cy="5173540"/>
              </a:xfrm>
              <a:prstGeom prst="rect">
                <a:avLst/>
              </a:prstGeom>
            </p:spPr>
          </p:pic>
          <p:sp>
            <p:nvSpPr>
              <p:cNvPr id="8" name="Junctional Node">
                <a:extLst>
                  <a:ext uri="{FF2B5EF4-FFF2-40B4-BE49-F238E27FC236}">
                    <a16:creationId xmlns:a16="http://schemas.microsoft.com/office/drawing/2014/main" id="{61F4DE95-5DD1-884F-8B3B-57B4FA29B69A}"/>
                  </a:ext>
                </a:extLst>
              </p:cNvPr>
              <p:cNvSpPr/>
              <p:nvPr/>
            </p:nvSpPr>
            <p:spPr>
              <a:xfrm>
                <a:off x="8016749" y="3624794"/>
                <a:ext cx="171450" cy="17145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nus node">
                <a:extLst>
                  <a:ext uri="{FF2B5EF4-FFF2-40B4-BE49-F238E27FC236}">
                    <a16:creationId xmlns:a16="http://schemas.microsoft.com/office/drawing/2014/main" id="{5C7C3FA1-2E65-3A46-8418-A5CAB1C9995B}"/>
                  </a:ext>
                </a:extLst>
              </p:cNvPr>
              <p:cNvSpPr/>
              <p:nvPr/>
            </p:nvSpPr>
            <p:spPr>
              <a:xfrm>
                <a:off x="6491832" y="2277797"/>
                <a:ext cx="171450" cy="171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 name="TextBox 2">
            <a:extLst>
              <a:ext uri="{FF2B5EF4-FFF2-40B4-BE49-F238E27FC236}">
                <a16:creationId xmlns:a16="http://schemas.microsoft.com/office/drawing/2014/main" id="{1877F4C3-EF72-9D43-9342-1DA0AE596C29}"/>
              </a:ext>
            </a:extLst>
          </p:cNvPr>
          <p:cNvSpPr txBox="1"/>
          <p:nvPr/>
        </p:nvSpPr>
        <p:spPr>
          <a:xfrm>
            <a:off x="6967620" y="718022"/>
            <a:ext cx="4887575" cy="1938992"/>
          </a:xfrm>
          <a:prstGeom prst="rect">
            <a:avLst/>
          </a:prstGeom>
          <a:noFill/>
        </p:spPr>
        <p:txBody>
          <a:bodyPr wrap="square" rtlCol="0">
            <a:spAutoFit/>
          </a:bodyPr>
          <a:lstStyle/>
          <a:p>
            <a:pPr algn="ctr"/>
            <a:r>
              <a:rPr lang="en-US" sz="2400" b="1" u="sng"/>
              <a:t>Infra-nodal disease  </a:t>
            </a:r>
          </a:p>
          <a:p>
            <a:pPr algn="ctr"/>
            <a:r>
              <a:rPr lang="en-US" sz="2400"/>
              <a:t>Often with BBB morphology as one fascicle is permanently blocked, and the remaining bundle is intermittently blocked.  </a:t>
            </a:r>
          </a:p>
        </p:txBody>
      </p:sp>
      <p:sp>
        <p:nvSpPr>
          <p:cNvPr id="12" name="Lightning Bolt 11">
            <a:extLst>
              <a:ext uri="{FF2B5EF4-FFF2-40B4-BE49-F238E27FC236}">
                <a16:creationId xmlns:a16="http://schemas.microsoft.com/office/drawing/2014/main" id="{55230DD8-B904-454D-AD36-B84E0EF46D5D}"/>
              </a:ext>
            </a:extLst>
          </p:cNvPr>
          <p:cNvSpPr/>
          <p:nvPr/>
        </p:nvSpPr>
        <p:spPr>
          <a:xfrm>
            <a:off x="3811992" y="2296656"/>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ghtning Bolt 13">
            <a:extLst>
              <a:ext uri="{FF2B5EF4-FFF2-40B4-BE49-F238E27FC236}">
                <a16:creationId xmlns:a16="http://schemas.microsoft.com/office/drawing/2014/main" id="{198C1DCC-B19D-4742-AA8A-BE0B5A98D8FE}"/>
              </a:ext>
            </a:extLst>
          </p:cNvPr>
          <p:cNvSpPr/>
          <p:nvPr/>
        </p:nvSpPr>
        <p:spPr>
          <a:xfrm>
            <a:off x="3807800" y="2283051"/>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D4FFA33E-7397-4CEB-9FD2-FD1D4B5EBE45}"/>
              </a:ext>
            </a:extLst>
          </p:cNvPr>
          <p:cNvSpPr txBox="1">
            <a:spLocks/>
          </p:cNvSpPr>
          <p:nvPr/>
        </p:nvSpPr>
        <p:spPr>
          <a:xfrm>
            <a:off x="0" y="-318"/>
            <a:ext cx="12192001" cy="424732"/>
          </a:xfrm>
          <a:prstGeom prst="rect">
            <a:avLst/>
          </a:prstGeom>
          <a:solidFill>
            <a:schemeClr val="tx1"/>
          </a:solidFill>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solidFill>
                  <a:schemeClr val="bg1"/>
                </a:solidFill>
              </a:rPr>
              <a:t>What is the physiology and natural history of Mobitz 2 (2</a:t>
            </a:r>
            <a:r>
              <a:rPr lang="en-US" sz="2400" baseline="30000">
                <a:solidFill>
                  <a:schemeClr val="bg1"/>
                </a:solidFill>
              </a:rPr>
              <a:t>nd</a:t>
            </a:r>
            <a:r>
              <a:rPr lang="en-US" sz="2400">
                <a:solidFill>
                  <a:schemeClr val="bg1"/>
                </a:solidFill>
              </a:rPr>
              <a:t> degree, type 2)?</a:t>
            </a:r>
          </a:p>
        </p:txBody>
      </p:sp>
      <p:grpSp>
        <p:nvGrpSpPr>
          <p:cNvPr id="62" name="Group 61">
            <a:extLst>
              <a:ext uri="{FF2B5EF4-FFF2-40B4-BE49-F238E27FC236}">
                <a16:creationId xmlns:a16="http://schemas.microsoft.com/office/drawing/2014/main" id="{F38D7ADD-9B74-551E-126B-96ECD0301E1E}"/>
              </a:ext>
            </a:extLst>
          </p:cNvPr>
          <p:cNvGrpSpPr/>
          <p:nvPr/>
        </p:nvGrpSpPr>
        <p:grpSpPr>
          <a:xfrm>
            <a:off x="6329044" y="4800551"/>
            <a:ext cx="1005840" cy="915584"/>
            <a:chOff x="6329044" y="4991051"/>
            <a:chExt cx="1005840" cy="915584"/>
          </a:xfrm>
        </p:grpSpPr>
        <p:sp>
          <p:nvSpPr>
            <p:cNvPr id="21" name="Rectangle 20">
              <a:extLst>
                <a:ext uri="{FF2B5EF4-FFF2-40B4-BE49-F238E27FC236}">
                  <a16:creationId xmlns:a16="http://schemas.microsoft.com/office/drawing/2014/main" id="{294725DC-807E-D060-DCD2-A9C94F79868E}"/>
                </a:ext>
              </a:extLst>
            </p:cNvPr>
            <p:cNvSpPr/>
            <p:nvPr/>
          </p:nvSpPr>
          <p:spPr>
            <a:xfrm rot="18603098">
              <a:off x="6670826" y="4947173"/>
              <a:ext cx="322276" cy="1005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8A393E6-FE4C-EBC4-99D4-4B04F515D828}"/>
                </a:ext>
              </a:extLst>
            </p:cNvPr>
            <p:cNvSpPr/>
            <p:nvPr/>
          </p:nvSpPr>
          <p:spPr>
            <a:xfrm rot="19946528">
              <a:off x="6592212" y="4991051"/>
              <a:ext cx="471416" cy="915584"/>
            </a:xfrm>
            <a:custGeom>
              <a:avLst/>
              <a:gdLst>
                <a:gd name="connsiteX0" fmla="*/ 0 w 371475"/>
                <a:gd name="connsiteY0" fmla="*/ 0 h 928998"/>
                <a:gd name="connsiteX1" fmla="*/ 14287 w 371475"/>
                <a:gd name="connsiteY1" fmla="*/ 23812 h 928998"/>
                <a:gd name="connsiteX2" fmla="*/ 28575 w 371475"/>
                <a:gd name="connsiteY2" fmla="*/ 28575 h 928998"/>
                <a:gd name="connsiteX3" fmla="*/ 42862 w 371475"/>
                <a:gd name="connsiteY3" fmla="*/ 38100 h 928998"/>
                <a:gd name="connsiteX4" fmla="*/ 66675 w 371475"/>
                <a:gd name="connsiteY4" fmla="*/ 66675 h 928998"/>
                <a:gd name="connsiteX5" fmla="*/ 47625 w 371475"/>
                <a:gd name="connsiteY5" fmla="*/ 161925 h 928998"/>
                <a:gd name="connsiteX6" fmla="*/ 33337 w 371475"/>
                <a:gd name="connsiteY6" fmla="*/ 195262 h 928998"/>
                <a:gd name="connsiteX7" fmla="*/ 66675 w 371475"/>
                <a:gd name="connsiteY7" fmla="*/ 209550 h 928998"/>
                <a:gd name="connsiteX8" fmla="*/ 114300 w 371475"/>
                <a:gd name="connsiteY8" fmla="*/ 257175 h 928998"/>
                <a:gd name="connsiteX9" fmla="*/ 128587 w 371475"/>
                <a:gd name="connsiteY9" fmla="*/ 276225 h 928998"/>
                <a:gd name="connsiteX10" fmla="*/ 176212 w 371475"/>
                <a:gd name="connsiteY10" fmla="*/ 323850 h 928998"/>
                <a:gd name="connsiteX11" fmla="*/ 185737 w 371475"/>
                <a:gd name="connsiteY11" fmla="*/ 352425 h 928998"/>
                <a:gd name="connsiteX12" fmla="*/ 195262 w 371475"/>
                <a:gd name="connsiteY12" fmla="*/ 390525 h 928998"/>
                <a:gd name="connsiteX13" fmla="*/ 214312 w 371475"/>
                <a:gd name="connsiteY13" fmla="*/ 395287 h 928998"/>
                <a:gd name="connsiteX14" fmla="*/ 276225 w 371475"/>
                <a:gd name="connsiteY14" fmla="*/ 433387 h 928998"/>
                <a:gd name="connsiteX15" fmla="*/ 285750 w 371475"/>
                <a:gd name="connsiteY15" fmla="*/ 490537 h 928998"/>
                <a:gd name="connsiteX16" fmla="*/ 285750 w 371475"/>
                <a:gd name="connsiteY16" fmla="*/ 566737 h 928998"/>
                <a:gd name="connsiteX17" fmla="*/ 304800 w 371475"/>
                <a:gd name="connsiteY17" fmla="*/ 595312 h 928998"/>
                <a:gd name="connsiteX18" fmla="*/ 323850 w 371475"/>
                <a:gd name="connsiteY18" fmla="*/ 633412 h 928998"/>
                <a:gd name="connsiteX19" fmla="*/ 328612 w 371475"/>
                <a:gd name="connsiteY19" fmla="*/ 752475 h 928998"/>
                <a:gd name="connsiteX20" fmla="*/ 319087 w 371475"/>
                <a:gd name="connsiteY20" fmla="*/ 776287 h 928998"/>
                <a:gd name="connsiteX21" fmla="*/ 347662 w 371475"/>
                <a:gd name="connsiteY21" fmla="*/ 814387 h 928998"/>
                <a:gd name="connsiteX22" fmla="*/ 357187 w 371475"/>
                <a:gd name="connsiteY22" fmla="*/ 828675 h 928998"/>
                <a:gd name="connsiteX23" fmla="*/ 361950 w 371475"/>
                <a:gd name="connsiteY23" fmla="*/ 857250 h 928998"/>
                <a:gd name="connsiteX24" fmla="*/ 371475 w 371475"/>
                <a:gd name="connsiteY24" fmla="*/ 914400 h 928998"/>
                <a:gd name="connsiteX25" fmla="*/ 357187 w 371475"/>
                <a:gd name="connsiteY25" fmla="*/ 928687 h 928998"/>
                <a:gd name="connsiteX26" fmla="*/ 338137 w 371475"/>
                <a:gd name="connsiteY26" fmla="*/ 923925 h 928998"/>
                <a:gd name="connsiteX0" fmla="*/ 0 w 447940"/>
                <a:gd name="connsiteY0" fmla="*/ 25936 h 906201"/>
                <a:gd name="connsiteX1" fmla="*/ 90752 w 447940"/>
                <a:gd name="connsiteY1" fmla="*/ 1015 h 906201"/>
                <a:gd name="connsiteX2" fmla="*/ 105040 w 447940"/>
                <a:gd name="connsiteY2" fmla="*/ 5778 h 906201"/>
                <a:gd name="connsiteX3" fmla="*/ 119327 w 447940"/>
                <a:gd name="connsiteY3" fmla="*/ 15303 h 906201"/>
                <a:gd name="connsiteX4" fmla="*/ 143140 w 447940"/>
                <a:gd name="connsiteY4" fmla="*/ 43878 h 906201"/>
                <a:gd name="connsiteX5" fmla="*/ 124090 w 447940"/>
                <a:gd name="connsiteY5" fmla="*/ 139128 h 906201"/>
                <a:gd name="connsiteX6" fmla="*/ 109802 w 447940"/>
                <a:gd name="connsiteY6" fmla="*/ 172465 h 906201"/>
                <a:gd name="connsiteX7" fmla="*/ 143140 w 447940"/>
                <a:gd name="connsiteY7" fmla="*/ 186753 h 906201"/>
                <a:gd name="connsiteX8" fmla="*/ 190765 w 447940"/>
                <a:gd name="connsiteY8" fmla="*/ 234378 h 906201"/>
                <a:gd name="connsiteX9" fmla="*/ 205052 w 447940"/>
                <a:gd name="connsiteY9" fmla="*/ 253428 h 906201"/>
                <a:gd name="connsiteX10" fmla="*/ 252677 w 447940"/>
                <a:gd name="connsiteY10" fmla="*/ 301053 h 906201"/>
                <a:gd name="connsiteX11" fmla="*/ 262202 w 447940"/>
                <a:gd name="connsiteY11" fmla="*/ 329628 h 906201"/>
                <a:gd name="connsiteX12" fmla="*/ 271727 w 447940"/>
                <a:gd name="connsiteY12" fmla="*/ 367728 h 906201"/>
                <a:gd name="connsiteX13" fmla="*/ 290777 w 447940"/>
                <a:gd name="connsiteY13" fmla="*/ 372490 h 906201"/>
                <a:gd name="connsiteX14" fmla="*/ 352690 w 447940"/>
                <a:gd name="connsiteY14" fmla="*/ 410590 h 906201"/>
                <a:gd name="connsiteX15" fmla="*/ 362215 w 447940"/>
                <a:gd name="connsiteY15" fmla="*/ 467740 h 906201"/>
                <a:gd name="connsiteX16" fmla="*/ 362215 w 447940"/>
                <a:gd name="connsiteY16" fmla="*/ 543940 h 906201"/>
                <a:gd name="connsiteX17" fmla="*/ 381265 w 447940"/>
                <a:gd name="connsiteY17" fmla="*/ 572515 h 906201"/>
                <a:gd name="connsiteX18" fmla="*/ 400315 w 447940"/>
                <a:gd name="connsiteY18" fmla="*/ 610615 h 906201"/>
                <a:gd name="connsiteX19" fmla="*/ 405077 w 447940"/>
                <a:gd name="connsiteY19" fmla="*/ 729678 h 906201"/>
                <a:gd name="connsiteX20" fmla="*/ 395552 w 447940"/>
                <a:gd name="connsiteY20" fmla="*/ 753490 h 906201"/>
                <a:gd name="connsiteX21" fmla="*/ 424127 w 447940"/>
                <a:gd name="connsiteY21" fmla="*/ 791590 h 906201"/>
                <a:gd name="connsiteX22" fmla="*/ 433652 w 447940"/>
                <a:gd name="connsiteY22" fmla="*/ 805878 h 906201"/>
                <a:gd name="connsiteX23" fmla="*/ 438415 w 447940"/>
                <a:gd name="connsiteY23" fmla="*/ 834453 h 906201"/>
                <a:gd name="connsiteX24" fmla="*/ 447940 w 447940"/>
                <a:gd name="connsiteY24" fmla="*/ 891603 h 906201"/>
                <a:gd name="connsiteX25" fmla="*/ 433652 w 447940"/>
                <a:gd name="connsiteY25" fmla="*/ 905890 h 906201"/>
                <a:gd name="connsiteX26" fmla="*/ 414602 w 447940"/>
                <a:gd name="connsiteY26" fmla="*/ 901128 h 906201"/>
                <a:gd name="connsiteX0" fmla="*/ 0 w 447940"/>
                <a:gd name="connsiteY0" fmla="*/ 25824 h 906089"/>
                <a:gd name="connsiteX1" fmla="*/ 90752 w 447940"/>
                <a:gd name="connsiteY1" fmla="*/ 903 h 906089"/>
                <a:gd name="connsiteX2" fmla="*/ 63453 w 447940"/>
                <a:gd name="connsiteY2" fmla="*/ 69916 h 906089"/>
                <a:gd name="connsiteX3" fmla="*/ 119327 w 447940"/>
                <a:gd name="connsiteY3" fmla="*/ 15191 h 906089"/>
                <a:gd name="connsiteX4" fmla="*/ 143140 w 447940"/>
                <a:gd name="connsiteY4" fmla="*/ 43766 h 906089"/>
                <a:gd name="connsiteX5" fmla="*/ 124090 w 447940"/>
                <a:gd name="connsiteY5" fmla="*/ 139016 h 906089"/>
                <a:gd name="connsiteX6" fmla="*/ 109802 w 447940"/>
                <a:gd name="connsiteY6" fmla="*/ 172353 h 906089"/>
                <a:gd name="connsiteX7" fmla="*/ 143140 w 447940"/>
                <a:gd name="connsiteY7" fmla="*/ 186641 h 906089"/>
                <a:gd name="connsiteX8" fmla="*/ 190765 w 447940"/>
                <a:gd name="connsiteY8" fmla="*/ 234266 h 906089"/>
                <a:gd name="connsiteX9" fmla="*/ 205052 w 447940"/>
                <a:gd name="connsiteY9" fmla="*/ 253316 h 906089"/>
                <a:gd name="connsiteX10" fmla="*/ 252677 w 447940"/>
                <a:gd name="connsiteY10" fmla="*/ 300941 h 906089"/>
                <a:gd name="connsiteX11" fmla="*/ 262202 w 447940"/>
                <a:gd name="connsiteY11" fmla="*/ 329516 h 906089"/>
                <a:gd name="connsiteX12" fmla="*/ 271727 w 447940"/>
                <a:gd name="connsiteY12" fmla="*/ 367616 h 906089"/>
                <a:gd name="connsiteX13" fmla="*/ 290777 w 447940"/>
                <a:gd name="connsiteY13" fmla="*/ 372378 h 906089"/>
                <a:gd name="connsiteX14" fmla="*/ 352690 w 447940"/>
                <a:gd name="connsiteY14" fmla="*/ 410478 h 906089"/>
                <a:gd name="connsiteX15" fmla="*/ 362215 w 447940"/>
                <a:gd name="connsiteY15" fmla="*/ 467628 h 906089"/>
                <a:gd name="connsiteX16" fmla="*/ 362215 w 447940"/>
                <a:gd name="connsiteY16" fmla="*/ 543828 h 906089"/>
                <a:gd name="connsiteX17" fmla="*/ 381265 w 447940"/>
                <a:gd name="connsiteY17" fmla="*/ 572403 h 906089"/>
                <a:gd name="connsiteX18" fmla="*/ 400315 w 447940"/>
                <a:gd name="connsiteY18" fmla="*/ 610503 h 906089"/>
                <a:gd name="connsiteX19" fmla="*/ 405077 w 447940"/>
                <a:gd name="connsiteY19" fmla="*/ 729566 h 906089"/>
                <a:gd name="connsiteX20" fmla="*/ 395552 w 447940"/>
                <a:gd name="connsiteY20" fmla="*/ 753378 h 906089"/>
                <a:gd name="connsiteX21" fmla="*/ 424127 w 447940"/>
                <a:gd name="connsiteY21" fmla="*/ 791478 h 906089"/>
                <a:gd name="connsiteX22" fmla="*/ 433652 w 447940"/>
                <a:gd name="connsiteY22" fmla="*/ 805766 h 906089"/>
                <a:gd name="connsiteX23" fmla="*/ 438415 w 447940"/>
                <a:gd name="connsiteY23" fmla="*/ 834341 h 906089"/>
                <a:gd name="connsiteX24" fmla="*/ 447940 w 447940"/>
                <a:gd name="connsiteY24" fmla="*/ 891491 h 906089"/>
                <a:gd name="connsiteX25" fmla="*/ 433652 w 447940"/>
                <a:gd name="connsiteY25" fmla="*/ 905778 h 906089"/>
                <a:gd name="connsiteX26" fmla="*/ 414602 w 447940"/>
                <a:gd name="connsiteY26" fmla="*/ 901016 h 906089"/>
                <a:gd name="connsiteX0" fmla="*/ 0 w 447940"/>
                <a:gd name="connsiteY0" fmla="*/ 11169 h 891434"/>
                <a:gd name="connsiteX1" fmla="*/ 43016 w 447940"/>
                <a:gd name="connsiteY1" fmla="*/ 36545 h 891434"/>
                <a:gd name="connsiteX2" fmla="*/ 63453 w 447940"/>
                <a:gd name="connsiteY2" fmla="*/ 55261 h 891434"/>
                <a:gd name="connsiteX3" fmla="*/ 119327 w 447940"/>
                <a:gd name="connsiteY3" fmla="*/ 536 h 891434"/>
                <a:gd name="connsiteX4" fmla="*/ 143140 w 447940"/>
                <a:gd name="connsiteY4" fmla="*/ 29111 h 891434"/>
                <a:gd name="connsiteX5" fmla="*/ 124090 w 447940"/>
                <a:gd name="connsiteY5" fmla="*/ 124361 h 891434"/>
                <a:gd name="connsiteX6" fmla="*/ 109802 w 447940"/>
                <a:gd name="connsiteY6" fmla="*/ 157698 h 891434"/>
                <a:gd name="connsiteX7" fmla="*/ 143140 w 447940"/>
                <a:gd name="connsiteY7" fmla="*/ 171986 h 891434"/>
                <a:gd name="connsiteX8" fmla="*/ 190765 w 447940"/>
                <a:gd name="connsiteY8" fmla="*/ 219611 h 891434"/>
                <a:gd name="connsiteX9" fmla="*/ 205052 w 447940"/>
                <a:gd name="connsiteY9" fmla="*/ 238661 h 891434"/>
                <a:gd name="connsiteX10" fmla="*/ 252677 w 447940"/>
                <a:gd name="connsiteY10" fmla="*/ 286286 h 891434"/>
                <a:gd name="connsiteX11" fmla="*/ 262202 w 447940"/>
                <a:gd name="connsiteY11" fmla="*/ 314861 h 891434"/>
                <a:gd name="connsiteX12" fmla="*/ 271727 w 447940"/>
                <a:gd name="connsiteY12" fmla="*/ 352961 h 891434"/>
                <a:gd name="connsiteX13" fmla="*/ 290777 w 447940"/>
                <a:gd name="connsiteY13" fmla="*/ 357723 h 891434"/>
                <a:gd name="connsiteX14" fmla="*/ 352690 w 447940"/>
                <a:gd name="connsiteY14" fmla="*/ 395823 h 891434"/>
                <a:gd name="connsiteX15" fmla="*/ 362215 w 447940"/>
                <a:gd name="connsiteY15" fmla="*/ 452973 h 891434"/>
                <a:gd name="connsiteX16" fmla="*/ 362215 w 447940"/>
                <a:gd name="connsiteY16" fmla="*/ 529173 h 891434"/>
                <a:gd name="connsiteX17" fmla="*/ 381265 w 447940"/>
                <a:gd name="connsiteY17" fmla="*/ 557748 h 891434"/>
                <a:gd name="connsiteX18" fmla="*/ 400315 w 447940"/>
                <a:gd name="connsiteY18" fmla="*/ 595848 h 891434"/>
                <a:gd name="connsiteX19" fmla="*/ 405077 w 447940"/>
                <a:gd name="connsiteY19" fmla="*/ 714911 h 891434"/>
                <a:gd name="connsiteX20" fmla="*/ 395552 w 447940"/>
                <a:gd name="connsiteY20" fmla="*/ 738723 h 891434"/>
                <a:gd name="connsiteX21" fmla="*/ 424127 w 447940"/>
                <a:gd name="connsiteY21" fmla="*/ 776823 h 891434"/>
                <a:gd name="connsiteX22" fmla="*/ 433652 w 447940"/>
                <a:gd name="connsiteY22" fmla="*/ 791111 h 891434"/>
                <a:gd name="connsiteX23" fmla="*/ 438415 w 447940"/>
                <a:gd name="connsiteY23" fmla="*/ 819686 h 891434"/>
                <a:gd name="connsiteX24" fmla="*/ 447940 w 447940"/>
                <a:gd name="connsiteY24" fmla="*/ 876836 h 891434"/>
                <a:gd name="connsiteX25" fmla="*/ 433652 w 447940"/>
                <a:gd name="connsiteY25" fmla="*/ 891123 h 891434"/>
                <a:gd name="connsiteX26" fmla="*/ 414602 w 447940"/>
                <a:gd name="connsiteY26" fmla="*/ 886361 h 891434"/>
                <a:gd name="connsiteX0" fmla="*/ 0 w 447940"/>
                <a:gd name="connsiteY0" fmla="*/ 0 h 880265"/>
                <a:gd name="connsiteX1" fmla="*/ 43016 w 447940"/>
                <a:gd name="connsiteY1" fmla="*/ 25376 h 880265"/>
                <a:gd name="connsiteX2" fmla="*/ 63453 w 447940"/>
                <a:gd name="connsiteY2" fmla="*/ 44092 h 880265"/>
                <a:gd name="connsiteX3" fmla="*/ 98297 w 447940"/>
                <a:gd name="connsiteY3" fmla="*/ 96577 h 880265"/>
                <a:gd name="connsiteX4" fmla="*/ 143140 w 447940"/>
                <a:gd name="connsiteY4" fmla="*/ 17942 h 880265"/>
                <a:gd name="connsiteX5" fmla="*/ 124090 w 447940"/>
                <a:gd name="connsiteY5" fmla="*/ 113192 h 880265"/>
                <a:gd name="connsiteX6" fmla="*/ 109802 w 447940"/>
                <a:gd name="connsiteY6" fmla="*/ 146529 h 880265"/>
                <a:gd name="connsiteX7" fmla="*/ 143140 w 447940"/>
                <a:gd name="connsiteY7" fmla="*/ 160817 h 880265"/>
                <a:gd name="connsiteX8" fmla="*/ 190765 w 447940"/>
                <a:gd name="connsiteY8" fmla="*/ 208442 h 880265"/>
                <a:gd name="connsiteX9" fmla="*/ 205052 w 447940"/>
                <a:gd name="connsiteY9" fmla="*/ 227492 h 880265"/>
                <a:gd name="connsiteX10" fmla="*/ 252677 w 447940"/>
                <a:gd name="connsiteY10" fmla="*/ 275117 h 880265"/>
                <a:gd name="connsiteX11" fmla="*/ 262202 w 447940"/>
                <a:gd name="connsiteY11" fmla="*/ 303692 h 880265"/>
                <a:gd name="connsiteX12" fmla="*/ 271727 w 447940"/>
                <a:gd name="connsiteY12" fmla="*/ 341792 h 880265"/>
                <a:gd name="connsiteX13" fmla="*/ 290777 w 447940"/>
                <a:gd name="connsiteY13" fmla="*/ 346554 h 880265"/>
                <a:gd name="connsiteX14" fmla="*/ 352690 w 447940"/>
                <a:gd name="connsiteY14" fmla="*/ 384654 h 880265"/>
                <a:gd name="connsiteX15" fmla="*/ 362215 w 447940"/>
                <a:gd name="connsiteY15" fmla="*/ 441804 h 880265"/>
                <a:gd name="connsiteX16" fmla="*/ 362215 w 447940"/>
                <a:gd name="connsiteY16" fmla="*/ 518004 h 880265"/>
                <a:gd name="connsiteX17" fmla="*/ 381265 w 447940"/>
                <a:gd name="connsiteY17" fmla="*/ 546579 h 880265"/>
                <a:gd name="connsiteX18" fmla="*/ 400315 w 447940"/>
                <a:gd name="connsiteY18" fmla="*/ 584679 h 880265"/>
                <a:gd name="connsiteX19" fmla="*/ 405077 w 447940"/>
                <a:gd name="connsiteY19" fmla="*/ 703742 h 880265"/>
                <a:gd name="connsiteX20" fmla="*/ 395552 w 447940"/>
                <a:gd name="connsiteY20" fmla="*/ 727554 h 880265"/>
                <a:gd name="connsiteX21" fmla="*/ 424127 w 447940"/>
                <a:gd name="connsiteY21" fmla="*/ 765654 h 880265"/>
                <a:gd name="connsiteX22" fmla="*/ 433652 w 447940"/>
                <a:gd name="connsiteY22" fmla="*/ 779942 h 880265"/>
                <a:gd name="connsiteX23" fmla="*/ 438415 w 447940"/>
                <a:gd name="connsiteY23" fmla="*/ 808517 h 880265"/>
                <a:gd name="connsiteX24" fmla="*/ 447940 w 447940"/>
                <a:gd name="connsiteY24" fmla="*/ 865667 h 880265"/>
                <a:gd name="connsiteX25" fmla="*/ 433652 w 447940"/>
                <a:gd name="connsiteY25" fmla="*/ 879954 h 880265"/>
                <a:gd name="connsiteX26" fmla="*/ 414602 w 447940"/>
                <a:gd name="connsiteY26" fmla="*/ 875192 h 880265"/>
                <a:gd name="connsiteX0" fmla="*/ 0 w 447940"/>
                <a:gd name="connsiteY0" fmla="*/ 0 h 880265"/>
                <a:gd name="connsiteX1" fmla="*/ 43016 w 447940"/>
                <a:gd name="connsiteY1" fmla="*/ 25376 h 880265"/>
                <a:gd name="connsiteX2" fmla="*/ 63453 w 447940"/>
                <a:gd name="connsiteY2" fmla="*/ 44092 h 880265"/>
                <a:gd name="connsiteX3" fmla="*/ 98297 w 447940"/>
                <a:gd name="connsiteY3" fmla="*/ 96577 h 880265"/>
                <a:gd name="connsiteX4" fmla="*/ 107334 w 447940"/>
                <a:gd name="connsiteY4" fmla="*/ 117440 h 880265"/>
                <a:gd name="connsiteX5" fmla="*/ 124090 w 447940"/>
                <a:gd name="connsiteY5" fmla="*/ 113192 h 880265"/>
                <a:gd name="connsiteX6" fmla="*/ 109802 w 447940"/>
                <a:gd name="connsiteY6" fmla="*/ 146529 h 880265"/>
                <a:gd name="connsiteX7" fmla="*/ 143140 w 447940"/>
                <a:gd name="connsiteY7" fmla="*/ 160817 h 880265"/>
                <a:gd name="connsiteX8" fmla="*/ 190765 w 447940"/>
                <a:gd name="connsiteY8" fmla="*/ 208442 h 880265"/>
                <a:gd name="connsiteX9" fmla="*/ 205052 w 447940"/>
                <a:gd name="connsiteY9" fmla="*/ 227492 h 880265"/>
                <a:gd name="connsiteX10" fmla="*/ 252677 w 447940"/>
                <a:gd name="connsiteY10" fmla="*/ 275117 h 880265"/>
                <a:gd name="connsiteX11" fmla="*/ 262202 w 447940"/>
                <a:gd name="connsiteY11" fmla="*/ 303692 h 880265"/>
                <a:gd name="connsiteX12" fmla="*/ 271727 w 447940"/>
                <a:gd name="connsiteY12" fmla="*/ 341792 h 880265"/>
                <a:gd name="connsiteX13" fmla="*/ 290777 w 447940"/>
                <a:gd name="connsiteY13" fmla="*/ 346554 h 880265"/>
                <a:gd name="connsiteX14" fmla="*/ 352690 w 447940"/>
                <a:gd name="connsiteY14" fmla="*/ 384654 h 880265"/>
                <a:gd name="connsiteX15" fmla="*/ 362215 w 447940"/>
                <a:gd name="connsiteY15" fmla="*/ 441804 h 880265"/>
                <a:gd name="connsiteX16" fmla="*/ 362215 w 447940"/>
                <a:gd name="connsiteY16" fmla="*/ 518004 h 880265"/>
                <a:gd name="connsiteX17" fmla="*/ 381265 w 447940"/>
                <a:gd name="connsiteY17" fmla="*/ 546579 h 880265"/>
                <a:gd name="connsiteX18" fmla="*/ 400315 w 447940"/>
                <a:gd name="connsiteY18" fmla="*/ 584679 h 880265"/>
                <a:gd name="connsiteX19" fmla="*/ 405077 w 447940"/>
                <a:gd name="connsiteY19" fmla="*/ 703742 h 880265"/>
                <a:gd name="connsiteX20" fmla="*/ 395552 w 447940"/>
                <a:gd name="connsiteY20" fmla="*/ 727554 h 880265"/>
                <a:gd name="connsiteX21" fmla="*/ 424127 w 447940"/>
                <a:gd name="connsiteY21" fmla="*/ 765654 h 880265"/>
                <a:gd name="connsiteX22" fmla="*/ 433652 w 447940"/>
                <a:gd name="connsiteY22" fmla="*/ 779942 h 880265"/>
                <a:gd name="connsiteX23" fmla="*/ 438415 w 447940"/>
                <a:gd name="connsiteY23" fmla="*/ 808517 h 880265"/>
                <a:gd name="connsiteX24" fmla="*/ 447940 w 447940"/>
                <a:gd name="connsiteY24" fmla="*/ 865667 h 880265"/>
                <a:gd name="connsiteX25" fmla="*/ 433652 w 447940"/>
                <a:gd name="connsiteY25" fmla="*/ 879954 h 880265"/>
                <a:gd name="connsiteX26" fmla="*/ 414602 w 447940"/>
                <a:gd name="connsiteY26" fmla="*/ 875192 h 880265"/>
                <a:gd name="connsiteX0" fmla="*/ 0 w 471416"/>
                <a:gd name="connsiteY0" fmla="*/ 0 h 915584"/>
                <a:gd name="connsiteX1" fmla="*/ 43016 w 471416"/>
                <a:gd name="connsiteY1" fmla="*/ 25376 h 915584"/>
                <a:gd name="connsiteX2" fmla="*/ 63453 w 471416"/>
                <a:gd name="connsiteY2" fmla="*/ 44092 h 915584"/>
                <a:gd name="connsiteX3" fmla="*/ 98297 w 471416"/>
                <a:gd name="connsiteY3" fmla="*/ 96577 h 915584"/>
                <a:gd name="connsiteX4" fmla="*/ 107334 w 471416"/>
                <a:gd name="connsiteY4" fmla="*/ 117440 h 915584"/>
                <a:gd name="connsiteX5" fmla="*/ 124090 w 471416"/>
                <a:gd name="connsiteY5" fmla="*/ 113192 h 915584"/>
                <a:gd name="connsiteX6" fmla="*/ 109802 w 471416"/>
                <a:gd name="connsiteY6" fmla="*/ 146529 h 915584"/>
                <a:gd name="connsiteX7" fmla="*/ 143140 w 471416"/>
                <a:gd name="connsiteY7" fmla="*/ 160817 h 915584"/>
                <a:gd name="connsiteX8" fmla="*/ 190765 w 471416"/>
                <a:gd name="connsiteY8" fmla="*/ 208442 h 915584"/>
                <a:gd name="connsiteX9" fmla="*/ 205052 w 471416"/>
                <a:gd name="connsiteY9" fmla="*/ 227492 h 915584"/>
                <a:gd name="connsiteX10" fmla="*/ 252677 w 471416"/>
                <a:gd name="connsiteY10" fmla="*/ 275117 h 915584"/>
                <a:gd name="connsiteX11" fmla="*/ 262202 w 471416"/>
                <a:gd name="connsiteY11" fmla="*/ 303692 h 915584"/>
                <a:gd name="connsiteX12" fmla="*/ 271727 w 471416"/>
                <a:gd name="connsiteY12" fmla="*/ 341792 h 915584"/>
                <a:gd name="connsiteX13" fmla="*/ 290777 w 471416"/>
                <a:gd name="connsiteY13" fmla="*/ 346554 h 915584"/>
                <a:gd name="connsiteX14" fmla="*/ 352690 w 471416"/>
                <a:gd name="connsiteY14" fmla="*/ 384654 h 915584"/>
                <a:gd name="connsiteX15" fmla="*/ 362215 w 471416"/>
                <a:gd name="connsiteY15" fmla="*/ 441804 h 915584"/>
                <a:gd name="connsiteX16" fmla="*/ 362215 w 471416"/>
                <a:gd name="connsiteY16" fmla="*/ 518004 h 915584"/>
                <a:gd name="connsiteX17" fmla="*/ 381265 w 471416"/>
                <a:gd name="connsiteY17" fmla="*/ 546579 h 915584"/>
                <a:gd name="connsiteX18" fmla="*/ 400315 w 471416"/>
                <a:gd name="connsiteY18" fmla="*/ 584679 h 915584"/>
                <a:gd name="connsiteX19" fmla="*/ 405077 w 471416"/>
                <a:gd name="connsiteY19" fmla="*/ 703742 h 915584"/>
                <a:gd name="connsiteX20" fmla="*/ 395552 w 471416"/>
                <a:gd name="connsiteY20" fmla="*/ 727554 h 915584"/>
                <a:gd name="connsiteX21" fmla="*/ 424127 w 471416"/>
                <a:gd name="connsiteY21" fmla="*/ 765654 h 915584"/>
                <a:gd name="connsiteX22" fmla="*/ 433652 w 471416"/>
                <a:gd name="connsiteY22" fmla="*/ 779942 h 915584"/>
                <a:gd name="connsiteX23" fmla="*/ 438415 w 471416"/>
                <a:gd name="connsiteY23" fmla="*/ 808517 h 915584"/>
                <a:gd name="connsiteX24" fmla="*/ 447940 w 471416"/>
                <a:gd name="connsiteY24" fmla="*/ 865667 h 915584"/>
                <a:gd name="connsiteX25" fmla="*/ 433652 w 471416"/>
                <a:gd name="connsiteY25" fmla="*/ 879954 h 915584"/>
                <a:gd name="connsiteX26" fmla="*/ 471416 w 471416"/>
                <a:gd name="connsiteY26" fmla="*/ 915584 h 91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1416" h="915584">
                  <a:moveTo>
                    <a:pt x="0" y="0"/>
                  </a:moveTo>
                  <a:cubicBezTo>
                    <a:pt x="4762" y="7937"/>
                    <a:pt x="32441" y="18027"/>
                    <a:pt x="43016" y="25376"/>
                  </a:cubicBezTo>
                  <a:cubicBezTo>
                    <a:pt x="53591" y="32725"/>
                    <a:pt x="54240" y="32225"/>
                    <a:pt x="63453" y="44092"/>
                  </a:cubicBezTo>
                  <a:cubicBezTo>
                    <a:pt x="72667" y="55959"/>
                    <a:pt x="90984" y="84352"/>
                    <a:pt x="98297" y="96577"/>
                  </a:cubicBezTo>
                  <a:cubicBezTo>
                    <a:pt x="105610" y="108802"/>
                    <a:pt x="99396" y="107915"/>
                    <a:pt x="107334" y="117440"/>
                  </a:cubicBezTo>
                  <a:cubicBezTo>
                    <a:pt x="100984" y="149190"/>
                    <a:pt x="123679" y="108344"/>
                    <a:pt x="124090" y="113192"/>
                  </a:cubicBezTo>
                  <a:cubicBezTo>
                    <a:pt x="124501" y="118040"/>
                    <a:pt x="105312" y="135304"/>
                    <a:pt x="109802" y="146529"/>
                  </a:cubicBezTo>
                  <a:cubicBezTo>
                    <a:pt x="114292" y="157755"/>
                    <a:pt x="132027" y="156054"/>
                    <a:pt x="143140" y="160817"/>
                  </a:cubicBezTo>
                  <a:cubicBezTo>
                    <a:pt x="189826" y="219173"/>
                    <a:pt x="130120" y="147795"/>
                    <a:pt x="190765" y="208442"/>
                  </a:cubicBezTo>
                  <a:cubicBezTo>
                    <a:pt x="196378" y="214055"/>
                    <a:pt x="199651" y="221676"/>
                    <a:pt x="205052" y="227492"/>
                  </a:cubicBezTo>
                  <a:cubicBezTo>
                    <a:pt x="220328" y="243944"/>
                    <a:pt x="252677" y="275117"/>
                    <a:pt x="252677" y="275117"/>
                  </a:cubicBezTo>
                  <a:cubicBezTo>
                    <a:pt x="255852" y="284642"/>
                    <a:pt x="259444" y="294038"/>
                    <a:pt x="262202" y="303692"/>
                  </a:cubicBezTo>
                  <a:cubicBezTo>
                    <a:pt x="265798" y="316279"/>
                    <a:pt x="264465" y="330900"/>
                    <a:pt x="271727" y="341792"/>
                  </a:cubicBezTo>
                  <a:cubicBezTo>
                    <a:pt x="275358" y="347238"/>
                    <a:pt x="284427" y="344967"/>
                    <a:pt x="290777" y="346554"/>
                  </a:cubicBezTo>
                  <a:cubicBezTo>
                    <a:pt x="311415" y="359254"/>
                    <a:pt x="348706" y="360751"/>
                    <a:pt x="352690" y="384654"/>
                  </a:cubicBezTo>
                  <a:lnTo>
                    <a:pt x="362215" y="441804"/>
                  </a:lnTo>
                  <a:cubicBezTo>
                    <a:pt x="360034" y="463615"/>
                    <a:pt x="352685" y="495132"/>
                    <a:pt x="362215" y="518004"/>
                  </a:cubicBezTo>
                  <a:cubicBezTo>
                    <a:pt x="366618" y="528571"/>
                    <a:pt x="375119" y="536921"/>
                    <a:pt x="381265" y="546579"/>
                  </a:cubicBezTo>
                  <a:cubicBezTo>
                    <a:pt x="397009" y="571320"/>
                    <a:pt x="393235" y="563442"/>
                    <a:pt x="400315" y="584679"/>
                  </a:cubicBezTo>
                  <a:cubicBezTo>
                    <a:pt x="405578" y="639944"/>
                    <a:pt x="418917" y="662223"/>
                    <a:pt x="405077" y="703742"/>
                  </a:cubicBezTo>
                  <a:cubicBezTo>
                    <a:pt x="402374" y="711852"/>
                    <a:pt x="398727" y="719617"/>
                    <a:pt x="395552" y="727554"/>
                  </a:cubicBezTo>
                  <a:cubicBezTo>
                    <a:pt x="405077" y="740254"/>
                    <a:pt x="414790" y="752815"/>
                    <a:pt x="424127" y="765654"/>
                  </a:cubicBezTo>
                  <a:cubicBezTo>
                    <a:pt x="427494" y="770283"/>
                    <a:pt x="431842" y="774512"/>
                    <a:pt x="433652" y="779942"/>
                  </a:cubicBezTo>
                  <a:cubicBezTo>
                    <a:pt x="436706" y="789103"/>
                    <a:pt x="436688" y="799016"/>
                    <a:pt x="438415" y="808517"/>
                  </a:cubicBezTo>
                  <a:cubicBezTo>
                    <a:pt x="447698" y="859574"/>
                    <a:pt x="438815" y="801798"/>
                    <a:pt x="447940" y="865667"/>
                  </a:cubicBezTo>
                  <a:cubicBezTo>
                    <a:pt x="443177" y="870429"/>
                    <a:pt x="440128" y="878104"/>
                    <a:pt x="433652" y="879954"/>
                  </a:cubicBezTo>
                  <a:cubicBezTo>
                    <a:pt x="427358" y="881752"/>
                    <a:pt x="471416" y="915584"/>
                    <a:pt x="471416" y="915584"/>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CB13F9F-BB34-3598-7258-8EE5D69B3936}"/>
              </a:ext>
            </a:extLst>
          </p:cNvPr>
          <p:cNvGrpSpPr/>
          <p:nvPr/>
        </p:nvGrpSpPr>
        <p:grpSpPr>
          <a:xfrm>
            <a:off x="5984528" y="5673103"/>
            <a:ext cx="286839" cy="286839"/>
            <a:chOff x="5984528" y="5673103"/>
            <a:chExt cx="286839" cy="286839"/>
          </a:xfrm>
        </p:grpSpPr>
        <p:cxnSp>
          <p:nvCxnSpPr>
            <p:cNvPr id="23" name="Straight Connector 22">
              <a:extLst>
                <a:ext uri="{FF2B5EF4-FFF2-40B4-BE49-F238E27FC236}">
                  <a16:creationId xmlns:a16="http://schemas.microsoft.com/office/drawing/2014/main" id="{0157738D-A66F-89F1-3F75-540B4176AD89}"/>
                </a:ext>
              </a:extLst>
            </p:cNvPr>
            <p:cNvCxnSpPr/>
            <p:nvPr/>
          </p:nvCxnSpPr>
          <p:spPr>
            <a:xfrm>
              <a:off x="5984528" y="5767990"/>
              <a:ext cx="286839" cy="141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2E9E96-A601-4574-BFBE-93B2F458CACF}"/>
                </a:ext>
              </a:extLst>
            </p:cNvPr>
            <p:cNvCxnSpPr>
              <a:cxnSpLocks/>
            </p:cNvCxnSpPr>
            <p:nvPr/>
          </p:nvCxnSpPr>
          <p:spPr>
            <a:xfrm rot="16200000">
              <a:off x="5991116" y="5745626"/>
              <a:ext cx="286839" cy="141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Freeform: Shape 25">
            <a:extLst>
              <a:ext uri="{FF2B5EF4-FFF2-40B4-BE49-F238E27FC236}">
                <a16:creationId xmlns:a16="http://schemas.microsoft.com/office/drawing/2014/main" id="{AAD934DF-3CDB-3583-1B28-10CBE4CE5726}"/>
              </a:ext>
            </a:extLst>
          </p:cNvPr>
          <p:cNvSpPr/>
          <p:nvPr/>
        </p:nvSpPr>
        <p:spPr>
          <a:xfrm>
            <a:off x="5410201" y="3644900"/>
            <a:ext cx="1005558" cy="2228872"/>
          </a:xfrm>
          <a:custGeom>
            <a:avLst/>
            <a:gdLst>
              <a:gd name="connsiteX0" fmla="*/ 0 w 1004457"/>
              <a:gd name="connsiteY0" fmla="*/ 0 h 2222500"/>
              <a:gd name="connsiteX1" fmla="*/ 1003300 w 1004457"/>
              <a:gd name="connsiteY1" fmla="*/ 1949450 h 2222500"/>
              <a:gd name="connsiteX2" fmla="*/ 203200 w 1004457"/>
              <a:gd name="connsiteY2" fmla="*/ 2222500 h 2222500"/>
              <a:gd name="connsiteX0" fmla="*/ 0 w 1005558"/>
              <a:gd name="connsiteY0" fmla="*/ 0 h 2222500"/>
              <a:gd name="connsiteX1" fmla="*/ 1003300 w 1005558"/>
              <a:gd name="connsiteY1" fmla="*/ 1949450 h 2222500"/>
              <a:gd name="connsiteX2" fmla="*/ 203200 w 1005558"/>
              <a:gd name="connsiteY2" fmla="*/ 2222500 h 2222500"/>
              <a:gd name="connsiteX0" fmla="*/ 0 w 1005558"/>
              <a:gd name="connsiteY0" fmla="*/ 0 h 2222500"/>
              <a:gd name="connsiteX1" fmla="*/ 1003300 w 1005558"/>
              <a:gd name="connsiteY1" fmla="*/ 1949450 h 2222500"/>
              <a:gd name="connsiteX2" fmla="*/ 203200 w 1005558"/>
              <a:gd name="connsiteY2" fmla="*/ 2222500 h 2222500"/>
              <a:gd name="connsiteX0" fmla="*/ 0 w 1005558"/>
              <a:gd name="connsiteY0" fmla="*/ 0 h 2228872"/>
              <a:gd name="connsiteX1" fmla="*/ 1003300 w 1005558"/>
              <a:gd name="connsiteY1" fmla="*/ 1949450 h 2228872"/>
              <a:gd name="connsiteX2" fmla="*/ 203200 w 1005558"/>
              <a:gd name="connsiteY2" fmla="*/ 2222500 h 2228872"/>
            </a:gdLst>
            <a:ahLst/>
            <a:cxnLst>
              <a:cxn ang="0">
                <a:pos x="connsiteX0" y="connsiteY0"/>
              </a:cxn>
              <a:cxn ang="0">
                <a:pos x="connsiteX1" y="connsiteY1"/>
              </a:cxn>
              <a:cxn ang="0">
                <a:pos x="connsiteX2" y="connsiteY2"/>
              </a:cxn>
            </a:cxnLst>
            <a:rect l="l" t="t" r="r" b="b"/>
            <a:pathLst>
              <a:path w="1005558" h="2228872">
                <a:moveTo>
                  <a:pt x="0" y="0"/>
                </a:moveTo>
                <a:cubicBezTo>
                  <a:pt x="484716" y="789516"/>
                  <a:pt x="1045633" y="1585383"/>
                  <a:pt x="1003300" y="1949450"/>
                </a:cubicBezTo>
                <a:cubicBezTo>
                  <a:pt x="922867" y="2281767"/>
                  <a:pt x="349250" y="2227792"/>
                  <a:pt x="203200" y="22225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2D82D05-4A10-B49F-62B7-E4633CB337E0}"/>
              </a:ext>
            </a:extLst>
          </p:cNvPr>
          <p:cNvGrpSpPr/>
          <p:nvPr/>
        </p:nvGrpSpPr>
        <p:grpSpPr>
          <a:xfrm>
            <a:off x="6477654" y="4866672"/>
            <a:ext cx="286839" cy="286839"/>
            <a:chOff x="6477654" y="4866672"/>
            <a:chExt cx="286839" cy="286839"/>
          </a:xfrm>
        </p:grpSpPr>
        <p:cxnSp>
          <p:nvCxnSpPr>
            <p:cNvPr id="39" name="Straight Connector 38">
              <a:extLst>
                <a:ext uri="{FF2B5EF4-FFF2-40B4-BE49-F238E27FC236}">
                  <a16:creationId xmlns:a16="http://schemas.microsoft.com/office/drawing/2014/main" id="{42219493-9CF3-5995-BA90-6764EEB8E08D}"/>
                </a:ext>
              </a:extLst>
            </p:cNvPr>
            <p:cNvCxnSpPr>
              <a:cxnSpLocks/>
            </p:cNvCxnSpPr>
            <p:nvPr/>
          </p:nvCxnSpPr>
          <p:spPr>
            <a:xfrm flipV="1">
              <a:off x="6477654" y="4961559"/>
              <a:ext cx="286839" cy="141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F36D23-FD2A-C98F-8943-29AAE0391DE2}"/>
                </a:ext>
              </a:extLst>
            </p:cNvPr>
            <p:cNvCxnSpPr>
              <a:cxnSpLocks/>
            </p:cNvCxnSpPr>
            <p:nvPr/>
          </p:nvCxnSpPr>
          <p:spPr>
            <a:xfrm rot="5400000" flipV="1">
              <a:off x="6484242" y="4939195"/>
              <a:ext cx="286839" cy="141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V bolt 2">
            <a:extLst>
              <a:ext uri="{FF2B5EF4-FFF2-40B4-BE49-F238E27FC236}">
                <a16:creationId xmlns:a16="http://schemas.microsoft.com/office/drawing/2014/main" id="{14EDF2A9-AD4C-5761-28F8-CC753F717253}"/>
              </a:ext>
            </a:extLst>
          </p:cNvPr>
          <p:cNvSpPr/>
          <p:nvPr/>
        </p:nvSpPr>
        <p:spPr>
          <a:xfrm>
            <a:off x="5309377" y="3495870"/>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V bolt">
            <a:extLst>
              <a:ext uri="{FF2B5EF4-FFF2-40B4-BE49-F238E27FC236}">
                <a16:creationId xmlns:a16="http://schemas.microsoft.com/office/drawing/2014/main" id="{F32815CC-9A91-6327-D48F-AB4497404E42}"/>
              </a:ext>
            </a:extLst>
          </p:cNvPr>
          <p:cNvSpPr/>
          <p:nvPr/>
        </p:nvSpPr>
        <p:spPr>
          <a:xfrm>
            <a:off x="5305185" y="3482265"/>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4BB6704-F2D5-06FD-4F0F-09ACE96C8347}"/>
              </a:ext>
            </a:extLst>
          </p:cNvPr>
          <p:cNvSpPr/>
          <p:nvPr/>
        </p:nvSpPr>
        <p:spPr>
          <a:xfrm>
            <a:off x="5279752" y="3493053"/>
            <a:ext cx="171450" cy="166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0B4AC49E-0948-C8BF-5D60-1ACC90A29F1D}"/>
              </a:ext>
            </a:extLst>
          </p:cNvPr>
          <p:cNvGrpSpPr/>
          <p:nvPr/>
        </p:nvGrpSpPr>
        <p:grpSpPr>
          <a:xfrm>
            <a:off x="124620" y="4788341"/>
            <a:ext cx="11687405" cy="1505163"/>
            <a:chOff x="124620" y="4978841"/>
            <a:chExt cx="11687405" cy="1505163"/>
          </a:xfrm>
        </p:grpSpPr>
        <p:cxnSp>
          <p:nvCxnSpPr>
            <p:cNvPr id="32" name="Straight Arrow Connector 31">
              <a:extLst>
                <a:ext uri="{FF2B5EF4-FFF2-40B4-BE49-F238E27FC236}">
                  <a16:creationId xmlns:a16="http://schemas.microsoft.com/office/drawing/2014/main" id="{4B7CE730-41BB-61B1-B815-2B70B5FA5012}"/>
                </a:ext>
              </a:extLst>
            </p:cNvPr>
            <p:cNvCxnSpPr>
              <a:cxnSpLocks/>
              <a:stCxn id="50" idx="3"/>
            </p:cNvCxnSpPr>
            <p:nvPr/>
          </p:nvCxnSpPr>
          <p:spPr>
            <a:xfrm>
              <a:off x="3250876" y="5958490"/>
              <a:ext cx="26474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C85EC93-4988-7AF7-BFF2-1D8D22604AEF}"/>
                </a:ext>
              </a:extLst>
            </p:cNvPr>
            <p:cNvCxnSpPr>
              <a:cxnSpLocks/>
              <a:stCxn id="45" idx="1"/>
            </p:cNvCxnSpPr>
            <p:nvPr/>
          </p:nvCxnSpPr>
          <p:spPr>
            <a:xfrm flipH="1" flipV="1">
              <a:off x="7138370" y="5369420"/>
              <a:ext cx="147256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1724DBAB-2722-F07A-76BF-0364764EA9E3}"/>
                </a:ext>
              </a:extLst>
            </p:cNvPr>
            <p:cNvGrpSpPr/>
            <p:nvPr/>
          </p:nvGrpSpPr>
          <p:grpSpPr>
            <a:xfrm>
              <a:off x="8610938" y="4978841"/>
              <a:ext cx="3201087" cy="819996"/>
              <a:chOff x="13744076" y="5177331"/>
              <a:chExt cx="3201087" cy="819996"/>
            </a:xfrm>
          </p:grpSpPr>
          <p:pic>
            <p:nvPicPr>
              <p:cNvPr id="45" name="Picture 44">
                <a:extLst>
                  <a:ext uri="{FF2B5EF4-FFF2-40B4-BE49-F238E27FC236}">
                    <a16:creationId xmlns:a16="http://schemas.microsoft.com/office/drawing/2014/main" id="{CA4353D1-9A84-7F36-3D6E-DD7FD86F3E87}"/>
                  </a:ext>
                </a:extLst>
              </p:cNvPr>
              <p:cNvPicPr>
                <a:picLocks noChangeAspect="1"/>
              </p:cNvPicPr>
              <p:nvPr/>
            </p:nvPicPr>
            <p:blipFill rotWithShape="1">
              <a:blip r:embed="rId4"/>
              <a:srcRect l="16203"/>
              <a:stretch/>
            </p:blipFill>
            <p:spPr>
              <a:xfrm>
                <a:off x="13744076" y="5177331"/>
                <a:ext cx="3201087" cy="781159"/>
              </a:xfrm>
              <a:prstGeom prst="rect">
                <a:avLst/>
              </a:prstGeom>
              <a:ln w="28575">
                <a:solidFill>
                  <a:schemeClr val="tx1"/>
                </a:solidFill>
              </a:ln>
            </p:spPr>
          </p:pic>
          <p:sp>
            <p:nvSpPr>
              <p:cNvPr id="46" name="TextBox 45">
                <a:extLst>
                  <a:ext uri="{FF2B5EF4-FFF2-40B4-BE49-F238E27FC236}">
                    <a16:creationId xmlns:a16="http://schemas.microsoft.com/office/drawing/2014/main" id="{E9E2AB5E-874C-A21D-41E9-45C90F4E35D4}"/>
                  </a:ext>
                </a:extLst>
              </p:cNvPr>
              <p:cNvSpPr txBox="1"/>
              <p:nvPr/>
            </p:nvSpPr>
            <p:spPr>
              <a:xfrm>
                <a:off x="15777024" y="5627995"/>
                <a:ext cx="740908" cy="369332"/>
              </a:xfrm>
              <a:prstGeom prst="rect">
                <a:avLst/>
              </a:prstGeom>
              <a:noFill/>
            </p:spPr>
            <p:txBody>
              <a:bodyPr wrap="none" rtlCol="0">
                <a:spAutoFit/>
              </a:bodyPr>
              <a:lstStyle/>
              <a:p>
                <a:r>
                  <a:rPr lang="en-US"/>
                  <a:t>Lead I</a:t>
                </a:r>
              </a:p>
            </p:txBody>
          </p:sp>
        </p:grpSp>
        <p:pic>
          <p:nvPicPr>
            <p:cNvPr id="50" name="Picture 49">
              <a:extLst>
                <a:ext uri="{FF2B5EF4-FFF2-40B4-BE49-F238E27FC236}">
                  <a16:creationId xmlns:a16="http://schemas.microsoft.com/office/drawing/2014/main" id="{AAC3B397-BF16-B39E-6770-D05FD9F5A5ED}"/>
                </a:ext>
              </a:extLst>
            </p:cNvPr>
            <p:cNvPicPr>
              <a:picLocks noChangeAspect="1"/>
            </p:cNvPicPr>
            <p:nvPr/>
          </p:nvPicPr>
          <p:blipFill rotWithShape="1">
            <a:blip r:embed="rId5"/>
            <a:srcRect t="4060"/>
            <a:stretch/>
          </p:blipFill>
          <p:spPr>
            <a:xfrm>
              <a:off x="276885" y="5475150"/>
              <a:ext cx="2973991" cy="966679"/>
            </a:xfrm>
            <a:prstGeom prst="rect">
              <a:avLst/>
            </a:prstGeom>
            <a:ln w="28575">
              <a:solidFill>
                <a:schemeClr val="tx1"/>
              </a:solidFill>
            </a:ln>
          </p:spPr>
        </p:pic>
        <p:sp>
          <p:nvSpPr>
            <p:cNvPr id="53" name="TextBox 52">
              <a:extLst>
                <a:ext uri="{FF2B5EF4-FFF2-40B4-BE49-F238E27FC236}">
                  <a16:creationId xmlns:a16="http://schemas.microsoft.com/office/drawing/2014/main" id="{95476719-6948-4F05-BC53-41694A43D4F0}"/>
                </a:ext>
              </a:extLst>
            </p:cNvPr>
            <p:cNvSpPr txBox="1"/>
            <p:nvPr/>
          </p:nvSpPr>
          <p:spPr>
            <a:xfrm>
              <a:off x="124620" y="5065761"/>
              <a:ext cx="3432111" cy="369332"/>
            </a:xfrm>
            <a:prstGeom prst="rect">
              <a:avLst/>
            </a:prstGeom>
            <a:noFill/>
          </p:spPr>
          <p:txBody>
            <a:bodyPr wrap="square" rtlCol="0">
              <a:spAutoFit/>
            </a:bodyPr>
            <a:lstStyle/>
            <a:p>
              <a:r>
                <a:rPr lang="en-US"/>
                <a:t>Permanently blocked Right Bundle</a:t>
              </a:r>
            </a:p>
          </p:txBody>
        </p:sp>
        <p:sp>
          <p:nvSpPr>
            <p:cNvPr id="54" name="TextBox 53">
              <a:extLst>
                <a:ext uri="{FF2B5EF4-FFF2-40B4-BE49-F238E27FC236}">
                  <a16:creationId xmlns:a16="http://schemas.microsoft.com/office/drawing/2014/main" id="{8F0807BC-0FCB-11EF-EC71-CDDD1F03D156}"/>
                </a:ext>
              </a:extLst>
            </p:cNvPr>
            <p:cNvSpPr txBox="1"/>
            <p:nvPr/>
          </p:nvSpPr>
          <p:spPr>
            <a:xfrm>
              <a:off x="8956499" y="5837673"/>
              <a:ext cx="2399006" cy="646331"/>
            </a:xfrm>
            <a:prstGeom prst="rect">
              <a:avLst/>
            </a:prstGeom>
            <a:noFill/>
            <a:ln>
              <a:noFill/>
            </a:ln>
          </p:spPr>
          <p:txBody>
            <a:bodyPr wrap="square" rtlCol="0">
              <a:spAutoFit/>
            </a:bodyPr>
            <a:lstStyle/>
            <a:p>
              <a:pPr algn="ctr"/>
              <a:r>
                <a:rPr lang="en-US"/>
                <a:t>Diseased Left Bundle with intermittent block</a:t>
              </a:r>
            </a:p>
          </p:txBody>
        </p:sp>
      </p:grpSp>
      <p:sp>
        <p:nvSpPr>
          <p:cNvPr id="63" name="TextBox 62">
            <a:extLst>
              <a:ext uri="{FF2B5EF4-FFF2-40B4-BE49-F238E27FC236}">
                <a16:creationId xmlns:a16="http://schemas.microsoft.com/office/drawing/2014/main" id="{25F520F3-F493-D47B-265C-436807C1BC7A}"/>
              </a:ext>
            </a:extLst>
          </p:cNvPr>
          <p:cNvSpPr txBox="1"/>
          <p:nvPr/>
        </p:nvSpPr>
        <p:spPr>
          <a:xfrm>
            <a:off x="7808474" y="2698520"/>
            <a:ext cx="3205866" cy="830997"/>
          </a:xfrm>
          <a:prstGeom prst="rect">
            <a:avLst/>
          </a:prstGeom>
          <a:noFill/>
          <a:ln>
            <a:solidFill>
              <a:schemeClr val="bg1"/>
            </a:solidFill>
          </a:ln>
        </p:spPr>
        <p:txBody>
          <a:bodyPr wrap="square" rtlCol="0">
            <a:spAutoFit/>
          </a:bodyPr>
          <a:lstStyle/>
          <a:p>
            <a:pPr algn="ctr"/>
            <a:r>
              <a:rPr lang="en-US" sz="2400">
                <a:sym typeface="Wingdings" pitchFamily="2" charset="2"/>
              </a:rPr>
              <a:t> progression to CHB </a:t>
            </a:r>
          </a:p>
          <a:p>
            <a:pPr algn="ctr"/>
            <a:r>
              <a:rPr lang="en-US" sz="2400">
                <a:sym typeface="Wingdings" pitchFamily="2" charset="2"/>
              </a:rPr>
              <a:t> PPM indicated</a:t>
            </a:r>
            <a:endParaRPr lang="en-US" sz="2400"/>
          </a:p>
        </p:txBody>
      </p:sp>
      <p:grpSp>
        <p:nvGrpSpPr>
          <p:cNvPr id="64" name="Group 63">
            <a:extLst>
              <a:ext uri="{FF2B5EF4-FFF2-40B4-BE49-F238E27FC236}">
                <a16:creationId xmlns:a16="http://schemas.microsoft.com/office/drawing/2014/main" id="{DAD4B210-02F0-E3BA-6E1B-D9A7815944F9}"/>
              </a:ext>
            </a:extLst>
          </p:cNvPr>
          <p:cNvGrpSpPr/>
          <p:nvPr/>
        </p:nvGrpSpPr>
        <p:grpSpPr>
          <a:xfrm>
            <a:off x="10633560" y="6427991"/>
            <a:ext cx="1558440" cy="369332"/>
            <a:chOff x="5180330" y="2604254"/>
            <a:chExt cx="1558440" cy="369332"/>
          </a:xfrm>
        </p:grpSpPr>
        <p:sp>
          <p:nvSpPr>
            <p:cNvPr id="65" name="Rectangle: Rounded Corners 68">
              <a:extLst>
                <a:ext uri="{FF2B5EF4-FFF2-40B4-BE49-F238E27FC236}">
                  <a16:creationId xmlns:a16="http://schemas.microsoft.com/office/drawing/2014/main" id="{13EB808F-6466-AAE0-71B4-CD89FFD3DCAE}"/>
                </a:ext>
              </a:extLst>
            </p:cNvPr>
            <p:cNvSpPr/>
            <p:nvPr/>
          </p:nvSpPr>
          <p:spPr>
            <a:xfrm>
              <a:off x="5842000" y="2621280"/>
              <a:ext cx="335280" cy="335280"/>
            </a:xfrm>
            <a:prstGeom prst="roundRect">
              <a:avLst/>
            </a:prstGeom>
            <a:solidFill>
              <a:srgbClr val="46B0F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3867D448-77FC-61AD-9E58-BAC348FE99E8}"/>
                </a:ext>
              </a:extLst>
            </p:cNvPr>
            <p:cNvSpPr txBox="1"/>
            <p:nvPr/>
          </p:nvSpPr>
          <p:spPr>
            <a:xfrm>
              <a:off x="5180330" y="2604254"/>
              <a:ext cx="1558440" cy="369332"/>
            </a:xfrm>
            <a:prstGeom prst="rect">
              <a:avLst/>
            </a:prstGeom>
            <a:noFill/>
          </p:spPr>
          <p:txBody>
            <a:bodyPr wrap="none" rtlCol="0">
              <a:spAutoFit/>
            </a:bodyPr>
            <a:lstStyle/>
            <a:p>
              <a:r>
                <a:rPr lang="en-US">
                  <a:latin typeface="Roboto" panose="02000000000000000000" pitchFamily="2" charset="0"/>
                  <a:ea typeface="Roboto" panose="02000000000000000000" pitchFamily="2" charset="0"/>
                </a:rPr>
                <a:t>teach</a:t>
              </a:r>
              <a:r>
                <a:rPr lang="en-US" sz="1200">
                  <a:latin typeface="Roboto" panose="02000000000000000000" pitchFamily="2" charset="0"/>
                  <a:ea typeface="Roboto" panose="02000000000000000000" pitchFamily="2" charset="0"/>
                </a:rPr>
                <a:t> </a:t>
              </a:r>
              <a:r>
                <a:rPr lang="en-US">
                  <a:solidFill>
                    <a:schemeClr val="bg1"/>
                  </a:solidFill>
                  <a:latin typeface="Roboto" panose="02000000000000000000" pitchFamily="2" charset="0"/>
                  <a:ea typeface="Roboto" panose="02000000000000000000" pitchFamily="2" charset="0"/>
                </a:rPr>
                <a:t>IM</a:t>
              </a:r>
              <a:r>
                <a:rPr lang="en-US" sz="1200">
                  <a:solidFill>
                    <a:schemeClr val="bg1"/>
                  </a:solidFill>
                  <a:latin typeface="Roboto" panose="02000000000000000000" pitchFamily="2" charset="0"/>
                  <a:ea typeface="Roboto" panose="02000000000000000000" pitchFamily="2" charset="0"/>
                </a:rPr>
                <a:t> </a:t>
              </a:r>
              <a:r>
                <a:rPr lang="en-US">
                  <a:latin typeface="Roboto" panose="02000000000000000000" pitchFamily="2" charset="0"/>
                  <a:ea typeface="Roboto" panose="02000000000000000000" pitchFamily="2" charset="0"/>
                </a:rPr>
                <a:t>.org </a:t>
              </a:r>
            </a:p>
          </p:txBody>
        </p:sp>
      </p:grpSp>
      <p:sp>
        <p:nvSpPr>
          <p:cNvPr id="35" name="V bolt 2">
            <a:extLst>
              <a:ext uri="{FF2B5EF4-FFF2-40B4-BE49-F238E27FC236}">
                <a16:creationId xmlns:a16="http://schemas.microsoft.com/office/drawing/2014/main" id="{4784DF3D-B620-E27A-50EE-03F3EDC556C5}"/>
              </a:ext>
            </a:extLst>
          </p:cNvPr>
          <p:cNvSpPr/>
          <p:nvPr/>
        </p:nvSpPr>
        <p:spPr>
          <a:xfrm>
            <a:off x="5316017" y="3521066"/>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V bolt">
            <a:extLst>
              <a:ext uri="{FF2B5EF4-FFF2-40B4-BE49-F238E27FC236}">
                <a16:creationId xmlns:a16="http://schemas.microsoft.com/office/drawing/2014/main" id="{68508F57-678A-98FB-BE49-844A8AD044B1}"/>
              </a:ext>
            </a:extLst>
          </p:cNvPr>
          <p:cNvSpPr/>
          <p:nvPr/>
        </p:nvSpPr>
        <p:spPr>
          <a:xfrm>
            <a:off x="5311825" y="3507461"/>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 bolt 2">
            <a:extLst>
              <a:ext uri="{FF2B5EF4-FFF2-40B4-BE49-F238E27FC236}">
                <a16:creationId xmlns:a16="http://schemas.microsoft.com/office/drawing/2014/main" id="{F321512D-7ED5-EA10-935A-3AACF748A416}"/>
              </a:ext>
            </a:extLst>
          </p:cNvPr>
          <p:cNvSpPr/>
          <p:nvPr/>
        </p:nvSpPr>
        <p:spPr>
          <a:xfrm>
            <a:off x="5296935" y="3495870"/>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 bolt">
            <a:extLst>
              <a:ext uri="{FF2B5EF4-FFF2-40B4-BE49-F238E27FC236}">
                <a16:creationId xmlns:a16="http://schemas.microsoft.com/office/drawing/2014/main" id="{5E828B05-14C4-93DD-FD9E-3966892EC46D}"/>
              </a:ext>
            </a:extLst>
          </p:cNvPr>
          <p:cNvSpPr/>
          <p:nvPr/>
        </p:nvSpPr>
        <p:spPr>
          <a:xfrm>
            <a:off x="5292743" y="3482265"/>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ghtning Bolt 41">
            <a:extLst>
              <a:ext uri="{FF2B5EF4-FFF2-40B4-BE49-F238E27FC236}">
                <a16:creationId xmlns:a16="http://schemas.microsoft.com/office/drawing/2014/main" id="{CA58EC42-173C-4153-B4D0-2D89B1B9E633}"/>
              </a:ext>
            </a:extLst>
          </p:cNvPr>
          <p:cNvSpPr/>
          <p:nvPr/>
        </p:nvSpPr>
        <p:spPr>
          <a:xfrm>
            <a:off x="3803610" y="2289853"/>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ightning Bolt 42">
            <a:extLst>
              <a:ext uri="{FF2B5EF4-FFF2-40B4-BE49-F238E27FC236}">
                <a16:creationId xmlns:a16="http://schemas.microsoft.com/office/drawing/2014/main" id="{7104611C-BDDE-418D-BAD8-44E9ED941524}"/>
              </a:ext>
            </a:extLst>
          </p:cNvPr>
          <p:cNvSpPr/>
          <p:nvPr/>
        </p:nvSpPr>
        <p:spPr>
          <a:xfrm>
            <a:off x="3807800" y="2283051"/>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ghtning Bolt 48">
            <a:extLst>
              <a:ext uri="{FF2B5EF4-FFF2-40B4-BE49-F238E27FC236}">
                <a16:creationId xmlns:a16="http://schemas.microsoft.com/office/drawing/2014/main" id="{446D428C-2407-44D5-9647-12E0293F15D9}"/>
              </a:ext>
            </a:extLst>
          </p:cNvPr>
          <p:cNvSpPr/>
          <p:nvPr/>
        </p:nvSpPr>
        <p:spPr>
          <a:xfrm>
            <a:off x="3818277" y="2303458"/>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ightning Bolt 50">
            <a:extLst>
              <a:ext uri="{FF2B5EF4-FFF2-40B4-BE49-F238E27FC236}">
                <a16:creationId xmlns:a16="http://schemas.microsoft.com/office/drawing/2014/main" id="{CBF34C1D-DAF3-4E45-97A8-A5234FD44AD6}"/>
              </a:ext>
            </a:extLst>
          </p:cNvPr>
          <p:cNvSpPr/>
          <p:nvPr/>
        </p:nvSpPr>
        <p:spPr>
          <a:xfrm>
            <a:off x="3802146" y="2283051"/>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3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0" presetClass="path" presetSubtype="0" accel="50000" decel="50000" fill="hold" grpId="1" nodeType="afterEffect">
                                  <p:stCondLst>
                                    <p:cond delay="0"/>
                                  </p:stCondLst>
                                  <p:childTnLst>
                                    <p:animMotion origin="layout" path="M -3.54167E-6 -0.00023 C -3.54167E-6 0.00046 0.00391 -0.00208 0.00391 -0.00139 C 0.00443 -0.00394 0.00222 -0.00139 0.00443 -0.00255 C 0.00586 -0.00394 0.01055 -0.00833 0.0125 -0.00949 C 0.01342 -0.01065 0.01355 -0.01088 0.01563 -0.0125 C 0.01745 -0.01435 0.02136 -0.01759 0.0237 -0.01945 C 0.02735 -0.02199 0.03386 -0.02477 0.0375 -0.02685 C 0.03998 -0.02824 0.04245 -0.03079 0.04493 -0.03195 C 0.05157 -0.03495 0.05144 -0.03449 0.05808 -0.03519 C 0.07409 -0.03495 0.08985 -0.03519 0.10547 -0.0338 C 0.10951 -0.0331 0.11224 -0.03009 0.11446 -0.02824 C 0.1168 -0.02685 0.11888 -0.02685 0.12058 -0.02639 C 0.12266 -0.02431 0.12344 -0.02199 0.12578 -0.01945 C 0.12735 -0.01829 0.128 -0.01528 0.1293 -0.01389 C 0.13386 -0.00648 0.13151 -0.0125 0.13477 -0.00255 C 0.1362 0.00046 0.13868 0.00787 0.13868 0.00856 C 0.14375 0.04537 0.1392 0.01042 0.14141 0.03727 C 0.14141 0.04329 0.14375 0.0544 0.14375 0.05463 C 0.14349 0.06574 0.14375 0.0787 0.1431 0.08889 C 0.14141 0.09676 0.14102 0.10255 0.1392 0.10926 C 0.13815 0.11505 0.13946 0.1162 0.13698 0.12546 C 0.13412 0.13287 0.12487 0.15532 0.12123 0.16389 " pathEditMode="relative" rAng="0" ptsTypes="AAAAAAAAAAAAAAAAAAAAAA">
                                      <p:cBhvr>
                                        <p:cTn id="23" dur="2000" fill="hold"/>
                                        <p:tgtEl>
                                          <p:spTgt spid="14"/>
                                        </p:tgtEl>
                                        <p:attrNameLst>
                                          <p:attrName>ppt_x</p:attrName>
                                          <p:attrName>ppt_y</p:attrName>
                                        </p:attrNameLst>
                                      </p:cBhvr>
                                      <p:rCtr x="7187" y="6458"/>
                                    </p:animMotion>
                                  </p:childTnLst>
                                </p:cTn>
                              </p:par>
                              <p:par>
                                <p:cTn id="24" presetID="0" presetClass="path" presetSubtype="0" accel="50000" decel="50000" fill="hold" grpId="1" nodeType="withEffect">
                                  <p:stCondLst>
                                    <p:cond delay="0"/>
                                  </p:stCondLst>
                                  <p:childTnLst>
                                    <p:animMotion origin="layout" path="M -3.33333E-6 3.7037E-6 C -3.33333E-6 0.00023 0.00039 0.00069 0.00039 0.00092 C -3.33333E-6 0.0037 -0.00091 0.00625 -0.00143 0.00995 C -0.00143 0.01088 -0.00182 0.0118 -0.00195 0.01319 C -0.0039 0.02615 -0.00338 0.02338 -0.00429 0.03287 C -0.0039 0.05416 -0.00429 0.05347 -0.00325 0.06851 C -0.00299 0.07106 -0.00247 0.07893 -0.00195 0.08217 C -0.00143 0.08518 -0.00078 0.08865 -3.33333E-6 0.09213 C 0.00065 0.09537 0.00144 0.09861 0.00248 0.10185 C 0.00547 0.11134 0.00795 0.11736 0.01237 0.12407 C 0.0142 0.12685 0.01615 0.12939 0.0181 0.13171 C 0.02253 0.1375 0.0267 0.14351 0.03125 0.14838 C 0.03216 0.14976 0.03321 0.15092 0.03425 0.15208 C 0.03555 0.15301 0.03698 0.15324 0.03802 0.15393 C 0.03868 0.15486 0.0392 0.15601 0.03998 0.15625 C 0.0431 0.1581 0.04649 0.15879 0.04987 0.15949 C 0.06107 0.1625 0.05573 0.16111 0.06628 0.16435 C 0.0698 0.16389 0.0737 0.16365 0.07748 0.16319 C 0.07839 0.16273 0.07904 0.16203 0.07995 0.1618 C 0.0823 0.16157 0.08438 0.16134 0.08685 0.16088 C 0.08841 0.15995 0.09011 0.15879 0.09167 0.15879 C 0.10105 0.15625 0.11042 0.1581 0.11993 0.15879 C 0.12253 0.1618 0.12162 0.16203 0.12253 0.15532 " pathEditMode="relative" rAng="0" ptsTypes="AAAAAAAAAAAAAAAAAAAAAAA">
                                      <p:cBhvr>
                                        <p:cTn id="25" dur="2000" fill="hold"/>
                                        <p:tgtEl>
                                          <p:spTgt spid="12"/>
                                        </p:tgtEl>
                                        <p:attrNameLst>
                                          <p:attrName>ppt_x</p:attrName>
                                          <p:attrName>ppt_y</p:attrName>
                                        </p:attrNameLst>
                                      </p:cBhvr>
                                      <p:rCtr x="5911" y="8218"/>
                                    </p:animMotion>
                                  </p:childTnLst>
                                </p:cTn>
                              </p:par>
                            </p:childTnLst>
                          </p:cTn>
                        </p:par>
                        <p:par>
                          <p:cTn id="26" fill="hold">
                            <p:stCondLst>
                              <p:cond delay="2000"/>
                            </p:stCondLst>
                            <p:childTnLst>
                              <p:par>
                                <p:cTn id="27" presetID="1" presetClass="exit" presetSubtype="0" fill="hold" grpId="2"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par>
                          <p:cTn id="29" fill="hold">
                            <p:stCondLst>
                              <p:cond delay="2000"/>
                            </p:stCondLst>
                            <p:childTnLst>
                              <p:par>
                                <p:cTn id="30" presetID="1" presetClass="exit" presetSubtype="0" fill="hold" grpId="2" nodeType="after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26" presetClass="emph" presetSubtype="0" fill="hold" grpId="1" nodeType="withEffect">
                                  <p:stCondLst>
                                    <p:cond delay="0"/>
                                  </p:stCondLst>
                                  <p:childTnLst>
                                    <p:animEffect transition="out" filter="fade">
                                      <p:cBhvr>
                                        <p:cTn id="36" dur="500" tmFilter="0, 0; .2, .5; .8, .5; 1, 0"/>
                                        <p:tgtEl>
                                          <p:spTgt spid="30"/>
                                        </p:tgtEl>
                                      </p:cBhvr>
                                    </p:animEffect>
                                    <p:animScale>
                                      <p:cBhvr>
                                        <p:cTn id="37" dur="250" autoRev="1" fill="hold"/>
                                        <p:tgtEl>
                                          <p:spTgt spid="30"/>
                                        </p:tgtEl>
                                      </p:cBhvr>
                                      <p:by x="105000" y="105000"/>
                                    </p:animScale>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0" presetClass="path" presetSubtype="0" accel="50000" decel="50000" fill="hold" grpId="1" nodeType="withEffect">
                                  <p:stCondLst>
                                    <p:cond delay="0"/>
                                  </p:stCondLst>
                                  <p:childTnLst>
                                    <p:animMotion origin="layout" path="M 0.00065 -0.00139 L 0.00065 -0.00116 C 0.00117 0.00092 0.00156 0.0037 0.00221 0.00602 C 0.00339 0.00972 0.00482 0.01273 0.00612 0.01574 C 0.00846 0.0213 0.01081 0.02662 0.01315 0.03171 C 0.01419 0.03426 0.01523 0.03634 0.01628 0.03866 C 0.0168 0.03981 0.01732 0.0412 0.01784 0.04213 C 0.02292 0.05278 0.0194 0.04421 0.02409 0.05741 C 0.02435 0.05833 0.02474 0.0588 0.02487 0.05949 C 0.02539 0.06134 0.02604 0.06319 0.02643 0.06505 C 0.02695 0.06667 0.02721 0.06852 0.0276 0.06991 C 0.03034 0.0794 0.02708 0.06528 0.03073 0.08032 C 0.03138 0.08287 0.03177 0.08565 0.03229 0.08796 C 0.03281 0.08958 0.03346 0.09074 0.03385 0.09213 C 0.03763 0.1037 0.03333 0.09213 0.03698 0.10255 C 0.0375 0.10417 0.03815 0.10532 0.03854 0.10671 C 0.04089 0.11435 0.04141 0.11852 0.04401 0.12407 C 0.04479 0.12569 0.0457 0.12685 0.04635 0.12824 C 0.04909 0.13426 0.04583 0.1294 0.04909 0.13518 C 0.05117 0.13889 0.0543 0.14305 0.05651 0.1456 C 0.05781 0.14722 0.05924 0.14838 0.06042 0.14977 C 0.06133 0.15092 0.06198 0.15231 0.06276 0.15324 C 0.06823 0.15926 0.06341 0.14954 0.07057 0.16227 C 0.07279 0.1662 0.07383 0.16782 0.07565 0.17268 C 0.07617 0.17407 0.07669 0.17569 0.07721 0.17685 C 0.0776 0.17801 0.07813 0.1787 0.07839 0.17963 C 0.07995 0.18403 0.08047 0.18727 0.08268 0.19005 C 0.08581 0.19421 0.08411 0.19097 0.0862 0.19282 C 0.09049 0.19676 0.08568 0.19421 0.09284 0.19838 C 0.09362 0.19884 0.09453 0.1993 0.09518 0.19977 C 0.09609 0.20069 0.09674 0.20185 0.09753 0.20255 C 0.09831 0.20324 0.09922 0.20347 0.09987 0.20393 C 0.10026 0.2044 0.10286 0.20741 0.10339 0.20741 C 0.10508 0.2081 0.10677 0.20787 0.10846 0.2081 C 0.12031 0.21273 0.11576 0.21134 0.12214 0.21296 C 0.12279 0.21435 0.12357 0.21574 0.12409 0.21713 C 0.12474 0.21852 0.125 0.22014 0.12565 0.2213 C 0.13034 0.22963 0.12669 0.22268 0.13112 0.2331 C 0.13255 0.23657 0.13411 0.23958 0.13542 0.24282 C 0.13633 0.24514 0.13685 0.24792 0.13776 0.24977 C 0.13906 0.25231 0.14076 0.25393 0.14206 0.25602 C 0.14336 0.25833 0.14427 0.26088 0.14557 0.26296 C 0.14818 0.26713 0.15638 0.275 0.15807 0.27616 C 0.16081 0.27801 0.16354 0.2787 0.16628 0.27963 C 0.16901 0.28079 0.17188 0.28148 0.17448 0.28241 C 0.1832 0.28565 0.17044 0.28194 0.18268 0.28518 C 0.1849 0.28495 0.18724 0.28495 0.18932 0.28449 C 0.19128 0.28426 0.19466 0.27847 0.19479 0.27824 L 0.19909 0.27616 C 0.2 0.27454 0.20078 0.27014 0.20182 0.2713 C 0.20326 0.27292 0.20469 0.27477 0.20612 0.27616 C 0.20794 0.27801 0.2099 0.27917 0.21159 0.28102 C 0.21276 0.28241 0.21367 0.28426 0.21471 0.28588 C 0.21497 0.28773 0.21719 0.30162 0.21706 0.30255 C 0.21602 0.31412 0.21315 0.31481 0.20807 0.31921 C 0.19453 0.33148 0.20677 0.32014 0.18737 0.33241 C 0.17279 0.3419 0.16471 0.34792 0.15026 0.35393 C 0.14219 0.35741 0.13086 0.35926 0.12292 0.36088 C 0.10872 0.36065 0.09453 0.36319 0.08034 0.36018 C 0.06823 0.35787 0.05391 0.35 0.04206 0.34005 C 0.03815 0.3368 0.03424 0.33356 0.03034 0.32963 C 0.02799 0.32731 0.02552 0.32454 0.02331 0.3213 C 0.01497 0.30949 0.00599 0.29861 -0.0013 0.28449 L -0.02357 0.24074 C -0.02943 0.22917 -0.0375 0.21991 -0.04115 0.20532 C -0.04323 0.19699 -0.04544 0.18889 -0.0474 0.18032 C -0.04818 0.17708 -0.04857 0.17338 -0.04935 0.16991 C -0.05039 0.16505 -0.05169 0.16018 -0.05273 0.15532 C -0.05195 0.15231 -0.05208 0.1537 -0.05208 0.15116 " pathEditMode="relative" rAng="0" ptsTypes="AAAAAAAAAAAAAAAAAAAAAAAAAAAAAAAAAAAAAAAAAAAAAAAAAAAAAAAAAAAAAAAAAAAAA">
                                      <p:cBhvr>
                                        <p:cTn id="44" dur="3500" fill="hold"/>
                                        <p:tgtEl>
                                          <p:spTgt spid="29"/>
                                        </p:tgtEl>
                                        <p:attrNameLst>
                                          <p:attrName>ppt_x</p:attrName>
                                          <p:attrName>ppt_y</p:attrName>
                                        </p:attrNameLst>
                                      </p:cBhvr>
                                      <p:rCtr x="8151" y="18148"/>
                                    </p:animMotion>
                                  </p:childTnLst>
                                </p:cTn>
                              </p:par>
                              <p:par>
                                <p:cTn id="45" presetID="0" presetClass="path" presetSubtype="0" accel="50000" decel="50000" fill="hold" grpId="1" nodeType="withEffect">
                                  <p:stCondLst>
                                    <p:cond delay="0"/>
                                  </p:stCondLst>
                                  <p:childTnLst>
                                    <p:animMotion origin="layout" path="M 0.00208 0.00255 L 0.00208 0.00278 C 0.00234 0.00718 0.00208 0.00973 0.00313 0.01366 C 0.00456 0.01968 0.00378 0.01528 0.00625 0.022 C 0.00664 0.02292 0.00677 0.02454 0.00729 0.0257 C 0.00781 0.02709 0.00872 0.02801 0.00938 0.0294 C 0.01432 0.03959 0.00703 0.02616 0.01302 0.03681 C 0.0138 0.04051 0.01406 0.0426 0.01563 0.04607 C 0.01654 0.04815 0.01784 0.05 0.01875 0.05255 C 0.02005 0.05602 0.02109 0.05996 0.0224 0.06366 C 0.02318 0.06575 0.02422 0.06783 0.025 0.07014 C 0.02565 0.072 0.02591 0.07431 0.02656 0.07663 C 0.02721 0.07894 0.02799 0.08149 0.02865 0.08403 C 0.0306 0.0919 0.02578 0.08704 0.03333 0.10255 C 0.03581 0.10764 0.04089 0.11806 0.04219 0.12292 C 0.04284 0.1257 0.04323 0.12871 0.04427 0.13125 C 0.04505 0.13334 0.04648 0.13473 0.0474 0.13681 C 0.04805 0.13843 0.05039 0.1463 0.05104 0.14885 C 0.05156 0.15093 0.05182 0.15325 0.0526 0.15533 C 0.05404 0.15973 0.05586 0.16366 0.05729 0.16829 C 0.05807 0.17084 0.05859 0.17385 0.05938 0.17663 C 0.06029 0.17987 0.06159 0.18311 0.0625 0.18681 C 0.07109 0.22408 0.06172 0.18959 0.06771 0.21088 C 0.06823 0.21737 0.0681 0.21737 0.06979 0.22477 C 0.07018 0.22663 0.07057 0.22848 0.07135 0.23033 C 0.075 0.23959 0.07331 0.22616 0.0776 0.24514 C 0.07878 0.25024 0.07995 0.25602 0.08177 0.26088 C 0.08203 0.26181 0.08242 0.2625 0.08281 0.26366 C 0.08424 0.26875 0.08372 0.26945 0.0849 0.2757 C 0.08516 0.27709 0.08555 0.27871 0.08594 0.28033 C 0.08568 0.28357 0.08594 0.28727 0.08542 0.29051 C 0.08477 0.29352 0.08255 0.29468 0.08125 0.29607 C 0.07839 0.29885 0.08086 0.29653 0.07813 0.30163 C 0.07747 0.30255 0.07669 0.30325 0.07604 0.3044 C 0.07474 0.30602 0.07344 0.30788 0.0724 0.30996 C 0.07096 0.3125 0.06875 0.31829 0.06875 0.31852 C 0.06602 0.31575 0.06302 0.31459 0.06354 0.30718 C 0.06354 0.30556 0.06523 0.30649 0.06615 0.30625 C 0.07214 0.30741 0.07227 0.30741 0.06667 0.30625 " pathEditMode="relative" rAng="0" ptsTypes="AAAAAAAAAAAAAAAAAAAAAAAAAAAAAAAAAAAAAAA">
                                      <p:cBhvr>
                                        <p:cTn id="46" dur="2000" fill="hold"/>
                                        <p:tgtEl>
                                          <p:spTgt spid="28"/>
                                        </p:tgtEl>
                                        <p:attrNameLst>
                                          <p:attrName>ppt_x</p:attrName>
                                          <p:attrName>ppt_y</p:attrName>
                                        </p:attrNameLst>
                                      </p:cBhvr>
                                      <p:rCtr x="4193" y="15787"/>
                                    </p:animMotion>
                                  </p:childTnLst>
                                </p:cTn>
                              </p:par>
                            </p:childTnLst>
                          </p:cTn>
                        </p:par>
                        <p:par>
                          <p:cTn id="47" fill="hold">
                            <p:stCondLst>
                              <p:cond delay="6000"/>
                            </p:stCondLst>
                            <p:childTnLst>
                              <p:par>
                                <p:cTn id="48" presetID="1" presetClass="exit" presetSubtype="0" fill="hold" grpId="2" nodeType="afterEffect">
                                  <p:stCondLst>
                                    <p:cond delay="0"/>
                                  </p:stCondLst>
                                  <p:childTnLst>
                                    <p:set>
                                      <p:cBhvr>
                                        <p:cTn id="49" dur="1" fill="hold">
                                          <p:stCondLst>
                                            <p:cond delay="0"/>
                                          </p:stCondLst>
                                        </p:cTn>
                                        <p:tgtEl>
                                          <p:spTgt spid="29"/>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childTnLst>
                          </p:cTn>
                        </p:par>
                        <p:par>
                          <p:cTn id="58" fill="hold">
                            <p:stCondLst>
                              <p:cond delay="6000"/>
                            </p:stCondLst>
                            <p:childTnLst>
                              <p:par>
                                <p:cTn id="59" presetID="0" presetClass="path" presetSubtype="0" accel="50000" decel="50000" fill="hold" grpId="1" nodeType="afterEffect">
                                  <p:stCondLst>
                                    <p:cond delay="0"/>
                                  </p:stCondLst>
                                  <p:childTnLst>
                                    <p:animMotion origin="layout" path="M -3.54167E-6 -0.00023 C -3.54167E-6 0.00046 0.00391 -0.00208 0.00391 -0.00139 C 0.00443 -0.00394 0.00222 -0.00139 0.00443 -0.00255 C 0.00586 -0.00394 0.01055 -0.00833 0.0125 -0.00949 C 0.01342 -0.01065 0.01355 -0.01088 0.01563 -0.0125 C 0.01745 -0.01435 0.02136 -0.01759 0.0237 -0.01945 C 0.02735 -0.02199 0.03386 -0.02477 0.0375 -0.02685 C 0.03998 -0.02824 0.04245 -0.03079 0.04493 -0.03195 C 0.05157 -0.03495 0.05144 -0.03449 0.05808 -0.03519 C 0.07409 -0.03495 0.08985 -0.03519 0.10547 -0.0338 C 0.10951 -0.0331 0.11224 -0.03009 0.11446 -0.02824 C 0.1168 -0.02685 0.11888 -0.02685 0.12058 -0.02639 C 0.12266 -0.02431 0.12344 -0.02199 0.12578 -0.01945 C 0.12735 -0.01829 0.128 -0.01528 0.1293 -0.01389 C 0.13386 -0.00648 0.13151 -0.0125 0.13477 -0.00255 C 0.1362 0.00046 0.13868 0.00787 0.13868 0.00856 C 0.14375 0.04537 0.1392 0.01042 0.14141 0.03727 C 0.14141 0.04329 0.14375 0.0544 0.14375 0.05463 C 0.14349 0.06574 0.14375 0.0787 0.1431 0.08889 C 0.14141 0.09676 0.14102 0.10255 0.1392 0.10926 C 0.13815 0.11505 0.13946 0.1162 0.13698 0.12546 C 0.13412 0.13287 0.12487 0.15532 0.12123 0.16389 " pathEditMode="relative" rAng="0" ptsTypes="AAAAAAAAAAAAAAAAAAAAAA">
                                      <p:cBhvr>
                                        <p:cTn id="60" dur="2000" fill="hold"/>
                                        <p:tgtEl>
                                          <p:spTgt spid="43"/>
                                        </p:tgtEl>
                                        <p:attrNameLst>
                                          <p:attrName>ppt_x</p:attrName>
                                          <p:attrName>ppt_y</p:attrName>
                                        </p:attrNameLst>
                                      </p:cBhvr>
                                      <p:rCtr x="7187" y="6458"/>
                                    </p:animMotion>
                                  </p:childTnLst>
                                </p:cTn>
                              </p:par>
                              <p:par>
                                <p:cTn id="61" presetID="0" presetClass="path" presetSubtype="0" accel="50000" decel="50000" fill="hold" grpId="1" nodeType="withEffect">
                                  <p:stCondLst>
                                    <p:cond delay="0"/>
                                  </p:stCondLst>
                                  <p:childTnLst>
                                    <p:animMotion origin="layout" path="M -2.29167E-6 1.11111E-6 C -2.29167E-6 0.00023 0.00039 0.00069 0.00039 0.00092 C -2.29167E-6 0.0037 -0.00091 0.00625 -0.00143 0.00995 C -0.00143 0.01088 -0.00182 0.0118 -0.00195 0.01319 C -0.0039 0.02616 -0.00338 0.02338 -0.00429 0.03287 C -0.0039 0.05417 -0.00429 0.05347 -0.00325 0.06852 C -0.00299 0.07106 -0.00247 0.07893 -0.00195 0.08217 C -0.00143 0.08518 -0.00078 0.08866 -2.29167E-6 0.09213 C 0.00065 0.09537 0.00143 0.09861 0.00248 0.10185 C 0.00547 0.11134 0.00795 0.11736 0.01237 0.12407 C 0.0142 0.12685 0.01615 0.1294 0.0181 0.13171 C 0.02253 0.1375 0.0267 0.14352 0.03125 0.14838 C 0.03216 0.14977 0.03321 0.15092 0.03425 0.15208 C 0.03555 0.15301 0.03698 0.15324 0.03802 0.15393 C 0.03867 0.15486 0.0392 0.15602 0.03998 0.15625 C 0.0431 0.1581 0.04649 0.1588 0.04987 0.15949 C 0.06107 0.1625 0.05573 0.16111 0.06628 0.16435 C 0.06979 0.16389 0.0737 0.16366 0.07748 0.16319 C 0.07839 0.16273 0.07904 0.16204 0.07995 0.1618 C 0.08229 0.16157 0.08438 0.16134 0.08685 0.16088 C 0.08841 0.15995 0.09011 0.1588 0.09167 0.1588 C 0.10104 0.15625 0.11042 0.1581 0.11992 0.1588 C 0.12253 0.1618 0.12162 0.16204 0.12253 0.15532 " pathEditMode="relative" rAng="0" ptsTypes="AAAAAAAAAAAAAAAAAAAAAAA">
                                      <p:cBhvr>
                                        <p:cTn id="62" dur="2000" fill="hold"/>
                                        <p:tgtEl>
                                          <p:spTgt spid="42"/>
                                        </p:tgtEl>
                                        <p:attrNameLst>
                                          <p:attrName>ppt_x</p:attrName>
                                          <p:attrName>ppt_y</p:attrName>
                                        </p:attrNameLst>
                                      </p:cBhvr>
                                      <p:rCtr x="5911" y="8218"/>
                                    </p:animMotion>
                                  </p:childTnLst>
                                </p:cTn>
                              </p:par>
                            </p:childTnLst>
                          </p:cTn>
                        </p:par>
                        <p:par>
                          <p:cTn id="63" fill="hold">
                            <p:stCondLst>
                              <p:cond delay="8000"/>
                            </p:stCondLst>
                            <p:childTnLst>
                              <p:par>
                                <p:cTn id="64" presetID="1" presetClass="exit" presetSubtype="0" fill="hold" grpId="2" nodeType="afterEffect">
                                  <p:stCondLst>
                                    <p:cond delay="0"/>
                                  </p:stCondLst>
                                  <p:childTnLst>
                                    <p:set>
                                      <p:cBhvr>
                                        <p:cTn id="65" dur="1" fill="hold">
                                          <p:stCondLst>
                                            <p:cond delay="0"/>
                                          </p:stCondLst>
                                        </p:cTn>
                                        <p:tgtEl>
                                          <p:spTgt spid="43"/>
                                        </p:tgtEl>
                                        <p:attrNameLst>
                                          <p:attrName>style.visibility</p:attrName>
                                        </p:attrNameLst>
                                      </p:cBhvr>
                                      <p:to>
                                        <p:strVal val="hidden"/>
                                      </p:to>
                                    </p:set>
                                  </p:childTnLst>
                                </p:cTn>
                              </p:par>
                            </p:childTnLst>
                          </p:cTn>
                        </p:par>
                        <p:par>
                          <p:cTn id="66" fill="hold">
                            <p:stCondLst>
                              <p:cond delay="8000"/>
                            </p:stCondLst>
                            <p:childTnLst>
                              <p:par>
                                <p:cTn id="67" presetID="1" presetClass="exit" presetSubtype="0" fill="hold" grpId="2" nodeType="afterEffect">
                                  <p:stCondLst>
                                    <p:cond delay="0"/>
                                  </p:stCondLst>
                                  <p:childTnLst>
                                    <p:set>
                                      <p:cBhvr>
                                        <p:cTn id="68" dur="1" fill="hold">
                                          <p:stCondLst>
                                            <p:cond delay="0"/>
                                          </p:stCondLst>
                                        </p:cTn>
                                        <p:tgtEl>
                                          <p:spTgt spid="42"/>
                                        </p:tgtEl>
                                        <p:attrNameLst>
                                          <p:attrName>style.visibility</p:attrName>
                                        </p:attrNameLst>
                                      </p:cBhvr>
                                      <p:to>
                                        <p:strVal val="hidden"/>
                                      </p:to>
                                    </p:set>
                                  </p:childTnLst>
                                </p:cTn>
                              </p:par>
                            </p:childTnLst>
                          </p:cTn>
                        </p:par>
                        <p:par>
                          <p:cTn id="69" fill="hold">
                            <p:stCondLst>
                              <p:cond delay="8000"/>
                            </p:stCondLst>
                            <p:childTnLst>
                              <p:par>
                                <p:cTn id="70" presetID="1" presetClass="entr" presetSubtype="0"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grpId="1" nodeType="withEffect">
                                  <p:stCondLst>
                                    <p:cond delay="0"/>
                                  </p:stCondLst>
                                  <p:childTnLst>
                                    <p:animMotion origin="layout" path="M 0.00065 -0.00139 L 0.00065 -0.00116 C 0.00117 0.00093 0.00156 0.0037 0.00221 0.00602 C 0.00339 0.00972 0.00482 0.01273 0.00612 0.01574 C 0.00846 0.0213 0.01081 0.02662 0.01315 0.03171 C 0.01419 0.03426 0.01524 0.03634 0.01628 0.03866 C 0.0168 0.03982 0.01732 0.0412 0.01784 0.04213 C 0.02292 0.05278 0.0194 0.04421 0.02409 0.05741 C 0.02435 0.05833 0.02474 0.0588 0.02487 0.05949 C 0.02539 0.06134 0.02604 0.0632 0.02643 0.06505 C 0.02695 0.06667 0.02721 0.06852 0.02761 0.06991 C 0.03034 0.0794 0.02708 0.06528 0.03073 0.08033 C 0.03138 0.08287 0.03177 0.08565 0.03229 0.08796 C 0.03281 0.08958 0.03346 0.09074 0.03386 0.09213 C 0.03763 0.1037 0.03333 0.09213 0.03698 0.10255 C 0.0375 0.10417 0.03815 0.10533 0.03854 0.10671 C 0.04089 0.11435 0.04141 0.11852 0.04401 0.12408 C 0.04479 0.1257 0.0457 0.12685 0.04636 0.12824 C 0.04909 0.13426 0.04583 0.1294 0.04909 0.13519 C 0.05117 0.13889 0.0543 0.14306 0.05651 0.1456 C 0.05781 0.14722 0.05925 0.14838 0.06042 0.14977 C 0.06133 0.15093 0.06198 0.15232 0.06276 0.15324 C 0.06823 0.15926 0.06341 0.14954 0.07057 0.16227 C 0.07279 0.1662 0.07383 0.16783 0.07565 0.17269 C 0.07617 0.17408 0.07669 0.1757 0.07721 0.17685 C 0.07761 0.17801 0.07813 0.1787 0.07839 0.17963 C 0.07995 0.18403 0.08047 0.18727 0.08268 0.19005 C 0.08581 0.19421 0.08412 0.19097 0.0862 0.19283 C 0.0905 0.19676 0.08568 0.19421 0.09284 0.19838 C 0.09362 0.19884 0.09453 0.19931 0.09518 0.19977 C 0.09609 0.2007 0.09675 0.20185 0.09753 0.20255 C 0.09831 0.20324 0.09922 0.20347 0.09987 0.20394 C 0.10026 0.2044 0.10287 0.20741 0.10339 0.20741 C 0.10508 0.2081 0.10677 0.20787 0.10846 0.2081 C 0.12031 0.21273 0.11576 0.21134 0.12214 0.21296 C 0.12279 0.21435 0.12357 0.21574 0.12409 0.21713 C 0.12474 0.21852 0.125 0.22014 0.12565 0.2213 C 0.13034 0.22963 0.12669 0.22269 0.13112 0.2331 C 0.13255 0.23658 0.13412 0.23958 0.13542 0.24283 C 0.13633 0.24514 0.13685 0.24792 0.13776 0.24977 C 0.13906 0.25232 0.14076 0.25394 0.14206 0.25602 C 0.14336 0.25833 0.14427 0.26088 0.14557 0.26296 C 0.14818 0.26713 0.15638 0.275 0.15807 0.27616 C 0.16081 0.27801 0.16354 0.2787 0.16628 0.27963 C 0.16901 0.28079 0.17188 0.28148 0.17448 0.28241 C 0.1832 0.28565 0.17044 0.28195 0.18268 0.28519 C 0.1849 0.28495 0.18724 0.28495 0.18932 0.28449 C 0.19128 0.28426 0.19466 0.27847 0.19479 0.27824 L 0.19909 0.27616 C 0.2 0.27454 0.20078 0.27014 0.20182 0.2713 C 0.20326 0.27292 0.20469 0.27477 0.20612 0.27616 C 0.20794 0.27801 0.2099 0.27917 0.21159 0.28102 C 0.21276 0.28241 0.21367 0.28426 0.21471 0.28588 C 0.21497 0.28773 0.21719 0.30162 0.21706 0.30255 C 0.21602 0.31412 0.21315 0.31482 0.20807 0.31921 C 0.19453 0.33148 0.20677 0.32014 0.18737 0.33241 C 0.17279 0.3419 0.16471 0.34792 0.15026 0.35394 C 0.14219 0.35741 0.13086 0.35926 0.12292 0.36088 C 0.10872 0.36065 0.09453 0.3632 0.08034 0.36019 C 0.06823 0.35787 0.05391 0.35 0.04206 0.34005 C 0.03815 0.33681 0.03425 0.33357 0.03034 0.32963 C 0.028 0.32732 0.02552 0.32454 0.02331 0.3213 C 0.01497 0.30949 0.00599 0.29861 -0.0013 0.28449 L -0.02357 0.24074 C -0.02943 0.22917 -0.0375 0.21991 -0.04114 0.20533 C -0.04323 0.19699 -0.04544 0.18889 -0.04739 0.18033 C -0.04818 0.17708 -0.04857 0.17338 -0.04935 0.16991 C -0.05039 0.16505 -0.05169 0.16019 -0.05273 0.15533 C -0.05195 0.15232 -0.05208 0.1537 -0.05208 0.15116 " pathEditMode="relative" rAng="0" ptsTypes="AAAAAAAAAAAAAAAAAAAAAAAAAAAAAAAAAAAAAAAAAAAAAAAAAAAAAAAAAAAAAAAAAAAAA">
                                      <p:cBhvr>
                                        <p:cTn id="75" dur="3500" fill="hold"/>
                                        <p:tgtEl>
                                          <p:spTgt spid="36"/>
                                        </p:tgtEl>
                                        <p:attrNameLst>
                                          <p:attrName>ppt_x</p:attrName>
                                          <p:attrName>ppt_y</p:attrName>
                                        </p:attrNameLst>
                                      </p:cBhvr>
                                      <p:rCtr x="8151" y="18148"/>
                                    </p:animMotion>
                                  </p:childTnLst>
                                </p:cTn>
                              </p:par>
                              <p:par>
                                <p:cTn id="76" presetID="0" presetClass="path" presetSubtype="0" accel="50000" decel="50000" fill="hold" grpId="1" nodeType="withEffect">
                                  <p:stCondLst>
                                    <p:cond delay="0"/>
                                  </p:stCondLst>
                                  <p:childTnLst>
                                    <p:animMotion origin="layout" path="M 0.00208 0.00254 L 0.00208 0.00278 C 0.00234 0.00717 0.00208 0.00972 0.00313 0.01366 C 0.00456 0.01967 0.00378 0.01528 0.00625 0.02199 C 0.00664 0.02292 0.00677 0.02454 0.00729 0.02569 C 0.00781 0.02708 0.00872 0.02801 0.00938 0.0294 C 0.01432 0.03958 0.00703 0.02616 0.01302 0.0368 C 0.0138 0.04051 0.01406 0.04259 0.01563 0.04606 C 0.01654 0.04815 0.01784 0.05 0.01875 0.05254 C 0.02005 0.05602 0.02109 0.05995 0.0224 0.06366 C 0.02318 0.06574 0.02422 0.06782 0.025 0.07014 C 0.02565 0.07199 0.02591 0.0743 0.02656 0.07662 C 0.02721 0.07893 0.028 0.08148 0.02865 0.08403 C 0.0306 0.0919 0.02578 0.08704 0.03333 0.10254 C 0.03581 0.10764 0.04089 0.11805 0.04219 0.12292 C 0.04284 0.12569 0.04323 0.1287 0.04427 0.13125 C 0.04505 0.13333 0.04649 0.13472 0.0474 0.1368 C 0.04805 0.13842 0.05039 0.14629 0.05104 0.14884 C 0.05156 0.15092 0.05182 0.15324 0.05261 0.15532 C 0.05404 0.15972 0.05586 0.16366 0.05729 0.16829 C 0.05807 0.17083 0.05859 0.17384 0.05938 0.17662 C 0.06029 0.17986 0.06159 0.1831 0.0625 0.1868 C 0.07109 0.22407 0.06172 0.18958 0.06771 0.21088 C 0.06823 0.21736 0.0681 0.21736 0.06979 0.22477 C 0.07018 0.22662 0.07057 0.22847 0.07136 0.23032 C 0.075 0.23958 0.07331 0.22616 0.07761 0.24514 C 0.07878 0.25023 0.07995 0.25602 0.08177 0.26088 C 0.08203 0.2618 0.08242 0.2625 0.08281 0.26366 C 0.08425 0.26875 0.08372 0.26944 0.0849 0.27569 C 0.08516 0.27708 0.08555 0.2787 0.08594 0.28032 C 0.08568 0.28356 0.08594 0.28727 0.08542 0.29051 C 0.08477 0.29352 0.08255 0.29467 0.08125 0.29606 C 0.07839 0.29884 0.08086 0.29653 0.07813 0.30162 C 0.07747 0.30254 0.07669 0.30324 0.07604 0.3044 C 0.07474 0.30602 0.07344 0.30787 0.0724 0.30995 C 0.07096 0.3125 0.06875 0.31829 0.06875 0.31852 C 0.06602 0.31574 0.06302 0.31458 0.06354 0.30717 C 0.06354 0.30555 0.06524 0.30648 0.06615 0.30625 C 0.07214 0.30741 0.07227 0.30741 0.06667 0.30625 " pathEditMode="relative" rAng="0" ptsTypes="AAAAAAAAAAAAAAAAAAAAAAAAAAAAAAAAAAAAAAA">
                                      <p:cBhvr>
                                        <p:cTn id="77" dur="2000" fill="hold"/>
                                        <p:tgtEl>
                                          <p:spTgt spid="35"/>
                                        </p:tgtEl>
                                        <p:attrNameLst>
                                          <p:attrName>ppt_x</p:attrName>
                                          <p:attrName>ppt_y</p:attrName>
                                        </p:attrNameLst>
                                      </p:cBhvr>
                                      <p:rCtr x="4193" y="15787"/>
                                    </p:animMotion>
                                  </p:childTnLst>
                                </p:cTn>
                              </p:par>
                            </p:childTnLst>
                          </p:cTn>
                        </p:par>
                        <p:par>
                          <p:cTn id="78" fill="hold">
                            <p:stCondLst>
                              <p:cond delay="11500"/>
                            </p:stCondLst>
                            <p:childTnLst>
                              <p:par>
                                <p:cTn id="79" presetID="1" presetClass="exit" presetSubtype="0" fill="hold" grpId="2" nodeType="afterEffect">
                                  <p:stCondLst>
                                    <p:cond delay="0"/>
                                  </p:stCondLst>
                                  <p:childTnLst>
                                    <p:set>
                                      <p:cBhvr>
                                        <p:cTn id="80" dur="1" fill="hold">
                                          <p:stCondLst>
                                            <p:cond delay="0"/>
                                          </p:stCondLst>
                                        </p:cTn>
                                        <p:tgtEl>
                                          <p:spTgt spid="36"/>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35"/>
                                        </p:tgtEl>
                                        <p:attrNameLst>
                                          <p:attrName>style.visibility</p:attrName>
                                        </p:attrNameLst>
                                      </p:cBhvr>
                                      <p:to>
                                        <p:strVal val="hidden"/>
                                      </p:to>
                                    </p:set>
                                  </p:childTnLst>
                                </p:cTn>
                              </p:par>
                            </p:childTnLst>
                          </p:cTn>
                        </p:par>
                        <p:par>
                          <p:cTn id="83" fill="hold">
                            <p:stCondLst>
                              <p:cond delay="11500"/>
                            </p:stCondLst>
                            <p:childTnLst>
                              <p:par>
                                <p:cTn id="84" presetID="1"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par>
                          <p:cTn id="86" fill="hold">
                            <p:stCondLst>
                              <p:cond delay="11500"/>
                            </p:stCondLst>
                            <p:childTnLst>
                              <p:par>
                                <p:cTn id="87" presetID="1"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par>
                          <p:cTn id="89" fill="hold">
                            <p:stCondLst>
                              <p:cond delay="11500"/>
                            </p:stCondLst>
                            <p:childTnLst>
                              <p:par>
                                <p:cTn id="90" presetID="0" presetClass="path" presetSubtype="0" accel="50000" decel="50000" fill="hold" grpId="1" nodeType="afterEffect">
                                  <p:stCondLst>
                                    <p:cond delay="0"/>
                                  </p:stCondLst>
                                  <p:childTnLst>
                                    <p:animMotion origin="layout" path="M -2.70833E-6 -0.00023 C -2.70833E-6 0.00046 0.00391 -0.00208 0.00391 -0.00139 C 0.00443 -0.00394 0.00222 -0.00139 0.00443 -0.00255 C 0.00586 -0.00394 0.01055 -0.00833 0.0125 -0.00949 C 0.01341 -0.01065 0.01354 -0.01088 0.01563 -0.0125 C 0.01745 -0.01435 0.02136 -0.01759 0.0237 -0.01945 C 0.02735 -0.02199 0.03386 -0.02477 0.0375 -0.02685 C 0.03998 -0.02824 0.04245 -0.03079 0.04492 -0.03195 C 0.05157 -0.03495 0.05144 -0.03449 0.05808 -0.03519 C 0.07409 -0.03495 0.08985 -0.03519 0.10547 -0.0338 C 0.10951 -0.0331 0.11224 -0.03009 0.11446 -0.02824 C 0.1168 -0.02685 0.11888 -0.02685 0.12058 -0.02639 C 0.12266 -0.02431 0.12344 -0.02199 0.12578 -0.01945 C 0.12735 -0.01829 0.128 -0.01528 0.1293 -0.01389 C 0.13386 -0.00648 0.13151 -0.0125 0.13477 -0.00255 C 0.1362 0.00046 0.13867 0.00787 0.13867 0.00856 C 0.14375 0.04537 0.1392 0.01042 0.14141 0.03727 C 0.14141 0.04329 0.14375 0.0544 0.14375 0.05463 C 0.14349 0.06574 0.14375 0.0787 0.1431 0.08889 C 0.14141 0.09676 0.14102 0.10255 0.1392 0.10926 C 0.13815 0.11505 0.13946 0.1162 0.13698 0.12546 C 0.13412 0.13287 0.12487 0.15532 0.12123 0.16389 " pathEditMode="relative" rAng="0" ptsTypes="AAAAAAAAAAAAAAAAAAAAAA">
                                      <p:cBhvr>
                                        <p:cTn id="91" dur="2000" fill="hold"/>
                                        <p:tgtEl>
                                          <p:spTgt spid="51"/>
                                        </p:tgtEl>
                                        <p:attrNameLst>
                                          <p:attrName>ppt_x</p:attrName>
                                          <p:attrName>ppt_y</p:attrName>
                                        </p:attrNameLst>
                                      </p:cBhvr>
                                      <p:rCtr x="7187" y="6458"/>
                                    </p:animMotion>
                                  </p:childTnLst>
                                </p:cTn>
                              </p:par>
                              <p:par>
                                <p:cTn id="92" presetID="0" presetClass="path" presetSubtype="0" accel="50000" decel="50000" fill="hold" grpId="1" nodeType="withEffect">
                                  <p:stCondLst>
                                    <p:cond delay="0"/>
                                  </p:stCondLst>
                                  <p:childTnLst>
                                    <p:animMotion origin="layout" path="M -4.16667E-6 -2.22222E-6 C -4.16667E-6 0.00023 0.00039 0.0007 0.00039 0.00093 C -4.16667E-6 0.00371 -0.00091 0.00625 -0.00143 0.00996 C -0.00143 0.01088 -0.00182 0.01181 -0.00195 0.0132 C -0.0039 0.02616 -0.00338 0.02338 -0.00429 0.03287 C -0.0039 0.05417 -0.00429 0.05347 -0.00325 0.06852 C -0.00299 0.07107 -0.00247 0.07894 -0.00195 0.08218 C -0.00143 0.08519 -0.00078 0.08866 -4.16667E-6 0.09213 C 0.00066 0.09537 0.00144 0.09861 0.00248 0.10185 C 0.00547 0.11134 0.00795 0.11736 0.01237 0.12408 C 0.0142 0.12685 0.01615 0.1294 0.0181 0.13172 C 0.02253 0.1375 0.0267 0.14352 0.03125 0.14838 C 0.03217 0.14977 0.03321 0.15093 0.03425 0.15209 C 0.03555 0.15301 0.03698 0.15324 0.03803 0.15394 C 0.03868 0.15486 0.0392 0.15602 0.03998 0.15625 C 0.0431 0.1581 0.04649 0.1588 0.04987 0.15949 C 0.06107 0.1625 0.05573 0.16111 0.06628 0.16435 C 0.0698 0.16389 0.0737 0.16366 0.07748 0.1632 C 0.07839 0.16273 0.07904 0.16204 0.07995 0.16181 C 0.0823 0.16158 0.08438 0.16134 0.08685 0.16088 C 0.08842 0.15996 0.09011 0.1588 0.09167 0.1588 C 0.10105 0.15625 0.11042 0.1581 0.11993 0.1588 C 0.12253 0.16181 0.12162 0.16204 0.12253 0.15533 " pathEditMode="relative" rAng="0" ptsTypes="AAAAAAAAAAAAAAAAAAAAAAA">
                                      <p:cBhvr>
                                        <p:cTn id="93" dur="2000" fill="hold"/>
                                        <p:tgtEl>
                                          <p:spTgt spid="49"/>
                                        </p:tgtEl>
                                        <p:attrNameLst>
                                          <p:attrName>ppt_x</p:attrName>
                                          <p:attrName>ppt_y</p:attrName>
                                        </p:attrNameLst>
                                      </p:cBhvr>
                                      <p:rCtr x="5911" y="8218"/>
                                    </p:animMotion>
                                  </p:childTnLst>
                                </p:cTn>
                              </p:par>
                            </p:childTnLst>
                          </p:cTn>
                        </p:par>
                        <p:par>
                          <p:cTn id="94" fill="hold">
                            <p:stCondLst>
                              <p:cond delay="13500"/>
                            </p:stCondLst>
                            <p:childTnLst>
                              <p:par>
                                <p:cTn id="95" presetID="1" presetClass="exit" presetSubtype="0" fill="hold" grpId="2" nodeType="afterEffect">
                                  <p:stCondLst>
                                    <p:cond delay="0"/>
                                  </p:stCondLst>
                                  <p:childTnLst>
                                    <p:set>
                                      <p:cBhvr>
                                        <p:cTn id="96" dur="1" fill="hold">
                                          <p:stCondLst>
                                            <p:cond delay="0"/>
                                          </p:stCondLst>
                                        </p:cTn>
                                        <p:tgtEl>
                                          <p:spTgt spid="51"/>
                                        </p:tgtEl>
                                        <p:attrNameLst>
                                          <p:attrName>style.visibility</p:attrName>
                                        </p:attrNameLst>
                                      </p:cBhvr>
                                      <p:to>
                                        <p:strVal val="hidden"/>
                                      </p:to>
                                    </p:set>
                                  </p:childTnLst>
                                </p:cTn>
                              </p:par>
                            </p:childTnLst>
                          </p:cTn>
                        </p:par>
                        <p:par>
                          <p:cTn id="97" fill="hold">
                            <p:stCondLst>
                              <p:cond delay="13500"/>
                            </p:stCondLst>
                            <p:childTnLst>
                              <p:par>
                                <p:cTn id="98" presetID="1" presetClass="exit" presetSubtype="0" fill="hold" grpId="2" nodeType="afterEffect">
                                  <p:stCondLst>
                                    <p:cond delay="0"/>
                                  </p:stCondLst>
                                  <p:childTnLst>
                                    <p:set>
                                      <p:cBhvr>
                                        <p:cTn id="99" dur="1" fill="hold">
                                          <p:stCondLst>
                                            <p:cond delay="0"/>
                                          </p:stCondLst>
                                        </p:cTn>
                                        <p:tgtEl>
                                          <p:spTgt spid="49"/>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2"/>
                                        </p:tgtEl>
                                        <p:attrNameLst>
                                          <p:attrName>style.visibility</p:attrName>
                                        </p:attrNameLst>
                                      </p:cBhvr>
                                      <p:to>
                                        <p:strVal val="visible"/>
                                      </p:to>
                                    </p:set>
                                  </p:childTnLst>
                                </p:cTn>
                              </p:par>
                            </p:childTnLst>
                          </p:cTn>
                        </p:par>
                        <p:par>
                          <p:cTn id="102" fill="hold">
                            <p:stCondLst>
                              <p:cond delay="13500"/>
                            </p:stCondLst>
                            <p:childTnLst>
                              <p:par>
                                <p:cTn id="103" presetID="1" presetClass="entr" presetSubtype="0"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par>
                                <p:cTn id="107" presetID="0" presetClass="path" presetSubtype="0" accel="50000" decel="50000" fill="hold" grpId="1" nodeType="withEffect">
                                  <p:stCondLst>
                                    <p:cond delay="0"/>
                                  </p:stCondLst>
                                  <p:childTnLst>
                                    <p:animMotion origin="layout" path="M 0.00208 0.00255 L 0.00208 0.00278 C 0.00234 0.00718 0.00208 0.00973 0.00312 0.01366 C 0.00456 0.01968 0.00377 0.01528 0.00625 0.022 C 0.00664 0.02292 0.00677 0.02454 0.00729 0.0257 C 0.00781 0.02709 0.00872 0.02801 0.00937 0.0294 C 0.01432 0.03959 0.00703 0.02616 0.01302 0.03681 C 0.0138 0.04051 0.01406 0.0426 0.01562 0.04607 C 0.01653 0.04815 0.01784 0.05 0.01875 0.05255 C 0.02005 0.05602 0.02109 0.05996 0.02239 0.06366 C 0.02318 0.06575 0.02422 0.06783 0.025 0.07014 C 0.02565 0.072 0.02591 0.07431 0.02656 0.07663 C 0.02721 0.07894 0.02799 0.08149 0.02864 0.08403 C 0.0306 0.0919 0.02578 0.08704 0.03333 0.10255 C 0.03581 0.10764 0.04088 0.11806 0.04219 0.12292 C 0.04284 0.1257 0.04323 0.12871 0.04427 0.13125 C 0.04505 0.13334 0.04648 0.13473 0.04739 0.13681 C 0.04805 0.13843 0.05039 0.1463 0.05104 0.14885 C 0.05156 0.15093 0.05182 0.15325 0.0526 0.15533 C 0.05403 0.15973 0.05586 0.16366 0.05729 0.16829 C 0.05807 0.17084 0.05859 0.17385 0.05937 0.17663 C 0.06028 0.17987 0.06159 0.18311 0.0625 0.18681 C 0.07109 0.22408 0.06172 0.18959 0.06771 0.21088 C 0.06823 0.21737 0.0681 0.21737 0.06979 0.22477 C 0.07018 0.22663 0.07057 0.22848 0.07135 0.23033 C 0.075 0.23959 0.07331 0.22616 0.0776 0.24514 C 0.07877 0.25024 0.07995 0.25602 0.08177 0.26088 C 0.08203 0.26181 0.08242 0.2625 0.08281 0.26366 C 0.08424 0.26875 0.08372 0.26945 0.08489 0.2757 C 0.08515 0.27709 0.08555 0.27871 0.08594 0.28033 C 0.08568 0.28357 0.08594 0.28727 0.08542 0.29051 C 0.08476 0.29352 0.08255 0.29468 0.08125 0.29607 C 0.07838 0.29885 0.08086 0.29653 0.07812 0.30163 C 0.07747 0.30255 0.07669 0.30325 0.07604 0.3044 C 0.07474 0.30602 0.07344 0.30788 0.07239 0.30996 C 0.07096 0.3125 0.06875 0.31829 0.06875 0.31852 C 0.06601 0.31575 0.06302 0.31459 0.06354 0.30718 C 0.06354 0.30556 0.06523 0.30649 0.06614 0.30625 C 0.07213 0.30741 0.07226 0.30741 0.06667 0.30625 " pathEditMode="relative" rAng="0" ptsTypes="AAAAAAAAAAAAAAAAAAAAAAAAAAAAAAAAAAAAAAA">
                                      <p:cBhvr>
                                        <p:cTn id="108" dur="2000" fill="hold"/>
                                        <p:tgtEl>
                                          <p:spTgt spid="37"/>
                                        </p:tgtEl>
                                        <p:attrNameLst>
                                          <p:attrName>ppt_x</p:attrName>
                                          <p:attrName>ppt_y</p:attrName>
                                        </p:attrNameLst>
                                      </p:cBhvr>
                                      <p:rCtr x="4193" y="15787"/>
                                    </p:animMotion>
                                  </p:childTnLst>
                                </p:cTn>
                              </p:par>
                              <p:par>
                                <p:cTn id="109" presetID="0" presetClass="path" presetSubtype="0" accel="50000" decel="50000" fill="hold" grpId="2" nodeType="withEffect">
                                  <p:stCondLst>
                                    <p:cond delay="0"/>
                                  </p:stCondLst>
                                  <p:childTnLst>
                                    <p:animMotion origin="layout" path="M 0.0026 0.00555 L 0.0026 0.00555 C 0.00351 0.00648 0.00443 0.00741 0.00534 0.0088 C 0.00755 0.01296 0.00898 0.01713 0.01028 0.02222 C 0.01159 0.02639 0.01289 0.03079 0.01393 0.03518 C 0.01419 0.03657 0.01432 0.03773 0.01471 0.03889 C 0.01667 0.04676 0.01575 0.04167 0.01732 0.04907 C 0.01862 0.05486 0.01849 0.05509 0.02018 0.06111 C 0.02252 0.06967 0.02552 0.08009 0.02956 0.08657 C 0.03242 0.09167 0.03945 0.10278 0.04206 0.1088 C 0.04232 0.10972 0.04271 0.11088 0.0431 0.11157 C 0.04401 0.11366 0.04505 0.11528 0.04596 0.11713 C 0.04674 0.11921 0.04752 0.1213 0.04831 0.12361 C 0.05182 0.13472 0.04596 0.12037 0.05169 0.13657 C 0.0526 0.13912 0.0539 0.1412 0.05482 0.14352 C 0.05599 0.14676 0.05677 0.15023 0.05794 0.15324 C 0.05911 0.15625 0.06068 0.15833 0.06185 0.16111 C 0.0694 0.17824 0.06406 0.16967 0.07122 0.18194 C 0.07213 0.18333 0.07318 0.18449 0.07409 0.18611 C 0.07565 0.18866 0.07708 0.1919 0.07877 0.19444 C 0.07956 0.1956 0.08047 0.19676 0.08138 0.19722 C 0.08476 0.19792 0.08815 0.19768 0.09153 0.19768 C 0.0931 0.19815 0.09453 0.19838 0.09596 0.19907 C 0.097 0.19977 0.09909 0.20208 0.09909 0.20208 " pathEditMode="relative" ptsTypes="AAAAAAAAAAAAAAAAAAAAAAAA">
                                      <p:cBhvr>
                                        <p:cTn id="110" dur="2000" fill="hold"/>
                                        <p:tgtEl>
                                          <p:spTgt spid="38"/>
                                        </p:tgtEl>
                                        <p:attrNameLst>
                                          <p:attrName>ppt_x</p:attrName>
                                          <p:attrName>ppt_y</p:attrName>
                                        </p:attrNameLst>
                                      </p:cBhvr>
                                    </p:animMotion>
                                  </p:childTnLst>
                                </p:cTn>
                              </p:par>
                            </p:childTnLst>
                          </p:cTn>
                        </p:par>
                        <p:par>
                          <p:cTn id="111" fill="hold">
                            <p:stCondLst>
                              <p:cond delay="15500"/>
                            </p:stCondLst>
                            <p:childTnLst>
                              <p:par>
                                <p:cTn id="112" presetID="1" presetClass="exit" presetSubtype="0" fill="hold" grpId="1" nodeType="afterEffect">
                                  <p:stCondLst>
                                    <p:cond delay="0"/>
                                  </p:stCondLst>
                                  <p:childTnLst>
                                    <p:set>
                                      <p:cBhvr>
                                        <p:cTn id="113" dur="1" fill="hold">
                                          <p:stCondLst>
                                            <p:cond delay="0"/>
                                          </p:stCondLst>
                                        </p:cTn>
                                        <p:tgtEl>
                                          <p:spTgt spid="38"/>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37"/>
                                        </p:tgtEl>
                                        <p:attrNameLst>
                                          <p:attrName>style.visibility</p:attrName>
                                        </p:attrNameLst>
                                      </p:cBhvr>
                                      <p:to>
                                        <p:strVal val="hidden"/>
                                      </p:to>
                                    </p:set>
                                  </p:childTnLst>
                                </p:cTn>
                              </p:par>
                            </p:childTnLst>
                          </p:cTn>
                        </p:par>
                        <p:par>
                          <p:cTn id="116" fill="hold">
                            <p:stCondLst>
                              <p:cond delay="15500"/>
                            </p:stCondLst>
                            <p:childTnLst>
                              <p:par>
                                <p:cTn id="117" presetID="1" presetClass="entr" presetSubtype="0" fill="hold" grpId="0" nodeType="after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2" grpId="1" animBg="1"/>
      <p:bldP spid="12" grpId="2" animBg="1"/>
      <p:bldP spid="14" grpId="0" animBg="1"/>
      <p:bldP spid="14" grpId="1" animBg="1"/>
      <p:bldP spid="14" grpId="2" animBg="1"/>
      <p:bldP spid="26" grpId="0" animBg="1"/>
      <p:bldP spid="28" grpId="0" animBg="1"/>
      <p:bldP spid="28" grpId="1" animBg="1"/>
      <p:bldP spid="28" grpId="2" animBg="1"/>
      <p:bldP spid="29" grpId="0" animBg="1"/>
      <p:bldP spid="29" grpId="1" animBg="1"/>
      <p:bldP spid="29" grpId="2" animBg="1"/>
      <p:bldP spid="30" grpId="0" animBg="1"/>
      <p:bldP spid="30" grpId="1" animBg="1"/>
      <p:bldP spid="63" grpId="0"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42" grpId="0" animBg="1"/>
      <p:bldP spid="42" grpId="1" animBg="1"/>
      <p:bldP spid="42" grpId="2" animBg="1"/>
      <p:bldP spid="43" grpId="0" animBg="1"/>
      <p:bldP spid="43" grpId="1" animBg="1"/>
      <p:bldP spid="43" grpId="2" animBg="1"/>
      <p:bldP spid="49" grpId="0" animBg="1"/>
      <p:bldP spid="49" grpId="1" animBg="1"/>
      <p:bldP spid="49" grpId="2" animBg="1"/>
      <p:bldP spid="51" grpId="0" animBg="1"/>
      <p:bldP spid="51" grpId="1" animBg="1"/>
      <p:bldP spid="51"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C80965-AC13-7D4C-96ED-9C5CC8400BE2}"/>
              </a:ext>
            </a:extLst>
          </p:cNvPr>
          <p:cNvSpPr txBox="1"/>
          <p:nvPr/>
        </p:nvSpPr>
        <p:spPr>
          <a:xfrm>
            <a:off x="-1" y="0"/>
            <a:ext cx="12191999" cy="461665"/>
          </a:xfrm>
          <a:prstGeom prst="rect">
            <a:avLst/>
          </a:prstGeom>
          <a:noFill/>
        </p:spPr>
        <p:txBody>
          <a:bodyPr wrap="square" rtlCol="0">
            <a:spAutoFit/>
          </a:bodyPr>
          <a:lstStyle/>
          <a:p>
            <a:pPr algn="ctr"/>
            <a:r>
              <a:rPr lang="en-US" sz="2400"/>
              <a:t>80yo with syncope. </a:t>
            </a:r>
          </a:p>
        </p:txBody>
      </p:sp>
      <p:pic>
        <p:nvPicPr>
          <p:cNvPr id="6" name="Picture 5">
            <a:extLst>
              <a:ext uri="{FF2B5EF4-FFF2-40B4-BE49-F238E27FC236}">
                <a16:creationId xmlns:a16="http://schemas.microsoft.com/office/drawing/2014/main" id="{0930E487-B4F0-AF46-B9FD-B0BCD1B02F86}"/>
              </a:ext>
            </a:extLst>
          </p:cNvPr>
          <p:cNvPicPr>
            <a:picLocks noChangeAspect="1"/>
          </p:cNvPicPr>
          <p:nvPr/>
        </p:nvPicPr>
        <p:blipFill>
          <a:blip r:embed="rId3"/>
          <a:stretch>
            <a:fillRect/>
          </a:stretch>
        </p:blipFill>
        <p:spPr>
          <a:xfrm>
            <a:off x="711200" y="1136580"/>
            <a:ext cx="10972800" cy="4946720"/>
          </a:xfrm>
          <a:prstGeom prst="rect">
            <a:avLst/>
          </a:prstGeom>
        </p:spPr>
      </p:pic>
      <p:sp>
        <p:nvSpPr>
          <p:cNvPr id="7" name="TextBox 6">
            <a:extLst>
              <a:ext uri="{FF2B5EF4-FFF2-40B4-BE49-F238E27FC236}">
                <a16:creationId xmlns:a16="http://schemas.microsoft.com/office/drawing/2014/main" id="{631DA939-005F-6B41-B718-5CCA5AABCF60}"/>
              </a:ext>
            </a:extLst>
          </p:cNvPr>
          <p:cNvSpPr txBox="1"/>
          <p:nvPr/>
        </p:nvSpPr>
        <p:spPr>
          <a:xfrm>
            <a:off x="0" y="503897"/>
            <a:ext cx="12191997" cy="461665"/>
          </a:xfrm>
          <a:prstGeom prst="rect">
            <a:avLst/>
          </a:prstGeom>
          <a:solidFill>
            <a:schemeClr val="tx1"/>
          </a:solidFill>
        </p:spPr>
        <p:txBody>
          <a:bodyPr wrap="square" rtlCol="0">
            <a:spAutoFit/>
          </a:bodyPr>
          <a:lstStyle/>
          <a:p>
            <a:pPr algn="ctr"/>
            <a:r>
              <a:rPr lang="en-US" sz="2400">
                <a:solidFill>
                  <a:schemeClr val="bg1"/>
                </a:solidFill>
              </a:rPr>
              <a:t>What makes this 2</a:t>
            </a:r>
            <a:r>
              <a:rPr lang="en-US" sz="2400" baseline="30000">
                <a:solidFill>
                  <a:schemeClr val="bg1"/>
                </a:solidFill>
              </a:rPr>
              <a:t>nd</a:t>
            </a:r>
            <a:r>
              <a:rPr lang="en-US" sz="2400">
                <a:solidFill>
                  <a:schemeClr val="bg1"/>
                </a:solidFill>
              </a:rPr>
              <a:t> degree?</a:t>
            </a:r>
          </a:p>
        </p:txBody>
      </p:sp>
      <p:sp>
        <p:nvSpPr>
          <p:cNvPr id="16" name="TextBox 15">
            <a:extLst>
              <a:ext uri="{FF2B5EF4-FFF2-40B4-BE49-F238E27FC236}">
                <a16:creationId xmlns:a16="http://schemas.microsoft.com/office/drawing/2014/main" id="{E133FD51-15AF-3F46-BBED-9ED682E0D46E}"/>
              </a:ext>
            </a:extLst>
          </p:cNvPr>
          <p:cNvSpPr txBox="1"/>
          <p:nvPr/>
        </p:nvSpPr>
        <p:spPr>
          <a:xfrm>
            <a:off x="550915" y="2095946"/>
            <a:ext cx="3455538" cy="707886"/>
          </a:xfrm>
          <a:prstGeom prst="rect">
            <a:avLst/>
          </a:prstGeom>
          <a:solidFill>
            <a:schemeClr val="bg1"/>
          </a:solidFill>
          <a:ln>
            <a:solidFill>
              <a:schemeClr val="tx1"/>
            </a:solidFill>
          </a:ln>
        </p:spPr>
        <p:txBody>
          <a:bodyPr wrap="square" rtlCol="0">
            <a:spAutoFit/>
          </a:bodyPr>
          <a:lstStyle/>
          <a:p>
            <a:pPr algn="ctr"/>
            <a:r>
              <a:rPr lang="en-US" sz="2000"/>
              <a:t>Intermittent conduction with dropped beats</a:t>
            </a:r>
          </a:p>
        </p:txBody>
      </p:sp>
      <p:sp>
        <p:nvSpPr>
          <p:cNvPr id="17" name="TextBox 16">
            <a:extLst>
              <a:ext uri="{FF2B5EF4-FFF2-40B4-BE49-F238E27FC236}">
                <a16:creationId xmlns:a16="http://schemas.microsoft.com/office/drawing/2014/main" id="{2A4CA360-03A6-024D-9ABA-ACA01343633D}"/>
              </a:ext>
            </a:extLst>
          </p:cNvPr>
          <p:cNvSpPr txBox="1"/>
          <p:nvPr/>
        </p:nvSpPr>
        <p:spPr>
          <a:xfrm>
            <a:off x="-10" y="503897"/>
            <a:ext cx="12191997" cy="461665"/>
          </a:xfrm>
          <a:prstGeom prst="rect">
            <a:avLst/>
          </a:prstGeom>
          <a:solidFill>
            <a:schemeClr val="tx1"/>
          </a:solidFill>
        </p:spPr>
        <p:txBody>
          <a:bodyPr wrap="square" rtlCol="0">
            <a:spAutoFit/>
          </a:bodyPr>
          <a:lstStyle/>
          <a:p>
            <a:pPr algn="ctr"/>
            <a:r>
              <a:rPr lang="en-US" sz="2400">
                <a:solidFill>
                  <a:schemeClr val="bg1"/>
                </a:solidFill>
              </a:rPr>
              <a:t>Is this type 1 or type 2?</a:t>
            </a:r>
          </a:p>
        </p:txBody>
      </p:sp>
      <p:sp>
        <p:nvSpPr>
          <p:cNvPr id="18" name="TextBox 17">
            <a:extLst>
              <a:ext uri="{FF2B5EF4-FFF2-40B4-BE49-F238E27FC236}">
                <a16:creationId xmlns:a16="http://schemas.microsoft.com/office/drawing/2014/main" id="{EA639483-050D-4647-857D-E20F47B7EF25}"/>
              </a:ext>
            </a:extLst>
          </p:cNvPr>
          <p:cNvSpPr txBox="1"/>
          <p:nvPr/>
        </p:nvSpPr>
        <p:spPr>
          <a:xfrm>
            <a:off x="7232615" y="3973145"/>
            <a:ext cx="4451385" cy="707886"/>
          </a:xfrm>
          <a:prstGeom prst="rect">
            <a:avLst/>
          </a:prstGeom>
          <a:solidFill>
            <a:schemeClr val="bg1"/>
          </a:solidFill>
          <a:ln>
            <a:solidFill>
              <a:schemeClr val="tx1"/>
            </a:solidFill>
          </a:ln>
        </p:spPr>
        <p:txBody>
          <a:bodyPr wrap="square" rtlCol="0">
            <a:spAutoFit/>
          </a:bodyPr>
          <a:lstStyle/>
          <a:p>
            <a:pPr algn="ctr"/>
            <a:r>
              <a:rPr lang="en-US" sz="2000"/>
              <a:t>Can’t differentiate 2:1 since you can’t observe progressive PR prolongation</a:t>
            </a:r>
          </a:p>
        </p:txBody>
      </p:sp>
      <p:cxnSp>
        <p:nvCxnSpPr>
          <p:cNvPr id="20" name="Straight Connector 19">
            <a:extLst>
              <a:ext uri="{FF2B5EF4-FFF2-40B4-BE49-F238E27FC236}">
                <a16:creationId xmlns:a16="http://schemas.microsoft.com/office/drawing/2014/main" id="{F99CDF3E-A661-FB4A-8719-FCC68B9736E4}"/>
              </a:ext>
            </a:extLst>
          </p:cNvPr>
          <p:cNvCxnSpPr/>
          <p:nvPr/>
        </p:nvCxnSpPr>
        <p:spPr>
          <a:xfrm>
            <a:off x="8894763" y="2095946"/>
            <a:ext cx="0" cy="2916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24587F-8BCB-604B-969E-D28511D30617}"/>
              </a:ext>
            </a:extLst>
          </p:cNvPr>
          <p:cNvCxnSpPr/>
          <p:nvPr/>
        </p:nvCxnSpPr>
        <p:spPr>
          <a:xfrm>
            <a:off x="9123363" y="2095946"/>
            <a:ext cx="0" cy="2916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706222-D226-D74D-96A7-A95D91E48050}"/>
              </a:ext>
            </a:extLst>
          </p:cNvPr>
          <p:cNvCxnSpPr/>
          <p:nvPr/>
        </p:nvCxnSpPr>
        <p:spPr>
          <a:xfrm>
            <a:off x="10025063" y="2095946"/>
            <a:ext cx="0" cy="2916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80811AB-EEF0-D847-8EA5-FDE2BAF437A8}"/>
              </a:ext>
            </a:extLst>
          </p:cNvPr>
          <p:cNvSpPr txBox="1"/>
          <p:nvPr/>
        </p:nvSpPr>
        <p:spPr>
          <a:xfrm>
            <a:off x="2" y="503897"/>
            <a:ext cx="12191998" cy="461665"/>
          </a:xfrm>
          <a:prstGeom prst="rect">
            <a:avLst/>
          </a:prstGeom>
          <a:solidFill>
            <a:schemeClr val="tx1"/>
          </a:solidFill>
        </p:spPr>
        <p:txBody>
          <a:bodyPr wrap="square" rtlCol="0">
            <a:spAutoFit/>
          </a:bodyPr>
          <a:lstStyle/>
          <a:p>
            <a:pPr algn="ctr"/>
            <a:r>
              <a:rPr lang="en-US" sz="2400">
                <a:solidFill>
                  <a:schemeClr val="bg1"/>
                </a:solidFill>
              </a:rPr>
              <a:t>What is the rhythm?</a:t>
            </a:r>
          </a:p>
        </p:txBody>
      </p:sp>
      <p:sp>
        <p:nvSpPr>
          <p:cNvPr id="24" name="TextBox 23">
            <a:extLst>
              <a:ext uri="{FF2B5EF4-FFF2-40B4-BE49-F238E27FC236}">
                <a16:creationId xmlns:a16="http://schemas.microsoft.com/office/drawing/2014/main" id="{40E32FF5-89CA-FB49-93D3-DFA0110773EF}"/>
              </a:ext>
            </a:extLst>
          </p:cNvPr>
          <p:cNvSpPr txBox="1"/>
          <p:nvPr/>
        </p:nvSpPr>
        <p:spPr>
          <a:xfrm>
            <a:off x="10232232" y="2095946"/>
            <a:ext cx="622299" cy="369332"/>
          </a:xfrm>
          <a:prstGeom prst="rect">
            <a:avLst/>
          </a:prstGeom>
          <a:noFill/>
        </p:spPr>
        <p:txBody>
          <a:bodyPr wrap="square" rtlCol="0">
            <a:spAutoFit/>
          </a:bodyPr>
          <a:lstStyle/>
          <a:p>
            <a:pPr algn="ctr"/>
            <a:r>
              <a:rPr lang="en-US">
                <a:solidFill>
                  <a:schemeClr val="accent6"/>
                </a:solidFill>
              </a:rPr>
              <a:t>???</a:t>
            </a:r>
          </a:p>
        </p:txBody>
      </p:sp>
      <p:sp>
        <p:nvSpPr>
          <p:cNvPr id="5" name="TextBox 4">
            <a:extLst>
              <a:ext uri="{FF2B5EF4-FFF2-40B4-BE49-F238E27FC236}">
                <a16:creationId xmlns:a16="http://schemas.microsoft.com/office/drawing/2014/main" id="{EA3FB012-8418-3F4A-9244-A15F0AABD593}"/>
              </a:ext>
            </a:extLst>
          </p:cNvPr>
          <p:cNvSpPr txBox="1"/>
          <p:nvPr/>
        </p:nvSpPr>
        <p:spPr>
          <a:xfrm>
            <a:off x="-3" y="503897"/>
            <a:ext cx="12191996" cy="461665"/>
          </a:xfrm>
          <a:prstGeom prst="rect">
            <a:avLst/>
          </a:prstGeom>
          <a:solidFill>
            <a:schemeClr val="bg1"/>
          </a:solidFill>
        </p:spPr>
        <p:txBody>
          <a:bodyPr wrap="square" rtlCol="0">
            <a:spAutoFit/>
          </a:bodyPr>
          <a:lstStyle/>
          <a:p>
            <a:pPr algn="ctr"/>
            <a:r>
              <a:rPr lang="en-US" sz="2400" dirty="0"/>
              <a:t>2</a:t>
            </a:r>
            <a:r>
              <a:rPr lang="en-US" sz="2400" baseline="30000" dirty="0"/>
              <a:t>nd</a:t>
            </a:r>
            <a:r>
              <a:rPr lang="en-US" sz="2400" dirty="0"/>
              <a:t> degree AVB.  Type 1 or type 2??? </a:t>
            </a:r>
          </a:p>
        </p:txBody>
      </p:sp>
      <p:sp>
        <p:nvSpPr>
          <p:cNvPr id="25" name="TextBox 24">
            <a:extLst>
              <a:ext uri="{FF2B5EF4-FFF2-40B4-BE49-F238E27FC236}">
                <a16:creationId xmlns:a16="http://schemas.microsoft.com/office/drawing/2014/main" id="{A03EA1F4-93B8-3543-8771-9B135DF8D9B5}"/>
              </a:ext>
            </a:extLst>
          </p:cNvPr>
          <p:cNvSpPr txBox="1"/>
          <p:nvPr/>
        </p:nvSpPr>
        <p:spPr>
          <a:xfrm>
            <a:off x="2" y="503897"/>
            <a:ext cx="12191998" cy="461665"/>
          </a:xfrm>
          <a:prstGeom prst="rect">
            <a:avLst/>
          </a:prstGeom>
          <a:solidFill>
            <a:schemeClr val="tx1"/>
          </a:solidFill>
        </p:spPr>
        <p:txBody>
          <a:bodyPr wrap="square" rtlCol="0">
            <a:spAutoFit/>
          </a:bodyPr>
          <a:lstStyle/>
          <a:p>
            <a:pPr algn="ctr"/>
            <a:r>
              <a:rPr lang="en-US" sz="2400">
                <a:solidFill>
                  <a:schemeClr val="bg1"/>
                </a:solidFill>
              </a:rPr>
              <a:t>How do you differentiate type 1 from type 2 in 2:1?</a:t>
            </a:r>
          </a:p>
        </p:txBody>
      </p:sp>
      <p:sp>
        <p:nvSpPr>
          <p:cNvPr id="26" name="TextBox 25">
            <a:extLst>
              <a:ext uri="{FF2B5EF4-FFF2-40B4-BE49-F238E27FC236}">
                <a16:creationId xmlns:a16="http://schemas.microsoft.com/office/drawing/2014/main" id="{DC365419-1489-174F-A152-D83298F9C74F}"/>
              </a:ext>
            </a:extLst>
          </p:cNvPr>
          <p:cNvSpPr txBox="1"/>
          <p:nvPr/>
        </p:nvSpPr>
        <p:spPr>
          <a:xfrm>
            <a:off x="2" y="503897"/>
            <a:ext cx="12191998" cy="461665"/>
          </a:xfrm>
          <a:prstGeom prst="rect">
            <a:avLst/>
          </a:prstGeom>
          <a:solidFill>
            <a:schemeClr val="bg1"/>
          </a:solidFill>
        </p:spPr>
        <p:txBody>
          <a:bodyPr wrap="square" rtlCol="0">
            <a:spAutoFit/>
          </a:bodyPr>
          <a:lstStyle/>
          <a:p>
            <a:pPr algn="ctr"/>
            <a:r>
              <a:rPr lang="en-US" sz="2400" dirty="0"/>
              <a:t>Increase sympathetic tone</a:t>
            </a:r>
          </a:p>
        </p:txBody>
      </p:sp>
      <p:sp>
        <p:nvSpPr>
          <p:cNvPr id="27" name="TextBox 26">
            <a:extLst>
              <a:ext uri="{FF2B5EF4-FFF2-40B4-BE49-F238E27FC236}">
                <a16:creationId xmlns:a16="http://schemas.microsoft.com/office/drawing/2014/main" id="{225BBB59-D33D-7346-BD31-7E313892477B}"/>
              </a:ext>
            </a:extLst>
          </p:cNvPr>
          <p:cNvSpPr txBox="1"/>
          <p:nvPr/>
        </p:nvSpPr>
        <p:spPr>
          <a:xfrm>
            <a:off x="2469544" y="6068369"/>
            <a:ext cx="3750937" cy="276999"/>
          </a:xfrm>
          <a:prstGeom prst="rect">
            <a:avLst/>
          </a:prstGeom>
          <a:noFill/>
        </p:spPr>
        <p:txBody>
          <a:bodyPr wrap="square" rtlCol="0">
            <a:spAutoFit/>
          </a:bodyPr>
          <a:lstStyle/>
          <a:p>
            <a:r>
              <a:rPr lang="en-US" sz="1200" i="1"/>
              <a:t>Image courtesy of Andrew </a:t>
            </a:r>
            <a:r>
              <a:rPr lang="en-US" sz="1200" i="1" err="1"/>
              <a:t>Prouse</a:t>
            </a:r>
            <a:r>
              <a:rPr lang="en-US" sz="1200" i="1"/>
              <a:t>, MD</a:t>
            </a:r>
          </a:p>
        </p:txBody>
      </p:sp>
      <p:grpSp>
        <p:nvGrpSpPr>
          <p:cNvPr id="28" name="Group 27">
            <a:extLst>
              <a:ext uri="{FF2B5EF4-FFF2-40B4-BE49-F238E27FC236}">
                <a16:creationId xmlns:a16="http://schemas.microsoft.com/office/drawing/2014/main" id="{CA64462B-10A5-6C4D-815C-FC9805C9A66E}"/>
              </a:ext>
            </a:extLst>
          </p:cNvPr>
          <p:cNvGrpSpPr/>
          <p:nvPr/>
        </p:nvGrpSpPr>
        <p:grpSpPr>
          <a:xfrm>
            <a:off x="10674028" y="6389687"/>
            <a:ext cx="1558440" cy="369332"/>
            <a:chOff x="5180330" y="2604254"/>
            <a:chExt cx="1558440" cy="369332"/>
          </a:xfrm>
        </p:grpSpPr>
        <p:sp>
          <p:nvSpPr>
            <p:cNvPr id="29" name="Rectangle: Rounded Corners 68">
              <a:extLst>
                <a:ext uri="{FF2B5EF4-FFF2-40B4-BE49-F238E27FC236}">
                  <a16:creationId xmlns:a16="http://schemas.microsoft.com/office/drawing/2014/main" id="{107D7162-5061-7845-AB1B-A5C56C4CAC85}"/>
                </a:ext>
              </a:extLst>
            </p:cNvPr>
            <p:cNvSpPr/>
            <p:nvPr/>
          </p:nvSpPr>
          <p:spPr>
            <a:xfrm>
              <a:off x="5842000" y="2621280"/>
              <a:ext cx="335280" cy="335280"/>
            </a:xfrm>
            <a:prstGeom prst="roundRect">
              <a:avLst/>
            </a:prstGeom>
            <a:solidFill>
              <a:srgbClr val="46B0F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0CF8B10-CF31-0E45-A699-D90B9A9034B4}"/>
                </a:ext>
              </a:extLst>
            </p:cNvPr>
            <p:cNvSpPr txBox="1"/>
            <p:nvPr/>
          </p:nvSpPr>
          <p:spPr>
            <a:xfrm>
              <a:off x="5180330" y="2604254"/>
              <a:ext cx="1558440" cy="369332"/>
            </a:xfrm>
            <a:prstGeom prst="rect">
              <a:avLst/>
            </a:prstGeom>
            <a:noFill/>
          </p:spPr>
          <p:txBody>
            <a:bodyPr wrap="none" rtlCol="0">
              <a:spAutoFit/>
            </a:bodyPr>
            <a:lstStyle/>
            <a:p>
              <a:r>
                <a:rPr lang="en-US">
                  <a:latin typeface="Roboto" panose="02000000000000000000" pitchFamily="2" charset="0"/>
                  <a:ea typeface="Roboto" panose="02000000000000000000" pitchFamily="2" charset="0"/>
                </a:rPr>
                <a:t>teach</a:t>
              </a:r>
              <a:r>
                <a:rPr lang="en-US" sz="1200">
                  <a:latin typeface="Roboto" panose="02000000000000000000" pitchFamily="2" charset="0"/>
                  <a:ea typeface="Roboto" panose="02000000000000000000" pitchFamily="2" charset="0"/>
                </a:rPr>
                <a:t> </a:t>
              </a:r>
              <a:r>
                <a:rPr lang="en-US" b="1">
                  <a:solidFill>
                    <a:schemeClr val="bg1"/>
                  </a:solidFill>
                  <a:latin typeface="Roboto" panose="02000000000000000000" pitchFamily="2" charset="0"/>
                  <a:ea typeface="Roboto" panose="02000000000000000000" pitchFamily="2" charset="0"/>
                </a:rPr>
                <a:t>IM</a:t>
              </a:r>
              <a:r>
                <a:rPr lang="en-US" sz="1200" b="1">
                  <a:solidFill>
                    <a:schemeClr val="bg1"/>
                  </a:solidFill>
                  <a:latin typeface="Roboto" panose="02000000000000000000" pitchFamily="2" charset="0"/>
                  <a:ea typeface="Roboto" panose="02000000000000000000" pitchFamily="2" charset="0"/>
                </a:rPr>
                <a:t> </a:t>
              </a:r>
              <a:r>
                <a:rPr lang="en-US">
                  <a:latin typeface="Roboto" panose="02000000000000000000" pitchFamily="2" charset="0"/>
                  <a:ea typeface="Roboto" panose="02000000000000000000" pitchFamily="2" charset="0"/>
                </a:rPr>
                <a:t>.org </a:t>
              </a:r>
            </a:p>
          </p:txBody>
        </p:sp>
      </p:grpSp>
      <p:cxnSp>
        <p:nvCxnSpPr>
          <p:cNvPr id="2" name="Straight Arrow Connector 1">
            <a:extLst>
              <a:ext uri="{FF2B5EF4-FFF2-40B4-BE49-F238E27FC236}">
                <a16:creationId xmlns:a16="http://schemas.microsoft.com/office/drawing/2014/main" id="{43ADB14A-3836-BD62-FA35-FB36AC85712B}"/>
              </a:ext>
            </a:extLst>
          </p:cNvPr>
          <p:cNvCxnSpPr>
            <a:cxnSpLocks/>
          </p:cNvCxnSpPr>
          <p:nvPr/>
        </p:nvCxnSpPr>
        <p:spPr>
          <a:xfrm>
            <a:off x="4454871" y="2525277"/>
            <a:ext cx="0" cy="935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6BBFB3-A777-142B-5868-09C74F6C9295}"/>
              </a:ext>
            </a:extLst>
          </p:cNvPr>
          <p:cNvSpPr txBox="1"/>
          <p:nvPr/>
        </p:nvSpPr>
        <p:spPr>
          <a:xfrm>
            <a:off x="4315481" y="2155945"/>
            <a:ext cx="278780" cy="369332"/>
          </a:xfrm>
          <a:prstGeom prst="rect">
            <a:avLst/>
          </a:prstGeom>
          <a:noFill/>
        </p:spPr>
        <p:txBody>
          <a:bodyPr wrap="square" rtlCol="0">
            <a:spAutoFit/>
          </a:bodyPr>
          <a:lstStyle/>
          <a:p>
            <a:r>
              <a:rPr lang="en-US">
                <a:solidFill>
                  <a:schemeClr val="accent1"/>
                </a:solidFill>
              </a:rPr>
              <a:t>P</a:t>
            </a:r>
          </a:p>
        </p:txBody>
      </p:sp>
      <p:cxnSp>
        <p:nvCxnSpPr>
          <p:cNvPr id="19" name="Straight Arrow Connector 18">
            <a:extLst>
              <a:ext uri="{FF2B5EF4-FFF2-40B4-BE49-F238E27FC236}">
                <a16:creationId xmlns:a16="http://schemas.microsoft.com/office/drawing/2014/main" id="{5C1B3652-4FA3-A5D9-2FC3-79C68CD17A61}"/>
              </a:ext>
            </a:extLst>
          </p:cNvPr>
          <p:cNvCxnSpPr/>
          <p:nvPr/>
        </p:nvCxnSpPr>
        <p:spPr>
          <a:xfrm>
            <a:off x="4671856" y="3070745"/>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388769B7-42D2-7A3E-91AD-632BE5BE88AD}"/>
              </a:ext>
            </a:extLst>
          </p:cNvPr>
          <p:cNvCxnSpPr>
            <a:cxnSpLocks/>
          </p:cNvCxnSpPr>
          <p:nvPr/>
        </p:nvCxnSpPr>
        <p:spPr>
          <a:xfrm>
            <a:off x="4463215" y="2548123"/>
            <a:ext cx="208641" cy="522622"/>
          </a:xfrm>
          <a:prstGeom prst="line">
            <a:avLst/>
          </a:prstGeom>
          <a:ln w="28575"/>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BE12269D-397B-D51D-7844-7E0C47561264}"/>
              </a:ext>
            </a:extLst>
          </p:cNvPr>
          <p:cNvSpPr txBox="1"/>
          <p:nvPr/>
        </p:nvSpPr>
        <p:spPr>
          <a:xfrm>
            <a:off x="4404563" y="2293379"/>
            <a:ext cx="646438" cy="369332"/>
          </a:xfrm>
          <a:prstGeom prst="rect">
            <a:avLst/>
          </a:prstGeom>
          <a:noFill/>
        </p:spPr>
        <p:txBody>
          <a:bodyPr wrap="square" rtlCol="0">
            <a:spAutoFit/>
          </a:bodyPr>
          <a:lstStyle/>
          <a:p>
            <a:r>
              <a:rPr lang="en-US">
                <a:solidFill>
                  <a:schemeClr val="accent6"/>
                </a:solidFill>
              </a:rPr>
              <a:t>QRS</a:t>
            </a:r>
          </a:p>
        </p:txBody>
      </p:sp>
      <p:cxnSp>
        <p:nvCxnSpPr>
          <p:cNvPr id="39" name="Straight Arrow Connector 38">
            <a:extLst>
              <a:ext uri="{FF2B5EF4-FFF2-40B4-BE49-F238E27FC236}">
                <a16:creationId xmlns:a16="http://schemas.microsoft.com/office/drawing/2014/main" id="{7FE7A41C-4EEA-7241-873F-D987B1BC6DBD}"/>
              </a:ext>
            </a:extLst>
          </p:cNvPr>
          <p:cNvCxnSpPr>
            <a:cxnSpLocks/>
          </p:cNvCxnSpPr>
          <p:nvPr/>
        </p:nvCxnSpPr>
        <p:spPr>
          <a:xfrm>
            <a:off x="6682561" y="2526604"/>
            <a:ext cx="0" cy="935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7973A15-0902-DD42-96D3-25903CE0D271}"/>
              </a:ext>
            </a:extLst>
          </p:cNvPr>
          <p:cNvSpPr txBox="1"/>
          <p:nvPr/>
        </p:nvSpPr>
        <p:spPr>
          <a:xfrm>
            <a:off x="6543171" y="2157272"/>
            <a:ext cx="278780" cy="369332"/>
          </a:xfrm>
          <a:prstGeom prst="rect">
            <a:avLst/>
          </a:prstGeom>
          <a:noFill/>
        </p:spPr>
        <p:txBody>
          <a:bodyPr wrap="square" rtlCol="0">
            <a:spAutoFit/>
          </a:bodyPr>
          <a:lstStyle/>
          <a:p>
            <a:r>
              <a:rPr lang="en-US">
                <a:solidFill>
                  <a:schemeClr val="accent1"/>
                </a:solidFill>
              </a:rPr>
              <a:t>P</a:t>
            </a:r>
          </a:p>
        </p:txBody>
      </p:sp>
      <p:cxnSp>
        <p:nvCxnSpPr>
          <p:cNvPr id="41" name="Straight Arrow Connector 40">
            <a:extLst>
              <a:ext uri="{FF2B5EF4-FFF2-40B4-BE49-F238E27FC236}">
                <a16:creationId xmlns:a16="http://schemas.microsoft.com/office/drawing/2014/main" id="{7D98544E-912E-424E-B663-5FFD8CFBC5F0}"/>
              </a:ext>
            </a:extLst>
          </p:cNvPr>
          <p:cNvCxnSpPr/>
          <p:nvPr/>
        </p:nvCxnSpPr>
        <p:spPr>
          <a:xfrm>
            <a:off x="6899546" y="3072072"/>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42" name="Straight Connector 41">
            <a:extLst>
              <a:ext uri="{FF2B5EF4-FFF2-40B4-BE49-F238E27FC236}">
                <a16:creationId xmlns:a16="http://schemas.microsoft.com/office/drawing/2014/main" id="{FA4EDEB0-4691-7F4C-8F32-A826862BB51F}"/>
              </a:ext>
            </a:extLst>
          </p:cNvPr>
          <p:cNvCxnSpPr>
            <a:cxnSpLocks/>
          </p:cNvCxnSpPr>
          <p:nvPr/>
        </p:nvCxnSpPr>
        <p:spPr>
          <a:xfrm>
            <a:off x="6690905" y="2549450"/>
            <a:ext cx="208641" cy="522622"/>
          </a:xfrm>
          <a:prstGeom prst="line">
            <a:avLst/>
          </a:prstGeom>
          <a:ln w="28575"/>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D56F65E7-A0A7-4749-AA99-C22D139126F1}"/>
              </a:ext>
            </a:extLst>
          </p:cNvPr>
          <p:cNvSpPr txBox="1"/>
          <p:nvPr/>
        </p:nvSpPr>
        <p:spPr>
          <a:xfrm>
            <a:off x="6632253" y="2294706"/>
            <a:ext cx="646438" cy="369332"/>
          </a:xfrm>
          <a:prstGeom prst="rect">
            <a:avLst/>
          </a:prstGeom>
          <a:noFill/>
        </p:spPr>
        <p:txBody>
          <a:bodyPr wrap="square" rtlCol="0">
            <a:spAutoFit/>
          </a:bodyPr>
          <a:lstStyle/>
          <a:p>
            <a:r>
              <a:rPr lang="en-US">
                <a:solidFill>
                  <a:schemeClr val="accent6"/>
                </a:solidFill>
              </a:rPr>
              <a:t>QRS</a:t>
            </a:r>
          </a:p>
        </p:txBody>
      </p:sp>
      <p:cxnSp>
        <p:nvCxnSpPr>
          <p:cNvPr id="44" name="Straight Arrow Connector 43">
            <a:extLst>
              <a:ext uri="{FF2B5EF4-FFF2-40B4-BE49-F238E27FC236}">
                <a16:creationId xmlns:a16="http://schemas.microsoft.com/office/drawing/2014/main" id="{7DBFE22C-F3DA-8A47-987D-89FF81DAFF5F}"/>
              </a:ext>
            </a:extLst>
          </p:cNvPr>
          <p:cNvCxnSpPr>
            <a:cxnSpLocks/>
          </p:cNvCxnSpPr>
          <p:nvPr/>
        </p:nvCxnSpPr>
        <p:spPr>
          <a:xfrm>
            <a:off x="5577329" y="2534555"/>
            <a:ext cx="0" cy="935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996066C-DC4B-1B4A-9071-E4551B9CFBCA}"/>
              </a:ext>
            </a:extLst>
          </p:cNvPr>
          <p:cNvSpPr txBox="1"/>
          <p:nvPr/>
        </p:nvSpPr>
        <p:spPr>
          <a:xfrm>
            <a:off x="5437939" y="2165223"/>
            <a:ext cx="278780" cy="369332"/>
          </a:xfrm>
          <a:prstGeom prst="rect">
            <a:avLst/>
          </a:prstGeom>
          <a:noFill/>
        </p:spPr>
        <p:txBody>
          <a:bodyPr wrap="square" rtlCol="0">
            <a:spAutoFit/>
          </a:bodyPr>
          <a:lstStyle/>
          <a:p>
            <a:r>
              <a:rPr lang="en-US">
                <a:solidFill>
                  <a:schemeClr val="accent1"/>
                </a:solidFill>
              </a:rPr>
              <a:t>P</a:t>
            </a:r>
          </a:p>
        </p:txBody>
      </p:sp>
      <p:cxnSp>
        <p:nvCxnSpPr>
          <p:cNvPr id="47" name="Straight Connector 46">
            <a:extLst>
              <a:ext uri="{FF2B5EF4-FFF2-40B4-BE49-F238E27FC236}">
                <a16:creationId xmlns:a16="http://schemas.microsoft.com/office/drawing/2014/main" id="{3F1BFF04-E513-4545-82B5-52D5DB5AC8D3}"/>
              </a:ext>
            </a:extLst>
          </p:cNvPr>
          <p:cNvCxnSpPr>
            <a:cxnSpLocks/>
          </p:cNvCxnSpPr>
          <p:nvPr/>
        </p:nvCxnSpPr>
        <p:spPr>
          <a:xfrm>
            <a:off x="5585673" y="2557401"/>
            <a:ext cx="208641" cy="522622"/>
          </a:xfrm>
          <a:prstGeom prst="line">
            <a:avLst/>
          </a:prstGeom>
          <a:ln w="28575"/>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D5536C68-0376-3D4E-81F3-9A1F320632FC}"/>
              </a:ext>
            </a:extLst>
          </p:cNvPr>
          <p:cNvSpPr txBox="1"/>
          <p:nvPr/>
        </p:nvSpPr>
        <p:spPr>
          <a:xfrm>
            <a:off x="5518618" y="3058692"/>
            <a:ext cx="646438" cy="400110"/>
          </a:xfrm>
          <a:prstGeom prst="rect">
            <a:avLst/>
          </a:prstGeom>
          <a:noFill/>
        </p:spPr>
        <p:txBody>
          <a:bodyPr wrap="square" rtlCol="0">
            <a:spAutoFit/>
          </a:bodyPr>
          <a:lstStyle/>
          <a:p>
            <a:r>
              <a:rPr lang="en-US" sz="2000" b="1">
                <a:solidFill>
                  <a:srgbClr val="FF0000"/>
                </a:solidFill>
              </a:rPr>
              <a:t>???</a:t>
            </a:r>
          </a:p>
        </p:txBody>
      </p:sp>
      <p:cxnSp>
        <p:nvCxnSpPr>
          <p:cNvPr id="49" name="Straight Arrow Connector 48">
            <a:extLst>
              <a:ext uri="{FF2B5EF4-FFF2-40B4-BE49-F238E27FC236}">
                <a16:creationId xmlns:a16="http://schemas.microsoft.com/office/drawing/2014/main" id="{76E65B14-056C-C541-84BB-220CAF394CD3}"/>
              </a:ext>
            </a:extLst>
          </p:cNvPr>
          <p:cNvCxnSpPr>
            <a:cxnSpLocks/>
          </p:cNvCxnSpPr>
          <p:nvPr/>
        </p:nvCxnSpPr>
        <p:spPr>
          <a:xfrm>
            <a:off x="7797068" y="2535886"/>
            <a:ext cx="0" cy="935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2295802-2135-B24A-9096-05DB87E16627}"/>
              </a:ext>
            </a:extLst>
          </p:cNvPr>
          <p:cNvSpPr txBox="1"/>
          <p:nvPr/>
        </p:nvSpPr>
        <p:spPr>
          <a:xfrm>
            <a:off x="7657678" y="2166554"/>
            <a:ext cx="278780" cy="369332"/>
          </a:xfrm>
          <a:prstGeom prst="rect">
            <a:avLst/>
          </a:prstGeom>
          <a:noFill/>
        </p:spPr>
        <p:txBody>
          <a:bodyPr wrap="square" rtlCol="0">
            <a:spAutoFit/>
          </a:bodyPr>
          <a:lstStyle/>
          <a:p>
            <a:r>
              <a:rPr lang="en-US">
                <a:solidFill>
                  <a:schemeClr val="accent1"/>
                </a:solidFill>
              </a:rPr>
              <a:t>P</a:t>
            </a:r>
          </a:p>
        </p:txBody>
      </p:sp>
      <p:cxnSp>
        <p:nvCxnSpPr>
          <p:cNvPr id="51" name="Straight Connector 50">
            <a:extLst>
              <a:ext uri="{FF2B5EF4-FFF2-40B4-BE49-F238E27FC236}">
                <a16:creationId xmlns:a16="http://schemas.microsoft.com/office/drawing/2014/main" id="{B53301C0-06AE-414A-9223-1E1920B665E3}"/>
              </a:ext>
            </a:extLst>
          </p:cNvPr>
          <p:cNvCxnSpPr>
            <a:cxnSpLocks/>
          </p:cNvCxnSpPr>
          <p:nvPr/>
        </p:nvCxnSpPr>
        <p:spPr>
          <a:xfrm>
            <a:off x="7805412" y="2558732"/>
            <a:ext cx="208641" cy="522622"/>
          </a:xfrm>
          <a:prstGeom prst="line">
            <a:avLst/>
          </a:prstGeom>
          <a:ln w="28575"/>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4789F04-B513-E84E-AFAD-4C971E66EBCA}"/>
              </a:ext>
            </a:extLst>
          </p:cNvPr>
          <p:cNvSpPr txBox="1"/>
          <p:nvPr/>
        </p:nvSpPr>
        <p:spPr>
          <a:xfrm>
            <a:off x="7738357" y="3060023"/>
            <a:ext cx="646438" cy="400110"/>
          </a:xfrm>
          <a:prstGeom prst="rect">
            <a:avLst/>
          </a:prstGeom>
          <a:noFill/>
        </p:spPr>
        <p:txBody>
          <a:bodyPr wrap="square" rtlCol="0">
            <a:spAutoFit/>
          </a:bodyPr>
          <a:lstStyle/>
          <a:p>
            <a:r>
              <a:rPr lang="en-US" sz="2000" b="1">
                <a:solidFill>
                  <a:srgbClr val="FF0000"/>
                </a:solidFill>
              </a:rPr>
              <a:t>???</a:t>
            </a:r>
          </a:p>
        </p:txBody>
      </p:sp>
    </p:spTree>
    <p:extLst>
      <p:ext uri="{BB962C8B-B14F-4D97-AF65-F5344CB8AC3E}">
        <p14:creationId xmlns:p14="http://schemas.microsoft.com/office/powerpoint/2010/main" val="30095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0"/>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1"/>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48"/>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44"/>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45"/>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9"/>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17"/>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21"/>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4"/>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1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childTnLst>
                                </p:cTn>
                              </p:par>
                              <p:par>
                                <p:cTn id="131" presetID="1" presetClass="exit" presetSubtype="0" fill="hold" grpId="1" nodeType="withEffect">
                                  <p:stCondLst>
                                    <p:cond delay="0"/>
                                  </p:stCondLst>
                                  <p:childTnLst>
                                    <p:set>
                                      <p:cBhvr>
                                        <p:cTn id="13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6" grpId="0" animBg="1"/>
      <p:bldP spid="16" grpId="1" animBg="1"/>
      <p:bldP spid="17" grpId="0" animBg="1"/>
      <p:bldP spid="17" grpId="1" animBg="1"/>
      <p:bldP spid="18" grpId="0" animBg="1"/>
      <p:bldP spid="18" grpId="1" animBg="1"/>
      <p:bldP spid="23" grpId="0" animBg="1"/>
      <p:bldP spid="24" grpId="0"/>
      <p:bldP spid="24" grpId="1"/>
      <p:bldP spid="5" grpId="0" animBg="1"/>
      <p:bldP spid="5" grpId="1" animBg="1"/>
      <p:bldP spid="25" grpId="0" animBg="1"/>
      <p:bldP spid="25" grpId="1" animBg="1"/>
      <p:bldP spid="26" grpId="0" animBg="1"/>
      <p:bldP spid="3" grpId="0"/>
      <p:bldP spid="3" grpId="1"/>
      <p:bldP spid="37" grpId="0"/>
      <p:bldP spid="37" grpId="1"/>
      <p:bldP spid="40" grpId="0"/>
      <p:bldP spid="40" grpId="1"/>
      <p:bldP spid="43" grpId="0"/>
      <p:bldP spid="43" grpId="1"/>
      <p:bldP spid="45" grpId="0"/>
      <p:bldP spid="45" grpId="1"/>
      <p:bldP spid="48" grpId="0"/>
      <p:bldP spid="48" grpId="1"/>
      <p:bldP spid="50" grpId="0"/>
      <p:bldP spid="50" grpId="1"/>
      <p:bldP spid="52" grpId="0"/>
      <p:bldP spid="5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A362-1C7F-F749-9C09-E83F73EDFA25}"/>
              </a:ext>
            </a:extLst>
          </p:cNvPr>
          <p:cNvSpPr>
            <a:spLocks noGrp="1"/>
          </p:cNvSpPr>
          <p:nvPr>
            <p:ph type="title"/>
          </p:nvPr>
        </p:nvSpPr>
        <p:spPr>
          <a:xfrm>
            <a:off x="838200" y="75622"/>
            <a:ext cx="10515600" cy="445669"/>
          </a:xfrm>
        </p:spPr>
        <p:txBody>
          <a:bodyPr>
            <a:normAutofit fontScale="90000"/>
          </a:bodyPr>
          <a:lstStyle/>
          <a:p>
            <a:pPr algn="ctr"/>
            <a:r>
              <a:rPr lang="en-US" sz="3600"/>
              <a:t>Differentiation of second degree 2:1 AVB</a:t>
            </a:r>
          </a:p>
        </p:txBody>
      </p:sp>
      <p:graphicFrame>
        <p:nvGraphicFramePr>
          <p:cNvPr id="4" name="Table 4">
            <a:extLst>
              <a:ext uri="{FF2B5EF4-FFF2-40B4-BE49-F238E27FC236}">
                <a16:creationId xmlns:a16="http://schemas.microsoft.com/office/drawing/2014/main" id="{1E98BF27-F777-F948-A404-7544C0ACABE2}"/>
              </a:ext>
            </a:extLst>
          </p:cNvPr>
          <p:cNvGraphicFramePr>
            <a:graphicFrameLocks noGrp="1"/>
          </p:cNvGraphicFramePr>
          <p:nvPr>
            <p:ph idx="1"/>
            <p:extLst>
              <p:ext uri="{D42A27DB-BD31-4B8C-83A1-F6EECF244321}">
                <p14:modId xmlns:p14="http://schemas.microsoft.com/office/powerpoint/2010/main" val="813413736"/>
              </p:ext>
            </p:extLst>
          </p:nvPr>
        </p:nvGraphicFramePr>
        <p:xfrm>
          <a:off x="76199" y="1434781"/>
          <a:ext cx="5982771" cy="2621280"/>
        </p:xfrm>
        <a:graphic>
          <a:graphicData uri="http://schemas.openxmlformats.org/drawingml/2006/table">
            <a:tbl>
              <a:tblPr firstRow="1" bandRow="1">
                <a:tableStyleId>{073A0DAA-6AF3-43AB-8588-CEC1D06C72B9}</a:tableStyleId>
              </a:tblPr>
              <a:tblGrid>
                <a:gridCol w="1231901">
                  <a:extLst>
                    <a:ext uri="{9D8B030D-6E8A-4147-A177-3AD203B41FA5}">
                      <a16:colId xmlns:a16="http://schemas.microsoft.com/office/drawing/2014/main" val="654703978"/>
                    </a:ext>
                  </a:extLst>
                </a:gridCol>
                <a:gridCol w="2375435">
                  <a:extLst>
                    <a:ext uri="{9D8B030D-6E8A-4147-A177-3AD203B41FA5}">
                      <a16:colId xmlns:a16="http://schemas.microsoft.com/office/drawing/2014/main" val="350026285"/>
                    </a:ext>
                  </a:extLst>
                </a:gridCol>
                <a:gridCol w="2375435">
                  <a:extLst>
                    <a:ext uri="{9D8B030D-6E8A-4147-A177-3AD203B41FA5}">
                      <a16:colId xmlns:a16="http://schemas.microsoft.com/office/drawing/2014/main" val="2087968521"/>
                    </a:ext>
                  </a:extLst>
                </a:gridCol>
              </a:tblGrid>
              <a:tr h="942492">
                <a:tc>
                  <a:txBody>
                    <a:bodyPr/>
                    <a:lstStyle/>
                    <a:p>
                      <a:endParaRPr lang="en-US"/>
                    </a:p>
                  </a:txBody>
                  <a:tcPr>
                    <a:noFill/>
                  </a:tcPr>
                </a:tc>
                <a:tc>
                  <a:txBody>
                    <a:bodyPr/>
                    <a:lstStyle/>
                    <a:p>
                      <a:pPr algn="ctr"/>
                      <a:r>
                        <a:rPr lang="en-US" sz="1800"/>
                        <a:t>Increased </a:t>
                      </a:r>
                      <a:r>
                        <a:rPr lang="en-US" sz="2400"/>
                        <a:t>SYMPATHATIC</a:t>
                      </a:r>
                      <a:r>
                        <a:rPr lang="en-US" sz="1800"/>
                        <a:t> tone </a:t>
                      </a:r>
                    </a:p>
                    <a:p>
                      <a:pPr algn="ctr"/>
                      <a:r>
                        <a:rPr lang="en-US" sz="1800"/>
                        <a:t>(exercise / atropine)</a:t>
                      </a:r>
                    </a:p>
                  </a:txBody>
                  <a:tcPr>
                    <a:solidFill>
                      <a:srgbClr val="C00000"/>
                    </a:solidFill>
                  </a:tcPr>
                </a:tc>
                <a:tc>
                  <a:txBody>
                    <a:bodyPr/>
                    <a:lstStyle/>
                    <a:p>
                      <a:pPr algn="ctr"/>
                      <a:r>
                        <a:rPr lang="en-US" sz="1800"/>
                        <a:t>Increase</a:t>
                      </a:r>
                    </a:p>
                    <a:p>
                      <a:pPr algn="ctr"/>
                      <a:r>
                        <a:rPr lang="en-US" sz="2000"/>
                        <a:t>PARASYMPATHTIC</a:t>
                      </a:r>
                      <a:r>
                        <a:rPr lang="en-US" sz="1800"/>
                        <a:t> tone </a:t>
                      </a:r>
                    </a:p>
                    <a:p>
                      <a:pPr algn="ctr"/>
                      <a:r>
                        <a:rPr lang="en-US" sz="1800" b="0"/>
                        <a:t>(</a:t>
                      </a:r>
                      <a:r>
                        <a:rPr lang="el-GR" sz="1800" b="0"/>
                        <a:t>β</a:t>
                      </a:r>
                      <a:r>
                        <a:rPr lang="en-US" sz="1800" b="0"/>
                        <a:t>-blockers / vagal )</a:t>
                      </a:r>
                    </a:p>
                  </a:txBody>
                  <a:tcPr>
                    <a:solidFill>
                      <a:schemeClr val="accent1"/>
                    </a:solidFill>
                  </a:tcPr>
                </a:tc>
                <a:extLst>
                  <a:ext uri="{0D108BD9-81ED-4DB2-BD59-A6C34878D82A}">
                    <a16:rowId xmlns:a16="http://schemas.microsoft.com/office/drawing/2014/main" val="361171421"/>
                  </a:ext>
                </a:extLst>
              </a:tr>
              <a:tr h="507496">
                <a:tc>
                  <a:txBody>
                    <a:bodyPr/>
                    <a:lstStyle/>
                    <a:p>
                      <a:pPr algn="ctr"/>
                      <a:r>
                        <a:rPr lang="en-US" sz="2000"/>
                        <a:t>Mobitz I</a:t>
                      </a:r>
                    </a:p>
                  </a:txBody>
                  <a:tcPr anchor="ctr">
                    <a:solidFill>
                      <a:schemeClr val="bg1"/>
                    </a:solidFill>
                  </a:tcPr>
                </a:tc>
                <a:tc>
                  <a:txBody>
                    <a:bodyPr/>
                    <a:lstStyle/>
                    <a:p>
                      <a:pPr algn="ctr"/>
                      <a:r>
                        <a:rPr lang="en-US" sz="2000"/>
                        <a:t>IMPROVEMENT</a:t>
                      </a:r>
                      <a:r>
                        <a:rPr lang="en-US"/>
                        <a:t> </a:t>
                      </a:r>
                    </a:p>
                    <a:p>
                      <a:pPr algn="ctr"/>
                      <a:r>
                        <a:rPr lang="en-US"/>
                        <a:t>of block</a:t>
                      </a:r>
                    </a:p>
                  </a:txBody>
                  <a:tcPr>
                    <a:solidFill>
                      <a:srgbClr val="FFB7B7"/>
                    </a:solidFill>
                  </a:tcPr>
                </a:tc>
                <a:tc>
                  <a:txBody>
                    <a:bodyPr/>
                    <a:lstStyle/>
                    <a:p>
                      <a:pPr algn="ctr"/>
                      <a:r>
                        <a:rPr lang="en-US" sz="2000"/>
                        <a:t>WORSENING</a:t>
                      </a:r>
                    </a:p>
                    <a:p>
                      <a:pPr algn="ctr"/>
                      <a:r>
                        <a:rPr lang="en-US"/>
                        <a:t>of block</a:t>
                      </a:r>
                    </a:p>
                  </a:txBody>
                  <a:tcPr>
                    <a:solidFill>
                      <a:schemeClr val="accent1">
                        <a:lumMod val="20000"/>
                        <a:lumOff val="80000"/>
                      </a:schemeClr>
                    </a:solidFill>
                  </a:tcPr>
                </a:tc>
                <a:extLst>
                  <a:ext uri="{0D108BD9-81ED-4DB2-BD59-A6C34878D82A}">
                    <a16:rowId xmlns:a16="http://schemas.microsoft.com/office/drawing/2014/main" val="1535417799"/>
                  </a:ext>
                </a:extLst>
              </a:tr>
              <a:tr h="592399">
                <a:tc>
                  <a:txBody>
                    <a:bodyPr/>
                    <a:lstStyle/>
                    <a:p>
                      <a:pPr algn="ctr"/>
                      <a:r>
                        <a:rPr lang="en-US" sz="2000"/>
                        <a:t>Mobitz 2</a:t>
                      </a:r>
                    </a:p>
                  </a:txBody>
                  <a:tcPr anchor="ctr">
                    <a:solidFill>
                      <a:schemeClr val="bg1"/>
                    </a:solidFill>
                  </a:tcPr>
                </a:tc>
                <a:tc>
                  <a:txBody>
                    <a:bodyPr/>
                    <a:lstStyle/>
                    <a:p>
                      <a:pPr algn="ctr"/>
                      <a:r>
                        <a:rPr lang="en-US" sz="2000"/>
                        <a:t>WORSENING</a:t>
                      </a:r>
                    </a:p>
                    <a:p>
                      <a:pPr algn="ctr"/>
                      <a:r>
                        <a:rPr lang="en-US"/>
                        <a:t>of block</a:t>
                      </a:r>
                    </a:p>
                  </a:txBody>
                  <a:tcPr>
                    <a:solidFill>
                      <a:srgbClr val="FFB7B7"/>
                    </a:solidFill>
                  </a:tcPr>
                </a:tc>
                <a:tc>
                  <a:txBody>
                    <a:bodyPr/>
                    <a:lstStyle/>
                    <a:p>
                      <a:pPr algn="ctr"/>
                      <a:r>
                        <a:rPr lang="en-US"/>
                        <a:t>No Change</a:t>
                      </a:r>
                    </a:p>
                  </a:txBody>
                  <a:tcPr anchor="ctr">
                    <a:solidFill>
                      <a:schemeClr val="accent1">
                        <a:lumMod val="20000"/>
                        <a:lumOff val="80000"/>
                      </a:schemeClr>
                    </a:solidFill>
                  </a:tcPr>
                </a:tc>
                <a:extLst>
                  <a:ext uri="{0D108BD9-81ED-4DB2-BD59-A6C34878D82A}">
                    <a16:rowId xmlns:a16="http://schemas.microsoft.com/office/drawing/2014/main" val="187782876"/>
                  </a:ext>
                </a:extLst>
              </a:tr>
            </a:tbl>
          </a:graphicData>
        </a:graphic>
      </p:graphicFrame>
      <p:pic>
        <p:nvPicPr>
          <p:cNvPr id="12" name="Picture 11" descr="A close up of a logo&#10;&#10;Description automatically generated">
            <a:extLst>
              <a:ext uri="{FF2B5EF4-FFF2-40B4-BE49-F238E27FC236}">
                <a16:creationId xmlns:a16="http://schemas.microsoft.com/office/drawing/2014/main" id="{380E31D9-074A-9C4F-AF0D-530C19FB3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234" y="1336212"/>
            <a:ext cx="5009566" cy="4950286"/>
          </a:xfrm>
          <a:prstGeom prst="rect">
            <a:avLst/>
          </a:prstGeom>
        </p:spPr>
      </p:pic>
      <p:sp>
        <p:nvSpPr>
          <p:cNvPr id="13" name="Junctional Node">
            <a:extLst>
              <a:ext uri="{FF2B5EF4-FFF2-40B4-BE49-F238E27FC236}">
                <a16:creationId xmlns:a16="http://schemas.microsoft.com/office/drawing/2014/main" id="{39A27D51-2393-2A4F-81F5-F70B036673BC}"/>
              </a:ext>
            </a:extLst>
          </p:cNvPr>
          <p:cNvSpPr/>
          <p:nvPr/>
        </p:nvSpPr>
        <p:spPr>
          <a:xfrm>
            <a:off x="8205936" y="3366592"/>
            <a:ext cx="171283" cy="16405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inus node">
            <a:extLst>
              <a:ext uri="{FF2B5EF4-FFF2-40B4-BE49-F238E27FC236}">
                <a16:creationId xmlns:a16="http://schemas.microsoft.com/office/drawing/2014/main" id="{9EE9FF55-24B2-9F46-B105-380EB61EFCEE}"/>
              </a:ext>
            </a:extLst>
          </p:cNvPr>
          <p:cNvSpPr/>
          <p:nvPr/>
        </p:nvSpPr>
        <p:spPr>
          <a:xfrm>
            <a:off x="6682507" y="2077722"/>
            <a:ext cx="171283" cy="16405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E3D3663-11E5-124A-A8CC-417812338AD7}"/>
              </a:ext>
            </a:extLst>
          </p:cNvPr>
          <p:cNvSpPr txBox="1"/>
          <p:nvPr/>
        </p:nvSpPr>
        <p:spPr>
          <a:xfrm>
            <a:off x="9325754" y="1600668"/>
            <a:ext cx="2790046" cy="954107"/>
          </a:xfrm>
          <a:prstGeom prst="rect">
            <a:avLst/>
          </a:prstGeom>
          <a:noFill/>
          <a:ln w="38100">
            <a:solidFill>
              <a:schemeClr val="tx1"/>
            </a:solidFill>
          </a:ln>
        </p:spPr>
        <p:txBody>
          <a:bodyPr wrap="square" rtlCol="0">
            <a:spAutoFit/>
          </a:bodyPr>
          <a:lstStyle/>
          <a:p>
            <a:pPr algn="ctr"/>
            <a:r>
              <a:rPr lang="en-US" b="1" u="sng"/>
              <a:t>Mobitz 1 = </a:t>
            </a:r>
            <a:r>
              <a:rPr lang="en-US" b="1" u="sng" err="1"/>
              <a:t>in</a:t>
            </a:r>
            <a:r>
              <a:rPr lang="en-US" sz="2000" b="1" u="sng" err="1"/>
              <a:t>T</a:t>
            </a:r>
            <a:r>
              <a:rPr lang="en-US" b="1" u="sng" err="1"/>
              <a:t>ranodal</a:t>
            </a:r>
            <a:r>
              <a:rPr lang="en-US" b="1" u="sng"/>
              <a:t> </a:t>
            </a:r>
            <a:r>
              <a:rPr lang="en-US"/>
              <a:t>heavily dependent on autonomic nervous system</a:t>
            </a:r>
          </a:p>
        </p:txBody>
      </p:sp>
      <p:sp>
        <p:nvSpPr>
          <p:cNvPr id="16" name="TextBox 15">
            <a:extLst>
              <a:ext uri="{FF2B5EF4-FFF2-40B4-BE49-F238E27FC236}">
                <a16:creationId xmlns:a16="http://schemas.microsoft.com/office/drawing/2014/main" id="{AF5B61FB-97A6-C34C-91C3-6F771170413C}"/>
              </a:ext>
            </a:extLst>
          </p:cNvPr>
          <p:cNvSpPr txBox="1"/>
          <p:nvPr/>
        </p:nvSpPr>
        <p:spPr>
          <a:xfrm>
            <a:off x="6058971" y="4744882"/>
            <a:ext cx="2790046" cy="954107"/>
          </a:xfrm>
          <a:prstGeom prst="rect">
            <a:avLst/>
          </a:prstGeom>
          <a:solidFill>
            <a:schemeClr val="bg1"/>
          </a:solidFill>
          <a:ln w="38100">
            <a:solidFill>
              <a:schemeClr val="tx1"/>
            </a:solidFill>
          </a:ln>
        </p:spPr>
        <p:txBody>
          <a:bodyPr wrap="square" rtlCol="0">
            <a:spAutoFit/>
          </a:bodyPr>
          <a:lstStyle/>
          <a:p>
            <a:pPr algn="ctr"/>
            <a:r>
              <a:rPr lang="en-US" b="1" u="sng"/>
              <a:t>Mobitz 2 = </a:t>
            </a:r>
            <a:r>
              <a:rPr lang="en-US" b="1" u="sng" err="1"/>
              <a:t>in</a:t>
            </a:r>
            <a:r>
              <a:rPr lang="en-US" sz="2000" b="1" u="sng" err="1"/>
              <a:t>F</a:t>
            </a:r>
            <a:r>
              <a:rPr lang="en-US" b="1" u="sng" err="1"/>
              <a:t>ranodal</a:t>
            </a:r>
            <a:endParaRPr lang="en-US" b="1" u="sng"/>
          </a:p>
          <a:p>
            <a:pPr algn="ctr"/>
            <a:r>
              <a:rPr lang="en-US"/>
              <a:t>Not dependent on autonomic nervous system</a:t>
            </a:r>
          </a:p>
        </p:txBody>
      </p:sp>
      <p:cxnSp>
        <p:nvCxnSpPr>
          <p:cNvPr id="18" name="Straight Arrow Connector 17">
            <a:extLst>
              <a:ext uri="{FF2B5EF4-FFF2-40B4-BE49-F238E27FC236}">
                <a16:creationId xmlns:a16="http://schemas.microsoft.com/office/drawing/2014/main" id="{55B33009-44C6-3B4C-9FBB-F95FCDB0BD0E}"/>
              </a:ext>
            </a:extLst>
          </p:cNvPr>
          <p:cNvCxnSpPr>
            <a:cxnSpLocks/>
          </p:cNvCxnSpPr>
          <p:nvPr/>
        </p:nvCxnSpPr>
        <p:spPr>
          <a:xfrm flipV="1">
            <a:off x="7453994" y="4056061"/>
            <a:ext cx="1053192" cy="6888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E3BC2B0-6844-5E4E-9D5D-A6E18763968B}"/>
              </a:ext>
            </a:extLst>
          </p:cNvPr>
          <p:cNvCxnSpPr>
            <a:cxnSpLocks/>
          </p:cNvCxnSpPr>
          <p:nvPr/>
        </p:nvCxnSpPr>
        <p:spPr>
          <a:xfrm flipH="1">
            <a:off x="8377220" y="2569132"/>
            <a:ext cx="2343557" cy="797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5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E33B4A-995A-C448-8411-82B5308A1EE1}"/>
              </a:ext>
            </a:extLst>
          </p:cNvPr>
          <p:cNvSpPr txBox="1"/>
          <p:nvPr/>
        </p:nvSpPr>
        <p:spPr>
          <a:xfrm>
            <a:off x="-1" y="0"/>
            <a:ext cx="12191999" cy="461665"/>
          </a:xfrm>
          <a:prstGeom prst="rect">
            <a:avLst/>
          </a:prstGeom>
          <a:noFill/>
        </p:spPr>
        <p:txBody>
          <a:bodyPr wrap="square" rtlCol="0">
            <a:spAutoFit/>
          </a:bodyPr>
          <a:lstStyle/>
          <a:p>
            <a:pPr algn="ctr"/>
            <a:r>
              <a:rPr lang="en-US" sz="2400"/>
              <a:t>Patient presents with exertional lightheadedness</a:t>
            </a:r>
          </a:p>
        </p:txBody>
      </p:sp>
      <p:pic>
        <p:nvPicPr>
          <p:cNvPr id="6" name="Picture 5">
            <a:extLst>
              <a:ext uri="{FF2B5EF4-FFF2-40B4-BE49-F238E27FC236}">
                <a16:creationId xmlns:a16="http://schemas.microsoft.com/office/drawing/2014/main" id="{B0E03D53-14CE-6343-9608-A8E935A4854D}"/>
              </a:ext>
            </a:extLst>
          </p:cNvPr>
          <p:cNvPicPr>
            <a:picLocks noChangeAspect="1"/>
          </p:cNvPicPr>
          <p:nvPr/>
        </p:nvPicPr>
        <p:blipFill>
          <a:blip r:embed="rId3"/>
          <a:stretch>
            <a:fillRect/>
          </a:stretch>
        </p:blipFill>
        <p:spPr>
          <a:xfrm>
            <a:off x="0" y="878095"/>
            <a:ext cx="12192000" cy="5959073"/>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A58514-14A4-A24D-973A-ABB1D5E978CD}"/>
                  </a:ext>
                </a:extLst>
              </p:cNvPr>
              <p:cNvSpPr txBox="1"/>
              <p:nvPr/>
            </p:nvSpPr>
            <p:spPr>
              <a:xfrm>
                <a:off x="2915953" y="5233132"/>
                <a:ext cx="2217743" cy="369332"/>
              </a:xfrm>
              <a:prstGeom prst="rect">
                <a:avLst/>
              </a:prstGeom>
              <a:solidFill>
                <a:schemeClr val="bg1"/>
              </a:solidFill>
              <a:ln>
                <a:solidFill>
                  <a:schemeClr val="tx1"/>
                </a:solidFill>
              </a:ln>
            </p:spPr>
            <p:txBody>
              <a:bodyPr wrap="square" rtlCol="0">
                <a:spAutoFit/>
              </a:bodyPr>
              <a:lstStyle/>
              <a:p>
                <a:pPr algn="ctr"/>
                <a:r>
                  <a:rPr lang="en-US"/>
                  <a:t>A rate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ea typeface="Cambria Math" panose="02040503050406030204" pitchFamily="18" charset="0"/>
                  </a:rPr>
                  <a:t> V rate</a:t>
                </a:r>
              </a:p>
            </p:txBody>
          </p:sp>
        </mc:Choice>
        <mc:Fallback xmlns="">
          <p:sp>
            <p:nvSpPr>
              <p:cNvPr id="2" name="TextBox 1">
                <a:extLst>
                  <a:ext uri="{FF2B5EF4-FFF2-40B4-BE49-F238E27FC236}">
                    <a16:creationId xmlns:a16="http://schemas.microsoft.com/office/drawing/2014/main" id="{65A58514-14A4-A24D-973A-ABB1D5E978CD}"/>
                  </a:ext>
                </a:extLst>
              </p:cNvPr>
              <p:cNvSpPr txBox="1">
                <a:spLocks noRot="1" noChangeAspect="1" noMove="1" noResize="1" noEditPoints="1" noAdjustHandles="1" noChangeArrowheads="1" noChangeShapeType="1" noTextEdit="1"/>
              </p:cNvSpPr>
              <p:nvPr/>
            </p:nvSpPr>
            <p:spPr>
              <a:xfrm>
                <a:off x="2915953" y="5233132"/>
                <a:ext cx="2217743" cy="369332"/>
              </a:xfrm>
              <a:prstGeom prst="rect">
                <a:avLst/>
              </a:prstGeom>
              <a:blipFill>
                <a:blip r:embed="rId4"/>
                <a:stretch>
                  <a:fillRect t="-6349" b="-22222"/>
                </a:stretch>
              </a:blipFill>
              <a:ln>
                <a:solidFill>
                  <a:schemeClr val="tx1"/>
                </a:solidFill>
              </a:ln>
            </p:spPr>
            <p:txBody>
              <a:bodyPr/>
              <a:lstStyle/>
              <a:p>
                <a:r>
                  <a:rPr lang="en-US">
                    <a:noFill/>
                  </a:rPr>
                  <a:t> </a:t>
                </a:r>
              </a:p>
            </p:txBody>
          </p:sp>
        </mc:Fallback>
      </mc:AlternateContent>
      <p:sp>
        <p:nvSpPr>
          <p:cNvPr id="21" name="TextBox 20">
            <a:extLst>
              <a:ext uri="{FF2B5EF4-FFF2-40B4-BE49-F238E27FC236}">
                <a16:creationId xmlns:a16="http://schemas.microsoft.com/office/drawing/2014/main" id="{874F6601-BD2D-0045-88B4-989C2E48236E}"/>
              </a:ext>
            </a:extLst>
          </p:cNvPr>
          <p:cNvSpPr txBox="1"/>
          <p:nvPr/>
        </p:nvSpPr>
        <p:spPr>
          <a:xfrm>
            <a:off x="30520" y="951042"/>
            <a:ext cx="3750937" cy="276999"/>
          </a:xfrm>
          <a:prstGeom prst="rect">
            <a:avLst/>
          </a:prstGeom>
          <a:noFill/>
        </p:spPr>
        <p:txBody>
          <a:bodyPr wrap="square" rtlCol="0">
            <a:spAutoFit/>
          </a:bodyPr>
          <a:lstStyle/>
          <a:p>
            <a:r>
              <a:rPr lang="en-US" sz="1200" i="1"/>
              <a:t>Image courtesy of Jack Stacy, MD</a:t>
            </a:r>
          </a:p>
        </p:txBody>
      </p:sp>
      <p:grpSp>
        <p:nvGrpSpPr>
          <p:cNvPr id="22" name="TeachIM">
            <a:extLst>
              <a:ext uri="{FF2B5EF4-FFF2-40B4-BE49-F238E27FC236}">
                <a16:creationId xmlns:a16="http://schemas.microsoft.com/office/drawing/2014/main" id="{0DBE79BF-D4D6-894F-82B7-58BAFC0DAF60}"/>
              </a:ext>
            </a:extLst>
          </p:cNvPr>
          <p:cNvGrpSpPr/>
          <p:nvPr/>
        </p:nvGrpSpPr>
        <p:grpSpPr>
          <a:xfrm>
            <a:off x="10706840" y="891356"/>
            <a:ext cx="1558440" cy="369332"/>
            <a:chOff x="5180330" y="2604254"/>
            <a:chExt cx="1558440" cy="369332"/>
          </a:xfrm>
        </p:grpSpPr>
        <p:sp>
          <p:nvSpPr>
            <p:cNvPr id="23" name="Rectangle: Rounded Corners 68">
              <a:extLst>
                <a:ext uri="{FF2B5EF4-FFF2-40B4-BE49-F238E27FC236}">
                  <a16:creationId xmlns:a16="http://schemas.microsoft.com/office/drawing/2014/main" id="{5A0AC608-34A2-324B-96EA-20E2AF1C7C15}"/>
                </a:ext>
              </a:extLst>
            </p:cNvPr>
            <p:cNvSpPr/>
            <p:nvPr/>
          </p:nvSpPr>
          <p:spPr>
            <a:xfrm>
              <a:off x="5842000" y="2621280"/>
              <a:ext cx="335280" cy="335280"/>
            </a:xfrm>
            <a:prstGeom prst="roundRect">
              <a:avLst/>
            </a:prstGeom>
            <a:solidFill>
              <a:srgbClr val="46B0F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E6E9E40-EFAD-8C47-84EE-B25772D8DA58}"/>
                </a:ext>
              </a:extLst>
            </p:cNvPr>
            <p:cNvSpPr txBox="1"/>
            <p:nvPr/>
          </p:nvSpPr>
          <p:spPr>
            <a:xfrm>
              <a:off x="5180330" y="2604254"/>
              <a:ext cx="1558440" cy="369332"/>
            </a:xfrm>
            <a:prstGeom prst="rect">
              <a:avLst/>
            </a:prstGeom>
            <a:noFill/>
          </p:spPr>
          <p:txBody>
            <a:bodyPr wrap="none" rtlCol="0">
              <a:spAutoFit/>
            </a:bodyPr>
            <a:lstStyle/>
            <a:p>
              <a:r>
                <a:rPr lang="en-US">
                  <a:latin typeface="Roboto" panose="02000000000000000000" pitchFamily="2" charset="0"/>
                  <a:ea typeface="Roboto" panose="02000000000000000000" pitchFamily="2" charset="0"/>
                </a:rPr>
                <a:t>teach</a:t>
              </a:r>
              <a:r>
                <a:rPr lang="en-US" sz="1200">
                  <a:latin typeface="Roboto" panose="02000000000000000000" pitchFamily="2" charset="0"/>
                  <a:ea typeface="Roboto" panose="02000000000000000000" pitchFamily="2" charset="0"/>
                </a:rPr>
                <a:t> </a:t>
              </a:r>
              <a:r>
                <a:rPr lang="en-US" b="1">
                  <a:solidFill>
                    <a:schemeClr val="bg1"/>
                  </a:solidFill>
                  <a:latin typeface="Roboto" panose="02000000000000000000" pitchFamily="2" charset="0"/>
                  <a:ea typeface="Roboto" panose="02000000000000000000" pitchFamily="2" charset="0"/>
                </a:rPr>
                <a:t>IM</a:t>
              </a:r>
              <a:r>
                <a:rPr lang="en-US" sz="1200" b="1">
                  <a:solidFill>
                    <a:schemeClr val="bg1"/>
                  </a:solidFill>
                  <a:latin typeface="Roboto" panose="02000000000000000000" pitchFamily="2" charset="0"/>
                  <a:ea typeface="Roboto" panose="02000000000000000000" pitchFamily="2" charset="0"/>
                </a:rPr>
                <a:t> </a:t>
              </a:r>
              <a:r>
                <a:rPr lang="en-US">
                  <a:latin typeface="Roboto" panose="02000000000000000000" pitchFamily="2" charset="0"/>
                  <a:ea typeface="Roboto" panose="02000000000000000000" pitchFamily="2" charset="0"/>
                </a:rPr>
                <a:t>.org </a:t>
              </a:r>
            </a:p>
          </p:txBody>
        </p:sp>
      </p:grpSp>
      <p:sp>
        <p:nvSpPr>
          <p:cNvPr id="20" name="Q rhythm">
            <a:extLst>
              <a:ext uri="{FF2B5EF4-FFF2-40B4-BE49-F238E27FC236}">
                <a16:creationId xmlns:a16="http://schemas.microsoft.com/office/drawing/2014/main" id="{1C019F0C-2189-8F40-A6FD-86C8FBFFF5FD}"/>
              </a:ext>
            </a:extLst>
          </p:cNvPr>
          <p:cNvSpPr txBox="1"/>
          <p:nvPr/>
        </p:nvSpPr>
        <p:spPr>
          <a:xfrm>
            <a:off x="-7634" y="417859"/>
            <a:ext cx="12191997" cy="461665"/>
          </a:xfrm>
          <a:prstGeom prst="rect">
            <a:avLst/>
          </a:prstGeom>
          <a:solidFill>
            <a:schemeClr val="tx1"/>
          </a:solidFill>
        </p:spPr>
        <p:txBody>
          <a:bodyPr wrap="square" rtlCol="0">
            <a:spAutoFit/>
          </a:bodyPr>
          <a:lstStyle/>
          <a:p>
            <a:pPr algn="ctr"/>
            <a:r>
              <a:rPr lang="en-US" sz="2400">
                <a:solidFill>
                  <a:schemeClr val="bg1"/>
                </a:solidFill>
              </a:rPr>
              <a:t>What is the rhythm?</a:t>
            </a:r>
          </a:p>
        </p:txBody>
      </p:sp>
      <p:sp>
        <p:nvSpPr>
          <p:cNvPr id="18" name="A Rhythm">
            <a:extLst>
              <a:ext uri="{FF2B5EF4-FFF2-40B4-BE49-F238E27FC236}">
                <a16:creationId xmlns:a16="http://schemas.microsoft.com/office/drawing/2014/main" id="{6F064D80-7674-5B4B-ADA5-121876C50546}"/>
              </a:ext>
            </a:extLst>
          </p:cNvPr>
          <p:cNvSpPr txBox="1"/>
          <p:nvPr/>
        </p:nvSpPr>
        <p:spPr>
          <a:xfrm>
            <a:off x="-7634" y="417859"/>
            <a:ext cx="12191997" cy="461665"/>
          </a:xfrm>
          <a:prstGeom prst="rect">
            <a:avLst/>
          </a:prstGeom>
          <a:solidFill>
            <a:schemeClr val="bg1"/>
          </a:solidFill>
        </p:spPr>
        <p:txBody>
          <a:bodyPr wrap="square" rtlCol="0">
            <a:spAutoFit/>
          </a:bodyPr>
          <a:lstStyle/>
          <a:p>
            <a:pPr algn="ctr"/>
            <a:r>
              <a:rPr lang="en-US" sz="2400"/>
              <a:t>Complete heart block</a:t>
            </a:r>
          </a:p>
        </p:txBody>
      </p:sp>
      <p:grpSp>
        <p:nvGrpSpPr>
          <p:cNvPr id="28" name="Group 27">
            <a:extLst>
              <a:ext uri="{FF2B5EF4-FFF2-40B4-BE49-F238E27FC236}">
                <a16:creationId xmlns:a16="http://schemas.microsoft.com/office/drawing/2014/main" id="{58BBC809-E47F-4325-9709-36EFD69D7C0E}"/>
              </a:ext>
            </a:extLst>
          </p:cNvPr>
          <p:cNvGrpSpPr/>
          <p:nvPr/>
        </p:nvGrpSpPr>
        <p:grpSpPr>
          <a:xfrm>
            <a:off x="311287" y="4604176"/>
            <a:ext cx="2282758" cy="1324801"/>
            <a:chOff x="311287" y="4604176"/>
            <a:chExt cx="2282758" cy="1324801"/>
          </a:xfrm>
        </p:grpSpPr>
        <p:sp>
          <p:nvSpPr>
            <p:cNvPr id="7" name="TextBox 6">
              <a:extLst>
                <a:ext uri="{FF2B5EF4-FFF2-40B4-BE49-F238E27FC236}">
                  <a16:creationId xmlns:a16="http://schemas.microsoft.com/office/drawing/2014/main" id="{50976486-EEEC-A14F-87AF-12AD2A947CF9}"/>
                </a:ext>
              </a:extLst>
            </p:cNvPr>
            <p:cNvSpPr txBox="1"/>
            <p:nvPr/>
          </p:nvSpPr>
          <p:spPr>
            <a:xfrm>
              <a:off x="428061" y="5051344"/>
              <a:ext cx="254000" cy="369332"/>
            </a:xfrm>
            <a:prstGeom prst="rect">
              <a:avLst/>
            </a:prstGeom>
            <a:noFill/>
          </p:spPr>
          <p:txBody>
            <a:bodyPr wrap="square" rtlCol="0">
              <a:spAutoFit/>
            </a:bodyPr>
            <a:lstStyle/>
            <a:p>
              <a:r>
                <a:rPr lang="en-US">
                  <a:solidFill>
                    <a:srgbClr val="0070C0"/>
                  </a:solidFill>
                </a:rPr>
                <a:t>P</a:t>
              </a:r>
            </a:p>
          </p:txBody>
        </p:sp>
        <p:sp>
          <p:nvSpPr>
            <p:cNvPr id="8" name="TextBox 7">
              <a:extLst>
                <a:ext uri="{FF2B5EF4-FFF2-40B4-BE49-F238E27FC236}">
                  <a16:creationId xmlns:a16="http://schemas.microsoft.com/office/drawing/2014/main" id="{B59F0A9F-B773-3E46-8B66-654E5163DEE9}"/>
                </a:ext>
              </a:extLst>
            </p:cNvPr>
            <p:cNvSpPr txBox="1"/>
            <p:nvPr/>
          </p:nvSpPr>
          <p:spPr>
            <a:xfrm>
              <a:off x="1008990" y="5051344"/>
              <a:ext cx="254000" cy="369332"/>
            </a:xfrm>
            <a:prstGeom prst="rect">
              <a:avLst/>
            </a:prstGeom>
            <a:noFill/>
          </p:spPr>
          <p:txBody>
            <a:bodyPr wrap="square" rtlCol="0">
              <a:spAutoFit/>
            </a:bodyPr>
            <a:lstStyle/>
            <a:p>
              <a:r>
                <a:rPr lang="en-US">
                  <a:solidFill>
                    <a:srgbClr val="0070C0"/>
                  </a:solidFill>
                </a:rPr>
                <a:t>P</a:t>
              </a:r>
            </a:p>
          </p:txBody>
        </p:sp>
        <p:sp>
          <p:nvSpPr>
            <p:cNvPr id="9" name="TextBox 8">
              <a:extLst>
                <a:ext uri="{FF2B5EF4-FFF2-40B4-BE49-F238E27FC236}">
                  <a16:creationId xmlns:a16="http://schemas.microsoft.com/office/drawing/2014/main" id="{C3E44D7F-D6FE-0B4B-8E17-387A6CFF2221}"/>
                </a:ext>
              </a:extLst>
            </p:cNvPr>
            <p:cNvSpPr txBox="1"/>
            <p:nvPr/>
          </p:nvSpPr>
          <p:spPr>
            <a:xfrm>
              <a:off x="1541132" y="5051344"/>
              <a:ext cx="254000" cy="369332"/>
            </a:xfrm>
            <a:prstGeom prst="rect">
              <a:avLst/>
            </a:prstGeom>
            <a:noFill/>
          </p:spPr>
          <p:txBody>
            <a:bodyPr wrap="square" rtlCol="0">
              <a:spAutoFit/>
            </a:bodyPr>
            <a:lstStyle/>
            <a:p>
              <a:r>
                <a:rPr lang="en-US">
                  <a:solidFill>
                    <a:srgbClr val="0070C0"/>
                  </a:solidFill>
                </a:rPr>
                <a:t>P</a:t>
              </a:r>
            </a:p>
          </p:txBody>
        </p:sp>
        <p:sp>
          <p:nvSpPr>
            <p:cNvPr id="10" name="TextBox 9">
              <a:extLst>
                <a:ext uri="{FF2B5EF4-FFF2-40B4-BE49-F238E27FC236}">
                  <a16:creationId xmlns:a16="http://schemas.microsoft.com/office/drawing/2014/main" id="{18B99324-7367-D44C-A001-FFD58A1543E1}"/>
                </a:ext>
              </a:extLst>
            </p:cNvPr>
            <p:cNvSpPr txBox="1"/>
            <p:nvPr/>
          </p:nvSpPr>
          <p:spPr>
            <a:xfrm>
              <a:off x="2099633" y="5051344"/>
              <a:ext cx="254000" cy="369332"/>
            </a:xfrm>
            <a:prstGeom prst="rect">
              <a:avLst/>
            </a:prstGeom>
            <a:noFill/>
          </p:spPr>
          <p:txBody>
            <a:bodyPr wrap="square" rtlCol="0">
              <a:spAutoFit/>
            </a:bodyPr>
            <a:lstStyle/>
            <a:p>
              <a:r>
                <a:rPr lang="en-US">
                  <a:solidFill>
                    <a:srgbClr val="0070C0"/>
                  </a:solidFill>
                </a:rPr>
                <a:t>P</a:t>
              </a:r>
            </a:p>
          </p:txBody>
        </p:sp>
        <p:sp>
          <p:nvSpPr>
            <p:cNvPr id="11" name="TextBox 10">
              <a:extLst>
                <a:ext uri="{FF2B5EF4-FFF2-40B4-BE49-F238E27FC236}">
                  <a16:creationId xmlns:a16="http://schemas.microsoft.com/office/drawing/2014/main" id="{E4AA0614-5BAD-2C47-8D9D-D5E6F84034E2}"/>
                </a:ext>
              </a:extLst>
            </p:cNvPr>
            <p:cNvSpPr txBox="1"/>
            <p:nvPr/>
          </p:nvSpPr>
          <p:spPr>
            <a:xfrm>
              <a:off x="311287" y="4604176"/>
              <a:ext cx="2282758" cy="369332"/>
            </a:xfrm>
            <a:prstGeom prst="rect">
              <a:avLst/>
            </a:prstGeom>
            <a:solidFill>
              <a:schemeClr val="bg1"/>
            </a:solidFill>
            <a:ln>
              <a:solidFill>
                <a:schemeClr val="accent1"/>
              </a:solidFill>
            </a:ln>
          </p:spPr>
          <p:txBody>
            <a:bodyPr wrap="square" rtlCol="0">
              <a:spAutoFit/>
            </a:bodyPr>
            <a:lstStyle/>
            <a:p>
              <a:r>
                <a:rPr lang="en-US"/>
                <a:t>Consistent A rate ~125</a:t>
              </a:r>
            </a:p>
          </p:txBody>
        </p:sp>
        <p:cxnSp>
          <p:nvCxnSpPr>
            <p:cNvPr id="3" name="Straight Arrow Connector 2">
              <a:extLst>
                <a:ext uri="{FF2B5EF4-FFF2-40B4-BE49-F238E27FC236}">
                  <a16:creationId xmlns:a16="http://schemas.microsoft.com/office/drawing/2014/main" id="{EE702806-D387-4ADC-173B-C2FAF15A3089}"/>
                </a:ext>
              </a:extLst>
            </p:cNvPr>
            <p:cNvCxnSpPr>
              <a:cxnSpLocks/>
            </p:cNvCxnSpPr>
            <p:nvPr/>
          </p:nvCxnSpPr>
          <p:spPr>
            <a:xfrm>
              <a:off x="578914" y="5386649"/>
              <a:ext cx="0" cy="5423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F9CAF5B-5B12-AE47-8082-E5A1543EC195}"/>
                </a:ext>
              </a:extLst>
            </p:cNvPr>
            <p:cNvCxnSpPr>
              <a:cxnSpLocks/>
            </p:cNvCxnSpPr>
            <p:nvPr/>
          </p:nvCxnSpPr>
          <p:spPr>
            <a:xfrm>
              <a:off x="1135990" y="5386649"/>
              <a:ext cx="0" cy="5423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3DCF4EF-A46E-5E45-A398-3870ABAB2C61}"/>
                </a:ext>
              </a:extLst>
            </p:cNvPr>
            <p:cNvCxnSpPr>
              <a:cxnSpLocks/>
            </p:cNvCxnSpPr>
            <p:nvPr/>
          </p:nvCxnSpPr>
          <p:spPr>
            <a:xfrm>
              <a:off x="1684641" y="5386649"/>
              <a:ext cx="0" cy="5423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C7D1881-FDBE-1B4D-B568-C1CDB5DA8646}"/>
                </a:ext>
              </a:extLst>
            </p:cNvPr>
            <p:cNvCxnSpPr>
              <a:cxnSpLocks/>
            </p:cNvCxnSpPr>
            <p:nvPr/>
          </p:nvCxnSpPr>
          <p:spPr>
            <a:xfrm>
              <a:off x="2234584" y="5386649"/>
              <a:ext cx="0" cy="5423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88CAEDC-E242-440B-BAB7-1C0099448F8A}"/>
                </a:ext>
              </a:extLst>
            </p:cNvPr>
            <p:cNvSpPr txBox="1"/>
            <p:nvPr/>
          </p:nvSpPr>
          <p:spPr>
            <a:xfrm>
              <a:off x="581155" y="5498512"/>
              <a:ext cx="321629" cy="400110"/>
            </a:xfrm>
            <a:prstGeom prst="rect">
              <a:avLst/>
            </a:prstGeom>
            <a:noFill/>
          </p:spPr>
          <p:txBody>
            <a:bodyPr wrap="square" rtlCol="0">
              <a:spAutoFit/>
            </a:bodyPr>
            <a:lstStyle/>
            <a:p>
              <a:r>
                <a:rPr lang="en-US" sz="2000" b="1">
                  <a:solidFill>
                    <a:srgbClr val="FF0000"/>
                  </a:solidFill>
                </a:rPr>
                <a:t>?</a:t>
              </a:r>
            </a:p>
          </p:txBody>
        </p:sp>
        <p:cxnSp>
          <p:nvCxnSpPr>
            <p:cNvPr id="39" name="Straight Connector 38">
              <a:extLst>
                <a:ext uri="{FF2B5EF4-FFF2-40B4-BE49-F238E27FC236}">
                  <a16:creationId xmlns:a16="http://schemas.microsoft.com/office/drawing/2014/main" id="{3B4565E8-DDBD-4E24-90B7-8DDB5F88DB98}"/>
                </a:ext>
              </a:extLst>
            </p:cNvPr>
            <p:cNvCxnSpPr>
              <a:cxnSpLocks/>
            </p:cNvCxnSpPr>
            <p:nvPr/>
          </p:nvCxnSpPr>
          <p:spPr>
            <a:xfrm>
              <a:off x="597153" y="5392699"/>
              <a:ext cx="110400" cy="165903"/>
            </a:xfrm>
            <a:prstGeom prst="line">
              <a:avLst/>
            </a:prstGeom>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8A49960A-D910-4A41-8D6B-0846738EC687}"/>
                </a:ext>
              </a:extLst>
            </p:cNvPr>
            <p:cNvSpPr txBox="1"/>
            <p:nvPr/>
          </p:nvSpPr>
          <p:spPr>
            <a:xfrm>
              <a:off x="1680073" y="5498512"/>
              <a:ext cx="321629" cy="400110"/>
            </a:xfrm>
            <a:prstGeom prst="rect">
              <a:avLst/>
            </a:prstGeom>
            <a:noFill/>
          </p:spPr>
          <p:txBody>
            <a:bodyPr wrap="square" rtlCol="0">
              <a:spAutoFit/>
            </a:bodyPr>
            <a:lstStyle/>
            <a:p>
              <a:r>
                <a:rPr lang="en-US" sz="2000" b="1">
                  <a:solidFill>
                    <a:srgbClr val="FF0000"/>
                  </a:solidFill>
                </a:rPr>
                <a:t>?</a:t>
              </a:r>
            </a:p>
          </p:txBody>
        </p:sp>
        <p:cxnSp>
          <p:nvCxnSpPr>
            <p:cNvPr id="41" name="Straight Connector 40">
              <a:extLst>
                <a:ext uri="{FF2B5EF4-FFF2-40B4-BE49-F238E27FC236}">
                  <a16:creationId xmlns:a16="http://schemas.microsoft.com/office/drawing/2014/main" id="{C6FEBFF0-FFB4-43B7-8423-3727A256E730}"/>
                </a:ext>
              </a:extLst>
            </p:cNvPr>
            <p:cNvCxnSpPr>
              <a:cxnSpLocks/>
            </p:cNvCxnSpPr>
            <p:nvPr/>
          </p:nvCxnSpPr>
          <p:spPr>
            <a:xfrm>
              <a:off x="1696071" y="5392699"/>
              <a:ext cx="110400" cy="165903"/>
            </a:xfrm>
            <a:prstGeom prst="line">
              <a:avLst/>
            </a:prstGeom>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A6C2C093-4A9B-4648-9F5E-C749132946D5}"/>
                </a:ext>
              </a:extLst>
            </p:cNvPr>
            <p:cNvSpPr txBox="1"/>
            <p:nvPr/>
          </p:nvSpPr>
          <p:spPr>
            <a:xfrm>
              <a:off x="1131037" y="5506848"/>
              <a:ext cx="321629" cy="400110"/>
            </a:xfrm>
            <a:prstGeom prst="rect">
              <a:avLst/>
            </a:prstGeom>
            <a:noFill/>
          </p:spPr>
          <p:txBody>
            <a:bodyPr wrap="square" rtlCol="0">
              <a:spAutoFit/>
            </a:bodyPr>
            <a:lstStyle/>
            <a:p>
              <a:r>
                <a:rPr lang="en-US" sz="2000" b="1">
                  <a:solidFill>
                    <a:srgbClr val="FF0000"/>
                  </a:solidFill>
                </a:rPr>
                <a:t>?</a:t>
              </a:r>
            </a:p>
          </p:txBody>
        </p:sp>
        <p:cxnSp>
          <p:nvCxnSpPr>
            <p:cNvPr id="44" name="Straight Connector 43">
              <a:extLst>
                <a:ext uri="{FF2B5EF4-FFF2-40B4-BE49-F238E27FC236}">
                  <a16:creationId xmlns:a16="http://schemas.microsoft.com/office/drawing/2014/main" id="{439644E0-8F77-42A5-8998-50553338412C}"/>
                </a:ext>
              </a:extLst>
            </p:cNvPr>
            <p:cNvCxnSpPr>
              <a:cxnSpLocks/>
            </p:cNvCxnSpPr>
            <p:nvPr/>
          </p:nvCxnSpPr>
          <p:spPr>
            <a:xfrm>
              <a:off x="1147035" y="5401035"/>
              <a:ext cx="110400" cy="165903"/>
            </a:xfrm>
            <a:prstGeom prst="line">
              <a:avLst/>
            </a:prstGeom>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9552EC5C-85AC-4374-BF4A-9EA06AE02D63}"/>
                </a:ext>
              </a:extLst>
            </p:cNvPr>
            <p:cNvSpPr txBox="1"/>
            <p:nvPr/>
          </p:nvSpPr>
          <p:spPr>
            <a:xfrm>
              <a:off x="2219703" y="5506848"/>
              <a:ext cx="321629" cy="400110"/>
            </a:xfrm>
            <a:prstGeom prst="rect">
              <a:avLst/>
            </a:prstGeom>
            <a:noFill/>
          </p:spPr>
          <p:txBody>
            <a:bodyPr wrap="square" rtlCol="0">
              <a:spAutoFit/>
            </a:bodyPr>
            <a:lstStyle/>
            <a:p>
              <a:r>
                <a:rPr lang="en-US" sz="2000" b="1">
                  <a:solidFill>
                    <a:srgbClr val="FF0000"/>
                  </a:solidFill>
                </a:rPr>
                <a:t>?</a:t>
              </a:r>
            </a:p>
          </p:txBody>
        </p:sp>
        <p:cxnSp>
          <p:nvCxnSpPr>
            <p:cNvPr id="46" name="Straight Connector 45">
              <a:extLst>
                <a:ext uri="{FF2B5EF4-FFF2-40B4-BE49-F238E27FC236}">
                  <a16:creationId xmlns:a16="http://schemas.microsoft.com/office/drawing/2014/main" id="{43AB6C0A-36DA-47A1-921E-A2C3184F0333}"/>
                </a:ext>
              </a:extLst>
            </p:cNvPr>
            <p:cNvCxnSpPr>
              <a:cxnSpLocks/>
            </p:cNvCxnSpPr>
            <p:nvPr/>
          </p:nvCxnSpPr>
          <p:spPr>
            <a:xfrm>
              <a:off x="2235701" y="5401035"/>
              <a:ext cx="110400" cy="165903"/>
            </a:xfrm>
            <a:prstGeom prst="line">
              <a:avLst/>
            </a:prstGeom>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D3F0F897-4423-4F33-A3A9-493BB605AD11}"/>
              </a:ext>
            </a:extLst>
          </p:cNvPr>
          <p:cNvGrpSpPr/>
          <p:nvPr/>
        </p:nvGrpSpPr>
        <p:grpSpPr>
          <a:xfrm>
            <a:off x="989852" y="6309974"/>
            <a:ext cx="6254966" cy="553998"/>
            <a:chOff x="989852" y="6309974"/>
            <a:chExt cx="6254966" cy="553998"/>
          </a:xfrm>
        </p:grpSpPr>
        <p:sp>
          <p:nvSpPr>
            <p:cNvPr id="13" name="TextBox 12">
              <a:extLst>
                <a:ext uri="{FF2B5EF4-FFF2-40B4-BE49-F238E27FC236}">
                  <a16:creationId xmlns:a16="http://schemas.microsoft.com/office/drawing/2014/main" id="{32B4DB52-C66D-8149-A745-6E495B014EE4}"/>
                </a:ext>
              </a:extLst>
            </p:cNvPr>
            <p:cNvSpPr txBox="1"/>
            <p:nvPr/>
          </p:nvSpPr>
          <p:spPr>
            <a:xfrm>
              <a:off x="989852" y="6494640"/>
              <a:ext cx="622299" cy="369332"/>
            </a:xfrm>
            <a:prstGeom prst="rect">
              <a:avLst/>
            </a:prstGeom>
            <a:noFill/>
          </p:spPr>
          <p:txBody>
            <a:bodyPr wrap="square" rtlCol="0">
              <a:spAutoFit/>
            </a:bodyPr>
            <a:lstStyle/>
            <a:p>
              <a:r>
                <a:rPr lang="en-US">
                  <a:solidFill>
                    <a:schemeClr val="accent6"/>
                  </a:solidFill>
                </a:rPr>
                <a:t>QRS</a:t>
              </a:r>
            </a:p>
          </p:txBody>
        </p:sp>
        <p:sp>
          <p:nvSpPr>
            <p:cNvPr id="14" name="TextBox 13">
              <a:extLst>
                <a:ext uri="{FF2B5EF4-FFF2-40B4-BE49-F238E27FC236}">
                  <a16:creationId xmlns:a16="http://schemas.microsoft.com/office/drawing/2014/main" id="{27648EE2-8590-1E41-8206-C9D9F78D03D9}"/>
                </a:ext>
              </a:extLst>
            </p:cNvPr>
            <p:cNvSpPr txBox="1"/>
            <p:nvPr/>
          </p:nvSpPr>
          <p:spPr>
            <a:xfrm>
              <a:off x="2604804" y="6484396"/>
              <a:ext cx="622299" cy="369332"/>
            </a:xfrm>
            <a:prstGeom prst="rect">
              <a:avLst/>
            </a:prstGeom>
            <a:noFill/>
          </p:spPr>
          <p:txBody>
            <a:bodyPr wrap="square" rtlCol="0">
              <a:spAutoFit/>
            </a:bodyPr>
            <a:lstStyle/>
            <a:p>
              <a:r>
                <a:rPr lang="en-US">
                  <a:solidFill>
                    <a:schemeClr val="accent6"/>
                  </a:solidFill>
                </a:rPr>
                <a:t>QRS</a:t>
              </a:r>
            </a:p>
          </p:txBody>
        </p:sp>
        <p:sp>
          <p:nvSpPr>
            <p:cNvPr id="15" name="TextBox 14">
              <a:extLst>
                <a:ext uri="{FF2B5EF4-FFF2-40B4-BE49-F238E27FC236}">
                  <a16:creationId xmlns:a16="http://schemas.microsoft.com/office/drawing/2014/main" id="{E99454DC-27DE-484C-BF86-D2427E88F33F}"/>
                </a:ext>
              </a:extLst>
            </p:cNvPr>
            <p:cNvSpPr txBox="1"/>
            <p:nvPr/>
          </p:nvSpPr>
          <p:spPr>
            <a:xfrm>
              <a:off x="4222161" y="6494640"/>
              <a:ext cx="622299" cy="369332"/>
            </a:xfrm>
            <a:prstGeom prst="rect">
              <a:avLst/>
            </a:prstGeom>
            <a:noFill/>
          </p:spPr>
          <p:txBody>
            <a:bodyPr wrap="square" rtlCol="0">
              <a:spAutoFit/>
            </a:bodyPr>
            <a:lstStyle/>
            <a:p>
              <a:r>
                <a:rPr lang="en-US">
                  <a:solidFill>
                    <a:schemeClr val="accent6"/>
                  </a:solidFill>
                </a:rPr>
                <a:t>QRS</a:t>
              </a:r>
            </a:p>
          </p:txBody>
        </p:sp>
        <p:sp>
          <p:nvSpPr>
            <p:cNvPr id="16" name="TextBox 15">
              <a:extLst>
                <a:ext uri="{FF2B5EF4-FFF2-40B4-BE49-F238E27FC236}">
                  <a16:creationId xmlns:a16="http://schemas.microsoft.com/office/drawing/2014/main" id="{0432746D-521E-FD4A-9585-6FDC62D56E88}"/>
                </a:ext>
              </a:extLst>
            </p:cNvPr>
            <p:cNvSpPr txBox="1"/>
            <p:nvPr/>
          </p:nvSpPr>
          <p:spPr>
            <a:xfrm>
              <a:off x="5046904" y="6311481"/>
              <a:ext cx="2197914" cy="369332"/>
            </a:xfrm>
            <a:prstGeom prst="rect">
              <a:avLst/>
            </a:prstGeom>
            <a:solidFill>
              <a:schemeClr val="bg1"/>
            </a:solidFill>
            <a:ln>
              <a:solidFill>
                <a:schemeClr val="accent6"/>
              </a:solidFill>
            </a:ln>
          </p:spPr>
          <p:txBody>
            <a:bodyPr wrap="square" rtlCol="0">
              <a:spAutoFit/>
            </a:bodyPr>
            <a:lstStyle/>
            <a:p>
              <a:r>
                <a:rPr lang="en-US"/>
                <a:t>Consistent V rate ~40</a:t>
              </a:r>
            </a:p>
          </p:txBody>
        </p:sp>
        <p:cxnSp>
          <p:nvCxnSpPr>
            <p:cNvPr id="36" name="Straight Arrow Connector 35">
              <a:extLst>
                <a:ext uri="{FF2B5EF4-FFF2-40B4-BE49-F238E27FC236}">
                  <a16:creationId xmlns:a16="http://schemas.microsoft.com/office/drawing/2014/main" id="{8A578D79-8008-D749-B4A2-A44E3361629D}"/>
                </a:ext>
              </a:extLst>
            </p:cNvPr>
            <p:cNvCxnSpPr>
              <a:cxnSpLocks/>
            </p:cNvCxnSpPr>
            <p:nvPr/>
          </p:nvCxnSpPr>
          <p:spPr>
            <a:xfrm flipV="1">
              <a:off x="1301002" y="6309974"/>
              <a:ext cx="0" cy="184666"/>
            </a:xfrm>
            <a:prstGeom prst="straightConnector1">
              <a:avLst/>
            </a:prstGeom>
            <a:ln w="3810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cxnSp>
          <p:nvCxnSpPr>
            <p:cNvPr id="47" name="Straight Arrow Connector 46">
              <a:extLst>
                <a:ext uri="{FF2B5EF4-FFF2-40B4-BE49-F238E27FC236}">
                  <a16:creationId xmlns:a16="http://schemas.microsoft.com/office/drawing/2014/main" id="{D837106B-E636-42FC-B471-0E8BABF901B9}"/>
                </a:ext>
              </a:extLst>
            </p:cNvPr>
            <p:cNvCxnSpPr>
              <a:cxnSpLocks/>
            </p:cNvCxnSpPr>
            <p:nvPr/>
          </p:nvCxnSpPr>
          <p:spPr>
            <a:xfrm flipV="1">
              <a:off x="2915955" y="6309974"/>
              <a:ext cx="0" cy="184666"/>
            </a:xfrm>
            <a:prstGeom prst="straightConnector1">
              <a:avLst/>
            </a:prstGeom>
            <a:ln w="3810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cxnSp>
          <p:nvCxnSpPr>
            <p:cNvPr id="48" name="Straight Arrow Connector 47">
              <a:extLst>
                <a:ext uri="{FF2B5EF4-FFF2-40B4-BE49-F238E27FC236}">
                  <a16:creationId xmlns:a16="http://schemas.microsoft.com/office/drawing/2014/main" id="{4AC98941-F352-4C3D-B2B2-38076B6F6894}"/>
                </a:ext>
              </a:extLst>
            </p:cNvPr>
            <p:cNvCxnSpPr>
              <a:cxnSpLocks/>
            </p:cNvCxnSpPr>
            <p:nvPr/>
          </p:nvCxnSpPr>
          <p:spPr>
            <a:xfrm flipV="1">
              <a:off x="4530908" y="6309974"/>
              <a:ext cx="0" cy="184666"/>
            </a:xfrm>
            <a:prstGeom prst="straightConnector1">
              <a:avLst/>
            </a:prstGeom>
            <a:ln w="3810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grpSp>
      <p:sp>
        <p:nvSpPr>
          <p:cNvPr id="19" name="Q characteristics">
            <a:extLst>
              <a:ext uri="{FF2B5EF4-FFF2-40B4-BE49-F238E27FC236}">
                <a16:creationId xmlns:a16="http://schemas.microsoft.com/office/drawing/2014/main" id="{4C58C3E1-136E-1E44-B910-0D15940366DD}"/>
              </a:ext>
            </a:extLst>
          </p:cNvPr>
          <p:cNvSpPr txBox="1"/>
          <p:nvPr/>
        </p:nvSpPr>
        <p:spPr>
          <a:xfrm>
            <a:off x="-7634" y="417859"/>
            <a:ext cx="12191997" cy="461665"/>
          </a:xfrm>
          <a:prstGeom prst="rect">
            <a:avLst/>
          </a:prstGeom>
          <a:solidFill>
            <a:schemeClr val="tx1"/>
          </a:solidFill>
        </p:spPr>
        <p:txBody>
          <a:bodyPr wrap="square" rtlCol="0">
            <a:spAutoFit/>
          </a:bodyPr>
          <a:lstStyle/>
          <a:p>
            <a:pPr algn="ctr"/>
            <a:r>
              <a:rPr lang="en-US" sz="2400">
                <a:solidFill>
                  <a:schemeClr val="bg1"/>
                </a:solidFill>
              </a:rPr>
              <a:t>What are the characteristics of CHB?</a:t>
            </a:r>
          </a:p>
        </p:txBody>
      </p:sp>
      <mc:AlternateContent xmlns:mc="http://schemas.openxmlformats.org/markup-compatibility/2006">
        <mc:Choice xmlns:a14="http://schemas.microsoft.com/office/drawing/2010/main" Requires="a14">
          <p:sp>
            <p:nvSpPr>
              <p:cNvPr id="17" name="A characteristics">
                <a:extLst>
                  <a:ext uri="{FF2B5EF4-FFF2-40B4-BE49-F238E27FC236}">
                    <a16:creationId xmlns:a16="http://schemas.microsoft.com/office/drawing/2014/main" id="{3FF15D3C-1058-9E4A-B160-2FEEF321F794}"/>
                  </a:ext>
                </a:extLst>
              </p:cNvPr>
              <p:cNvSpPr txBox="1"/>
              <p:nvPr/>
            </p:nvSpPr>
            <p:spPr>
              <a:xfrm>
                <a:off x="-7634" y="417859"/>
                <a:ext cx="12191996" cy="461665"/>
              </a:xfrm>
              <a:prstGeom prst="rect">
                <a:avLst/>
              </a:prstGeom>
              <a:solidFill>
                <a:schemeClr val="bg1"/>
              </a:solidFill>
              <a:ln>
                <a:noFill/>
              </a:ln>
            </p:spPr>
            <p:txBody>
              <a:bodyPr wrap="square" rtlCol="0">
                <a:spAutoFit/>
              </a:bodyPr>
              <a:lstStyle/>
              <a:p>
                <a:pPr algn="ctr"/>
                <a:r>
                  <a:rPr lang="en-US" sz="2400"/>
                  <a:t>A-V Dissociation: Consistent A rate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a:t> Consistent V rate </a:t>
                </a:r>
              </a:p>
            </p:txBody>
          </p:sp>
        </mc:Choice>
        <mc:Fallback>
          <p:sp>
            <p:nvSpPr>
              <p:cNvPr id="17" name="A characteristics">
                <a:extLst>
                  <a:ext uri="{FF2B5EF4-FFF2-40B4-BE49-F238E27FC236}">
                    <a16:creationId xmlns:a16="http://schemas.microsoft.com/office/drawing/2014/main" id="{3FF15D3C-1058-9E4A-B160-2FEEF321F794}"/>
                  </a:ext>
                </a:extLst>
              </p:cNvPr>
              <p:cNvSpPr txBox="1">
                <a:spLocks noRot="1" noChangeAspect="1" noMove="1" noResize="1" noEditPoints="1" noAdjustHandles="1" noChangeArrowheads="1" noChangeShapeType="1" noTextEdit="1"/>
              </p:cNvSpPr>
              <p:nvPr/>
            </p:nvSpPr>
            <p:spPr>
              <a:xfrm>
                <a:off x="-7634" y="417859"/>
                <a:ext cx="12191996" cy="461665"/>
              </a:xfrm>
              <a:prstGeom prst="rect">
                <a:avLst/>
              </a:prstGeom>
              <a:blipFill>
                <a:blip r:embed="rId5"/>
                <a:stretch>
                  <a:fillRect t="-10667" b="-30667"/>
                </a:stretch>
              </a:blipFill>
              <a:ln>
                <a:noFill/>
              </a:ln>
            </p:spPr>
            <p:txBody>
              <a:bodyPr/>
              <a:lstStyle/>
              <a:p>
                <a:r>
                  <a:rPr lang="en-US">
                    <a:noFill/>
                  </a:rPr>
                  <a:t> </a:t>
                </a:r>
              </a:p>
            </p:txBody>
          </p:sp>
        </mc:Fallback>
      </mc:AlternateContent>
      <p:sp>
        <p:nvSpPr>
          <p:cNvPr id="25" name="Q next step">
            <a:extLst>
              <a:ext uri="{FF2B5EF4-FFF2-40B4-BE49-F238E27FC236}">
                <a16:creationId xmlns:a16="http://schemas.microsoft.com/office/drawing/2014/main" id="{D92F1E97-0F6B-6D45-9FB6-3AA9A92B024C}"/>
              </a:ext>
            </a:extLst>
          </p:cNvPr>
          <p:cNvSpPr txBox="1"/>
          <p:nvPr/>
        </p:nvSpPr>
        <p:spPr>
          <a:xfrm>
            <a:off x="-7634" y="417859"/>
            <a:ext cx="12191997" cy="461665"/>
          </a:xfrm>
          <a:prstGeom prst="rect">
            <a:avLst/>
          </a:prstGeom>
          <a:solidFill>
            <a:schemeClr val="tx1"/>
          </a:solidFill>
        </p:spPr>
        <p:txBody>
          <a:bodyPr wrap="square" rtlCol="0">
            <a:spAutoFit/>
          </a:bodyPr>
          <a:lstStyle/>
          <a:p>
            <a:pPr algn="ctr"/>
            <a:r>
              <a:rPr lang="en-US" sz="2400" dirty="0">
                <a:solidFill>
                  <a:schemeClr val="bg1"/>
                </a:solidFill>
              </a:rPr>
              <a:t>What is the next step in management?</a:t>
            </a:r>
          </a:p>
        </p:txBody>
      </p:sp>
      <p:sp>
        <p:nvSpPr>
          <p:cNvPr id="42" name="A next step">
            <a:extLst>
              <a:ext uri="{FF2B5EF4-FFF2-40B4-BE49-F238E27FC236}">
                <a16:creationId xmlns:a16="http://schemas.microsoft.com/office/drawing/2014/main" id="{B7EB4762-34B9-804D-9602-61725AF96085}"/>
              </a:ext>
            </a:extLst>
          </p:cNvPr>
          <p:cNvSpPr txBox="1"/>
          <p:nvPr/>
        </p:nvSpPr>
        <p:spPr>
          <a:xfrm>
            <a:off x="-7634" y="417859"/>
            <a:ext cx="12191997" cy="461665"/>
          </a:xfrm>
          <a:prstGeom prst="rect">
            <a:avLst/>
          </a:prstGeom>
          <a:solidFill>
            <a:schemeClr val="bg1"/>
          </a:solidFill>
        </p:spPr>
        <p:txBody>
          <a:bodyPr wrap="square" rtlCol="0">
            <a:spAutoFit/>
          </a:bodyPr>
          <a:lstStyle/>
          <a:p>
            <a:pPr algn="ctr"/>
            <a:r>
              <a:rPr lang="en-US" sz="2400" b="1" dirty="0"/>
              <a:t>1. </a:t>
            </a:r>
            <a:r>
              <a:rPr lang="en-US" sz="2400" dirty="0"/>
              <a:t>Transcutaneous pacer pads in place | </a:t>
            </a:r>
            <a:r>
              <a:rPr lang="en-US" sz="2400" b="1" dirty="0"/>
              <a:t>2. </a:t>
            </a:r>
            <a:r>
              <a:rPr lang="en-US" sz="2400" dirty="0"/>
              <a:t>Permanent pacemaker</a:t>
            </a:r>
          </a:p>
        </p:txBody>
      </p:sp>
    </p:spTree>
    <p:extLst>
      <p:ext uri="{BB962C8B-B14F-4D97-AF65-F5344CB8AC3E}">
        <p14:creationId xmlns:p14="http://schemas.microsoft.com/office/powerpoint/2010/main" val="158596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17" grpId="0" animBg="1"/>
      <p:bldP spid="25"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C6F5-E409-574D-B904-5A57820BB773}"/>
              </a:ext>
            </a:extLst>
          </p:cNvPr>
          <p:cNvSpPr>
            <a:spLocks noGrp="1"/>
          </p:cNvSpPr>
          <p:nvPr>
            <p:ph type="title"/>
          </p:nvPr>
        </p:nvSpPr>
        <p:spPr>
          <a:xfrm>
            <a:off x="838200" y="-149231"/>
            <a:ext cx="10515600" cy="1325563"/>
          </a:xfrm>
        </p:spPr>
        <p:txBody>
          <a:bodyPr/>
          <a:lstStyle/>
          <a:p>
            <a:r>
              <a:rPr lang="en-US"/>
              <a:t>Pathophysiology of CHB</a:t>
            </a:r>
          </a:p>
        </p:txBody>
      </p:sp>
      <p:grpSp>
        <p:nvGrpSpPr>
          <p:cNvPr id="4" name="AV block graphic">
            <a:extLst>
              <a:ext uri="{FF2B5EF4-FFF2-40B4-BE49-F238E27FC236}">
                <a16:creationId xmlns:a16="http://schemas.microsoft.com/office/drawing/2014/main" id="{26B09233-C688-DD40-B553-F19FD3B7B97F}"/>
              </a:ext>
            </a:extLst>
          </p:cNvPr>
          <p:cNvGrpSpPr/>
          <p:nvPr/>
        </p:nvGrpSpPr>
        <p:grpSpPr>
          <a:xfrm>
            <a:off x="5542789" y="854460"/>
            <a:ext cx="5900160" cy="5364486"/>
            <a:chOff x="3193826" y="939172"/>
            <a:chExt cx="5900160" cy="5918829"/>
          </a:xfrm>
        </p:grpSpPr>
        <p:sp>
          <p:nvSpPr>
            <p:cNvPr id="5" name="Rectangle 4">
              <a:extLst>
                <a:ext uri="{FF2B5EF4-FFF2-40B4-BE49-F238E27FC236}">
                  <a16:creationId xmlns:a16="http://schemas.microsoft.com/office/drawing/2014/main" id="{AB516C6B-604B-B64D-BD6D-BC4177949163}"/>
                </a:ext>
              </a:extLst>
            </p:cNvPr>
            <p:cNvSpPr/>
            <p:nvPr/>
          </p:nvSpPr>
          <p:spPr>
            <a:xfrm>
              <a:off x="3193826" y="939172"/>
              <a:ext cx="5900160" cy="5918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03A709A-C670-E540-889F-9915AD1E9D09}"/>
                </a:ext>
              </a:extLst>
            </p:cNvPr>
            <p:cNvGrpSpPr/>
            <p:nvPr/>
          </p:nvGrpSpPr>
          <p:grpSpPr>
            <a:xfrm>
              <a:off x="3416231" y="1588981"/>
              <a:ext cx="5014461" cy="5173540"/>
              <a:chOff x="6153228" y="1502845"/>
              <a:chExt cx="5014461" cy="5173540"/>
            </a:xfrm>
          </p:grpSpPr>
          <p:pic>
            <p:nvPicPr>
              <p:cNvPr id="7" name="Picture 6" descr="A close up of a logo&#10;&#10;Description automatically generated">
                <a:extLst>
                  <a:ext uri="{FF2B5EF4-FFF2-40B4-BE49-F238E27FC236}">
                    <a16:creationId xmlns:a16="http://schemas.microsoft.com/office/drawing/2014/main" id="{854E6F6B-6099-5544-830F-36834D5E8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228" y="1502845"/>
                <a:ext cx="5014461" cy="5173540"/>
              </a:xfrm>
              <a:prstGeom prst="rect">
                <a:avLst/>
              </a:prstGeom>
            </p:spPr>
          </p:pic>
          <p:sp>
            <p:nvSpPr>
              <p:cNvPr id="8" name="Junctional Node">
                <a:extLst>
                  <a:ext uri="{FF2B5EF4-FFF2-40B4-BE49-F238E27FC236}">
                    <a16:creationId xmlns:a16="http://schemas.microsoft.com/office/drawing/2014/main" id="{61F4DE95-5DD1-884F-8B3B-57B4FA29B69A}"/>
                  </a:ext>
                </a:extLst>
              </p:cNvPr>
              <p:cNvSpPr/>
              <p:nvPr/>
            </p:nvSpPr>
            <p:spPr>
              <a:xfrm>
                <a:off x="8016749" y="3624794"/>
                <a:ext cx="171450" cy="17145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nus node">
                <a:extLst>
                  <a:ext uri="{FF2B5EF4-FFF2-40B4-BE49-F238E27FC236}">
                    <a16:creationId xmlns:a16="http://schemas.microsoft.com/office/drawing/2014/main" id="{5C7C3FA1-2E65-3A46-8418-A5CAB1C9995B}"/>
                  </a:ext>
                </a:extLst>
              </p:cNvPr>
              <p:cNvSpPr/>
              <p:nvPr/>
            </p:nvSpPr>
            <p:spPr>
              <a:xfrm>
                <a:off x="6491832" y="2277797"/>
                <a:ext cx="171450" cy="171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 name="TextBox 2">
            <a:extLst>
              <a:ext uri="{FF2B5EF4-FFF2-40B4-BE49-F238E27FC236}">
                <a16:creationId xmlns:a16="http://schemas.microsoft.com/office/drawing/2014/main" id="{3C0AFC74-1397-2745-8676-31C12D75E6FD}"/>
              </a:ext>
            </a:extLst>
          </p:cNvPr>
          <p:cNvSpPr txBox="1"/>
          <p:nvPr/>
        </p:nvSpPr>
        <p:spPr>
          <a:xfrm>
            <a:off x="8272424" y="1647169"/>
            <a:ext cx="3701666" cy="738664"/>
          </a:xfrm>
          <a:prstGeom prst="rect">
            <a:avLst/>
          </a:prstGeom>
          <a:noFill/>
        </p:spPr>
        <p:txBody>
          <a:bodyPr wrap="square" rtlCol="0">
            <a:spAutoFit/>
          </a:bodyPr>
          <a:lstStyle/>
          <a:p>
            <a:pPr algn="ctr"/>
            <a:r>
              <a:rPr lang="en-US" sz="2400" b="1"/>
              <a:t>PERSISTENT</a:t>
            </a:r>
            <a:r>
              <a:rPr lang="en-US" sz="2400"/>
              <a:t> Block </a:t>
            </a:r>
          </a:p>
          <a:p>
            <a:pPr algn="ctr"/>
            <a:r>
              <a:rPr lang="en-US"/>
              <a:t>at AV node or below</a:t>
            </a:r>
          </a:p>
        </p:txBody>
      </p:sp>
      <p:grpSp>
        <p:nvGrpSpPr>
          <p:cNvPr id="10" name="Group 9">
            <a:extLst>
              <a:ext uri="{FF2B5EF4-FFF2-40B4-BE49-F238E27FC236}">
                <a16:creationId xmlns:a16="http://schemas.microsoft.com/office/drawing/2014/main" id="{174080CB-5532-11E6-7475-9662AE5CA83F}"/>
              </a:ext>
            </a:extLst>
          </p:cNvPr>
          <p:cNvGrpSpPr/>
          <p:nvPr/>
        </p:nvGrpSpPr>
        <p:grpSpPr>
          <a:xfrm>
            <a:off x="7947485" y="3929875"/>
            <a:ext cx="286839" cy="286839"/>
            <a:chOff x="5376853" y="4091953"/>
            <a:chExt cx="286839" cy="286839"/>
          </a:xfrm>
        </p:grpSpPr>
        <p:cxnSp>
          <p:nvCxnSpPr>
            <p:cNvPr id="11" name="Straight Connector 10">
              <a:extLst>
                <a:ext uri="{FF2B5EF4-FFF2-40B4-BE49-F238E27FC236}">
                  <a16:creationId xmlns:a16="http://schemas.microsoft.com/office/drawing/2014/main" id="{71D6DC49-D4C0-D64F-EFAC-63B5528F7FF0}"/>
                </a:ext>
              </a:extLst>
            </p:cNvPr>
            <p:cNvCxnSpPr/>
            <p:nvPr/>
          </p:nvCxnSpPr>
          <p:spPr>
            <a:xfrm>
              <a:off x="5376853" y="4172552"/>
              <a:ext cx="286839" cy="141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6387D2-7E7B-C750-338E-3066D83CD330}"/>
                </a:ext>
              </a:extLst>
            </p:cNvPr>
            <p:cNvCxnSpPr>
              <a:cxnSpLocks/>
            </p:cNvCxnSpPr>
            <p:nvPr/>
          </p:nvCxnSpPr>
          <p:spPr>
            <a:xfrm rot="16200000">
              <a:off x="5378679" y="4164476"/>
              <a:ext cx="286839" cy="141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44F58CB-1B18-3FA1-ED8D-7F4926A5ED58}"/>
              </a:ext>
            </a:extLst>
          </p:cNvPr>
          <p:cNvGrpSpPr/>
          <p:nvPr/>
        </p:nvGrpSpPr>
        <p:grpSpPr>
          <a:xfrm>
            <a:off x="7554034" y="3284478"/>
            <a:ext cx="286839" cy="286839"/>
            <a:chOff x="5376853" y="4091953"/>
            <a:chExt cx="286839" cy="286839"/>
          </a:xfrm>
        </p:grpSpPr>
        <p:cxnSp>
          <p:nvCxnSpPr>
            <p:cNvPr id="15" name="Straight Connector 14">
              <a:extLst>
                <a:ext uri="{FF2B5EF4-FFF2-40B4-BE49-F238E27FC236}">
                  <a16:creationId xmlns:a16="http://schemas.microsoft.com/office/drawing/2014/main" id="{CA23170A-12DF-38A7-B741-3530A5F2066B}"/>
                </a:ext>
              </a:extLst>
            </p:cNvPr>
            <p:cNvCxnSpPr/>
            <p:nvPr/>
          </p:nvCxnSpPr>
          <p:spPr>
            <a:xfrm>
              <a:off x="5376853" y="4172552"/>
              <a:ext cx="286839" cy="141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C1A3C4-4AC0-50E4-A269-E03F4D347AE7}"/>
                </a:ext>
              </a:extLst>
            </p:cNvPr>
            <p:cNvCxnSpPr>
              <a:cxnSpLocks/>
            </p:cNvCxnSpPr>
            <p:nvPr/>
          </p:nvCxnSpPr>
          <p:spPr>
            <a:xfrm rot="16200000">
              <a:off x="5378679" y="4164476"/>
              <a:ext cx="286839" cy="141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SA 1A">
            <a:extLst>
              <a:ext uri="{FF2B5EF4-FFF2-40B4-BE49-F238E27FC236}">
                <a16:creationId xmlns:a16="http://schemas.microsoft.com/office/drawing/2014/main" id="{A6E17605-9DA1-47D9-42C2-84B135D7D3F3}"/>
              </a:ext>
            </a:extLst>
          </p:cNvPr>
          <p:cNvSpPr/>
          <p:nvPr/>
        </p:nvSpPr>
        <p:spPr>
          <a:xfrm>
            <a:off x="6174424" y="2228975"/>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A 1B">
            <a:extLst>
              <a:ext uri="{FF2B5EF4-FFF2-40B4-BE49-F238E27FC236}">
                <a16:creationId xmlns:a16="http://schemas.microsoft.com/office/drawing/2014/main" id="{DA40B040-493B-33C5-1498-F4EDE1B6C068}"/>
              </a:ext>
            </a:extLst>
          </p:cNvPr>
          <p:cNvSpPr/>
          <p:nvPr/>
        </p:nvSpPr>
        <p:spPr>
          <a:xfrm>
            <a:off x="6170232"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V 1A">
            <a:extLst>
              <a:ext uri="{FF2B5EF4-FFF2-40B4-BE49-F238E27FC236}">
                <a16:creationId xmlns:a16="http://schemas.microsoft.com/office/drawing/2014/main" id="{593A7869-F9E2-A67E-0D36-C2ADE4D9E9E5}"/>
              </a:ext>
            </a:extLst>
          </p:cNvPr>
          <p:cNvSpPr/>
          <p:nvPr/>
        </p:nvSpPr>
        <p:spPr>
          <a:xfrm>
            <a:off x="7418684" y="4991398"/>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ightning Bolt 30" hidden="1">
            <a:extLst>
              <a:ext uri="{FF2B5EF4-FFF2-40B4-BE49-F238E27FC236}">
                <a16:creationId xmlns:a16="http://schemas.microsoft.com/office/drawing/2014/main" id="{3C66CDBB-0823-9752-48D2-BA2AC46337B9}"/>
              </a:ext>
            </a:extLst>
          </p:cNvPr>
          <p:cNvSpPr/>
          <p:nvPr/>
        </p:nvSpPr>
        <p:spPr>
          <a:xfrm>
            <a:off x="6170232"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ightning Bolt 31" hidden="1">
            <a:extLst>
              <a:ext uri="{FF2B5EF4-FFF2-40B4-BE49-F238E27FC236}">
                <a16:creationId xmlns:a16="http://schemas.microsoft.com/office/drawing/2014/main" id="{ACA06D35-731F-8304-06A4-74E5AFB154C2}"/>
              </a:ext>
            </a:extLst>
          </p:cNvPr>
          <p:cNvSpPr/>
          <p:nvPr/>
        </p:nvSpPr>
        <p:spPr>
          <a:xfrm>
            <a:off x="6170232"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ightning Bolt 32" hidden="1">
            <a:extLst>
              <a:ext uri="{FF2B5EF4-FFF2-40B4-BE49-F238E27FC236}">
                <a16:creationId xmlns:a16="http://schemas.microsoft.com/office/drawing/2014/main" id="{87EF0204-D9D2-2F32-E51D-0C77BA5B1BE0}"/>
              </a:ext>
            </a:extLst>
          </p:cNvPr>
          <p:cNvSpPr/>
          <p:nvPr/>
        </p:nvSpPr>
        <p:spPr>
          <a:xfrm>
            <a:off x="6170232"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V 1B">
            <a:extLst>
              <a:ext uri="{FF2B5EF4-FFF2-40B4-BE49-F238E27FC236}">
                <a16:creationId xmlns:a16="http://schemas.microsoft.com/office/drawing/2014/main" id="{A745FAF9-BA34-FC29-E7C4-E706850F9B83}"/>
              </a:ext>
            </a:extLst>
          </p:cNvPr>
          <p:cNvSpPr/>
          <p:nvPr/>
        </p:nvSpPr>
        <p:spPr>
          <a:xfrm>
            <a:off x="7424028" y="4991398"/>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BE29B6B-77AD-4D07-A02E-D763A1A4594D}"/>
              </a:ext>
            </a:extLst>
          </p:cNvPr>
          <p:cNvGrpSpPr/>
          <p:nvPr/>
        </p:nvGrpSpPr>
        <p:grpSpPr>
          <a:xfrm>
            <a:off x="787512" y="1899887"/>
            <a:ext cx="4624889" cy="3623698"/>
            <a:chOff x="787512" y="1899887"/>
            <a:chExt cx="4624889" cy="3623698"/>
          </a:xfrm>
        </p:grpSpPr>
        <p:sp>
          <p:nvSpPr>
            <p:cNvPr id="24" name="TextBox 23">
              <a:extLst>
                <a:ext uri="{FF2B5EF4-FFF2-40B4-BE49-F238E27FC236}">
                  <a16:creationId xmlns:a16="http://schemas.microsoft.com/office/drawing/2014/main" id="{5326CC4A-B907-05E2-DDF2-0B090729430C}"/>
                </a:ext>
              </a:extLst>
            </p:cNvPr>
            <p:cNvSpPr txBox="1"/>
            <p:nvPr/>
          </p:nvSpPr>
          <p:spPr>
            <a:xfrm>
              <a:off x="1182327" y="4877254"/>
              <a:ext cx="3689555" cy="646331"/>
            </a:xfrm>
            <a:prstGeom prst="rect">
              <a:avLst/>
            </a:prstGeom>
            <a:solidFill>
              <a:schemeClr val="bg1"/>
            </a:solidFill>
            <a:ln>
              <a:solidFill>
                <a:schemeClr val="tx1"/>
              </a:solidFill>
            </a:ln>
          </p:spPr>
          <p:txBody>
            <a:bodyPr wrap="square" rtlCol="0">
              <a:spAutoFit/>
            </a:bodyPr>
            <a:lstStyle/>
            <a:p>
              <a:pPr algn="ctr"/>
              <a:r>
                <a:rPr lang="en-US"/>
                <a:t>Consistent V rate ~40 from RV focus </a:t>
              </a:r>
            </a:p>
            <a:p>
              <a:pPr algn="ctr"/>
              <a:r>
                <a:rPr lang="en-US"/>
                <a:t>(LBBB morphology)</a:t>
              </a:r>
            </a:p>
          </p:txBody>
        </p:sp>
        <p:pic>
          <p:nvPicPr>
            <p:cNvPr id="36" name="Picture 35">
              <a:extLst>
                <a:ext uri="{FF2B5EF4-FFF2-40B4-BE49-F238E27FC236}">
                  <a16:creationId xmlns:a16="http://schemas.microsoft.com/office/drawing/2014/main" id="{8134C4EE-18C4-F765-9857-70FCF64E744A}"/>
                </a:ext>
              </a:extLst>
            </p:cNvPr>
            <p:cNvPicPr>
              <a:picLocks noChangeAspect="1"/>
            </p:cNvPicPr>
            <p:nvPr/>
          </p:nvPicPr>
          <p:blipFill>
            <a:blip r:embed="rId4"/>
            <a:stretch>
              <a:fillRect/>
            </a:stretch>
          </p:blipFill>
          <p:spPr>
            <a:xfrm>
              <a:off x="787512" y="3130591"/>
              <a:ext cx="4582164" cy="1314633"/>
            </a:xfrm>
            <a:prstGeom prst="rect">
              <a:avLst/>
            </a:prstGeom>
          </p:spPr>
        </p:pic>
        <p:sp>
          <p:nvSpPr>
            <p:cNvPr id="25" name="TextBox 24">
              <a:extLst>
                <a:ext uri="{FF2B5EF4-FFF2-40B4-BE49-F238E27FC236}">
                  <a16:creationId xmlns:a16="http://schemas.microsoft.com/office/drawing/2014/main" id="{DF214AA2-9F69-2587-7681-B4DBAC65C5E7}"/>
                </a:ext>
              </a:extLst>
            </p:cNvPr>
            <p:cNvSpPr txBox="1"/>
            <p:nvPr/>
          </p:nvSpPr>
          <p:spPr>
            <a:xfrm>
              <a:off x="1322632" y="4508323"/>
              <a:ext cx="622299" cy="369332"/>
            </a:xfrm>
            <a:prstGeom prst="rect">
              <a:avLst/>
            </a:prstGeom>
            <a:noFill/>
          </p:spPr>
          <p:txBody>
            <a:bodyPr wrap="square" rtlCol="0">
              <a:spAutoFit/>
            </a:bodyPr>
            <a:lstStyle/>
            <a:p>
              <a:r>
                <a:rPr lang="en-US">
                  <a:solidFill>
                    <a:schemeClr val="accent6"/>
                  </a:solidFill>
                </a:rPr>
                <a:t>QRS</a:t>
              </a:r>
            </a:p>
          </p:txBody>
        </p:sp>
        <p:cxnSp>
          <p:nvCxnSpPr>
            <p:cNvPr id="26" name="Straight Arrow Connector 25">
              <a:extLst>
                <a:ext uri="{FF2B5EF4-FFF2-40B4-BE49-F238E27FC236}">
                  <a16:creationId xmlns:a16="http://schemas.microsoft.com/office/drawing/2014/main" id="{4D613DA5-D2CC-26C8-9E6A-18BC66EB218B}"/>
                </a:ext>
              </a:extLst>
            </p:cNvPr>
            <p:cNvCxnSpPr>
              <a:cxnSpLocks/>
            </p:cNvCxnSpPr>
            <p:nvPr/>
          </p:nvCxnSpPr>
          <p:spPr>
            <a:xfrm rot="10800000">
              <a:off x="1629883" y="4272279"/>
              <a:ext cx="0" cy="248446"/>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27" name="TextBox 26">
              <a:extLst>
                <a:ext uri="{FF2B5EF4-FFF2-40B4-BE49-F238E27FC236}">
                  <a16:creationId xmlns:a16="http://schemas.microsoft.com/office/drawing/2014/main" id="{B4963A14-8220-D586-6B63-E9E50575A7F8}"/>
                </a:ext>
              </a:extLst>
            </p:cNvPr>
            <p:cNvSpPr txBox="1"/>
            <p:nvPr/>
          </p:nvSpPr>
          <p:spPr>
            <a:xfrm>
              <a:off x="2745387" y="4508323"/>
              <a:ext cx="622299" cy="369332"/>
            </a:xfrm>
            <a:prstGeom prst="rect">
              <a:avLst/>
            </a:prstGeom>
            <a:noFill/>
          </p:spPr>
          <p:txBody>
            <a:bodyPr wrap="square" rtlCol="0">
              <a:spAutoFit/>
            </a:bodyPr>
            <a:lstStyle/>
            <a:p>
              <a:r>
                <a:rPr lang="en-US">
                  <a:solidFill>
                    <a:schemeClr val="accent6"/>
                  </a:solidFill>
                </a:rPr>
                <a:t>QRS</a:t>
              </a:r>
            </a:p>
          </p:txBody>
        </p:sp>
        <p:cxnSp>
          <p:nvCxnSpPr>
            <p:cNvPr id="28" name="Straight Arrow Connector 27">
              <a:extLst>
                <a:ext uri="{FF2B5EF4-FFF2-40B4-BE49-F238E27FC236}">
                  <a16:creationId xmlns:a16="http://schemas.microsoft.com/office/drawing/2014/main" id="{36479A5D-ADB1-F7EB-E142-B7B4A8DE91C7}"/>
                </a:ext>
              </a:extLst>
            </p:cNvPr>
            <p:cNvCxnSpPr>
              <a:cxnSpLocks/>
            </p:cNvCxnSpPr>
            <p:nvPr/>
          </p:nvCxnSpPr>
          <p:spPr>
            <a:xfrm rot="10800000">
              <a:off x="3052638" y="4272279"/>
              <a:ext cx="0" cy="248446"/>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29" name="TextBox 28">
              <a:extLst>
                <a:ext uri="{FF2B5EF4-FFF2-40B4-BE49-F238E27FC236}">
                  <a16:creationId xmlns:a16="http://schemas.microsoft.com/office/drawing/2014/main" id="{94A22274-8653-020C-8BCC-A675987CF7EF}"/>
                </a:ext>
              </a:extLst>
            </p:cNvPr>
            <p:cNvSpPr txBox="1"/>
            <p:nvPr/>
          </p:nvSpPr>
          <p:spPr>
            <a:xfrm>
              <a:off x="4160344" y="4508323"/>
              <a:ext cx="622299" cy="369332"/>
            </a:xfrm>
            <a:prstGeom prst="rect">
              <a:avLst/>
            </a:prstGeom>
            <a:noFill/>
          </p:spPr>
          <p:txBody>
            <a:bodyPr wrap="square" rtlCol="0">
              <a:spAutoFit/>
            </a:bodyPr>
            <a:lstStyle/>
            <a:p>
              <a:r>
                <a:rPr lang="en-US">
                  <a:solidFill>
                    <a:schemeClr val="accent6"/>
                  </a:solidFill>
                </a:rPr>
                <a:t>QRS</a:t>
              </a:r>
            </a:p>
          </p:txBody>
        </p:sp>
        <p:cxnSp>
          <p:nvCxnSpPr>
            <p:cNvPr id="30" name="Straight Arrow Connector 29">
              <a:extLst>
                <a:ext uri="{FF2B5EF4-FFF2-40B4-BE49-F238E27FC236}">
                  <a16:creationId xmlns:a16="http://schemas.microsoft.com/office/drawing/2014/main" id="{16F5AC98-94EE-C223-6788-994F019E7A49}"/>
                </a:ext>
              </a:extLst>
            </p:cNvPr>
            <p:cNvCxnSpPr>
              <a:cxnSpLocks/>
            </p:cNvCxnSpPr>
            <p:nvPr/>
          </p:nvCxnSpPr>
          <p:spPr>
            <a:xfrm rot="10800000">
              <a:off x="4467595" y="4272279"/>
              <a:ext cx="0" cy="248446"/>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130A7633-5FD5-CEA6-3ECD-A24063E50819}"/>
                </a:ext>
              </a:extLst>
            </p:cNvPr>
            <p:cNvSpPr txBox="1"/>
            <p:nvPr/>
          </p:nvSpPr>
          <p:spPr>
            <a:xfrm>
              <a:off x="3303926" y="1899887"/>
              <a:ext cx="2108475" cy="646331"/>
            </a:xfrm>
            <a:prstGeom prst="rect">
              <a:avLst/>
            </a:prstGeom>
            <a:solidFill>
              <a:schemeClr val="bg1"/>
            </a:solidFill>
            <a:ln>
              <a:solidFill>
                <a:schemeClr val="tx1"/>
              </a:solidFill>
            </a:ln>
          </p:spPr>
          <p:txBody>
            <a:bodyPr wrap="square" rtlCol="0">
              <a:spAutoFit/>
            </a:bodyPr>
            <a:lstStyle/>
            <a:p>
              <a:pPr algn="ctr"/>
              <a:r>
                <a:rPr lang="en-US"/>
                <a:t>Consistent A rate ~125 from SA</a:t>
              </a:r>
            </a:p>
          </p:txBody>
        </p:sp>
      </p:grpSp>
      <p:sp>
        <p:nvSpPr>
          <p:cNvPr id="49" name="SA 2B">
            <a:extLst>
              <a:ext uri="{FF2B5EF4-FFF2-40B4-BE49-F238E27FC236}">
                <a16:creationId xmlns:a16="http://schemas.microsoft.com/office/drawing/2014/main" id="{03D920C0-261B-D5BD-13D3-F8062938844A}"/>
              </a:ext>
            </a:extLst>
          </p:cNvPr>
          <p:cNvSpPr/>
          <p:nvPr/>
        </p:nvSpPr>
        <p:spPr>
          <a:xfrm>
            <a:off x="6184009" y="2228975"/>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A 2A">
            <a:extLst>
              <a:ext uri="{FF2B5EF4-FFF2-40B4-BE49-F238E27FC236}">
                <a16:creationId xmlns:a16="http://schemas.microsoft.com/office/drawing/2014/main" id="{96A5BC20-3E87-A97E-72BA-DF9C59A88690}"/>
              </a:ext>
            </a:extLst>
          </p:cNvPr>
          <p:cNvSpPr/>
          <p:nvPr/>
        </p:nvSpPr>
        <p:spPr>
          <a:xfrm>
            <a:off x="6179817"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ightning Bolt 50" hidden="1">
            <a:extLst>
              <a:ext uri="{FF2B5EF4-FFF2-40B4-BE49-F238E27FC236}">
                <a16:creationId xmlns:a16="http://schemas.microsoft.com/office/drawing/2014/main" id="{5EE075FB-D6DF-3949-C444-019CAB4B4BAE}"/>
              </a:ext>
            </a:extLst>
          </p:cNvPr>
          <p:cNvSpPr/>
          <p:nvPr/>
        </p:nvSpPr>
        <p:spPr>
          <a:xfrm>
            <a:off x="6179817"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ghtning Bolt 51" hidden="1">
            <a:extLst>
              <a:ext uri="{FF2B5EF4-FFF2-40B4-BE49-F238E27FC236}">
                <a16:creationId xmlns:a16="http://schemas.microsoft.com/office/drawing/2014/main" id="{4AD8AF2C-1D41-F28F-4967-D1CBA3803596}"/>
              </a:ext>
            </a:extLst>
          </p:cNvPr>
          <p:cNvSpPr/>
          <p:nvPr/>
        </p:nvSpPr>
        <p:spPr>
          <a:xfrm>
            <a:off x="6179817"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ghtning Bolt 52" hidden="1">
            <a:extLst>
              <a:ext uri="{FF2B5EF4-FFF2-40B4-BE49-F238E27FC236}">
                <a16:creationId xmlns:a16="http://schemas.microsoft.com/office/drawing/2014/main" id="{D5C18877-DB2B-B51F-E088-2FFFBA909F42}"/>
              </a:ext>
            </a:extLst>
          </p:cNvPr>
          <p:cNvSpPr/>
          <p:nvPr/>
        </p:nvSpPr>
        <p:spPr>
          <a:xfrm>
            <a:off x="6174424"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A 4A">
            <a:extLst>
              <a:ext uri="{FF2B5EF4-FFF2-40B4-BE49-F238E27FC236}">
                <a16:creationId xmlns:a16="http://schemas.microsoft.com/office/drawing/2014/main" id="{1AA0990B-917E-3BDA-DC25-FEBDE50E69A0}"/>
              </a:ext>
            </a:extLst>
          </p:cNvPr>
          <p:cNvSpPr/>
          <p:nvPr/>
        </p:nvSpPr>
        <p:spPr>
          <a:xfrm>
            <a:off x="6178616" y="2228975"/>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A 4B">
            <a:extLst>
              <a:ext uri="{FF2B5EF4-FFF2-40B4-BE49-F238E27FC236}">
                <a16:creationId xmlns:a16="http://schemas.microsoft.com/office/drawing/2014/main" id="{408554AD-5251-D45E-6F6B-A77DB8F038D2}"/>
              </a:ext>
            </a:extLst>
          </p:cNvPr>
          <p:cNvSpPr/>
          <p:nvPr/>
        </p:nvSpPr>
        <p:spPr>
          <a:xfrm>
            <a:off x="6174424"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ightning Bolt 55" hidden="1">
            <a:extLst>
              <a:ext uri="{FF2B5EF4-FFF2-40B4-BE49-F238E27FC236}">
                <a16:creationId xmlns:a16="http://schemas.microsoft.com/office/drawing/2014/main" id="{B6DFDE24-1F92-92A8-4C32-A5A979C21C96}"/>
              </a:ext>
            </a:extLst>
          </p:cNvPr>
          <p:cNvSpPr/>
          <p:nvPr/>
        </p:nvSpPr>
        <p:spPr>
          <a:xfrm>
            <a:off x="6174424"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ightning Bolt 56" hidden="1">
            <a:extLst>
              <a:ext uri="{FF2B5EF4-FFF2-40B4-BE49-F238E27FC236}">
                <a16:creationId xmlns:a16="http://schemas.microsoft.com/office/drawing/2014/main" id="{245D6D7C-2A0D-7886-8225-B7868BC62A27}"/>
              </a:ext>
            </a:extLst>
          </p:cNvPr>
          <p:cNvSpPr/>
          <p:nvPr/>
        </p:nvSpPr>
        <p:spPr>
          <a:xfrm>
            <a:off x="6174424"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hidden="1">
            <a:extLst>
              <a:ext uri="{FF2B5EF4-FFF2-40B4-BE49-F238E27FC236}">
                <a16:creationId xmlns:a16="http://schemas.microsoft.com/office/drawing/2014/main" id="{9C04594A-A5B5-256F-D6F8-57F861BE880A}"/>
              </a:ext>
            </a:extLst>
          </p:cNvPr>
          <p:cNvSpPr/>
          <p:nvPr/>
        </p:nvSpPr>
        <p:spPr>
          <a:xfrm>
            <a:off x="6174424"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V 2B">
            <a:extLst>
              <a:ext uri="{FF2B5EF4-FFF2-40B4-BE49-F238E27FC236}">
                <a16:creationId xmlns:a16="http://schemas.microsoft.com/office/drawing/2014/main" id="{31B9E4C0-7C48-421A-1B7B-CDC14223E2A5}"/>
              </a:ext>
            </a:extLst>
          </p:cNvPr>
          <p:cNvSpPr/>
          <p:nvPr/>
        </p:nvSpPr>
        <p:spPr>
          <a:xfrm>
            <a:off x="7413008" y="4991398"/>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V 2A">
            <a:extLst>
              <a:ext uri="{FF2B5EF4-FFF2-40B4-BE49-F238E27FC236}">
                <a16:creationId xmlns:a16="http://schemas.microsoft.com/office/drawing/2014/main" id="{704FA351-F915-3852-F498-FF8D5F85D982}"/>
              </a:ext>
            </a:extLst>
          </p:cNvPr>
          <p:cNvSpPr/>
          <p:nvPr/>
        </p:nvSpPr>
        <p:spPr>
          <a:xfrm>
            <a:off x="7418352" y="4991398"/>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A 3A">
            <a:extLst>
              <a:ext uri="{FF2B5EF4-FFF2-40B4-BE49-F238E27FC236}">
                <a16:creationId xmlns:a16="http://schemas.microsoft.com/office/drawing/2014/main" id="{C40AECAB-6E6B-4742-3417-88B774D6818A}"/>
              </a:ext>
            </a:extLst>
          </p:cNvPr>
          <p:cNvSpPr/>
          <p:nvPr/>
        </p:nvSpPr>
        <p:spPr>
          <a:xfrm>
            <a:off x="6184009" y="2228975"/>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A 3B">
            <a:extLst>
              <a:ext uri="{FF2B5EF4-FFF2-40B4-BE49-F238E27FC236}">
                <a16:creationId xmlns:a16="http://schemas.microsoft.com/office/drawing/2014/main" id="{2BBC180A-ECD8-1EEE-7499-85C78DD42BAA}"/>
              </a:ext>
            </a:extLst>
          </p:cNvPr>
          <p:cNvSpPr/>
          <p:nvPr/>
        </p:nvSpPr>
        <p:spPr>
          <a:xfrm>
            <a:off x="6179817"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ghtning Bolt 62" hidden="1">
            <a:extLst>
              <a:ext uri="{FF2B5EF4-FFF2-40B4-BE49-F238E27FC236}">
                <a16:creationId xmlns:a16="http://schemas.microsoft.com/office/drawing/2014/main" id="{8DAB277D-48BC-F7F2-C5B4-1F8C738EA088}"/>
              </a:ext>
            </a:extLst>
          </p:cNvPr>
          <p:cNvSpPr/>
          <p:nvPr/>
        </p:nvSpPr>
        <p:spPr>
          <a:xfrm>
            <a:off x="6179817"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ightning Bolt 63" hidden="1">
            <a:extLst>
              <a:ext uri="{FF2B5EF4-FFF2-40B4-BE49-F238E27FC236}">
                <a16:creationId xmlns:a16="http://schemas.microsoft.com/office/drawing/2014/main" id="{754CAB11-F2EF-690C-F31D-8F37CE5FD4A5}"/>
              </a:ext>
            </a:extLst>
          </p:cNvPr>
          <p:cNvSpPr/>
          <p:nvPr/>
        </p:nvSpPr>
        <p:spPr>
          <a:xfrm>
            <a:off x="6179817"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hidden="1">
            <a:extLst>
              <a:ext uri="{FF2B5EF4-FFF2-40B4-BE49-F238E27FC236}">
                <a16:creationId xmlns:a16="http://schemas.microsoft.com/office/drawing/2014/main" id="{703E4D36-1B4F-6B7A-D4ED-FFBBF98A5B3F}"/>
              </a:ext>
            </a:extLst>
          </p:cNvPr>
          <p:cNvSpPr/>
          <p:nvPr/>
        </p:nvSpPr>
        <p:spPr>
          <a:xfrm>
            <a:off x="6174424" y="2215370"/>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296855E2-82A6-44C7-3737-9AC8F16D34BB}"/>
              </a:ext>
            </a:extLst>
          </p:cNvPr>
          <p:cNvCxnSpPr>
            <a:stCxn id="37" idx="3"/>
            <a:endCxn id="9" idx="2"/>
          </p:cNvCxnSpPr>
          <p:nvPr/>
        </p:nvCxnSpPr>
        <p:spPr>
          <a:xfrm>
            <a:off x="5412401" y="2223053"/>
            <a:ext cx="691397" cy="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9FE65096-0D42-5C82-6175-36AA52F78BCF}"/>
              </a:ext>
            </a:extLst>
          </p:cNvPr>
          <p:cNvCxnSpPr>
            <a:stCxn id="24" idx="3"/>
          </p:cNvCxnSpPr>
          <p:nvPr/>
        </p:nvCxnSpPr>
        <p:spPr>
          <a:xfrm flipV="1">
            <a:off x="4871882" y="5194300"/>
            <a:ext cx="24791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FE916AF6-E236-6A28-156C-E7149F6B32A4}"/>
              </a:ext>
            </a:extLst>
          </p:cNvPr>
          <p:cNvGrpSpPr/>
          <p:nvPr/>
        </p:nvGrpSpPr>
        <p:grpSpPr>
          <a:xfrm>
            <a:off x="7446167" y="5093687"/>
            <a:ext cx="170463" cy="170463"/>
            <a:chOff x="7446167" y="5093687"/>
            <a:chExt cx="170463" cy="170463"/>
          </a:xfrm>
        </p:grpSpPr>
        <p:cxnSp>
          <p:nvCxnSpPr>
            <p:cNvPr id="39" name="Straight Connector 38">
              <a:extLst>
                <a:ext uri="{FF2B5EF4-FFF2-40B4-BE49-F238E27FC236}">
                  <a16:creationId xmlns:a16="http://schemas.microsoft.com/office/drawing/2014/main" id="{32608C77-D632-31C2-13A6-79D86097FB94}"/>
                </a:ext>
              </a:extLst>
            </p:cNvPr>
            <p:cNvCxnSpPr/>
            <p:nvPr/>
          </p:nvCxnSpPr>
          <p:spPr>
            <a:xfrm>
              <a:off x="7483814" y="5093687"/>
              <a:ext cx="105015" cy="170463"/>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B4794D1-7937-61C1-D42A-E4F859ADA2E8}"/>
                </a:ext>
              </a:extLst>
            </p:cNvPr>
            <p:cNvCxnSpPr>
              <a:cxnSpLocks/>
            </p:cNvCxnSpPr>
            <p:nvPr/>
          </p:nvCxnSpPr>
          <p:spPr>
            <a:xfrm rot="16200000">
              <a:off x="7478891" y="5093686"/>
              <a:ext cx="105015" cy="170463"/>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2141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p:stCondLst>
                              <p:cond delay="0"/>
                            </p:stCondLst>
                            <p:childTnLst>
                              <p:par>
                                <p:cTn id="28" presetID="0" presetClass="path" presetSubtype="0" accel="50000" decel="50000" fill="hold" grpId="1" nodeType="afterEffect">
                                  <p:stCondLst>
                                    <p:cond delay="0"/>
                                  </p:stCondLst>
                                  <p:childTnLst>
                                    <p:animMotion origin="layout" path="M 0.00169 -0.00625 L 0.00169 -0.00602 C 0.00403 -0.00209 0.00677 0.00185 0.00898 0.00671 C 0.02031 0.0324 0.01784 0.03356 0.02877 0.05486 C 0.03307 0.06319 0.03828 0.0699 0.04232 0.07893 C 0.04362 0.08194 0.04479 0.08541 0.04648 0.08819 C 0.04791 0.09051 0.04987 0.09189 0.05169 0.09375 C 0.05638 0.09814 0.06094 0.10393 0.06627 0.10671 C 0.08047 0.11389 0.07096 0.11018 0.09544 0.11226 L 0.14544 0.11041 C 0.15182 0.10926 0.15781 0.10393 0.16419 0.10115 C 0.20416 0.08194 0.1793 0.09537 0.21211 0.07708 C 0.21445 0.07384 0.2168 0.07037 0.2194 0.06782 C 0.222 0.06481 0.22526 0.06389 0.22773 0.06041 C 0.23203 0.0537 0.23437 0.04166 0.23607 0.03264 C 0.2375 0.0243 0.24023 0.00486 0.24127 -0.0044 C 0.24166 -0.00949 0.24193 -0.01436 0.24232 -0.01922 C 0.24193 -0.03357 0.24258 -0.04792 0.24127 -0.06181 C 0.24075 -0.06574 0.23828 -0.06783 0.23711 -0.07107 C 0.23242 -0.08334 0.2293 -0.09769 0.22357 -0.10811 C 0.21836 -0.11736 0.21146 -0.1301 0.20586 -0.13403 C 0.20403 -0.13542 0.20234 -0.13635 0.20065 -0.13774 C 0.19323 -0.14375 0.18633 -0.15139 0.17877 -0.15625 C 0.17591 -0.15811 0.17305 -0.15973 0.17044 -0.16181 C 0.16237 -0.16806 0.1668 -0.16736 0.16211 -0.16736 " pathEditMode="relative" rAng="0" ptsTypes="AAAAAAAAAAAAAAAAAAAAAAAAA">
                                      <p:cBhvr>
                                        <p:cTn id="29" dur="2000" fill="hold"/>
                                        <p:tgtEl>
                                          <p:spTgt spid="34"/>
                                        </p:tgtEl>
                                        <p:attrNameLst>
                                          <p:attrName>ppt_x</p:attrName>
                                          <p:attrName>ppt_y</p:attrName>
                                        </p:attrNameLst>
                                      </p:cBhvr>
                                      <p:rCtr x="12031" y="-2153"/>
                                    </p:animMotion>
                                  </p:childTnLst>
                                </p:cTn>
                              </p:par>
                              <p:par>
                                <p:cTn id="30" presetID="0" presetClass="path" presetSubtype="0" accel="50000" decel="50000" fill="hold" grpId="1" nodeType="withEffect">
                                  <p:stCondLst>
                                    <p:cond delay="0"/>
                                  </p:stCondLst>
                                  <p:childTnLst>
                                    <p:animMotion origin="layout" path="M 0.00065 -0.0044 L 0.00065 -0.0044 C -0.00456 -0.0125 -0.00964 -0.02084 -0.01498 -0.02848 C -0.01693 -0.03149 -0.01927 -0.03334 -0.02123 -0.03588 C -0.0224 -0.0375 -0.02331 -0.03982 -0.02435 -0.04144 C -0.02683 -0.04537 -0.0293 -0.04885 -0.03164 -0.05255 C -0.03308 -0.05949 -0.03438 -0.06621 -0.03581 -0.07292 C -0.03685 -0.07732 -0.03841 -0.08149 -0.03893 -0.08588 C -0.03972 -0.09144 -0.03972 -0.09699 -0.03998 -0.10255 C -0.04037 -0.10695 -0.04076 -0.11135 -0.04102 -0.11551 C -0.04037 -0.12477 -0.04011 -0.13426 -0.03893 -0.14329 C -0.03867 -0.14607 -0.03802 -0.14885 -0.03685 -0.1507 C -0.03581 -0.15278 -0.03412 -0.15324 -0.03268 -0.1544 C -0.028 -0.15903 -0.02683 -0.16181 -0.02227 -0.16366 C -0.02201 -0.16389 -0.02162 -0.16366 -0.02123 -0.16366 " pathEditMode="relative" ptsTypes="AAAAAAAAAAAAAAA">
                                      <p:cBhvr>
                                        <p:cTn id="31" dur="2000" fill="hold"/>
                                        <p:tgtEl>
                                          <p:spTgt spid="21"/>
                                        </p:tgtEl>
                                        <p:attrNameLst>
                                          <p:attrName>ppt_x</p:attrName>
                                          <p:attrName>ppt_y</p:attrName>
                                        </p:attrNameLst>
                                      </p:cBhvr>
                                    </p:animMotion>
                                  </p:childTnLst>
                                </p:cTn>
                              </p:par>
                              <p:par>
                                <p:cTn id="32" presetID="0" presetClass="path" presetSubtype="0" accel="50000" decel="50000" fill="hold" grpId="1" nodeType="withEffect">
                                  <p:stCondLst>
                                    <p:cond delay="400"/>
                                  </p:stCondLst>
                                  <p:childTnLst>
                                    <p:animMotion origin="layout" path="M -3.54167E-6 -0.00023 C -3.54167E-6 0.00046 0.00391 -0.00209 0.00391 -0.00139 C 0.00443 -0.00394 0.00222 -0.00139 0.00443 -0.00255 C 0.00586 -0.00394 0.01055 -0.00834 0.0125 -0.00949 C 0.01342 -0.01065 0.01355 -0.01088 0.01563 -0.0125 C 0.01745 -0.01436 0.02136 -0.0176 0.0237 -0.01945 C 0.02735 -0.02199 0.03386 -0.02477 0.0375 -0.02686 C 0.03998 -0.02824 0.04245 -0.03079 0.04493 -0.03195 C 0.05157 -0.03496 0.05144 -0.03449 0.05808 -0.03519 C 0.07409 -0.03496 0.08985 -0.03519 0.10547 -0.0338 C 0.10951 -0.03311 0.11224 -0.0301 0.11446 -0.02824 C 0.1168 -0.02686 0.11888 -0.02686 0.12058 -0.02639 C 0.12266 -0.02431 0.12344 -0.02199 0.12578 -0.01945 C 0.12735 -0.01829 0.128 -0.01528 0.1293 -0.01389 C 0.13386 -0.00648 0.13151 -0.0125 0.13477 -0.00255 C 0.1362 0.00046 0.13868 0.00787 0.13868 0.00856 C 0.14375 0.04537 0.1392 0.01041 0.14141 0.03727 C 0.14141 0.04328 0.14375 0.05439 0.14375 0.05463 C 0.14349 0.06574 0.14375 0.0787 0.1431 0.08889 C 0.14141 0.09676 0.14102 0.10254 0.1392 0.10926 C 0.13815 0.11504 0.13946 0.1162 0.13698 0.12546 C 0.13412 0.13287 0.12487 0.15532 0.12123 0.16389 " pathEditMode="relative" rAng="0" ptsTypes="AAAAAAAAAAAAAAAAAAAAAA">
                                      <p:cBhvr>
                                        <p:cTn id="33" dur="2000" fill="hold"/>
                                        <p:tgtEl>
                                          <p:spTgt spid="20"/>
                                        </p:tgtEl>
                                        <p:attrNameLst>
                                          <p:attrName>ppt_x</p:attrName>
                                          <p:attrName>ppt_y</p:attrName>
                                        </p:attrNameLst>
                                      </p:cBhvr>
                                      <p:rCtr x="7187" y="6458"/>
                                    </p:animMotion>
                                  </p:childTnLst>
                                </p:cTn>
                              </p:par>
                              <p:par>
                                <p:cTn id="34" presetID="0" presetClass="path" presetSubtype="0" accel="50000" decel="50000" fill="hold" grpId="1" nodeType="withEffect">
                                  <p:stCondLst>
                                    <p:cond delay="400"/>
                                  </p:stCondLst>
                                  <p:childTnLst>
                                    <p:animMotion origin="layout" path="M -3.33333E-6 -2.59259E-6 C -3.33333E-6 0.00023 0.00039 0.0007 0.00039 0.00093 C -3.33333E-6 0.00371 -0.00091 0.00625 -0.00143 0.00996 C -0.00143 0.01088 -0.00182 0.01181 -0.00195 0.0132 C -0.0039 0.02616 -0.00338 0.02338 -0.00429 0.03287 C -0.0039 0.05417 -0.00429 0.05347 -0.00325 0.06852 C -0.00299 0.07107 -0.00247 0.07894 -0.00195 0.08218 C -0.00143 0.08519 -0.00078 0.08866 -3.33333E-6 0.09213 C 0.00065 0.09537 0.00144 0.09861 0.00248 0.10185 C 0.00547 0.11135 0.00795 0.11736 0.01237 0.12408 C 0.0142 0.12685 0.01615 0.1294 0.0181 0.13172 C 0.02253 0.1375 0.0267 0.14352 0.03125 0.14838 C 0.03216 0.14977 0.03321 0.15093 0.03425 0.15209 C 0.03555 0.15301 0.03698 0.15324 0.03802 0.15394 C 0.03868 0.15486 0.0392 0.15602 0.03998 0.15625 C 0.0431 0.1581 0.04649 0.1588 0.04987 0.15949 C 0.06107 0.1625 0.05573 0.16111 0.06628 0.16435 C 0.0698 0.16389 0.0737 0.16366 0.07748 0.1632 C 0.07839 0.16273 0.07904 0.16204 0.07995 0.16181 C 0.0823 0.16158 0.08438 0.16135 0.08685 0.16088 C 0.08841 0.15996 0.09011 0.1588 0.09167 0.1588 C 0.10105 0.15625 0.11042 0.1581 0.11993 0.1588 C 0.12253 0.16181 0.12162 0.16204 0.12253 0.15533 " pathEditMode="relative" rAng="0" ptsTypes="AAAAAAAAAAAAAAAAAAAAAAA">
                                      <p:cBhvr>
                                        <p:cTn id="35" dur="2000" fill="hold"/>
                                        <p:tgtEl>
                                          <p:spTgt spid="19"/>
                                        </p:tgtEl>
                                        <p:attrNameLst>
                                          <p:attrName>ppt_x</p:attrName>
                                          <p:attrName>ppt_y</p:attrName>
                                        </p:attrNameLst>
                                      </p:cBhvr>
                                      <p:rCtr x="5911" y="8218"/>
                                    </p:animMotion>
                                  </p:childTnLst>
                                </p:cTn>
                              </p:par>
                            </p:childTnLst>
                          </p:cTn>
                        </p:par>
                        <p:par>
                          <p:cTn id="36" fill="hold">
                            <p:stCondLst>
                              <p:cond delay="2400"/>
                            </p:stCondLst>
                            <p:childTnLst>
                              <p:par>
                                <p:cTn id="37" presetID="1" presetClass="exit" presetSubtype="0" fill="hold" grpId="2" nodeType="after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par>
                          <p:cTn id="39" fill="hold">
                            <p:stCondLst>
                              <p:cond delay="2400"/>
                            </p:stCondLst>
                            <p:childTnLst>
                              <p:par>
                                <p:cTn id="40" presetID="1" presetClass="exit" presetSubtype="0" fill="hold" grpId="2" nodeType="after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par>
                          <p:cTn id="42" fill="hold">
                            <p:stCondLst>
                              <p:cond delay="2400"/>
                            </p:stCondLst>
                            <p:childTnLst>
                              <p:par>
                                <p:cTn id="43" presetID="1" presetClass="exit" presetSubtype="0" fill="hold" grpId="2" nodeType="after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par>
                          <p:cTn id="45" fill="hold">
                            <p:stCondLst>
                              <p:cond delay="2400"/>
                            </p:stCondLst>
                            <p:childTnLst>
                              <p:par>
                                <p:cTn id="46" presetID="1" presetClass="exit" presetSubtype="0" fill="hold" grpId="2" nodeType="afterEffect">
                                  <p:stCondLst>
                                    <p:cond delay="0"/>
                                  </p:stCondLst>
                                  <p:childTnLst>
                                    <p:set>
                                      <p:cBhvr>
                                        <p:cTn id="47" dur="1" fill="hold">
                                          <p:stCondLst>
                                            <p:cond delay="0"/>
                                          </p:stCondLst>
                                        </p:cTn>
                                        <p:tgtEl>
                                          <p:spTgt spid="19"/>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par>
                                <p:cTn id="52" presetID="0" presetClass="path" presetSubtype="0" accel="50000" decel="50000" fill="hold" grpId="1" nodeType="withEffect">
                                  <p:stCondLst>
                                    <p:cond delay="0"/>
                                  </p:stCondLst>
                                  <p:childTnLst>
                                    <p:animMotion origin="layout" path="M -4.79167E-6 -0.00023 C -4.79167E-6 0.00046 0.00391 -0.00209 0.00391 -0.00139 C 0.00443 -0.00394 0.00222 -0.00139 0.00443 -0.00255 C 0.00586 -0.00394 0.01055 -0.00834 0.0125 -0.00949 C 0.01342 -0.01065 0.01355 -0.01088 0.01563 -0.0125 C 0.01745 -0.01436 0.02136 -0.0176 0.0237 -0.01945 C 0.02735 -0.02199 0.03386 -0.02477 0.0375 -0.02686 C 0.03998 -0.02824 0.04245 -0.03079 0.04493 -0.03195 C 0.05157 -0.03496 0.05144 -0.03449 0.05808 -0.03519 C 0.07409 -0.03496 0.08985 -0.03519 0.10547 -0.0338 C 0.10951 -0.03311 0.11224 -0.0301 0.11446 -0.02824 C 0.1168 -0.02686 0.11889 -0.02686 0.12058 -0.02639 C 0.12266 -0.02431 0.12344 -0.02199 0.12579 -0.01945 C 0.12735 -0.01829 0.128 -0.01528 0.1293 -0.01389 C 0.13386 -0.00648 0.13152 -0.0125 0.13477 -0.00255 C 0.1362 0.00046 0.13868 0.00787 0.13868 0.00856 C 0.14375 0.04537 0.1392 0.01041 0.14141 0.03727 C 0.14141 0.04328 0.14375 0.05439 0.14375 0.05463 C 0.14349 0.06574 0.14375 0.0787 0.1431 0.08889 C 0.14141 0.09676 0.14102 0.10254 0.1392 0.10926 C 0.13816 0.11504 0.13946 0.1162 0.13698 0.12546 C 0.13412 0.13287 0.12487 0.15532 0.12123 0.16389 " pathEditMode="relative" rAng="0" ptsTypes="AAAAAAAAAAAAAAAAAAAAAA">
                                      <p:cBhvr>
                                        <p:cTn id="53" dur="2000" fill="hold"/>
                                        <p:tgtEl>
                                          <p:spTgt spid="50"/>
                                        </p:tgtEl>
                                        <p:attrNameLst>
                                          <p:attrName>ppt_x</p:attrName>
                                          <p:attrName>ppt_y</p:attrName>
                                        </p:attrNameLst>
                                      </p:cBhvr>
                                      <p:rCtr x="7187" y="6458"/>
                                    </p:animMotion>
                                  </p:childTnLst>
                                </p:cTn>
                              </p:par>
                              <p:par>
                                <p:cTn id="54" presetID="0" presetClass="path" presetSubtype="0" accel="50000" decel="50000" fill="hold" grpId="1" nodeType="withEffect">
                                  <p:stCondLst>
                                    <p:cond delay="0"/>
                                  </p:stCondLst>
                                  <p:childTnLst>
                                    <p:animMotion origin="layout" path="M -4.58333E-6 -2.59259E-6 C -4.58333E-6 0.00023 0.0004 0.0007 0.0004 0.00093 C -4.58333E-6 0.00371 -0.00091 0.00625 -0.00143 0.00996 C -0.00143 0.01088 -0.00182 0.01181 -0.00195 0.0132 C -0.0039 0.02616 -0.00338 0.02338 -0.00429 0.03287 C -0.0039 0.05417 -0.00429 0.05347 -0.00325 0.06852 C -0.00299 0.07107 -0.00247 0.07894 -0.00195 0.08218 C -0.00143 0.08519 -0.00078 0.08866 -4.58333E-6 0.09213 C 0.00066 0.09537 0.00144 0.09861 0.00248 0.10185 C 0.00547 0.11135 0.00795 0.11736 0.01237 0.12408 C 0.0142 0.12685 0.01615 0.1294 0.0181 0.13172 C 0.02253 0.1375 0.0267 0.14352 0.03125 0.14838 C 0.03217 0.14977 0.03321 0.15093 0.03425 0.15209 C 0.03555 0.15301 0.03698 0.15324 0.03803 0.15394 C 0.03868 0.15486 0.0392 0.15602 0.03998 0.15625 C 0.0431 0.1581 0.04649 0.1588 0.04987 0.15949 C 0.06107 0.1625 0.05573 0.16111 0.06628 0.16435 C 0.0698 0.16389 0.0737 0.16366 0.07748 0.1632 C 0.07839 0.16273 0.07904 0.16204 0.07995 0.16181 C 0.0823 0.16158 0.08438 0.16135 0.08685 0.16088 C 0.08842 0.15996 0.09011 0.1588 0.09167 0.1588 C 0.10105 0.15625 0.11042 0.1581 0.11993 0.1588 C 0.12253 0.16181 0.12162 0.16204 0.12253 0.15533 " pathEditMode="relative" rAng="0" ptsTypes="AAAAAAAAAAAAAAAAAAAAAAA">
                                      <p:cBhvr>
                                        <p:cTn id="55" dur="2000" fill="hold"/>
                                        <p:tgtEl>
                                          <p:spTgt spid="49"/>
                                        </p:tgtEl>
                                        <p:attrNameLst>
                                          <p:attrName>ppt_x</p:attrName>
                                          <p:attrName>ppt_y</p:attrName>
                                        </p:attrNameLst>
                                      </p:cBhvr>
                                      <p:rCtr x="5911" y="8218"/>
                                    </p:animMotion>
                                  </p:childTnLst>
                                </p:cTn>
                              </p:par>
                            </p:childTnLst>
                          </p:cTn>
                        </p:par>
                        <p:par>
                          <p:cTn id="56" fill="hold">
                            <p:stCondLst>
                              <p:cond delay="4400"/>
                            </p:stCondLst>
                            <p:childTnLst>
                              <p:par>
                                <p:cTn id="57" presetID="1" presetClass="exit" presetSubtype="0" fill="hold" grpId="2" nodeType="afterEffect">
                                  <p:stCondLst>
                                    <p:cond delay="0"/>
                                  </p:stCondLst>
                                  <p:childTnLst>
                                    <p:set>
                                      <p:cBhvr>
                                        <p:cTn id="58" dur="1" fill="hold">
                                          <p:stCondLst>
                                            <p:cond delay="0"/>
                                          </p:stCondLst>
                                        </p:cTn>
                                        <p:tgtEl>
                                          <p:spTgt spid="50"/>
                                        </p:tgtEl>
                                        <p:attrNameLst>
                                          <p:attrName>style.visibility</p:attrName>
                                        </p:attrNameLst>
                                      </p:cBhvr>
                                      <p:to>
                                        <p:strVal val="hidden"/>
                                      </p:to>
                                    </p:set>
                                  </p:childTnLst>
                                </p:cTn>
                              </p:par>
                            </p:childTnLst>
                          </p:cTn>
                        </p:par>
                        <p:par>
                          <p:cTn id="59" fill="hold">
                            <p:stCondLst>
                              <p:cond delay="4400"/>
                            </p:stCondLst>
                            <p:childTnLst>
                              <p:par>
                                <p:cTn id="60" presetID="1" presetClass="exit" presetSubtype="0" fill="hold" grpId="2" nodeType="afterEffect">
                                  <p:stCondLst>
                                    <p:cond delay="0"/>
                                  </p:stCondLst>
                                  <p:childTnLst>
                                    <p:set>
                                      <p:cBhvr>
                                        <p:cTn id="61" dur="1" fill="hold">
                                          <p:stCondLst>
                                            <p:cond delay="0"/>
                                          </p:stCondLst>
                                        </p:cTn>
                                        <p:tgtEl>
                                          <p:spTgt spid="49"/>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childTnLst>
                                </p:cTn>
                              </p:par>
                              <p:par>
                                <p:cTn id="66" presetID="0" presetClass="path" presetSubtype="0" accel="50000" decel="50000" fill="hold" grpId="1" nodeType="withEffect">
                                  <p:stCondLst>
                                    <p:cond delay="0"/>
                                  </p:stCondLst>
                                  <p:childTnLst>
                                    <p:animMotion origin="layout" path="M -4.79167E-6 -0.00023 C -4.79167E-6 0.00046 0.00391 -0.00209 0.00391 -0.00139 C 0.00443 -0.00394 0.00222 -0.00139 0.00443 -0.00255 C 0.00586 -0.00394 0.01055 -0.00834 0.0125 -0.00949 C 0.01342 -0.01065 0.01355 -0.01088 0.01563 -0.0125 C 0.01745 -0.01436 0.02136 -0.0176 0.0237 -0.01945 C 0.02735 -0.02199 0.03386 -0.02477 0.0375 -0.02686 C 0.03998 -0.02824 0.04245 -0.03079 0.04493 -0.03195 C 0.05157 -0.03496 0.05144 -0.03449 0.05808 -0.03519 C 0.07409 -0.03496 0.08985 -0.03519 0.10547 -0.0338 C 0.10951 -0.03311 0.11224 -0.0301 0.11446 -0.02824 C 0.1168 -0.02686 0.11889 -0.02686 0.12058 -0.02639 C 0.12266 -0.02431 0.12344 -0.02199 0.12579 -0.01945 C 0.12735 -0.01829 0.128 -0.01528 0.1293 -0.01389 C 0.13386 -0.00648 0.13152 -0.0125 0.13477 -0.00255 C 0.1362 0.00046 0.13868 0.00787 0.13868 0.00856 C 0.14375 0.04537 0.1392 0.01041 0.14141 0.03727 C 0.14141 0.04328 0.14375 0.05439 0.14375 0.05463 C 0.14349 0.06574 0.14375 0.0787 0.1431 0.08889 C 0.14141 0.09676 0.14102 0.10254 0.1392 0.10926 C 0.13816 0.11504 0.13946 0.1162 0.13698 0.12546 C 0.13412 0.13287 0.12487 0.15532 0.12123 0.16389 " pathEditMode="relative" rAng="0" ptsTypes="AAAAAAAAAAAAAAAAAAAAAA">
                                      <p:cBhvr>
                                        <p:cTn id="67" dur="2000" fill="hold"/>
                                        <p:tgtEl>
                                          <p:spTgt spid="62"/>
                                        </p:tgtEl>
                                        <p:attrNameLst>
                                          <p:attrName>ppt_x</p:attrName>
                                          <p:attrName>ppt_y</p:attrName>
                                        </p:attrNameLst>
                                      </p:cBhvr>
                                      <p:rCtr x="7187" y="6458"/>
                                    </p:animMotion>
                                  </p:childTnLst>
                                </p:cTn>
                              </p:par>
                              <p:par>
                                <p:cTn id="68" presetID="0" presetClass="path" presetSubtype="0" accel="50000" decel="50000" fill="hold" grpId="1" nodeType="withEffect">
                                  <p:stCondLst>
                                    <p:cond delay="0"/>
                                  </p:stCondLst>
                                  <p:childTnLst>
                                    <p:animMotion origin="layout" path="M -4.58333E-6 -2.59259E-6 C -4.58333E-6 0.00023 0.0004 0.0007 0.0004 0.00093 C -4.58333E-6 0.00371 -0.00091 0.00625 -0.00143 0.00996 C -0.00143 0.01088 -0.00182 0.01181 -0.00195 0.0132 C -0.0039 0.02616 -0.00338 0.02338 -0.00429 0.03287 C -0.0039 0.05417 -0.00429 0.05347 -0.00325 0.06852 C -0.00299 0.07107 -0.00247 0.07894 -0.00195 0.08218 C -0.00143 0.08519 -0.00078 0.08866 -4.58333E-6 0.09213 C 0.00066 0.09537 0.00144 0.09861 0.00248 0.10185 C 0.00547 0.11135 0.00795 0.11736 0.01237 0.12408 C 0.0142 0.12685 0.01615 0.1294 0.0181 0.13172 C 0.02253 0.1375 0.0267 0.14352 0.03125 0.14838 C 0.03217 0.14977 0.03321 0.15093 0.03425 0.15209 C 0.03555 0.15301 0.03698 0.15324 0.03803 0.15394 C 0.03868 0.15486 0.0392 0.15602 0.03998 0.15625 C 0.0431 0.1581 0.04649 0.1588 0.04987 0.15949 C 0.06107 0.1625 0.05573 0.16111 0.06628 0.16435 C 0.0698 0.16389 0.0737 0.16366 0.07748 0.1632 C 0.07839 0.16273 0.07904 0.16204 0.07995 0.16181 C 0.0823 0.16158 0.08438 0.16135 0.08685 0.16088 C 0.08842 0.15996 0.09011 0.1588 0.09167 0.1588 C 0.10105 0.15625 0.11042 0.1581 0.11993 0.1588 C 0.12253 0.16181 0.12162 0.16204 0.12253 0.15533 " pathEditMode="relative" rAng="0" ptsTypes="AAAAAAAAAAAAAAAAAAAAAAA">
                                      <p:cBhvr>
                                        <p:cTn id="69" dur="2000" fill="hold"/>
                                        <p:tgtEl>
                                          <p:spTgt spid="61"/>
                                        </p:tgtEl>
                                        <p:attrNameLst>
                                          <p:attrName>ppt_x</p:attrName>
                                          <p:attrName>ppt_y</p:attrName>
                                        </p:attrNameLst>
                                      </p:cBhvr>
                                      <p:rCtr x="5911" y="8218"/>
                                    </p:animMotion>
                                  </p:childTnLst>
                                </p:cTn>
                              </p:par>
                            </p:childTnLst>
                          </p:cTn>
                        </p:par>
                        <p:par>
                          <p:cTn id="70" fill="hold">
                            <p:stCondLst>
                              <p:cond delay="6400"/>
                            </p:stCondLst>
                            <p:childTnLst>
                              <p:par>
                                <p:cTn id="71" presetID="1" presetClass="exit" presetSubtype="0" fill="hold" grpId="2" nodeType="afterEffect">
                                  <p:stCondLst>
                                    <p:cond delay="0"/>
                                  </p:stCondLst>
                                  <p:childTnLst>
                                    <p:set>
                                      <p:cBhvr>
                                        <p:cTn id="72" dur="1" fill="hold">
                                          <p:stCondLst>
                                            <p:cond delay="0"/>
                                          </p:stCondLst>
                                        </p:cTn>
                                        <p:tgtEl>
                                          <p:spTgt spid="62"/>
                                        </p:tgtEl>
                                        <p:attrNameLst>
                                          <p:attrName>style.visibility</p:attrName>
                                        </p:attrNameLst>
                                      </p:cBhvr>
                                      <p:to>
                                        <p:strVal val="hidden"/>
                                      </p:to>
                                    </p:set>
                                  </p:childTnLst>
                                </p:cTn>
                              </p:par>
                            </p:childTnLst>
                          </p:cTn>
                        </p:par>
                        <p:par>
                          <p:cTn id="73" fill="hold">
                            <p:stCondLst>
                              <p:cond delay="6400"/>
                            </p:stCondLst>
                            <p:childTnLst>
                              <p:par>
                                <p:cTn id="74" presetID="1" presetClass="exit" presetSubtype="0" fill="hold" grpId="2" nodeType="afterEffect">
                                  <p:stCondLst>
                                    <p:cond delay="0"/>
                                  </p:stCondLst>
                                  <p:childTnLst>
                                    <p:set>
                                      <p:cBhvr>
                                        <p:cTn id="75" dur="1" fill="hold">
                                          <p:stCondLst>
                                            <p:cond delay="0"/>
                                          </p:stCondLst>
                                        </p:cTn>
                                        <p:tgtEl>
                                          <p:spTgt spid="61"/>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childTnLst>
                                </p:cTn>
                              </p:par>
                              <p:par>
                                <p:cTn id="80" presetID="0" presetClass="path" presetSubtype="0" accel="50000" decel="50000" fill="hold" grpId="1" nodeType="withEffect">
                                  <p:stCondLst>
                                    <p:cond delay="0"/>
                                  </p:stCondLst>
                                  <p:childTnLst>
                                    <p:animMotion origin="layout" path="M -3.95833E-6 -0.00023 C -3.95833E-6 0.00046 0.00391 -0.00209 0.00391 -0.00139 C 0.00443 -0.00394 0.00222 -0.00139 0.00443 -0.00255 C 0.00586 -0.00394 0.01055 -0.00834 0.0125 -0.00949 C 0.01342 -0.01065 0.01355 -0.01088 0.01563 -0.0125 C 0.01745 -0.01436 0.02136 -0.0176 0.0237 -0.01945 C 0.02735 -0.02199 0.03386 -0.02477 0.0375 -0.02686 C 0.03998 -0.02824 0.04245 -0.03079 0.04493 -0.03195 C 0.05157 -0.03496 0.05144 -0.03449 0.05808 -0.03519 C 0.07409 -0.03496 0.08985 -0.03519 0.10547 -0.0338 C 0.10951 -0.03311 0.11224 -0.0301 0.11446 -0.02824 C 0.1168 -0.02686 0.11888 -0.02686 0.12058 -0.02639 C 0.12266 -0.02431 0.12344 -0.02199 0.12579 -0.01945 C 0.12735 -0.01829 0.128 -0.01528 0.1293 -0.01389 C 0.13386 -0.00648 0.13151 -0.0125 0.13477 -0.00255 C 0.1362 0.00046 0.13868 0.00787 0.13868 0.00856 C 0.14375 0.04537 0.1392 0.01041 0.14141 0.03727 C 0.14141 0.04328 0.14375 0.05439 0.14375 0.05463 C 0.14349 0.06574 0.14375 0.0787 0.1431 0.08889 C 0.14141 0.09676 0.14102 0.10254 0.1392 0.10926 C 0.13816 0.11504 0.13946 0.1162 0.13698 0.12546 C 0.13412 0.13287 0.12487 0.15532 0.12123 0.16389 " pathEditMode="relative" rAng="0" ptsTypes="AAAAAAAAAAAAAAAAAAAAAA">
                                      <p:cBhvr>
                                        <p:cTn id="81" dur="2000" fill="hold"/>
                                        <p:tgtEl>
                                          <p:spTgt spid="55"/>
                                        </p:tgtEl>
                                        <p:attrNameLst>
                                          <p:attrName>ppt_x</p:attrName>
                                          <p:attrName>ppt_y</p:attrName>
                                        </p:attrNameLst>
                                      </p:cBhvr>
                                      <p:rCtr x="7187" y="6458"/>
                                    </p:animMotion>
                                  </p:childTnLst>
                                </p:cTn>
                              </p:par>
                              <p:par>
                                <p:cTn id="82" presetID="0" presetClass="path" presetSubtype="0" accel="50000" decel="50000" fill="hold" grpId="1" nodeType="withEffect">
                                  <p:stCondLst>
                                    <p:cond delay="0"/>
                                  </p:stCondLst>
                                  <p:childTnLst>
                                    <p:animMotion origin="layout" path="M -3.95833E-6 -2.59259E-6 C -3.95833E-6 0.00023 0.00039 0.0007 0.00039 0.00093 C -3.95833E-6 0.00371 -0.00091 0.00625 -0.00143 0.00996 C -0.00143 0.01088 -0.00182 0.01181 -0.00195 0.0132 C -0.0039 0.02616 -0.00338 0.02338 -0.00429 0.03287 C -0.0039 0.05417 -0.00429 0.05347 -0.00325 0.06852 C -0.00299 0.07107 -0.00247 0.07894 -0.00195 0.08218 C -0.00143 0.08519 -0.00078 0.08866 -3.95833E-6 0.09213 C 0.00066 0.09537 0.00144 0.09861 0.00248 0.10185 C 0.00547 0.11135 0.00795 0.11736 0.01237 0.12408 C 0.0142 0.12685 0.01615 0.1294 0.0181 0.13172 C 0.02253 0.1375 0.0267 0.14352 0.03125 0.14838 C 0.03217 0.14977 0.03321 0.15093 0.03425 0.15209 C 0.03555 0.15301 0.03698 0.15324 0.03802 0.15394 C 0.03868 0.15486 0.0392 0.15602 0.03998 0.15625 C 0.0431 0.1581 0.04649 0.1588 0.04987 0.15949 C 0.06107 0.1625 0.05573 0.16111 0.06628 0.16435 C 0.0698 0.16389 0.0737 0.16366 0.07748 0.1632 C 0.07839 0.16273 0.07904 0.16204 0.07995 0.16181 C 0.0823 0.16158 0.08438 0.16135 0.08685 0.16088 C 0.08842 0.15996 0.09011 0.1588 0.09167 0.1588 C 0.10105 0.15625 0.11042 0.1581 0.11993 0.1588 C 0.12253 0.16181 0.12162 0.16204 0.12253 0.15533 " pathEditMode="relative" rAng="0" ptsTypes="AAAAAAAAAAAAAAAAAAAAAAA">
                                      <p:cBhvr>
                                        <p:cTn id="83" dur="2000" fill="hold"/>
                                        <p:tgtEl>
                                          <p:spTgt spid="54"/>
                                        </p:tgtEl>
                                        <p:attrNameLst>
                                          <p:attrName>ppt_x</p:attrName>
                                          <p:attrName>ppt_y</p:attrName>
                                        </p:attrNameLst>
                                      </p:cBhvr>
                                      <p:rCtr x="5911" y="8218"/>
                                    </p:animMotion>
                                  </p:childTnLst>
                                </p:cTn>
                              </p:par>
                              <p:par>
                                <p:cTn id="84" presetID="1" presetClass="entr" presetSubtype="0" fill="hold" grpId="0" nodeType="withEffect">
                                  <p:stCondLst>
                                    <p:cond delay="400"/>
                                  </p:stCondLst>
                                  <p:childTnLst>
                                    <p:set>
                                      <p:cBhvr>
                                        <p:cTn id="85" dur="1" fill="hold">
                                          <p:stCondLst>
                                            <p:cond delay="0"/>
                                          </p:stCondLst>
                                        </p:cTn>
                                        <p:tgtEl>
                                          <p:spTgt spid="59"/>
                                        </p:tgtEl>
                                        <p:attrNameLst>
                                          <p:attrName>style.visibility</p:attrName>
                                        </p:attrNameLst>
                                      </p:cBhvr>
                                      <p:to>
                                        <p:strVal val="visible"/>
                                      </p:to>
                                    </p:set>
                                  </p:childTnLst>
                                </p:cTn>
                              </p:par>
                              <p:par>
                                <p:cTn id="86" presetID="1" presetClass="entr" presetSubtype="0" fill="hold" grpId="0" nodeType="withEffect">
                                  <p:stCondLst>
                                    <p:cond delay="400"/>
                                  </p:stCondLst>
                                  <p:childTnLst>
                                    <p:set>
                                      <p:cBhvr>
                                        <p:cTn id="87" dur="1" fill="hold">
                                          <p:stCondLst>
                                            <p:cond delay="0"/>
                                          </p:stCondLst>
                                        </p:cTn>
                                        <p:tgtEl>
                                          <p:spTgt spid="60"/>
                                        </p:tgtEl>
                                        <p:attrNameLst>
                                          <p:attrName>style.visibility</p:attrName>
                                        </p:attrNameLst>
                                      </p:cBhvr>
                                      <p:to>
                                        <p:strVal val="visible"/>
                                      </p:to>
                                    </p:set>
                                  </p:childTnLst>
                                </p:cTn>
                              </p:par>
                              <p:par>
                                <p:cTn id="88" presetID="0" presetClass="path" presetSubtype="0" accel="50000" decel="50000" fill="hold" grpId="1" nodeType="withEffect">
                                  <p:stCondLst>
                                    <p:cond delay="400"/>
                                  </p:stCondLst>
                                  <p:childTnLst>
                                    <p:animMotion origin="layout" path="M 0.00169 -0.00625 L 0.00169 -0.00602 C 0.00403 -0.00209 0.00677 0.00185 0.00898 0.00671 C 0.02031 0.0324 0.01784 0.03356 0.02877 0.05486 C 0.03307 0.06319 0.03828 0.0699 0.04232 0.07893 C 0.04362 0.08194 0.04479 0.08541 0.04648 0.08819 C 0.04791 0.09051 0.04987 0.09189 0.05169 0.09375 C 0.05638 0.09814 0.06093 0.10393 0.06627 0.10671 C 0.08047 0.11389 0.07096 0.11018 0.09544 0.11226 L 0.14544 0.11041 C 0.15182 0.10926 0.15781 0.10393 0.16419 0.10115 C 0.20416 0.08194 0.17929 0.09537 0.21211 0.07708 C 0.21445 0.07384 0.21679 0.07037 0.2194 0.06782 C 0.222 0.06481 0.22526 0.06389 0.22773 0.06041 C 0.23203 0.0537 0.23437 0.04166 0.23607 0.03264 C 0.2375 0.0243 0.24023 0.00486 0.24127 -0.0044 C 0.24166 -0.00949 0.24192 -0.01436 0.24232 -0.01922 C 0.24192 -0.03357 0.24258 -0.04792 0.24127 -0.06181 C 0.24075 -0.06574 0.23828 -0.06783 0.23711 -0.07107 C 0.23242 -0.08334 0.22929 -0.09769 0.22357 -0.10811 C 0.21836 -0.11736 0.21146 -0.1301 0.20586 -0.13403 C 0.20403 -0.13542 0.20234 -0.13635 0.20065 -0.13774 C 0.19323 -0.14375 0.18633 -0.15139 0.17877 -0.15625 C 0.17591 -0.15811 0.17304 -0.15973 0.17044 -0.16181 C 0.16237 -0.16806 0.16679 -0.16736 0.16211 -0.16736 " pathEditMode="relative" rAng="0" ptsTypes="AAAAAAAAAAAAAAAAAAAAAAAAA">
                                      <p:cBhvr>
                                        <p:cTn id="89" dur="2000" fill="hold"/>
                                        <p:tgtEl>
                                          <p:spTgt spid="60"/>
                                        </p:tgtEl>
                                        <p:attrNameLst>
                                          <p:attrName>ppt_x</p:attrName>
                                          <p:attrName>ppt_y</p:attrName>
                                        </p:attrNameLst>
                                      </p:cBhvr>
                                      <p:rCtr x="12031" y="-2153"/>
                                    </p:animMotion>
                                  </p:childTnLst>
                                </p:cTn>
                              </p:par>
                              <p:par>
                                <p:cTn id="90" presetID="0" presetClass="path" presetSubtype="0" accel="50000" decel="50000" fill="hold" grpId="1" nodeType="withEffect">
                                  <p:stCondLst>
                                    <p:cond delay="400"/>
                                  </p:stCondLst>
                                  <p:childTnLst>
                                    <p:animMotion origin="layout" path="M 0.00065 -0.0044 L 0.00065 -0.00417 C -0.00456 -0.0125 -0.00964 -0.02084 -0.01498 -0.02848 C -0.01693 -0.03149 -0.01927 -0.03334 -0.02123 -0.03588 C -0.0224 -0.0375 -0.02331 -0.03982 -0.02435 -0.04144 C -0.02683 -0.04537 -0.0293 -0.04885 -0.03164 -0.05255 C -0.03308 -0.05949 -0.03438 -0.06621 -0.03581 -0.07292 C -0.03685 -0.07732 -0.03841 -0.08149 -0.03894 -0.08588 C -0.03972 -0.09144 -0.03972 -0.09699 -0.03998 -0.10255 C -0.04037 -0.10695 -0.04076 -0.11135 -0.04102 -0.11551 C -0.04037 -0.12477 -0.04011 -0.13426 -0.03894 -0.14329 C -0.03868 -0.14607 -0.03802 -0.14885 -0.03685 -0.1507 C -0.03581 -0.15278 -0.03412 -0.15324 -0.03269 -0.1544 C -0.028 -0.15903 -0.02683 -0.16181 -0.02227 -0.16366 C -0.02201 -0.16389 -0.02162 -0.16366 -0.02123 -0.16366 " pathEditMode="relative" rAng="0" ptsTypes="AAAAAAAAAAAAAAA">
                                      <p:cBhvr>
                                        <p:cTn id="91" dur="2000" fill="hold"/>
                                        <p:tgtEl>
                                          <p:spTgt spid="59"/>
                                        </p:tgtEl>
                                        <p:attrNameLst>
                                          <p:attrName>ppt_x</p:attrName>
                                          <p:attrName>ppt_y</p:attrName>
                                        </p:attrNameLst>
                                      </p:cBhvr>
                                      <p:rCtr x="-2083" y="-7963"/>
                                    </p:animMotion>
                                  </p:childTnLst>
                                </p:cTn>
                              </p:par>
                            </p:childTnLst>
                          </p:cTn>
                        </p:par>
                        <p:par>
                          <p:cTn id="92" fill="hold">
                            <p:stCondLst>
                              <p:cond delay="8800"/>
                            </p:stCondLst>
                            <p:childTnLst>
                              <p:par>
                                <p:cTn id="93" presetID="1" presetClass="exit" presetSubtype="0" fill="hold" grpId="2" nodeType="afterEffect">
                                  <p:stCondLst>
                                    <p:cond delay="0"/>
                                  </p:stCondLst>
                                  <p:childTnLst>
                                    <p:set>
                                      <p:cBhvr>
                                        <p:cTn id="94" dur="1" fill="hold">
                                          <p:stCondLst>
                                            <p:cond delay="0"/>
                                          </p:stCondLst>
                                        </p:cTn>
                                        <p:tgtEl>
                                          <p:spTgt spid="55"/>
                                        </p:tgtEl>
                                        <p:attrNameLst>
                                          <p:attrName>style.visibility</p:attrName>
                                        </p:attrNameLst>
                                      </p:cBhvr>
                                      <p:to>
                                        <p:strVal val="hidden"/>
                                      </p:to>
                                    </p:set>
                                  </p:childTnLst>
                                </p:cTn>
                              </p:par>
                            </p:childTnLst>
                          </p:cTn>
                        </p:par>
                        <p:par>
                          <p:cTn id="95" fill="hold">
                            <p:stCondLst>
                              <p:cond delay="8800"/>
                            </p:stCondLst>
                            <p:childTnLst>
                              <p:par>
                                <p:cTn id="96" presetID="1" presetClass="exit" presetSubtype="0" fill="hold" grpId="2" nodeType="afterEffect">
                                  <p:stCondLst>
                                    <p:cond delay="0"/>
                                  </p:stCondLst>
                                  <p:childTnLst>
                                    <p:set>
                                      <p:cBhvr>
                                        <p:cTn id="97" dur="1" fill="hold">
                                          <p:stCondLst>
                                            <p:cond delay="0"/>
                                          </p:stCondLst>
                                        </p:cTn>
                                        <p:tgtEl>
                                          <p:spTgt spid="54"/>
                                        </p:tgtEl>
                                        <p:attrNameLst>
                                          <p:attrName>style.visibility</p:attrName>
                                        </p:attrNameLst>
                                      </p:cBhvr>
                                      <p:to>
                                        <p:strVal val="hidden"/>
                                      </p:to>
                                    </p:set>
                                  </p:childTnLst>
                                </p:cTn>
                              </p:par>
                            </p:childTnLst>
                          </p:cTn>
                        </p:par>
                        <p:par>
                          <p:cTn id="98" fill="hold">
                            <p:stCondLst>
                              <p:cond delay="8800"/>
                            </p:stCondLst>
                            <p:childTnLst>
                              <p:par>
                                <p:cTn id="99" presetID="1" presetClass="exit" presetSubtype="0" fill="hold" grpId="2" nodeType="afterEffect">
                                  <p:stCondLst>
                                    <p:cond delay="0"/>
                                  </p:stCondLst>
                                  <p:childTnLst>
                                    <p:set>
                                      <p:cBhvr>
                                        <p:cTn id="100" dur="1" fill="hold">
                                          <p:stCondLst>
                                            <p:cond delay="0"/>
                                          </p:stCondLst>
                                        </p:cTn>
                                        <p:tgtEl>
                                          <p:spTgt spid="59"/>
                                        </p:tgtEl>
                                        <p:attrNameLst>
                                          <p:attrName>style.visibility</p:attrName>
                                        </p:attrNameLst>
                                      </p:cBhvr>
                                      <p:to>
                                        <p:strVal val="hidden"/>
                                      </p:to>
                                    </p:set>
                                  </p:childTnLst>
                                </p:cTn>
                              </p:par>
                            </p:childTnLst>
                          </p:cTn>
                        </p:par>
                        <p:par>
                          <p:cTn id="101" fill="hold">
                            <p:stCondLst>
                              <p:cond delay="8800"/>
                            </p:stCondLst>
                            <p:childTnLst>
                              <p:par>
                                <p:cTn id="102" presetID="1" presetClass="exit" presetSubtype="0" fill="hold" grpId="2" nodeType="afterEffect">
                                  <p:stCondLst>
                                    <p:cond delay="0"/>
                                  </p:stCondLst>
                                  <p:childTnLst>
                                    <p:set>
                                      <p:cBhvr>
                                        <p:cTn id="103"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19" grpId="1" animBg="1"/>
      <p:bldP spid="19" grpId="2" animBg="1"/>
      <p:bldP spid="20" grpId="0" animBg="1"/>
      <p:bldP spid="20" grpId="1" animBg="1"/>
      <p:bldP spid="20" grpId="2" animBg="1"/>
      <p:bldP spid="21" grpId="0" animBg="1"/>
      <p:bldP spid="21" grpId="1" animBg="1"/>
      <p:bldP spid="21" grpId="2" animBg="1"/>
      <p:bldP spid="34" grpId="0" animBg="1"/>
      <p:bldP spid="34" grpId="1" animBg="1"/>
      <p:bldP spid="34" grpId="2" animBg="1"/>
      <p:bldP spid="49" grpId="0" animBg="1"/>
      <p:bldP spid="49" grpId="1" animBg="1"/>
      <p:bldP spid="49" grpId="2" animBg="1"/>
      <p:bldP spid="50" grpId="0" animBg="1"/>
      <p:bldP spid="50" grpId="1" animBg="1"/>
      <p:bldP spid="50" grpId="2" animBg="1"/>
      <p:bldP spid="54" grpId="0" animBg="1"/>
      <p:bldP spid="54" grpId="1" animBg="1"/>
      <p:bldP spid="54" grpId="2" animBg="1"/>
      <p:bldP spid="55" grpId="0" animBg="1"/>
      <p:bldP spid="55" grpId="1" animBg="1"/>
      <p:bldP spid="55" grpId="2"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8A457-488C-E346-A286-5424A7E2EDEB}"/>
              </a:ext>
            </a:extLst>
          </p:cNvPr>
          <p:cNvSpPr>
            <a:spLocks noGrp="1"/>
          </p:cNvSpPr>
          <p:nvPr>
            <p:ph idx="1"/>
          </p:nvPr>
        </p:nvSpPr>
        <p:spPr>
          <a:xfrm>
            <a:off x="561975" y="925509"/>
            <a:ext cx="11068050" cy="880274"/>
          </a:xfrm>
        </p:spPr>
        <p:txBody>
          <a:bodyPr>
            <a:normAutofit fontScale="92500" lnSpcReduction="10000"/>
          </a:bodyPr>
          <a:lstStyle/>
          <a:p>
            <a:pPr marL="0" indent="0" algn="ctr">
              <a:buNone/>
            </a:pPr>
            <a:r>
              <a:rPr lang="en-US" dirty="0"/>
              <a:t>Assuming reversible causes have been addressed, </a:t>
            </a:r>
          </a:p>
          <a:p>
            <a:pPr marL="0" indent="0" algn="ctr">
              <a:buNone/>
            </a:pPr>
            <a:r>
              <a:rPr lang="en-US" dirty="0"/>
              <a:t>CHB is always an indication for PPM placement.</a:t>
            </a:r>
          </a:p>
        </p:txBody>
      </p:sp>
      <p:sp>
        <p:nvSpPr>
          <p:cNvPr id="4" name="Title 1">
            <a:extLst>
              <a:ext uri="{FF2B5EF4-FFF2-40B4-BE49-F238E27FC236}">
                <a16:creationId xmlns:a16="http://schemas.microsoft.com/office/drawing/2014/main" id="{C11673A4-C1AD-ED41-9A1D-8FC52529B91F}"/>
              </a:ext>
            </a:extLst>
          </p:cNvPr>
          <p:cNvSpPr>
            <a:spLocks noGrp="1"/>
          </p:cNvSpPr>
          <p:nvPr>
            <p:ph type="title"/>
          </p:nvPr>
        </p:nvSpPr>
        <p:spPr>
          <a:xfrm>
            <a:off x="0" y="1"/>
            <a:ext cx="12192000" cy="1143000"/>
          </a:xfrm>
        </p:spPr>
        <p:txBody>
          <a:bodyPr/>
          <a:lstStyle/>
          <a:p>
            <a:pPr algn="ctr"/>
            <a:r>
              <a:rPr lang="en-US"/>
              <a:t>Management of CHB</a:t>
            </a:r>
          </a:p>
        </p:txBody>
      </p:sp>
      <p:sp>
        <p:nvSpPr>
          <p:cNvPr id="5" name="Rounded Rectangle 4">
            <a:extLst>
              <a:ext uri="{FF2B5EF4-FFF2-40B4-BE49-F238E27FC236}">
                <a16:creationId xmlns:a16="http://schemas.microsoft.com/office/drawing/2014/main" id="{BDBCEB88-E0B2-5342-8749-F8732861C67E}"/>
              </a:ext>
            </a:extLst>
          </p:cNvPr>
          <p:cNvSpPr/>
          <p:nvPr/>
        </p:nvSpPr>
        <p:spPr>
          <a:xfrm>
            <a:off x="4695825" y="2159792"/>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Stable or Unstable</a:t>
            </a:r>
          </a:p>
        </p:txBody>
      </p:sp>
      <p:cxnSp>
        <p:nvCxnSpPr>
          <p:cNvPr id="7" name="Straight Connector 6">
            <a:extLst>
              <a:ext uri="{FF2B5EF4-FFF2-40B4-BE49-F238E27FC236}">
                <a16:creationId xmlns:a16="http://schemas.microsoft.com/office/drawing/2014/main" id="{9730C14E-0FF1-0342-B483-9391AED9A70E}"/>
              </a:ext>
            </a:extLst>
          </p:cNvPr>
          <p:cNvCxnSpPr/>
          <p:nvPr/>
        </p:nvCxnSpPr>
        <p:spPr>
          <a:xfrm>
            <a:off x="6115051" y="2847996"/>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AF28D4-ABC7-0549-966A-50B366085F5A}"/>
              </a:ext>
            </a:extLst>
          </p:cNvPr>
          <p:cNvCxnSpPr/>
          <p:nvPr/>
        </p:nvCxnSpPr>
        <p:spPr>
          <a:xfrm>
            <a:off x="3236119" y="3202004"/>
            <a:ext cx="5757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A5674E-52D6-4249-8F5B-A5792020E296}"/>
              </a:ext>
            </a:extLst>
          </p:cNvPr>
          <p:cNvCxnSpPr/>
          <p:nvPr/>
        </p:nvCxnSpPr>
        <p:spPr>
          <a:xfrm>
            <a:off x="3236119" y="3187716"/>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5F5E8-F0DC-394C-ADDC-44480C015844}"/>
              </a:ext>
            </a:extLst>
          </p:cNvPr>
          <p:cNvCxnSpPr/>
          <p:nvPr/>
        </p:nvCxnSpPr>
        <p:spPr>
          <a:xfrm>
            <a:off x="8993982" y="3187716"/>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996635EE-F34C-0D42-BA5C-5FFE1F8C3AC9}"/>
              </a:ext>
            </a:extLst>
          </p:cNvPr>
          <p:cNvSpPr/>
          <p:nvPr/>
        </p:nvSpPr>
        <p:spPr>
          <a:xfrm>
            <a:off x="1843086" y="3556013"/>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Stable</a:t>
            </a:r>
          </a:p>
        </p:txBody>
      </p:sp>
      <p:sp>
        <p:nvSpPr>
          <p:cNvPr id="12" name="Rounded Rectangle 11">
            <a:extLst>
              <a:ext uri="{FF2B5EF4-FFF2-40B4-BE49-F238E27FC236}">
                <a16:creationId xmlns:a16="http://schemas.microsoft.com/office/drawing/2014/main" id="{73B88EDF-2702-DB48-989B-4C973853574C}"/>
              </a:ext>
            </a:extLst>
          </p:cNvPr>
          <p:cNvSpPr/>
          <p:nvPr/>
        </p:nvSpPr>
        <p:spPr>
          <a:xfrm>
            <a:off x="7600966" y="3556013"/>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Unstable</a:t>
            </a:r>
          </a:p>
        </p:txBody>
      </p:sp>
      <p:pic>
        <p:nvPicPr>
          <p:cNvPr id="13" name="Graphic 12" descr="Cursor with solid fill">
            <a:extLst>
              <a:ext uri="{FF2B5EF4-FFF2-40B4-BE49-F238E27FC236}">
                <a16:creationId xmlns:a16="http://schemas.microsoft.com/office/drawing/2014/main" id="{A4C14912-3CF0-4C47-88B2-A55247FC2C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5799" y="4058464"/>
            <a:ext cx="395274" cy="395274"/>
          </a:xfrm>
          <a:prstGeom prst="rect">
            <a:avLst/>
          </a:prstGeom>
        </p:spPr>
      </p:pic>
      <p:pic>
        <p:nvPicPr>
          <p:cNvPr id="14" name="Graphic 13" descr="Cursor with solid fill">
            <a:extLst>
              <a:ext uri="{FF2B5EF4-FFF2-40B4-BE49-F238E27FC236}">
                <a16:creationId xmlns:a16="http://schemas.microsoft.com/office/drawing/2014/main" id="{4071B8EA-5693-4E47-9DE9-2C33A01182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3679" y="4058464"/>
            <a:ext cx="395274" cy="395274"/>
          </a:xfrm>
          <a:prstGeom prst="rect">
            <a:avLst/>
          </a:prstGeom>
        </p:spPr>
      </p:pic>
      <p:cxnSp>
        <p:nvCxnSpPr>
          <p:cNvPr id="15" name="Straight Connector 14">
            <a:extLst>
              <a:ext uri="{FF2B5EF4-FFF2-40B4-BE49-F238E27FC236}">
                <a16:creationId xmlns:a16="http://schemas.microsoft.com/office/drawing/2014/main" id="{2DCD0C2E-E471-9B4E-9CA4-72A3143DAB32}"/>
              </a:ext>
            </a:extLst>
          </p:cNvPr>
          <p:cNvCxnSpPr/>
          <p:nvPr/>
        </p:nvCxnSpPr>
        <p:spPr>
          <a:xfrm>
            <a:off x="3245643" y="4256894"/>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6067DB-EFB1-4648-B4A3-FF41CA1F67F2}"/>
              </a:ext>
            </a:extLst>
          </p:cNvPr>
          <p:cNvCxnSpPr/>
          <p:nvPr/>
        </p:nvCxnSpPr>
        <p:spPr>
          <a:xfrm>
            <a:off x="3250407" y="5287993"/>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0BD2BF87-3B81-E140-9BE3-642A0539D30C}"/>
              </a:ext>
            </a:extLst>
          </p:cNvPr>
          <p:cNvSpPr/>
          <p:nvPr/>
        </p:nvSpPr>
        <p:spPr>
          <a:xfrm>
            <a:off x="1835944" y="4583939"/>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Have pacer pads in place</a:t>
            </a:r>
          </a:p>
        </p:txBody>
      </p:sp>
      <p:sp>
        <p:nvSpPr>
          <p:cNvPr id="20" name="Rounded Rectangle 19">
            <a:extLst>
              <a:ext uri="{FF2B5EF4-FFF2-40B4-BE49-F238E27FC236}">
                <a16:creationId xmlns:a16="http://schemas.microsoft.com/office/drawing/2014/main" id="{813592B3-D37D-AC49-88CE-174A448C7D54}"/>
              </a:ext>
            </a:extLst>
          </p:cNvPr>
          <p:cNvSpPr/>
          <p:nvPr/>
        </p:nvSpPr>
        <p:spPr>
          <a:xfrm>
            <a:off x="1835944" y="5652325"/>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Non-urgent PPM</a:t>
            </a:r>
          </a:p>
        </p:txBody>
      </p:sp>
      <p:cxnSp>
        <p:nvCxnSpPr>
          <p:cNvPr id="21" name="Straight Connector 20">
            <a:extLst>
              <a:ext uri="{FF2B5EF4-FFF2-40B4-BE49-F238E27FC236}">
                <a16:creationId xmlns:a16="http://schemas.microsoft.com/office/drawing/2014/main" id="{ECA5266C-CE26-9641-8A4A-5B03968EC7DE}"/>
              </a:ext>
            </a:extLst>
          </p:cNvPr>
          <p:cNvCxnSpPr/>
          <p:nvPr/>
        </p:nvCxnSpPr>
        <p:spPr>
          <a:xfrm>
            <a:off x="8993982" y="4256101"/>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3B3E5BAE-9AFE-BF48-8432-8C2EDBB6585C}"/>
              </a:ext>
            </a:extLst>
          </p:cNvPr>
          <p:cNvSpPr/>
          <p:nvPr/>
        </p:nvSpPr>
        <p:spPr>
          <a:xfrm>
            <a:off x="7615254" y="4583940"/>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Transcutaneous venous pacing as bridge to PPM</a:t>
            </a:r>
          </a:p>
        </p:txBody>
      </p:sp>
    </p:spTree>
    <p:extLst>
      <p:ext uri="{BB962C8B-B14F-4D97-AF65-F5344CB8AC3E}">
        <p14:creationId xmlns:p14="http://schemas.microsoft.com/office/powerpoint/2010/main" val="335476215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F001-CAE1-B248-88A9-07B559A14E78}"/>
              </a:ext>
            </a:extLst>
          </p:cNvPr>
          <p:cNvSpPr>
            <a:spLocks noGrp="1"/>
          </p:cNvSpPr>
          <p:nvPr>
            <p:ph type="title"/>
          </p:nvPr>
        </p:nvSpPr>
        <p:spPr/>
        <p:txBody>
          <a:bodyPr/>
          <a:lstStyle/>
          <a:p>
            <a:pPr algn="ctr"/>
            <a:r>
              <a:rPr lang="en-US"/>
              <a:t>Management of AVB</a:t>
            </a:r>
          </a:p>
        </p:txBody>
      </p:sp>
      <p:sp>
        <p:nvSpPr>
          <p:cNvPr id="4" name="Rounded Rectangle 3">
            <a:extLst>
              <a:ext uri="{FF2B5EF4-FFF2-40B4-BE49-F238E27FC236}">
                <a16:creationId xmlns:a16="http://schemas.microsoft.com/office/drawing/2014/main" id="{0A68B1AA-4CC4-9440-8EFB-75D49035295C}"/>
              </a:ext>
            </a:extLst>
          </p:cNvPr>
          <p:cNvSpPr/>
          <p:nvPr/>
        </p:nvSpPr>
        <p:spPr>
          <a:xfrm>
            <a:off x="4695825" y="2159792"/>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AVB</a:t>
            </a:r>
          </a:p>
        </p:txBody>
      </p:sp>
      <p:cxnSp>
        <p:nvCxnSpPr>
          <p:cNvPr id="6" name="Straight Connector 5">
            <a:extLst>
              <a:ext uri="{FF2B5EF4-FFF2-40B4-BE49-F238E27FC236}">
                <a16:creationId xmlns:a16="http://schemas.microsoft.com/office/drawing/2014/main" id="{224E308A-03AD-E442-A10B-EED8723A616D}"/>
              </a:ext>
            </a:extLst>
          </p:cNvPr>
          <p:cNvCxnSpPr/>
          <p:nvPr/>
        </p:nvCxnSpPr>
        <p:spPr>
          <a:xfrm>
            <a:off x="6115051" y="2847996"/>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3AD426-9235-8948-BA1F-787D03061C85}"/>
              </a:ext>
            </a:extLst>
          </p:cNvPr>
          <p:cNvCxnSpPr/>
          <p:nvPr/>
        </p:nvCxnSpPr>
        <p:spPr>
          <a:xfrm>
            <a:off x="3236119" y="3202004"/>
            <a:ext cx="5757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BDAB9A-CFEC-D54F-9F73-82B1371F0C1A}"/>
              </a:ext>
            </a:extLst>
          </p:cNvPr>
          <p:cNvCxnSpPr/>
          <p:nvPr/>
        </p:nvCxnSpPr>
        <p:spPr>
          <a:xfrm>
            <a:off x="3236119" y="3187716"/>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539E67-875A-5E40-AE3B-200C004F4E4E}"/>
              </a:ext>
            </a:extLst>
          </p:cNvPr>
          <p:cNvCxnSpPr/>
          <p:nvPr/>
        </p:nvCxnSpPr>
        <p:spPr>
          <a:xfrm>
            <a:off x="8993982" y="3187716"/>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67D68A6-CB8F-B94D-A924-346B02651C97}"/>
              </a:ext>
            </a:extLst>
          </p:cNvPr>
          <p:cNvSpPr/>
          <p:nvPr/>
        </p:nvSpPr>
        <p:spPr>
          <a:xfrm>
            <a:off x="1843086" y="3556013"/>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First degree/Mobitz 1</a:t>
            </a:r>
          </a:p>
        </p:txBody>
      </p:sp>
      <p:sp>
        <p:nvSpPr>
          <p:cNvPr id="11" name="Rounded Rectangle 10">
            <a:extLst>
              <a:ext uri="{FF2B5EF4-FFF2-40B4-BE49-F238E27FC236}">
                <a16:creationId xmlns:a16="http://schemas.microsoft.com/office/drawing/2014/main" id="{3FD67F22-3C2C-5A43-B428-5F44A2860A44}"/>
              </a:ext>
            </a:extLst>
          </p:cNvPr>
          <p:cNvSpPr/>
          <p:nvPr/>
        </p:nvSpPr>
        <p:spPr>
          <a:xfrm>
            <a:off x="7600966" y="3556013"/>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Mobitz 2/CHB</a:t>
            </a:r>
          </a:p>
        </p:txBody>
      </p:sp>
      <p:pic>
        <p:nvPicPr>
          <p:cNvPr id="12" name="Graphic 11" descr="Cursor with solid fill">
            <a:extLst>
              <a:ext uri="{FF2B5EF4-FFF2-40B4-BE49-F238E27FC236}">
                <a16:creationId xmlns:a16="http://schemas.microsoft.com/office/drawing/2014/main" id="{B7FF406B-29A6-6740-A636-9D53680468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5799" y="4058464"/>
            <a:ext cx="395274" cy="395274"/>
          </a:xfrm>
          <a:prstGeom prst="rect">
            <a:avLst/>
          </a:prstGeom>
        </p:spPr>
      </p:pic>
      <p:pic>
        <p:nvPicPr>
          <p:cNvPr id="13" name="Graphic 12" descr="Cursor with solid fill">
            <a:extLst>
              <a:ext uri="{FF2B5EF4-FFF2-40B4-BE49-F238E27FC236}">
                <a16:creationId xmlns:a16="http://schemas.microsoft.com/office/drawing/2014/main" id="{2B930DD9-732A-B544-AD6B-12E7110011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9362" y="4027528"/>
            <a:ext cx="395274" cy="395274"/>
          </a:xfrm>
          <a:prstGeom prst="rect">
            <a:avLst/>
          </a:prstGeom>
        </p:spPr>
      </p:pic>
      <p:cxnSp>
        <p:nvCxnSpPr>
          <p:cNvPr id="14" name="Straight Connector 13">
            <a:extLst>
              <a:ext uri="{FF2B5EF4-FFF2-40B4-BE49-F238E27FC236}">
                <a16:creationId xmlns:a16="http://schemas.microsoft.com/office/drawing/2014/main" id="{AECC371F-6D27-1D40-B88D-E3C82894ACDA}"/>
              </a:ext>
            </a:extLst>
          </p:cNvPr>
          <p:cNvCxnSpPr/>
          <p:nvPr/>
        </p:nvCxnSpPr>
        <p:spPr>
          <a:xfrm>
            <a:off x="3245643" y="4256894"/>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FDBF26C2-9627-5745-B0FC-5777B502FF71}"/>
              </a:ext>
            </a:extLst>
          </p:cNvPr>
          <p:cNvSpPr/>
          <p:nvPr/>
        </p:nvSpPr>
        <p:spPr>
          <a:xfrm>
            <a:off x="1835944" y="4583939"/>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Observe and minimize negative inotropes</a:t>
            </a:r>
          </a:p>
        </p:txBody>
      </p:sp>
      <p:cxnSp>
        <p:nvCxnSpPr>
          <p:cNvPr id="17" name="Straight Connector 16">
            <a:extLst>
              <a:ext uri="{FF2B5EF4-FFF2-40B4-BE49-F238E27FC236}">
                <a16:creationId xmlns:a16="http://schemas.microsoft.com/office/drawing/2014/main" id="{C07B0A42-3428-D344-A770-12AE9690FF71}"/>
              </a:ext>
            </a:extLst>
          </p:cNvPr>
          <p:cNvCxnSpPr/>
          <p:nvPr/>
        </p:nvCxnSpPr>
        <p:spPr>
          <a:xfrm>
            <a:off x="8993982" y="4256101"/>
            <a:ext cx="0" cy="354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15E49862-A764-324B-A26A-973307B6506C}"/>
              </a:ext>
            </a:extLst>
          </p:cNvPr>
          <p:cNvSpPr/>
          <p:nvPr/>
        </p:nvSpPr>
        <p:spPr>
          <a:xfrm>
            <a:off x="7615254" y="4630768"/>
            <a:ext cx="2800350" cy="7000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Permanent pacemaker</a:t>
            </a:r>
          </a:p>
        </p:txBody>
      </p:sp>
    </p:spTree>
    <p:extLst>
      <p:ext uri="{BB962C8B-B14F-4D97-AF65-F5344CB8AC3E}">
        <p14:creationId xmlns:p14="http://schemas.microsoft.com/office/powerpoint/2010/main" val="122064956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AV block graphic">
            <a:extLst>
              <a:ext uri="{FF2B5EF4-FFF2-40B4-BE49-F238E27FC236}">
                <a16:creationId xmlns:a16="http://schemas.microsoft.com/office/drawing/2014/main" id="{8FEA8B5D-9192-4B04-8CFD-FFB38C996502}"/>
              </a:ext>
            </a:extLst>
          </p:cNvPr>
          <p:cNvGrpSpPr/>
          <p:nvPr/>
        </p:nvGrpSpPr>
        <p:grpSpPr>
          <a:xfrm>
            <a:off x="0" y="1190218"/>
            <a:ext cx="12203914" cy="5364486"/>
            <a:chOff x="-11914" y="939172"/>
            <a:chExt cx="12203914" cy="5918829"/>
          </a:xfrm>
        </p:grpSpPr>
        <p:sp>
          <p:nvSpPr>
            <p:cNvPr id="20" name="Rectangle 19">
              <a:extLst>
                <a:ext uri="{FF2B5EF4-FFF2-40B4-BE49-F238E27FC236}">
                  <a16:creationId xmlns:a16="http://schemas.microsoft.com/office/drawing/2014/main" id="{68048C80-E7F5-41BA-9B42-6DFECA42EDFE}"/>
                </a:ext>
              </a:extLst>
            </p:cNvPr>
            <p:cNvSpPr/>
            <p:nvPr/>
          </p:nvSpPr>
          <p:spPr>
            <a:xfrm>
              <a:off x="-11914" y="939172"/>
              <a:ext cx="12203914" cy="5918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1FA88DA-5577-4A90-AEE4-338B6D222483}"/>
                </a:ext>
              </a:extLst>
            </p:cNvPr>
            <p:cNvGrpSpPr/>
            <p:nvPr/>
          </p:nvGrpSpPr>
          <p:grpSpPr>
            <a:xfrm>
              <a:off x="3416231" y="1588981"/>
              <a:ext cx="5014461" cy="5173540"/>
              <a:chOff x="6153228" y="1502845"/>
              <a:chExt cx="5014461" cy="5173540"/>
            </a:xfrm>
          </p:grpSpPr>
          <p:pic>
            <p:nvPicPr>
              <p:cNvPr id="22" name="Picture 21" descr="A close up of a logo&#10;&#10;Description automatically generated">
                <a:extLst>
                  <a:ext uri="{FF2B5EF4-FFF2-40B4-BE49-F238E27FC236}">
                    <a16:creationId xmlns:a16="http://schemas.microsoft.com/office/drawing/2014/main" id="{2C6ABA7A-25AD-4ECA-B34C-365B66762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228" y="1502845"/>
                <a:ext cx="5014461" cy="5173540"/>
              </a:xfrm>
              <a:prstGeom prst="rect">
                <a:avLst/>
              </a:prstGeom>
              <a:ln>
                <a:noFill/>
              </a:ln>
            </p:spPr>
          </p:pic>
          <p:sp>
            <p:nvSpPr>
              <p:cNvPr id="23" name="Junctional Node">
                <a:extLst>
                  <a:ext uri="{FF2B5EF4-FFF2-40B4-BE49-F238E27FC236}">
                    <a16:creationId xmlns:a16="http://schemas.microsoft.com/office/drawing/2014/main" id="{32D07798-B3F9-43C2-B43C-58A5CD8099E2}"/>
                  </a:ext>
                </a:extLst>
              </p:cNvPr>
              <p:cNvSpPr/>
              <p:nvPr/>
            </p:nvSpPr>
            <p:spPr>
              <a:xfrm>
                <a:off x="8016749" y="3624794"/>
                <a:ext cx="171450" cy="17145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Sinus node">
                <a:extLst>
                  <a:ext uri="{FF2B5EF4-FFF2-40B4-BE49-F238E27FC236}">
                    <a16:creationId xmlns:a16="http://schemas.microsoft.com/office/drawing/2014/main" id="{08DD4DCA-E586-4EA4-9478-C090DAD4927E}"/>
                  </a:ext>
                </a:extLst>
              </p:cNvPr>
              <p:cNvSpPr/>
              <p:nvPr/>
            </p:nvSpPr>
            <p:spPr>
              <a:xfrm>
                <a:off x="6491832" y="2277797"/>
                <a:ext cx="171450" cy="17145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5CEBC6F5-E409-574D-B904-5A57820BB773}"/>
              </a:ext>
            </a:extLst>
          </p:cNvPr>
          <p:cNvSpPr>
            <a:spLocks noGrp="1"/>
          </p:cNvSpPr>
          <p:nvPr>
            <p:ph type="title"/>
          </p:nvPr>
        </p:nvSpPr>
        <p:spPr>
          <a:xfrm>
            <a:off x="22" y="0"/>
            <a:ext cx="12191977" cy="1325563"/>
          </a:xfrm>
        </p:spPr>
        <p:txBody>
          <a:bodyPr>
            <a:normAutofit/>
          </a:bodyPr>
          <a:lstStyle/>
          <a:p>
            <a:pPr algn="ctr"/>
            <a:r>
              <a:rPr lang="en-US" sz="4000"/>
              <a:t>Normal Cardiac Conduction</a:t>
            </a:r>
          </a:p>
        </p:txBody>
      </p:sp>
      <p:sp>
        <p:nvSpPr>
          <p:cNvPr id="10" name="TextBox 9">
            <a:extLst>
              <a:ext uri="{FF2B5EF4-FFF2-40B4-BE49-F238E27FC236}">
                <a16:creationId xmlns:a16="http://schemas.microsoft.com/office/drawing/2014/main" id="{AFD381F1-AD59-8E47-8E7B-EC0D96F70FE2}"/>
              </a:ext>
            </a:extLst>
          </p:cNvPr>
          <p:cNvSpPr txBox="1"/>
          <p:nvPr/>
        </p:nvSpPr>
        <p:spPr>
          <a:xfrm>
            <a:off x="1437886" y="2236069"/>
            <a:ext cx="2328863" cy="646331"/>
          </a:xfrm>
          <a:prstGeom prst="rect">
            <a:avLst/>
          </a:prstGeom>
          <a:noFill/>
        </p:spPr>
        <p:txBody>
          <a:bodyPr wrap="square" rtlCol="0">
            <a:spAutoFit/>
          </a:bodyPr>
          <a:lstStyle/>
          <a:p>
            <a:pPr algn="ctr"/>
            <a:r>
              <a:rPr lang="en-US" b="1" u="sng"/>
              <a:t>SA node)</a:t>
            </a:r>
          </a:p>
          <a:p>
            <a:pPr algn="ctr"/>
            <a:r>
              <a:rPr lang="en-US"/>
              <a:t>(pacemaker)</a:t>
            </a:r>
          </a:p>
        </p:txBody>
      </p:sp>
      <p:sp>
        <p:nvSpPr>
          <p:cNvPr id="11" name="TextBox 10">
            <a:extLst>
              <a:ext uri="{FF2B5EF4-FFF2-40B4-BE49-F238E27FC236}">
                <a16:creationId xmlns:a16="http://schemas.microsoft.com/office/drawing/2014/main" id="{E79FB995-A38D-514F-9126-17856B5E2184}"/>
              </a:ext>
            </a:extLst>
          </p:cNvPr>
          <p:cNvSpPr txBox="1"/>
          <p:nvPr/>
        </p:nvSpPr>
        <p:spPr>
          <a:xfrm>
            <a:off x="4384409" y="3939000"/>
            <a:ext cx="1078707" cy="369332"/>
          </a:xfrm>
          <a:prstGeom prst="rect">
            <a:avLst/>
          </a:prstGeom>
          <a:noFill/>
        </p:spPr>
        <p:txBody>
          <a:bodyPr wrap="square" rtlCol="0">
            <a:spAutoFit/>
          </a:bodyPr>
          <a:lstStyle/>
          <a:p>
            <a:r>
              <a:rPr lang="en-US" b="1" u="sng"/>
              <a:t>AV node</a:t>
            </a:r>
          </a:p>
        </p:txBody>
      </p:sp>
      <p:sp>
        <p:nvSpPr>
          <p:cNvPr id="12" name="TextBox 11">
            <a:extLst>
              <a:ext uri="{FF2B5EF4-FFF2-40B4-BE49-F238E27FC236}">
                <a16:creationId xmlns:a16="http://schemas.microsoft.com/office/drawing/2014/main" id="{CB2E0664-C6C6-D94E-BA3B-FC9B157B208E}"/>
              </a:ext>
            </a:extLst>
          </p:cNvPr>
          <p:cNvSpPr txBox="1"/>
          <p:nvPr/>
        </p:nvSpPr>
        <p:spPr>
          <a:xfrm>
            <a:off x="6335113" y="4308332"/>
            <a:ext cx="1369832" cy="646331"/>
          </a:xfrm>
          <a:prstGeom prst="rect">
            <a:avLst/>
          </a:prstGeom>
          <a:noFill/>
        </p:spPr>
        <p:txBody>
          <a:bodyPr wrap="square" rtlCol="0">
            <a:spAutoFit/>
          </a:bodyPr>
          <a:lstStyle/>
          <a:p>
            <a:r>
              <a:rPr lang="en-US" b="1" u="sng"/>
              <a:t>His-Purkinje system</a:t>
            </a:r>
          </a:p>
        </p:txBody>
      </p:sp>
      <p:sp>
        <p:nvSpPr>
          <p:cNvPr id="14" name="Lightning Bolt 13">
            <a:extLst>
              <a:ext uri="{FF2B5EF4-FFF2-40B4-BE49-F238E27FC236}">
                <a16:creationId xmlns:a16="http://schemas.microsoft.com/office/drawing/2014/main" id="{0F94CD2B-3C2B-AF4F-A31B-C7B9039978E4}"/>
              </a:ext>
            </a:extLst>
          </p:cNvPr>
          <p:cNvSpPr/>
          <p:nvPr/>
        </p:nvSpPr>
        <p:spPr>
          <a:xfrm>
            <a:off x="3811992" y="2487156"/>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ghtning Bolt 14">
            <a:extLst>
              <a:ext uri="{FF2B5EF4-FFF2-40B4-BE49-F238E27FC236}">
                <a16:creationId xmlns:a16="http://schemas.microsoft.com/office/drawing/2014/main" id="{1CB18806-1269-6E43-810E-BC4CF0B46D24}"/>
              </a:ext>
            </a:extLst>
          </p:cNvPr>
          <p:cNvSpPr/>
          <p:nvPr/>
        </p:nvSpPr>
        <p:spPr>
          <a:xfrm>
            <a:off x="3807802" y="2481539"/>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4BCD71-4FDF-4584-9B84-A0D28FA196E5}"/>
              </a:ext>
            </a:extLst>
          </p:cNvPr>
          <p:cNvSpPr/>
          <p:nvPr/>
        </p:nvSpPr>
        <p:spPr>
          <a:xfrm>
            <a:off x="5208890" y="3628300"/>
            <a:ext cx="320948" cy="26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ightning Bolt 27">
            <a:extLst>
              <a:ext uri="{FF2B5EF4-FFF2-40B4-BE49-F238E27FC236}">
                <a16:creationId xmlns:a16="http://schemas.microsoft.com/office/drawing/2014/main" id="{10D27152-0C86-423A-9B42-DD9BDC9134F0}"/>
              </a:ext>
            </a:extLst>
          </p:cNvPr>
          <p:cNvSpPr/>
          <p:nvPr/>
        </p:nvSpPr>
        <p:spPr>
          <a:xfrm>
            <a:off x="5275913" y="3723409"/>
            <a:ext cx="304133" cy="256628"/>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ghtning Bolt 28">
            <a:extLst>
              <a:ext uri="{FF2B5EF4-FFF2-40B4-BE49-F238E27FC236}">
                <a16:creationId xmlns:a16="http://schemas.microsoft.com/office/drawing/2014/main" id="{D21348CC-A4C8-409E-92E9-C0666DF26BED}"/>
              </a:ext>
            </a:extLst>
          </p:cNvPr>
          <p:cNvSpPr/>
          <p:nvPr/>
        </p:nvSpPr>
        <p:spPr>
          <a:xfrm>
            <a:off x="5257823" y="3720622"/>
            <a:ext cx="304133" cy="256628"/>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2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0" presetClass="path" presetSubtype="0" accel="50000" decel="50000" fill="hold" grpId="1" nodeType="afterEffect">
                                  <p:stCondLst>
                                    <p:cond delay="0"/>
                                  </p:stCondLst>
                                  <p:childTnLst>
                                    <p:animMotion origin="layout" path="M -0.00364 -0.01134 L -0.00364 -0.01111 C -0.00208 -0.0125 -0.00039 -0.01365 0.00131 -0.01458 C 0.00209 -0.01527 0.003 -0.01504 0.00378 -0.01574 C 0.0056 -0.01736 0.00703 -0.01967 0.00886 -0.02129 C 0.01003 -0.02268 0.01133 -0.02361 0.0125 -0.02476 C 0.0155 -0.02754 0.01537 -0.02801 0.01823 -0.03032 C 0.01875 -0.03078 0.0194 -0.03101 0.02006 -0.03125 C 0.02214 -0.03287 0.02409 -0.03449 0.02631 -0.03588 C 0.02878 -0.03726 0.03138 -0.03796 0.03386 -0.03912 C 0.03633 -0.04051 0.03881 -0.04236 0.04128 -0.04351 C 0.04844 -0.04722 0.04779 -0.04676 0.05443 -0.04791 C 0.07045 -0.04722 0.08659 -0.04791 0.10261 -0.04583 C 0.10586 -0.04537 0.10873 -0.04189 0.11198 -0.04027 C 0.11355 -0.03935 0.11524 -0.03865 0.11693 -0.03796 C 0.11901 -0.03588 0.12071 -0.03426 0.12253 -0.03125 C 0.1237 -0.02963 0.12461 -0.02754 0.12565 -0.02569 C 0.13021 -0.01851 0.12787 -0.02453 0.13125 -0.01458 C 0.13256 -0.01111 0.13503 -0.00347 0.13503 -0.00324 C 0.14024 0.03357 0.13581 -0.00162 0.13815 0.02524 C 0.13868 0.03125 0.14011 0.04306 0.14011 0.04329 C 0.13985 0.05463 0.14024 0.06621 0.13946 0.07755 C 0.13894 0.08449 0.13737 0.09098 0.13633 0.09746 C 0.13594 0.10024 0.13542 0.10278 0.13503 0.10533 C 0.13464 0.10834 0.13425 0.11135 0.13386 0.11412 C 0.13321 0.11713 0.13256 0.12014 0.1319 0.12315 C 0.13125 0.12639 0.13086 0.12987 0.13008 0.13311 C 0.12956 0.13496 0.12774 0.13982 0.12696 0.1419 C 0.12644 0.15 0.1267 0.15024 0.12565 0.15649 C 0.12552 0.15764 0.12539 0.1588 0.125 0.15973 C 0.12305 0.16436 0.12318 0.15996 0.12318 0.1632 " pathEditMode="relative" rAng="0" ptsTypes="AAAAAAAAAAAAAAAAAAAAAAAAAAAAAAA">
                                      <p:cBhvr>
                                        <p:cTn id="11" dur="2000" fill="hold"/>
                                        <p:tgtEl>
                                          <p:spTgt spid="15"/>
                                        </p:tgtEl>
                                        <p:attrNameLst>
                                          <p:attrName>ppt_x</p:attrName>
                                          <p:attrName>ppt_y</p:attrName>
                                        </p:attrNameLst>
                                      </p:cBhvr>
                                      <p:rCtr x="7187" y="6898"/>
                                    </p:animMotion>
                                  </p:childTnLst>
                                </p:cTn>
                              </p:par>
                              <p:par>
                                <p:cTn id="12" presetID="0" presetClass="path" presetSubtype="0" accel="50000" decel="50000" fill="hold" grpId="1" nodeType="withEffect">
                                  <p:stCondLst>
                                    <p:cond delay="0"/>
                                  </p:stCondLst>
                                  <p:childTnLst>
                                    <p:animMotion origin="layout" path="M -0.00104 -0.00069 L -0.00104 -0.00046 C -0.00143 0.00255 -0.00182 0.00579 -0.00234 0.00926 C -0.00247 0.01042 -0.00273 0.01135 -0.00286 0.0125 C -0.00481 0.02547 -0.00442 0.02269 -0.00534 0.03241 C -0.00494 0.05348 -0.0052 0.05278 -0.00416 0.06806 C -0.00403 0.07061 -0.00338 0.07824 -0.00286 0.08149 C -0.00234 0.08473 -0.00169 0.0882 -0.00104 0.09144 C -0.00026 0.09468 0.00039 0.09815 0.00144 0.10139 C 0.00456 0.11065 0.00703 0.11667 0.01146 0.12362 C 0.01328 0.12639 0.01524 0.12894 0.01706 0.13125 C 0.02149 0.13704 0.02565 0.14306 0.03021 0.14792 C 0.03125 0.14908 0.03216 0.15047 0.03334 0.15139 C 0.03451 0.15232 0.03594 0.15255 0.03711 0.15348 C 0.03776 0.15417 0.03828 0.15533 0.03894 0.15579 C 0.04219 0.15741 0.04558 0.15834 0.04896 0.15903 C 0.06016 0.16204 0.05482 0.16042 0.06524 0.16366 C 0.06888 0.1632 0.07266 0.16297 0.07644 0.1625 C 0.07735 0.16227 0.07813 0.16158 0.07891 0.16135 C 0.08125 0.16088 0.08347 0.16065 0.08581 0.16019 C 0.0875 0.15949 0.08907 0.15834 0.09076 0.15811 C 0.10013 0.15579 0.10951 0.15741 0.11888 0.15811 C 0.12162 0.16135 0.12071 0.16158 0.12149 0.15463 " pathEditMode="relative" rAng="0" ptsTypes="AAAAAAAAAAAAAAAAAAAAAAA">
                                      <p:cBhvr>
                                        <p:cTn id="13" dur="2000" fill="hold"/>
                                        <p:tgtEl>
                                          <p:spTgt spid="14"/>
                                        </p:tgtEl>
                                        <p:attrNameLst>
                                          <p:attrName>ppt_x</p:attrName>
                                          <p:attrName>ppt_y</p:attrName>
                                        </p:attrNameLst>
                                      </p:cBhvr>
                                      <p:rCtr x="5911" y="8218"/>
                                    </p:animMotion>
                                  </p:childTnLst>
                                </p:cTn>
                              </p:par>
                            </p:childTnLst>
                          </p:cTn>
                        </p:par>
                        <p:par>
                          <p:cTn id="14" fill="hold">
                            <p:stCondLst>
                              <p:cond delay="2000"/>
                            </p:stCondLst>
                            <p:childTnLst>
                              <p:par>
                                <p:cTn id="15" presetID="1" presetClass="entr" presetSubtype="0" fill="hold" grpId="2"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xit" presetSubtype="0" fill="hold" grpId="2"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par>
                          <p:cTn id="21" fill="hold">
                            <p:stCondLst>
                              <p:cond delay="2000"/>
                            </p:stCondLst>
                            <p:childTnLst>
                              <p:par>
                                <p:cTn id="22" presetID="27" presetClass="emph" presetSubtype="0" fill="remove" grpId="0" nodeType="afterEffect">
                                  <p:stCondLst>
                                    <p:cond delay="0"/>
                                  </p:stCondLst>
                                  <p:childTnLst>
                                    <p:animClr clrSpc="rgb" dir="cw">
                                      <p:cBhvr override="childStyle">
                                        <p:cTn id="23" dur="250" autoRev="1" fill="remove"/>
                                        <p:tgtEl>
                                          <p:spTgt spid="27"/>
                                        </p:tgtEl>
                                        <p:attrNameLst>
                                          <p:attrName>style.color</p:attrName>
                                        </p:attrNameLst>
                                      </p:cBhvr>
                                      <p:to>
                                        <a:schemeClr val="bg1"/>
                                      </p:to>
                                    </p:animClr>
                                    <p:animClr clrSpc="rgb" dir="cw">
                                      <p:cBhvr>
                                        <p:cTn id="24" dur="250" autoRev="1" fill="remove"/>
                                        <p:tgtEl>
                                          <p:spTgt spid="27"/>
                                        </p:tgtEl>
                                        <p:attrNameLst>
                                          <p:attrName>fillcolor</p:attrName>
                                        </p:attrNameLst>
                                      </p:cBhvr>
                                      <p:to>
                                        <a:schemeClr val="bg1"/>
                                      </p:to>
                                    </p:animClr>
                                    <p:set>
                                      <p:cBhvr>
                                        <p:cTn id="25" dur="250" autoRev="1" fill="remove"/>
                                        <p:tgtEl>
                                          <p:spTgt spid="27"/>
                                        </p:tgtEl>
                                        <p:attrNameLst>
                                          <p:attrName>fill.type</p:attrName>
                                        </p:attrNameLst>
                                      </p:cBhvr>
                                      <p:to>
                                        <p:strVal val="solid"/>
                                      </p:to>
                                    </p:set>
                                    <p:set>
                                      <p:cBhvr>
                                        <p:cTn id="26" dur="250" autoRev="1" fill="remove"/>
                                        <p:tgtEl>
                                          <p:spTgt spid="27"/>
                                        </p:tgtEl>
                                        <p:attrNameLst>
                                          <p:attrName>fill.on</p:attrName>
                                        </p:attrNameLst>
                                      </p:cBhvr>
                                      <p:to>
                                        <p:strVal val="tru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par>
                          <p:cTn id="32" fill="hold">
                            <p:stCondLst>
                              <p:cond delay="2500"/>
                            </p:stCondLst>
                            <p:childTnLst>
                              <p:par>
                                <p:cTn id="33" presetID="1" presetClass="exit" presetSubtype="0" fill="hold" grpId="1" nodeType="after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par>
                          <p:cTn id="35" fill="hold">
                            <p:stCondLst>
                              <p:cond delay="2500"/>
                            </p:stCondLst>
                            <p:childTnLst>
                              <p:par>
                                <p:cTn id="36" presetID="0" presetClass="path" presetSubtype="0" accel="50000" decel="50000" fill="hold" grpId="1" nodeType="afterEffect">
                                  <p:stCondLst>
                                    <p:cond delay="0"/>
                                  </p:stCondLst>
                                  <p:childTnLst>
                                    <p:animMotion origin="layout" path="M 5.55112E-17 0.00139 L 5.55112E-17 0.00162 C 0.00208 0.00764 0.00352 0.01482 0.00625 0.02014 C 0.01003 0.02801 0.01133 0.02986 0.01432 0.03796 C 0.01523 0.04051 0.01602 0.04306 0.0168 0.04583 C 0.02044 0.05857 0.01706 0.04931 0.01992 0.05695 C 0.02174 0.06968 0.01888 0.05023 0.0224 0.06806 C 0.02266 0.06921 0.02318 0.07639 0.0237 0.07801 C 0.02422 0.07963 0.025 0.08102 0.02552 0.08241 C 0.02682 0.08935 0.02526 0.08218 0.02865 0.0912 C 0.02917 0.09259 0.02943 0.09421 0.02995 0.09583 C 0.03047 0.09769 0.03112 0.09954 0.03177 0.10139 C 0.03359 0.10625 0.0362 0.11042 0.0375 0.11574 C 0.03919 0.12315 0.03958 0.12546 0.04245 0.13241 C 0.0444 0.13704 0.04661 0.14144 0.0487 0.14583 C 0.04987 0.14838 0.05104 0.15116 0.05247 0.15347 C 0.05352 0.15533 0.05456 0.15718 0.0556 0.15903 C 0.05651 0.16088 0.05716 0.16296 0.05807 0.16458 C 0.06029 0.16898 0.06263 0.17292 0.06497 0.17685 C 0.06576 0.17847 0.06654 0.18009 0.06745 0.18125 C 0.06888 0.18357 0.07044 0.18565 0.07188 0.18796 C 0.07565 0.19468 0.0793 0.20139 0.08307 0.2081 C 0.08385 0.20949 0.08464 0.21111 0.08555 0.2125 C 0.08906 0.21759 0.08945 0.21783 0.09245 0.22361 C 0.0944 0.22732 0.09609 0.23125 0.09805 0.23472 C 0.10143 0.24051 0.10586 0.24468 0.10872 0.25139 C 0.10938 0.25278 0.10977 0.25463 0.11055 0.25579 C 0.11276 0.2588 0.1151 0.26111 0.11745 0.26366 C 0.12083 0.26736 0.12604 0.27222 0.1293 0.27477 C 0.13125 0.27616 0.13307 0.27801 0.1349 0.27917 C 0.13841 0.28125 0.14193 0.28357 0.14557 0.28472 C 0.15065 0.28658 0.14766 0.28542 0.1543 0.2882 C 0.16758 0.28681 0.175 0.28773 0.1862 0.28357 C 0.18776 0.2831 0.18919 0.28218 0.19063 0.28148 C 0.19648 0.27083 0.19557 0.27662 0.19557 0.26574 " pathEditMode="relative" rAng="0" ptsTypes="AAAAAAAAAAAAAAAAAAAAAAAAAAAAAAAAAAA">
                                      <p:cBhvr>
                                        <p:cTn id="37" dur="2000" fill="hold"/>
                                        <p:tgtEl>
                                          <p:spTgt spid="29"/>
                                        </p:tgtEl>
                                        <p:attrNameLst>
                                          <p:attrName>ppt_x</p:attrName>
                                          <p:attrName>ppt_y</p:attrName>
                                        </p:attrNameLst>
                                      </p:cBhvr>
                                      <p:rCtr x="9779" y="14329"/>
                                    </p:animMotion>
                                  </p:childTnLst>
                                </p:cTn>
                              </p:par>
                              <p:par>
                                <p:cTn id="38" presetID="0" presetClass="path" presetSubtype="0" accel="50000" decel="50000" fill="hold" grpId="1" nodeType="withEffect">
                                  <p:stCondLst>
                                    <p:cond delay="0"/>
                                  </p:stCondLst>
                                  <p:childTnLst>
                                    <p:animMotion origin="layout" path="M 0.00039 -0.00023 L 0.00039 -4.07407E-6 C 0.00196 0.00186 0.00391 0.00371 0.00534 0.00625 C 0.00599 0.00741 0.00599 0.00949 0.00664 0.01088 C 0.00729 0.01227 0.00834 0.01274 0.00912 0.01412 C 0.01029 0.01644 0.0112 0.01922 0.01224 0.02199 C 0.01289 0.02362 0.01354 0.02547 0.01406 0.02755 C 0.01615 0.03449 0.01446 0.03172 0.01719 0.03866 C 0.01823 0.04098 0.0194 0.04283 0.02031 0.04514 C 0.02149 0.04769 0.0224 0.05047 0.02344 0.05301 C 0.02917 0.06551 0.02227 0.04746 0.02917 0.06412 C 0.02982 0.06574 0.03034 0.06783 0.03099 0.06968 C 0.03138 0.07107 0.03164 0.07269 0.03229 0.07408 C 0.03373 0.07801 0.03581 0.08125 0.03724 0.08519 C 0.03789 0.08681 0.03789 0.08912 0.03854 0.09074 C 0.03959 0.09399 0.04102 0.09676 0.04219 0.09977 C 0.04271 0.10255 0.04284 0.10579 0.04349 0.10857 C 0.04388 0.11019 0.04479 0.11135 0.04531 0.11297 C 0.0461 0.11482 0.04649 0.1169 0.04727 0.11852 C 0.05091 0.12755 0.05443 0.13079 0.05729 0.14306 C 0.0586 0.14885 0.05912 0.15139 0.06107 0.15741 C 0.06237 0.16158 0.06393 0.16551 0.06537 0.16968 C 0.06602 0.17385 0.06641 0.17801 0.06732 0.18195 C 0.06927 0.19051 0.07409 0.20741 0.07409 0.20764 C 0.07474 0.21459 0.07487 0.22176 0.07604 0.22848 C 0.07643 0.23125 0.07683 0.2338 0.07722 0.23635 C 0.07865 0.24422 0.08047 0.25162 0.08164 0.25973 L 0.0836 0.27292 C 0.08321 0.2794 0.08347 0.28426 0.08164 0.28959 C 0.08099 0.29167 0.08008 0.29352 0.07917 0.29514 C 0.07396 0.30348 0.07084 0.31088 0.06472 0.31412 C 0.0638 0.31459 0.06263 0.31505 0.06159 0.31528 C 0.0543 0.31574 0.04701 0.31598 0.03972 0.31644 C 0.0349 0.31551 0.03008 0.31551 0.02539 0.31412 C 0.02461 0.31389 0.02344 0.31181 0.02344 0.31204 " pathEditMode="relative" rAng="0" ptsTypes="AAAAAAAAAAAAAAAAAAAAAAAAAAAAAAAAAAA">
                                      <p:cBhvr>
                                        <p:cTn id="39" dur="2000" fill="hold"/>
                                        <p:tgtEl>
                                          <p:spTgt spid="28"/>
                                        </p:tgtEl>
                                        <p:attrNameLst>
                                          <p:attrName>ppt_x</p:attrName>
                                          <p:attrName>ppt_y</p:attrName>
                                        </p:attrNameLst>
                                      </p:cBhvr>
                                      <p:rCtr x="4154" y="1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5" grpId="0" animBg="1"/>
      <p:bldP spid="15" grpId="1" animBg="1"/>
      <p:bldP spid="15" grpId="2" animBg="1"/>
      <p:bldP spid="27" grpId="0" animBg="1"/>
      <p:bldP spid="27" grpId="1" animBg="1"/>
      <p:bldP spid="27" grpId="2" animBg="1"/>
      <p:bldP spid="28" grpId="0" animBg="1"/>
      <p:bldP spid="28" grpId="1" animBg="1"/>
      <p:bldP spid="29" grpId="0" animBg="1"/>
      <p:bldP spid="2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44CA7E-AB0F-AC4B-B768-1CEBDB48CFD0}"/>
              </a:ext>
            </a:extLst>
          </p:cNvPr>
          <p:cNvPicPr>
            <a:picLocks noChangeAspect="1"/>
          </p:cNvPicPr>
          <p:nvPr/>
        </p:nvPicPr>
        <p:blipFill>
          <a:blip r:embed="rId3"/>
          <a:stretch>
            <a:fillRect/>
          </a:stretch>
        </p:blipFill>
        <p:spPr>
          <a:xfrm>
            <a:off x="0" y="903667"/>
            <a:ext cx="12206112" cy="6106343"/>
          </a:xfrm>
          <a:prstGeom prst="rect">
            <a:avLst/>
          </a:prstGeom>
        </p:spPr>
      </p:pic>
      <p:sp>
        <p:nvSpPr>
          <p:cNvPr id="5" name="TextBox 4">
            <a:extLst>
              <a:ext uri="{FF2B5EF4-FFF2-40B4-BE49-F238E27FC236}">
                <a16:creationId xmlns:a16="http://schemas.microsoft.com/office/drawing/2014/main" id="{59A1592A-3023-7E46-B4F9-B7B2D42AEC64}"/>
              </a:ext>
            </a:extLst>
          </p:cNvPr>
          <p:cNvSpPr txBox="1"/>
          <p:nvPr/>
        </p:nvSpPr>
        <p:spPr>
          <a:xfrm>
            <a:off x="0" y="-5149"/>
            <a:ext cx="12192000" cy="461665"/>
          </a:xfrm>
          <a:prstGeom prst="rect">
            <a:avLst/>
          </a:prstGeom>
          <a:noFill/>
        </p:spPr>
        <p:txBody>
          <a:bodyPr wrap="square" rtlCol="0">
            <a:spAutoFit/>
          </a:bodyPr>
          <a:lstStyle/>
          <a:p>
            <a:pPr algn="ctr"/>
            <a:r>
              <a:rPr lang="en-US" sz="2400"/>
              <a:t>50yo presenting to the ED with hypoglycemia from an insulin overdose, BP 120/80</a:t>
            </a:r>
          </a:p>
        </p:txBody>
      </p:sp>
      <p:sp>
        <p:nvSpPr>
          <p:cNvPr id="6" name="Question 1">
            <a:extLst>
              <a:ext uri="{FF2B5EF4-FFF2-40B4-BE49-F238E27FC236}">
                <a16:creationId xmlns:a16="http://schemas.microsoft.com/office/drawing/2014/main" id="{504F12E3-0B8E-9340-A524-4B1837402F2F}"/>
              </a:ext>
            </a:extLst>
          </p:cNvPr>
          <p:cNvSpPr txBox="1"/>
          <p:nvPr/>
        </p:nvSpPr>
        <p:spPr>
          <a:xfrm>
            <a:off x="0" y="446764"/>
            <a:ext cx="12206112" cy="461665"/>
          </a:xfrm>
          <a:prstGeom prst="rect">
            <a:avLst/>
          </a:prstGeom>
          <a:solidFill>
            <a:schemeClr val="tx1"/>
          </a:solidFill>
        </p:spPr>
        <p:txBody>
          <a:bodyPr wrap="square" rtlCol="0">
            <a:spAutoFit/>
          </a:bodyPr>
          <a:lstStyle/>
          <a:p>
            <a:pPr algn="ctr"/>
            <a:r>
              <a:rPr lang="en-US" sz="2400">
                <a:solidFill>
                  <a:srgbClr val="FFFFFF"/>
                </a:solidFill>
              </a:rPr>
              <a:t>What is the rhythm?</a:t>
            </a:r>
          </a:p>
        </p:txBody>
      </p:sp>
      <p:sp>
        <p:nvSpPr>
          <p:cNvPr id="7" name="Answer 1">
            <a:extLst>
              <a:ext uri="{FF2B5EF4-FFF2-40B4-BE49-F238E27FC236}">
                <a16:creationId xmlns:a16="http://schemas.microsoft.com/office/drawing/2014/main" id="{7A104ECA-D31C-D546-BD94-2DEBDCE58988}"/>
              </a:ext>
            </a:extLst>
          </p:cNvPr>
          <p:cNvSpPr txBox="1"/>
          <p:nvPr/>
        </p:nvSpPr>
        <p:spPr>
          <a:xfrm>
            <a:off x="0" y="422008"/>
            <a:ext cx="12192000" cy="475776"/>
          </a:xfrm>
          <a:prstGeom prst="rect">
            <a:avLst/>
          </a:prstGeom>
          <a:solidFill>
            <a:schemeClr val="bg1"/>
          </a:solidFill>
        </p:spPr>
        <p:txBody>
          <a:bodyPr wrap="square" rtlCol="0">
            <a:spAutoFit/>
          </a:bodyPr>
          <a:lstStyle/>
          <a:p>
            <a:pPr algn="ctr"/>
            <a:r>
              <a:rPr lang="en-US" sz="2400"/>
              <a:t>Sinus Bradycardia</a:t>
            </a:r>
          </a:p>
        </p:txBody>
      </p:sp>
      <p:sp>
        <p:nvSpPr>
          <p:cNvPr id="41" name="TextBox 40">
            <a:extLst>
              <a:ext uri="{FF2B5EF4-FFF2-40B4-BE49-F238E27FC236}">
                <a16:creationId xmlns:a16="http://schemas.microsoft.com/office/drawing/2014/main" id="{8F80F614-B13E-8741-B98E-33031AE26EC7}"/>
              </a:ext>
            </a:extLst>
          </p:cNvPr>
          <p:cNvSpPr txBox="1"/>
          <p:nvPr/>
        </p:nvSpPr>
        <p:spPr>
          <a:xfrm>
            <a:off x="0" y="929350"/>
            <a:ext cx="3750937" cy="276999"/>
          </a:xfrm>
          <a:prstGeom prst="rect">
            <a:avLst/>
          </a:prstGeom>
          <a:noFill/>
        </p:spPr>
        <p:txBody>
          <a:bodyPr wrap="square" rtlCol="0">
            <a:spAutoFit/>
          </a:bodyPr>
          <a:lstStyle/>
          <a:p>
            <a:r>
              <a:rPr lang="en-US" sz="1200" i="1"/>
              <a:t>Image courtesy of Brandon Fainstad, MD</a:t>
            </a:r>
          </a:p>
        </p:txBody>
      </p:sp>
      <p:grpSp>
        <p:nvGrpSpPr>
          <p:cNvPr id="42" name="Group 41">
            <a:extLst>
              <a:ext uri="{FF2B5EF4-FFF2-40B4-BE49-F238E27FC236}">
                <a16:creationId xmlns:a16="http://schemas.microsoft.com/office/drawing/2014/main" id="{3E092AE0-85AD-734B-8BD7-16982371CCEF}"/>
              </a:ext>
            </a:extLst>
          </p:cNvPr>
          <p:cNvGrpSpPr/>
          <p:nvPr/>
        </p:nvGrpSpPr>
        <p:grpSpPr>
          <a:xfrm>
            <a:off x="10708404" y="974872"/>
            <a:ext cx="1558440" cy="369332"/>
            <a:chOff x="5180330" y="2604254"/>
            <a:chExt cx="1558440" cy="369332"/>
          </a:xfrm>
        </p:grpSpPr>
        <p:sp>
          <p:nvSpPr>
            <p:cNvPr id="43" name="Rectangle: Rounded Corners 68">
              <a:extLst>
                <a:ext uri="{FF2B5EF4-FFF2-40B4-BE49-F238E27FC236}">
                  <a16:creationId xmlns:a16="http://schemas.microsoft.com/office/drawing/2014/main" id="{9B4FEA1A-2FB9-ED47-B617-7FE865AE5D8A}"/>
                </a:ext>
              </a:extLst>
            </p:cNvPr>
            <p:cNvSpPr/>
            <p:nvPr/>
          </p:nvSpPr>
          <p:spPr>
            <a:xfrm>
              <a:off x="5842000" y="2621280"/>
              <a:ext cx="335280" cy="335280"/>
            </a:xfrm>
            <a:prstGeom prst="roundRect">
              <a:avLst/>
            </a:prstGeom>
            <a:solidFill>
              <a:srgbClr val="46B0F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CF1223F-FFED-DF4F-A64F-0BDBA5CBAD72}"/>
                </a:ext>
              </a:extLst>
            </p:cNvPr>
            <p:cNvSpPr txBox="1"/>
            <p:nvPr/>
          </p:nvSpPr>
          <p:spPr>
            <a:xfrm>
              <a:off x="5180330" y="2604254"/>
              <a:ext cx="1558440" cy="369332"/>
            </a:xfrm>
            <a:prstGeom prst="rect">
              <a:avLst/>
            </a:prstGeom>
            <a:noFill/>
          </p:spPr>
          <p:txBody>
            <a:bodyPr wrap="none" rtlCol="0">
              <a:spAutoFit/>
            </a:bodyPr>
            <a:lstStyle/>
            <a:p>
              <a:r>
                <a:rPr lang="en-US">
                  <a:latin typeface="Roboto" panose="02000000000000000000" pitchFamily="2" charset="0"/>
                  <a:ea typeface="Roboto" panose="02000000000000000000" pitchFamily="2" charset="0"/>
                </a:rPr>
                <a:t>teach</a:t>
              </a:r>
              <a:r>
                <a:rPr lang="en-US" sz="1200">
                  <a:latin typeface="Roboto" panose="02000000000000000000" pitchFamily="2" charset="0"/>
                  <a:ea typeface="Roboto" panose="02000000000000000000" pitchFamily="2" charset="0"/>
                </a:rPr>
                <a:t> </a:t>
              </a:r>
              <a:r>
                <a:rPr lang="en-US">
                  <a:solidFill>
                    <a:schemeClr val="bg1"/>
                  </a:solidFill>
                  <a:latin typeface="Roboto" panose="02000000000000000000" pitchFamily="2" charset="0"/>
                  <a:ea typeface="Roboto" panose="02000000000000000000" pitchFamily="2" charset="0"/>
                </a:rPr>
                <a:t>IM</a:t>
              </a:r>
              <a:r>
                <a:rPr lang="en-US" sz="1200">
                  <a:solidFill>
                    <a:schemeClr val="bg1"/>
                  </a:solidFill>
                  <a:latin typeface="Roboto" panose="02000000000000000000" pitchFamily="2" charset="0"/>
                  <a:ea typeface="Roboto" panose="02000000000000000000" pitchFamily="2" charset="0"/>
                </a:rPr>
                <a:t> </a:t>
              </a:r>
              <a:r>
                <a:rPr lang="en-US">
                  <a:latin typeface="Roboto" panose="02000000000000000000" pitchFamily="2" charset="0"/>
                  <a:ea typeface="Roboto" panose="02000000000000000000" pitchFamily="2" charset="0"/>
                </a:rPr>
                <a:t>.org </a:t>
              </a:r>
            </a:p>
          </p:txBody>
        </p:sp>
      </p:grpSp>
      <p:cxnSp>
        <p:nvCxnSpPr>
          <p:cNvPr id="46" name="Straight Arrow Connector 45">
            <a:extLst>
              <a:ext uri="{FF2B5EF4-FFF2-40B4-BE49-F238E27FC236}">
                <a16:creationId xmlns:a16="http://schemas.microsoft.com/office/drawing/2014/main" id="{87B335D9-27BF-BC4F-B7B1-3D32DF7425C9}"/>
              </a:ext>
            </a:extLst>
          </p:cNvPr>
          <p:cNvCxnSpPr/>
          <p:nvPr/>
        </p:nvCxnSpPr>
        <p:spPr>
          <a:xfrm flipV="1">
            <a:off x="2057558" y="3041234"/>
            <a:ext cx="0" cy="28284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8130029-003D-124D-9F24-916FB473B7B7}"/>
              </a:ext>
            </a:extLst>
          </p:cNvPr>
          <p:cNvCxnSpPr/>
          <p:nvPr/>
        </p:nvCxnSpPr>
        <p:spPr>
          <a:xfrm flipV="1">
            <a:off x="2088205" y="1383019"/>
            <a:ext cx="0" cy="282844"/>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Question 2">
            <a:extLst>
              <a:ext uri="{FF2B5EF4-FFF2-40B4-BE49-F238E27FC236}">
                <a16:creationId xmlns:a16="http://schemas.microsoft.com/office/drawing/2014/main" id="{DE671684-8B6E-4587-91A0-05384940928B}"/>
              </a:ext>
            </a:extLst>
          </p:cNvPr>
          <p:cNvSpPr txBox="1"/>
          <p:nvPr/>
        </p:nvSpPr>
        <p:spPr>
          <a:xfrm>
            <a:off x="0" y="455277"/>
            <a:ext cx="12206112" cy="461665"/>
          </a:xfrm>
          <a:prstGeom prst="rect">
            <a:avLst/>
          </a:prstGeom>
          <a:solidFill>
            <a:schemeClr val="tx1"/>
          </a:solidFill>
        </p:spPr>
        <p:txBody>
          <a:bodyPr wrap="square" lIns="91440" tIns="45720" rIns="91440" bIns="45720" rtlCol="0" anchor="t">
            <a:spAutoFit/>
          </a:bodyPr>
          <a:lstStyle/>
          <a:p>
            <a:pPr algn="ctr"/>
            <a:r>
              <a:rPr lang="en-US" sz="2400">
                <a:solidFill>
                  <a:schemeClr val="bg1"/>
                </a:solidFill>
              </a:rPr>
              <a:t>What are the characteristics of </a:t>
            </a:r>
            <a:r>
              <a:rPr lang="en-US" sz="2400" i="1">
                <a:solidFill>
                  <a:schemeClr val="bg1"/>
                </a:solidFill>
              </a:rPr>
              <a:t>sinus</a:t>
            </a:r>
            <a:r>
              <a:rPr lang="en-US" sz="2400">
                <a:solidFill>
                  <a:schemeClr val="bg1"/>
                </a:solidFill>
              </a:rPr>
              <a:t> bradycardia?</a:t>
            </a:r>
            <a:endParaRPr lang="en-US" sz="2400">
              <a:solidFill>
                <a:schemeClr val="bg1"/>
              </a:solidFill>
              <a:cs typeface="Calibri"/>
            </a:endParaRPr>
          </a:p>
        </p:txBody>
      </p:sp>
      <p:sp>
        <p:nvSpPr>
          <p:cNvPr id="54" name="Answer 2">
            <a:extLst>
              <a:ext uri="{FF2B5EF4-FFF2-40B4-BE49-F238E27FC236}">
                <a16:creationId xmlns:a16="http://schemas.microsoft.com/office/drawing/2014/main" id="{04C5EA76-CFC0-42EC-A1DE-02D0737DCF5E}"/>
              </a:ext>
            </a:extLst>
          </p:cNvPr>
          <p:cNvSpPr txBox="1"/>
          <p:nvPr/>
        </p:nvSpPr>
        <p:spPr>
          <a:xfrm>
            <a:off x="0" y="448738"/>
            <a:ext cx="12192000" cy="461665"/>
          </a:xfrm>
          <a:prstGeom prst="rect">
            <a:avLst/>
          </a:prstGeom>
          <a:solidFill>
            <a:schemeClr val="bg1"/>
          </a:solidFill>
        </p:spPr>
        <p:txBody>
          <a:bodyPr wrap="square" rtlCol="0">
            <a:spAutoFit/>
          </a:bodyPr>
          <a:lstStyle/>
          <a:p>
            <a:pPr algn="ctr"/>
            <a:r>
              <a:rPr lang="en-US" sz="2400" b="1"/>
              <a:t>1. </a:t>
            </a:r>
            <a:r>
              <a:rPr lang="en-US" sz="2400"/>
              <a:t>HR &lt;60 bpm |</a:t>
            </a:r>
            <a:r>
              <a:rPr lang="en-US" sz="2400" b="1"/>
              <a:t> 2. </a:t>
            </a:r>
            <a:r>
              <a:rPr lang="en-US" sz="2400"/>
              <a:t>P before every QRS, QRS after every P | </a:t>
            </a:r>
            <a:r>
              <a:rPr lang="en-US" sz="2400" b="1"/>
              <a:t>3. </a:t>
            </a:r>
            <a:r>
              <a:rPr lang="en-US" sz="2400"/>
              <a:t>Upright P’s in I and II</a:t>
            </a:r>
          </a:p>
        </p:txBody>
      </p:sp>
      <p:grpSp>
        <p:nvGrpSpPr>
          <p:cNvPr id="3" name="Group 2">
            <a:extLst>
              <a:ext uri="{FF2B5EF4-FFF2-40B4-BE49-F238E27FC236}">
                <a16:creationId xmlns:a16="http://schemas.microsoft.com/office/drawing/2014/main" id="{AB303848-0DFA-401F-A7BA-7728BE7EEC24}"/>
              </a:ext>
            </a:extLst>
          </p:cNvPr>
          <p:cNvGrpSpPr/>
          <p:nvPr/>
        </p:nvGrpSpPr>
        <p:grpSpPr>
          <a:xfrm>
            <a:off x="1925679" y="5242781"/>
            <a:ext cx="8717218" cy="1283990"/>
            <a:chOff x="1925679" y="5242781"/>
            <a:chExt cx="8717218" cy="1283990"/>
          </a:xfrm>
        </p:grpSpPr>
        <p:grpSp>
          <p:nvGrpSpPr>
            <p:cNvPr id="2" name="Group 1">
              <a:extLst>
                <a:ext uri="{FF2B5EF4-FFF2-40B4-BE49-F238E27FC236}">
                  <a16:creationId xmlns:a16="http://schemas.microsoft.com/office/drawing/2014/main" id="{EC7C7013-9387-4095-A2E8-D51E4C40F054}"/>
                </a:ext>
              </a:extLst>
            </p:cNvPr>
            <p:cNvGrpSpPr/>
            <p:nvPr/>
          </p:nvGrpSpPr>
          <p:grpSpPr>
            <a:xfrm>
              <a:off x="1925679" y="5242904"/>
              <a:ext cx="884038" cy="1280694"/>
              <a:chOff x="1925679" y="5242904"/>
              <a:chExt cx="884038" cy="1280694"/>
            </a:xfrm>
          </p:grpSpPr>
          <p:cxnSp>
            <p:nvCxnSpPr>
              <p:cNvPr id="10" name="Straight Arrow Connector 9">
                <a:extLst>
                  <a:ext uri="{FF2B5EF4-FFF2-40B4-BE49-F238E27FC236}">
                    <a16:creationId xmlns:a16="http://schemas.microsoft.com/office/drawing/2014/main" id="{4B93417B-F98B-7742-8911-A9EB42DBB68B}"/>
                  </a:ext>
                </a:extLst>
              </p:cNvPr>
              <p:cNvCxnSpPr>
                <a:cxnSpLocks/>
              </p:cNvCxnSpPr>
              <p:nvPr/>
            </p:nvCxnSpPr>
            <p:spPr>
              <a:xfrm>
                <a:off x="2066487" y="5587976"/>
                <a:ext cx="0" cy="935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7F07C77-806C-424A-8956-FDACA54CCB6E}"/>
                  </a:ext>
                </a:extLst>
              </p:cNvPr>
              <p:cNvSpPr txBox="1"/>
              <p:nvPr/>
            </p:nvSpPr>
            <p:spPr>
              <a:xfrm>
                <a:off x="1925679" y="5242904"/>
                <a:ext cx="278780" cy="369332"/>
              </a:xfrm>
              <a:prstGeom prst="rect">
                <a:avLst/>
              </a:prstGeom>
              <a:noFill/>
            </p:spPr>
            <p:txBody>
              <a:bodyPr wrap="square" rtlCol="0">
                <a:spAutoFit/>
              </a:bodyPr>
              <a:lstStyle/>
              <a:p>
                <a:r>
                  <a:rPr lang="en-US">
                    <a:solidFill>
                      <a:schemeClr val="accent1"/>
                    </a:solidFill>
                  </a:rPr>
                  <a:t>P</a:t>
                </a:r>
              </a:p>
            </p:txBody>
          </p:sp>
          <p:cxnSp>
            <p:nvCxnSpPr>
              <p:cNvPr id="18" name="Straight Arrow Connector 17">
                <a:extLst>
                  <a:ext uri="{FF2B5EF4-FFF2-40B4-BE49-F238E27FC236}">
                    <a16:creationId xmlns:a16="http://schemas.microsoft.com/office/drawing/2014/main" id="{091AE719-3BF3-7340-A9EB-339A6B9D9745}"/>
                  </a:ext>
                </a:extLst>
              </p:cNvPr>
              <p:cNvCxnSpPr/>
              <p:nvPr/>
            </p:nvCxnSpPr>
            <p:spPr>
              <a:xfrm>
                <a:off x="2271870" y="5661508"/>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AAFD8D67-5C12-1B4B-9F51-83001E8578C5}"/>
                  </a:ext>
                </a:extLst>
              </p:cNvPr>
              <p:cNvCxnSpPr>
                <a:cxnSpLocks/>
              </p:cNvCxnSpPr>
              <p:nvPr/>
            </p:nvCxnSpPr>
            <p:spPr>
              <a:xfrm>
                <a:off x="2080418" y="5601628"/>
                <a:ext cx="190144" cy="66607"/>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7D9F4B7F-D1A0-2A49-9DC5-A9381967F624}"/>
                  </a:ext>
                </a:extLst>
              </p:cNvPr>
              <p:cNvSpPr txBox="1"/>
              <p:nvPr/>
            </p:nvSpPr>
            <p:spPr>
              <a:xfrm>
                <a:off x="2163279" y="5365014"/>
                <a:ext cx="646438" cy="369332"/>
              </a:xfrm>
              <a:prstGeom prst="rect">
                <a:avLst/>
              </a:prstGeom>
              <a:noFill/>
            </p:spPr>
            <p:txBody>
              <a:bodyPr wrap="square" rtlCol="0">
                <a:spAutoFit/>
              </a:bodyPr>
              <a:lstStyle/>
              <a:p>
                <a:r>
                  <a:rPr lang="en-US">
                    <a:solidFill>
                      <a:schemeClr val="accent6"/>
                    </a:solidFill>
                  </a:rPr>
                  <a:t>QRS</a:t>
                </a:r>
              </a:p>
            </p:txBody>
          </p:sp>
        </p:grpSp>
        <p:grpSp>
          <p:nvGrpSpPr>
            <p:cNvPr id="55" name="Group 54">
              <a:extLst>
                <a:ext uri="{FF2B5EF4-FFF2-40B4-BE49-F238E27FC236}">
                  <a16:creationId xmlns:a16="http://schemas.microsoft.com/office/drawing/2014/main" id="{081518CC-BAAF-40F3-95FA-B5E921FDB1BA}"/>
                </a:ext>
              </a:extLst>
            </p:cNvPr>
            <p:cNvGrpSpPr/>
            <p:nvPr/>
          </p:nvGrpSpPr>
          <p:grpSpPr>
            <a:xfrm>
              <a:off x="3828927" y="5246077"/>
              <a:ext cx="884038" cy="1280694"/>
              <a:chOff x="1925679" y="5242904"/>
              <a:chExt cx="884038" cy="1280694"/>
            </a:xfrm>
          </p:grpSpPr>
          <p:cxnSp>
            <p:nvCxnSpPr>
              <p:cNvPr id="56" name="Straight Arrow Connector 55">
                <a:extLst>
                  <a:ext uri="{FF2B5EF4-FFF2-40B4-BE49-F238E27FC236}">
                    <a16:creationId xmlns:a16="http://schemas.microsoft.com/office/drawing/2014/main" id="{5F7CB90A-FE6E-4BE4-B930-5C85402C6260}"/>
                  </a:ext>
                </a:extLst>
              </p:cNvPr>
              <p:cNvCxnSpPr>
                <a:cxnSpLocks/>
              </p:cNvCxnSpPr>
              <p:nvPr/>
            </p:nvCxnSpPr>
            <p:spPr>
              <a:xfrm>
                <a:off x="2066487" y="5587976"/>
                <a:ext cx="0" cy="935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DBEDB3F-DD06-43EC-9FFC-EEACB8E450C7}"/>
                  </a:ext>
                </a:extLst>
              </p:cNvPr>
              <p:cNvSpPr txBox="1"/>
              <p:nvPr/>
            </p:nvSpPr>
            <p:spPr>
              <a:xfrm>
                <a:off x="1925679" y="5242904"/>
                <a:ext cx="278780" cy="369332"/>
              </a:xfrm>
              <a:prstGeom prst="rect">
                <a:avLst/>
              </a:prstGeom>
              <a:noFill/>
            </p:spPr>
            <p:txBody>
              <a:bodyPr wrap="square" rtlCol="0">
                <a:spAutoFit/>
              </a:bodyPr>
              <a:lstStyle/>
              <a:p>
                <a:r>
                  <a:rPr lang="en-US">
                    <a:solidFill>
                      <a:schemeClr val="accent1"/>
                    </a:solidFill>
                  </a:rPr>
                  <a:t>P</a:t>
                </a:r>
              </a:p>
            </p:txBody>
          </p:sp>
          <p:cxnSp>
            <p:nvCxnSpPr>
              <p:cNvPr id="58" name="Straight Arrow Connector 57">
                <a:extLst>
                  <a:ext uri="{FF2B5EF4-FFF2-40B4-BE49-F238E27FC236}">
                    <a16:creationId xmlns:a16="http://schemas.microsoft.com/office/drawing/2014/main" id="{4EB1D6DD-A0C9-4A63-AA03-A99044A45EFF}"/>
                  </a:ext>
                </a:extLst>
              </p:cNvPr>
              <p:cNvCxnSpPr/>
              <p:nvPr/>
            </p:nvCxnSpPr>
            <p:spPr>
              <a:xfrm>
                <a:off x="2271870" y="5661508"/>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59" name="Straight Connector 58">
                <a:extLst>
                  <a:ext uri="{FF2B5EF4-FFF2-40B4-BE49-F238E27FC236}">
                    <a16:creationId xmlns:a16="http://schemas.microsoft.com/office/drawing/2014/main" id="{AC4F874E-AB45-48A5-8FA3-1D95C51CA361}"/>
                  </a:ext>
                </a:extLst>
              </p:cNvPr>
              <p:cNvCxnSpPr>
                <a:cxnSpLocks/>
              </p:cNvCxnSpPr>
              <p:nvPr/>
            </p:nvCxnSpPr>
            <p:spPr>
              <a:xfrm>
                <a:off x="2080418" y="5601628"/>
                <a:ext cx="190144" cy="66607"/>
              </a:xfrm>
              <a:prstGeom prst="line">
                <a:avLst/>
              </a:prstGeom>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A34B6F0E-C29A-40BB-A0A3-2EB7A829EB8C}"/>
                  </a:ext>
                </a:extLst>
              </p:cNvPr>
              <p:cNvSpPr txBox="1"/>
              <p:nvPr/>
            </p:nvSpPr>
            <p:spPr>
              <a:xfrm>
                <a:off x="2163279" y="5365014"/>
                <a:ext cx="646438" cy="369332"/>
              </a:xfrm>
              <a:prstGeom prst="rect">
                <a:avLst/>
              </a:prstGeom>
              <a:noFill/>
            </p:spPr>
            <p:txBody>
              <a:bodyPr wrap="square" rtlCol="0">
                <a:spAutoFit/>
              </a:bodyPr>
              <a:lstStyle/>
              <a:p>
                <a:r>
                  <a:rPr lang="en-US">
                    <a:solidFill>
                      <a:schemeClr val="accent6"/>
                    </a:solidFill>
                  </a:rPr>
                  <a:t>QRS</a:t>
                </a:r>
              </a:p>
            </p:txBody>
          </p:sp>
        </p:grpSp>
        <p:grpSp>
          <p:nvGrpSpPr>
            <p:cNvPr id="61" name="Group 60">
              <a:extLst>
                <a:ext uri="{FF2B5EF4-FFF2-40B4-BE49-F238E27FC236}">
                  <a16:creationId xmlns:a16="http://schemas.microsoft.com/office/drawing/2014/main" id="{078A959E-656A-45EC-A5DC-9DF8CB65677F}"/>
                </a:ext>
              </a:extLst>
            </p:cNvPr>
            <p:cNvGrpSpPr/>
            <p:nvPr/>
          </p:nvGrpSpPr>
          <p:grpSpPr>
            <a:xfrm>
              <a:off x="5805571" y="5242904"/>
              <a:ext cx="884038" cy="1280694"/>
              <a:chOff x="1925679" y="5242904"/>
              <a:chExt cx="884038" cy="1280694"/>
            </a:xfrm>
          </p:grpSpPr>
          <p:cxnSp>
            <p:nvCxnSpPr>
              <p:cNvPr id="62" name="Straight Arrow Connector 61">
                <a:extLst>
                  <a:ext uri="{FF2B5EF4-FFF2-40B4-BE49-F238E27FC236}">
                    <a16:creationId xmlns:a16="http://schemas.microsoft.com/office/drawing/2014/main" id="{02FEDC95-F945-4369-8E0D-2A825FF85ADF}"/>
                  </a:ext>
                </a:extLst>
              </p:cNvPr>
              <p:cNvCxnSpPr>
                <a:cxnSpLocks/>
              </p:cNvCxnSpPr>
              <p:nvPr/>
            </p:nvCxnSpPr>
            <p:spPr>
              <a:xfrm>
                <a:off x="2066487" y="5587976"/>
                <a:ext cx="0" cy="935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C5AB6A7-C284-4405-8449-CF12BCF46A87}"/>
                  </a:ext>
                </a:extLst>
              </p:cNvPr>
              <p:cNvSpPr txBox="1"/>
              <p:nvPr/>
            </p:nvSpPr>
            <p:spPr>
              <a:xfrm>
                <a:off x="1925679" y="5242904"/>
                <a:ext cx="278780" cy="369332"/>
              </a:xfrm>
              <a:prstGeom prst="rect">
                <a:avLst/>
              </a:prstGeom>
              <a:noFill/>
            </p:spPr>
            <p:txBody>
              <a:bodyPr wrap="square" rtlCol="0">
                <a:spAutoFit/>
              </a:bodyPr>
              <a:lstStyle/>
              <a:p>
                <a:r>
                  <a:rPr lang="en-US">
                    <a:solidFill>
                      <a:schemeClr val="accent1"/>
                    </a:solidFill>
                  </a:rPr>
                  <a:t>P</a:t>
                </a:r>
              </a:p>
            </p:txBody>
          </p:sp>
          <p:cxnSp>
            <p:nvCxnSpPr>
              <p:cNvPr id="64" name="Straight Arrow Connector 63">
                <a:extLst>
                  <a:ext uri="{FF2B5EF4-FFF2-40B4-BE49-F238E27FC236}">
                    <a16:creationId xmlns:a16="http://schemas.microsoft.com/office/drawing/2014/main" id="{B76C6C50-2228-49A1-9A25-69F3BC28B682}"/>
                  </a:ext>
                </a:extLst>
              </p:cNvPr>
              <p:cNvCxnSpPr/>
              <p:nvPr/>
            </p:nvCxnSpPr>
            <p:spPr>
              <a:xfrm>
                <a:off x="2271870" y="5661508"/>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0090940D-5AA9-46F7-82BA-3686C52E314D}"/>
                  </a:ext>
                </a:extLst>
              </p:cNvPr>
              <p:cNvCxnSpPr>
                <a:cxnSpLocks/>
              </p:cNvCxnSpPr>
              <p:nvPr/>
            </p:nvCxnSpPr>
            <p:spPr>
              <a:xfrm>
                <a:off x="2080418" y="5601628"/>
                <a:ext cx="190144" cy="66607"/>
              </a:xfrm>
              <a:prstGeom prst="line">
                <a:avLst/>
              </a:prstGeom>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C1020AB8-544D-46DB-9A49-E5523D6F9A90}"/>
                  </a:ext>
                </a:extLst>
              </p:cNvPr>
              <p:cNvSpPr txBox="1"/>
              <p:nvPr/>
            </p:nvSpPr>
            <p:spPr>
              <a:xfrm>
                <a:off x="2163279" y="5365014"/>
                <a:ext cx="646438" cy="369332"/>
              </a:xfrm>
              <a:prstGeom prst="rect">
                <a:avLst/>
              </a:prstGeom>
              <a:noFill/>
            </p:spPr>
            <p:txBody>
              <a:bodyPr wrap="square" rtlCol="0">
                <a:spAutoFit/>
              </a:bodyPr>
              <a:lstStyle/>
              <a:p>
                <a:r>
                  <a:rPr lang="en-US">
                    <a:solidFill>
                      <a:schemeClr val="accent6"/>
                    </a:solidFill>
                  </a:rPr>
                  <a:t>QRS</a:t>
                </a:r>
              </a:p>
            </p:txBody>
          </p:sp>
        </p:grpSp>
        <p:grpSp>
          <p:nvGrpSpPr>
            <p:cNvPr id="67" name="Group 66">
              <a:extLst>
                <a:ext uri="{FF2B5EF4-FFF2-40B4-BE49-F238E27FC236}">
                  <a16:creationId xmlns:a16="http://schemas.microsoft.com/office/drawing/2014/main" id="{575A8DE8-B94D-451E-BC47-035DEFCF8FC7}"/>
                </a:ext>
              </a:extLst>
            </p:cNvPr>
            <p:cNvGrpSpPr/>
            <p:nvPr/>
          </p:nvGrpSpPr>
          <p:grpSpPr>
            <a:xfrm>
              <a:off x="7855611" y="5242781"/>
              <a:ext cx="884038" cy="1280694"/>
              <a:chOff x="1925679" y="5242904"/>
              <a:chExt cx="884038" cy="1280694"/>
            </a:xfrm>
          </p:grpSpPr>
          <p:cxnSp>
            <p:nvCxnSpPr>
              <p:cNvPr id="68" name="Straight Arrow Connector 67">
                <a:extLst>
                  <a:ext uri="{FF2B5EF4-FFF2-40B4-BE49-F238E27FC236}">
                    <a16:creationId xmlns:a16="http://schemas.microsoft.com/office/drawing/2014/main" id="{EF7DDFB0-2610-426D-BB4A-68A4F3B19312}"/>
                  </a:ext>
                </a:extLst>
              </p:cNvPr>
              <p:cNvCxnSpPr>
                <a:cxnSpLocks/>
              </p:cNvCxnSpPr>
              <p:nvPr/>
            </p:nvCxnSpPr>
            <p:spPr>
              <a:xfrm>
                <a:off x="2066487" y="5587976"/>
                <a:ext cx="0" cy="935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B69DBE1-BAA6-463D-B14E-46709114C9B8}"/>
                  </a:ext>
                </a:extLst>
              </p:cNvPr>
              <p:cNvSpPr txBox="1"/>
              <p:nvPr/>
            </p:nvSpPr>
            <p:spPr>
              <a:xfrm>
                <a:off x="1925679" y="5242904"/>
                <a:ext cx="278780" cy="369332"/>
              </a:xfrm>
              <a:prstGeom prst="rect">
                <a:avLst/>
              </a:prstGeom>
              <a:noFill/>
            </p:spPr>
            <p:txBody>
              <a:bodyPr wrap="square" rtlCol="0">
                <a:spAutoFit/>
              </a:bodyPr>
              <a:lstStyle/>
              <a:p>
                <a:r>
                  <a:rPr lang="en-US">
                    <a:solidFill>
                      <a:schemeClr val="accent1"/>
                    </a:solidFill>
                  </a:rPr>
                  <a:t>P</a:t>
                </a:r>
              </a:p>
            </p:txBody>
          </p:sp>
          <p:cxnSp>
            <p:nvCxnSpPr>
              <p:cNvPr id="70" name="Straight Arrow Connector 69">
                <a:extLst>
                  <a:ext uri="{FF2B5EF4-FFF2-40B4-BE49-F238E27FC236}">
                    <a16:creationId xmlns:a16="http://schemas.microsoft.com/office/drawing/2014/main" id="{BF336D8F-D8CD-47F9-9DDE-62208BBB9F1D}"/>
                  </a:ext>
                </a:extLst>
              </p:cNvPr>
              <p:cNvCxnSpPr/>
              <p:nvPr/>
            </p:nvCxnSpPr>
            <p:spPr>
              <a:xfrm>
                <a:off x="2271870" y="5661508"/>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1" name="Straight Connector 70">
                <a:extLst>
                  <a:ext uri="{FF2B5EF4-FFF2-40B4-BE49-F238E27FC236}">
                    <a16:creationId xmlns:a16="http://schemas.microsoft.com/office/drawing/2014/main" id="{E5FDC6BD-6442-4844-86C2-DAF3065A21FD}"/>
                  </a:ext>
                </a:extLst>
              </p:cNvPr>
              <p:cNvCxnSpPr>
                <a:cxnSpLocks/>
              </p:cNvCxnSpPr>
              <p:nvPr/>
            </p:nvCxnSpPr>
            <p:spPr>
              <a:xfrm>
                <a:off x="2080418" y="5601628"/>
                <a:ext cx="190144" cy="66607"/>
              </a:xfrm>
              <a:prstGeom prst="line">
                <a:avLst/>
              </a:prstGeom>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7A3BEEF7-3F03-421C-91ED-4AD2A4D6FC30}"/>
                  </a:ext>
                </a:extLst>
              </p:cNvPr>
              <p:cNvSpPr txBox="1"/>
              <p:nvPr/>
            </p:nvSpPr>
            <p:spPr>
              <a:xfrm>
                <a:off x="2163279" y="5365014"/>
                <a:ext cx="646438" cy="369332"/>
              </a:xfrm>
              <a:prstGeom prst="rect">
                <a:avLst/>
              </a:prstGeom>
              <a:noFill/>
            </p:spPr>
            <p:txBody>
              <a:bodyPr wrap="square" rtlCol="0">
                <a:spAutoFit/>
              </a:bodyPr>
              <a:lstStyle/>
              <a:p>
                <a:r>
                  <a:rPr lang="en-US">
                    <a:solidFill>
                      <a:schemeClr val="accent6"/>
                    </a:solidFill>
                  </a:rPr>
                  <a:t>QRS</a:t>
                </a:r>
              </a:p>
            </p:txBody>
          </p:sp>
        </p:grpSp>
        <p:grpSp>
          <p:nvGrpSpPr>
            <p:cNvPr id="73" name="Group 72">
              <a:extLst>
                <a:ext uri="{FF2B5EF4-FFF2-40B4-BE49-F238E27FC236}">
                  <a16:creationId xmlns:a16="http://schemas.microsoft.com/office/drawing/2014/main" id="{407BD8FD-A001-486A-B72D-42C06AF2FDA7}"/>
                </a:ext>
              </a:extLst>
            </p:cNvPr>
            <p:cNvGrpSpPr/>
            <p:nvPr/>
          </p:nvGrpSpPr>
          <p:grpSpPr>
            <a:xfrm>
              <a:off x="9758859" y="5245954"/>
              <a:ext cx="884038" cy="1280694"/>
              <a:chOff x="1925679" y="5242904"/>
              <a:chExt cx="884038" cy="1280694"/>
            </a:xfrm>
          </p:grpSpPr>
          <p:cxnSp>
            <p:nvCxnSpPr>
              <p:cNvPr id="74" name="Straight Arrow Connector 73">
                <a:extLst>
                  <a:ext uri="{FF2B5EF4-FFF2-40B4-BE49-F238E27FC236}">
                    <a16:creationId xmlns:a16="http://schemas.microsoft.com/office/drawing/2014/main" id="{E72EA495-46B0-40AD-A5A4-E1FEC13196C7}"/>
                  </a:ext>
                </a:extLst>
              </p:cNvPr>
              <p:cNvCxnSpPr>
                <a:cxnSpLocks/>
              </p:cNvCxnSpPr>
              <p:nvPr/>
            </p:nvCxnSpPr>
            <p:spPr>
              <a:xfrm>
                <a:off x="2066487" y="5587976"/>
                <a:ext cx="0" cy="935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EEEF520-5B4B-4D6B-9647-71310C639EE7}"/>
                  </a:ext>
                </a:extLst>
              </p:cNvPr>
              <p:cNvSpPr txBox="1"/>
              <p:nvPr/>
            </p:nvSpPr>
            <p:spPr>
              <a:xfrm>
                <a:off x="1925679" y="5242904"/>
                <a:ext cx="278780" cy="369332"/>
              </a:xfrm>
              <a:prstGeom prst="rect">
                <a:avLst/>
              </a:prstGeom>
              <a:noFill/>
            </p:spPr>
            <p:txBody>
              <a:bodyPr wrap="square" rtlCol="0">
                <a:spAutoFit/>
              </a:bodyPr>
              <a:lstStyle/>
              <a:p>
                <a:r>
                  <a:rPr lang="en-US">
                    <a:solidFill>
                      <a:schemeClr val="accent1"/>
                    </a:solidFill>
                  </a:rPr>
                  <a:t>P</a:t>
                </a:r>
              </a:p>
            </p:txBody>
          </p:sp>
          <p:cxnSp>
            <p:nvCxnSpPr>
              <p:cNvPr id="76" name="Straight Arrow Connector 75">
                <a:extLst>
                  <a:ext uri="{FF2B5EF4-FFF2-40B4-BE49-F238E27FC236}">
                    <a16:creationId xmlns:a16="http://schemas.microsoft.com/office/drawing/2014/main" id="{3784865F-ED73-4B07-84D1-7328894C3DAE}"/>
                  </a:ext>
                </a:extLst>
              </p:cNvPr>
              <p:cNvCxnSpPr/>
              <p:nvPr/>
            </p:nvCxnSpPr>
            <p:spPr>
              <a:xfrm>
                <a:off x="2271870" y="5661508"/>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E726433A-355C-4924-B336-C57AE4DE4049}"/>
                  </a:ext>
                </a:extLst>
              </p:cNvPr>
              <p:cNvCxnSpPr>
                <a:cxnSpLocks/>
              </p:cNvCxnSpPr>
              <p:nvPr/>
            </p:nvCxnSpPr>
            <p:spPr>
              <a:xfrm>
                <a:off x="2080418" y="5601628"/>
                <a:ext cx="190144" cy="66607"/>
              </a:xfrm>
              <a:prstGeom prst="line">
                <a:avLst/>
              </a:prstGeom>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244D9DBA-56EC-48BB-890C-81FF559966D3}"/>
                  </a:ext>
                </a:extLst>
              </p:cNvPr>
              <p:cNvSpPr txBox="1"/>
              <p:nvPr/>
            </p:nvSpPr>
            <p:spPr>
              <a:xfrm>
                <a:off x="2163279" y="5365014"/>
                <a:ext cx="646438" cy="369332"/>
              </a:xfrm>
              <a:prstGeom prst="rect">
                <a:avLst/>
              </a:prstGeom>
              <a:noFill/>
            </p:spPr>
            <p:txBody>
              <a:bodyPr wrap="square" rtlCol="0">
                <a:spAutoFit/>
              </a:bodyPr>
              <a:lstStyle/>
              <a:p>
                <a:r>
                  <a:rPr lang="en-US">
                    <a:solidFill>
                      <a:schemeClr val="accent6"/>
                    </a:solidFill>
                  </a:rPr>
                  <a:t>QRS</a:t>
                </a:r>
              </a:p>
            </p:txBody>
          </p:sp>
        </p:grpSp>
      </p:grpSp>
      <p:sp>
        <p:nvSpPr>
          <p:cNvPr id="45" name="Question 3">
            <a:extLst>
              <a:ext uri="{FF2B5EF4-FFF2-40B4-BE49-F238E27FC236}">
                <a16:creationId xmlns:a16="http://schemas.microsoft.com/office/drawing/2014/main" id="{C2E40B7C-6609-B5D2-5CB7-C0E3252A1862}"/>
              </a:ext>
            </a:extLst>
          </p:cNvPr>
          <p:cNvSpPr txBox="1"/>
          <p:nvPr/>
        </p:nvSpPr>
        <p:spPr>
          <a:xfrm>
            <a:off x="-1731" y="462731"/>
            <a:ext cx="12192000" cy="461665"/>
          </a:xfrm>
          <a:prstGeom prst="rect">
            <a:avLst/>
          </a:prstGeom>
          <a:solidFill>
            <a:schemeClr val="tx1"/>
          </a:solidFill>
        </p:spPr>
        <p:txBody>
          <a:bodyPr wrap="square" rtlCol="0">
            <a:spAutoFit/>
          </a:bodyPr>
          <a:lstStyle/>
          <a:p>
            <a:pPr algn="ctr"/>
            <a:r>
              <a:rPr lang="en-US" sz="2400">
                <a:solidFill>
                  <a:srgbClr val="FFFFFF"/>
                </a:solidFill>
              </a:rPr>
              <a:t>What are the next steps in management in this case?</a:t>
            </a:r>
          </a:p>
        </p:txBody>
      </p:sp>
      <p:sp>
        <p:nvSpPr>
          <p:cNvPr id="48" name="Answer 3">
            <a:extLst>
              <a:ext uri="{FF2B5EF4-FFF2-40B4-BE49-F238E27FC236}">
                <a16:creationId xmlns:a16="http://schemas.microsoft.com/office/drawing/2014/main" id="{885780DC-9468-116B-6CEB-BA23E26410FB}"/>
              </a:ext>
            </a:extLst>
          </p:cNvPr>
          <p:cNvSpPr txBox="1"/>
          <p:nvPr/>
        </p:nvSpPr>
        <p:spPr>
          <a:xfrm>
            <a:off x="-1024" y="462700"/>
            <a:ext cx="12191293" cy="461665"/>
          </a:xfrm>
          <a:prstGeom prst="rect">
            <a:avLst/>
          </a:prstGeom>
          <a:solidFill>
            <a:schemeClr val="bg1"/>
          </a:solidFill>
        </p:spPr>
        <p:txBody>
          <a:bodyPr wrap="square" rtlCol="0">
            <a:spAutoFit/>
          </a:bodyPr>
          <a:lstStyle/>
          <a:p>
            <a:pPr algn="ctr"/>
            <a:r>
              <a:rPr lang="en-US" sz="2400"/>
              <a:t>Patient is asymptomatic and normotensive -&gt; observe and treat underlying condition</a:t>
            </a:r>
          </a:p>
        </p:txBody>
      </p:sp>
    </p:spTree>
    <p:extLst>
      <p:ext uri="{BB962C8B-B14F-4D97-AF65-F5344CB8AC3E}">
        <p14:creationId xmlns:p14="http://schemas.microsoft.com/office/powerpoint/2010/main" val="25740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 grpId="0" animBg="1"/>
      <p:bldP spid="54" grpId="0" animBg="1"/>
      <p:bldP spid="45"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estion 1">
            <a:extLst>
              <a:ext uri="{FF2B5EF4-FFF2-40B4-BE49-F238E27FC236}">
                <a16:creationId xmlns:a16="http://schemas.microsoft.com/office/drawing/2014/main" id="{D53045C4-B1BA-4FB7-8BD8-1D9EAABAA220}"/>
              </a:ext>
            </a:extLst>
          </p:cNvPr>
          <p:cNvSpPr txBox="1"/>
          <p:nvPr/>
        </p:nvSpPr>
        <p:spPr>
          <a:xfrm>
            <a:off x="-4586" y="486362"/>
            <a:ext cx="12192000" cy="461665"/>
          </a:xfrm>
          <a:prstGeom prst="rect">
            <a:avLst/>
          </a:prstGeom>
          <a:solidFill>
            <a:schemeClr val="tx1"/>
          </a:solidFill>
        </p:spPr>
        <p:txBody>
          <a:bodyPr wrap="square" lIns="91440" tIns="45720" rIns="91440" bIns="45720" rtlCol="0" anchor="t">
            <a:spAutoFit/>
          </a:bodyPr>
          <a:lstStyle/>
          <a:p>
            <a:pPr algn="ctr"/>
            <a:r>
              <a:rPr lang="en-US" sz="2400">
                <a:solidFill>
                  <a:schemeClr val="bg1"/>
                </a:solidFill>
              </a:rPr>
              <a:t>What is the rhythm?</a:t>
            </a:r>
          </a:p>
        </p:txBody>
      </p:sp>
      <p:sp>
        <p:nvSpPr>
          <p:cNvPr id="44" name="Cases stem">
            <a:extLst>
              <a:ext uri="{FF2B5EF4-FFF2-40B4-BE49-F238E27FC236}">
                <a16:creationId xmlns:a16="http://schemas.microsoft.com/office/drawing/2014/main" id="{865E329D-E7ED-4FA3-A288-6D6AA25CDA20}"/>
              </a:ext>
            </a:extLst>
          </p:cNvPr>
          <p:cNvSpPr txBox="1"/>
          <p:nvPr/>
        </p:nvSpPr>
        <p:spPr>
          <a:xfrm>
            <a:off x="0" y="45133"/>
            <a:ext cx="12191999" cy="461665"/>
          </a:xfrm>
          <a:prstGeom prst="rect">
            <a:avLst/>
          </a:prstGeom>
          <a:noFill/>
        </p:spPr>
        <p:txBody>
          <a:bodyPr wrap="square" rtlCol="0">
            <a:spAutoFit/>
          </a:bodyPr>
          <a:lstStyle/>
          <a:p>
            <a:pPr algn="ctr"/>
            <a:r>
              <a:rPr lang="en-US" sz="2400"/>
              <a:t>60yo presents with palpitations on propranolol for essential tremor, BP is 60/40 in ED </a:t>
            </a:r>
          </a:p>
        </p:txBody>
      </p:sp>
      <p:pic>
        <p:nvPicPr>
          <p:cNvPr id="71" name="ECG">
            <a:extLst>
              <a:ext uri="{FF2B5EF4-FFF2-40B4-BE49-F238E27FC236}">
                <a16:creationId xmlns:a16="http://schemas.microsoft.com/office/drawing/2014/main" id="{B344E32E-F4C3-474C-BD52-ED1E3B9AE94B}"/>
              </a:ext>
            </a:extLst>
          </p:cNvPr>
          <p:cNvPicPr>
            <a:picLocks noChangeAspect="1"/>
          </p:cNvPicPr>
          <p:nvPr/>
        </p:nvPicPr>
        <p:blipFill rotWithShape="1">
          <a:blip r:embed="rId3"/>
          <a:srcRect t="1863" b="4248"/>
          <a:stretch/>
        </p:blipFill>
        <p:spPr>
          <a:xfrm>
            <a:off x="15261" y="986790"/>
            <a:ext cx="12192000" cy="5871209"/>
          </a:xfrm>
          <a:prstGeom prst="rect">
            <a:avLst/>
          </a:prstGeom>
        </p:spPr>
      </p:pic>
      <p:sp>
        <p:nvSpPr>
          <p:cNvPr id="72" name="Attribution">
            <a:extLst>
              <a:ext uri="{FF2B5EF4-FFF2-40B4-BE49-F238E27FC236}">
                <a16:creationId xmlns:a16="http://schemas.microsoft.com/office/drawing/2014/main" id="{60597CBF-0D9D-4682-AE3E-04180FD71387}"/>
              </a:ext>
            </a:extLst>
          </p:cNvPr>
          <p:cNvSpPr txBox="1"/>
          <p:nvPr/>
        </p:nvSpPr>
        <p:spPr>
          <a:xfrm>
            <a:off x="-21115" y="970513"/>
            <a:ext cx="3187216" cy="276999"/>
          </a:xfrm>
          <a:prstGeom prst="rect">
            <a:avLst/>
          </a:prstGeom>
          <a:noFill/>
        </p:spPr>
        <p:txBody>
          <a:bodyPr wrap="square" rtlCol="0">
            <a:spAutoFit/>
          </a:bodyPr>
          <a:lstStyle/>
          <a:p>
            <a:r>
              <a:rPr lang="en-US" sz="1200" i="1"/>
              <a:t>Image courtesy of Brandon Fainstad, MD</a:t>
            </a:r>
          </a:p>
        </p:txBody>
      </p:sp>
      <p:grpSp>
        <p:nvGrpSpPr>
          <p:cNvPr id="73" name="Group 72">
            <a:extLst>
              <a:ext uri="{FF2B5EF4-FFF2-40B4-BE49-F238E27FC236}">
                <a16:creationId xmlns:a16="http://schemas.microsoft.com/office/drawing/2014/main" id="{9EEEF60A-EA4E-4DF7-97E2-315DB21F1EB2}"/>
              </a:ext>
            </a:extLst>
          </p:cNvPr>
          <p:cNvGrpSpPr/>
          <p:nvPr/>
        </p:nvGrpSpPr>
        <p:grpSpPr>
          <a:xfrm>
            <a:off x="1270940" y="5456402"/>
            <a:ext cx="11487705" cy="778695"/>
            <a:chOff x="1255679" y="5221155"/>
            <a:chExt cx="11487705" cy="778695"/>
          </a:xfrm>
        </p:grpSpPr>
        <p:grpSp>
          <p:nvGrpSpPr>
            <p:cNvPr id="74" name="Group 73">
              <a:extLst>
                <a:ext uri="{FF2B5EF4-FFF2-40B4-BE49-F238E27FC236}">
                  <a16:creationId xmlns:a16="http://schemas.microsoft.com/office/drawing/2014/main" id="{76568954-D986-4ADE-9177-0C65B1B348AC}"/>
                </a:ext>
              </a:extLst>
            </p:cNvPr>
            <p:cNvGrpSpPr/>
            <p:nvPr/>
          </p:nvGrpSpPr>
          <p:grpSpPr>
            <a:xfrm>
              <a:off x="1255679" y="5231661"/>
              <a:ext cx="1500523" cy="768189"/>
              <a:chOff x="1255679" y="5231661"/>
              <a:chExt cx="1500523" cy="768189"/>
            </a:xfrm>
          </p:grpSpPr>
          <p:cxnSp>
            <p:nvCxnSpPr>
              <p:cNvPr id="101" name="Straight Arrow Connector 100">
                <a:extLst>
                  <a:ext uri="{FF2B5EF4-FFF2-40B4-BE49-F238E27FC236}">
                    <a16:creationId xmlns:a16="http://schemas.microsoft.com/office/drawing/2014/main" id="{B0CC3D04-5D93-475D-9D4A-B0427041CDC2}"/>
                  </a:ext>
                </a:extLst>
              </p:cNvPr>
              <p:cNvCxnSpPr>
                <a:cxnSpLocks/>
              </p:cNvCxnSpPr>
              <p:nvPr/>
            </p:nvCxnSpPr>
            <p:spPr>
              <a:xfrm>
                <a:off x="2060967" y="5566198"/>
                <a:ext cx="0" cy="367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B665E358-9605-4CAB-A97A-C7AA0A8C9A5E}"/>
                  </a:ext>
                </a:extLst>
              </p:cNvPr>
              <p:cNvSpPr txBox="1"/>
              <p:nvPr/>
            </p:nvSpPr>
            <p:spPr>
              <a:xfrm>
                <a:off x="1904850" y="5231661"/>
                <a:ext cx="278780" cy="369332"/>
              </a:xfrm>
              <a:prstGeom prst="rect">
                <a:avLst/>
              </a:prstGeom>
              <a:noFill/>
            </p:spPr>
            <p:txBody>
              <a:bodyPr wrap="square" rtlCol="0">
                <a:spAutoFit/>
              </a:bodyPr>
              <a:lstStyle/>
              <a:p>
                <a:r>
                  <a:rPr lang="en-US">
                    <a:solidFill>
                      <a:schemeClr val="accent1"/>
                    </a:solidFill>
                  </a:rPr>
                  <a:t>P</a:t>
                </a:r>
              </a:p>
            </p:txBody>
          </p:sp>
          <p:cxnSp>
            <p:nvCxnSpPr>
              <p:cNvPr id="103" name="Straight Arrow Connector 102">
                <a:extLst>
                  <a:ext uri="{FF2B5EF4-FFF2-40B4-BE49-F238E27FC236}">
                    <a16:creationId xmlns:a16="http://schemas.microsoft.com/office/drawing/2014/main" id="{6E7C8707-D8D7-4381-B929-F858CB318905}"/>
                  </a:ext>
                </a:extLst>
              </p:cNvPr>
              <p:cNvCxnSpPr/>
              <p:nvPr/>
            </p:nvCxnSpPr>
            <p:spPr>
              <a:xfrm>
                <a:off x="2308260" y="5696880"/>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04" name="TextBox 103">
                <a:extLst>
                  <a:ext uri="{FF2B5EF4-FFF2-40B4-BE49-F238E27FC236}">
                    <a16:creationId xmlns:a16="http://schemas.microsoft.com/office/drawing/2014/main" id="{D17D1DF7-C989-4258-BF6F-D048367D6F95}"/>
                  </a:ext>
                </a:extLst>
              </p:cNvPr>
              <p:cNvSpPr txBox="1"/>
              <p:nvPr/>
            </p:nvSpPr>
            <p:spPr>
              <a:xfrm>
                <a:off x="2153095" y="5353519"/>
                <a:ext cx="603107" cy="646331"/>
              </a:xfrm>
              <a:prstGeom prst="rect">
                <a:avLst/>
              </a:prstGeom>
              <a:noFill/>
            </p:spPr>
            <p:txBody>
              <a:bodyPr wrap="square" rtlCol="0">
                <a:spAutoFit/>
              </a:bodyPr>
              <a:lstStyle/>
              <a:p>
                <a:r>
                  <a:rPr lang="en-US">
                    <a:solidFill>
                      <a:schemeClr val="accent6"/>
                    </a:solidFill>
                  </a:rPr>
                  <a:t>QRS</a:t>
                </a:r>
              </a:p>
            </p:txBody>
          </p:sp>
          <p:cxnSp>
            <p:nvCxnSpPr>
              <p:cNvPr id="105" name="Straight Connector 104">
                <a:extLst>
                  <a:ext uri="{FF2B5EF4-FFF2-40B4-BE49-F238E27FC236}">
                    <a16:creationId xmlns:a16="http://schemas.microsoft.com/office/drawing/2014/main" id="{B80E06C7-5360-4563-AB56-B9230DE545C6}"/>
                  </a:ext>
                </a:extLst>
              </p:cNvPr>
              <p:cNvCxnSpPr>
                <a:cxnSpLocks/>
              </p:cNvCxnSpPr>
              <p:nvPr/>
            </p:nvCxnSpPr>
            <p:spPr>
              <a:xfrm>
                <a:off x="2051239" y="5579089"/>
                <a:ext cx="257021" cy="150714"/>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E6E48706-FD5C-4902-95E5-EA920043F5AF}"/>
                  </a:ext>
                </a:extLst>
              </p:cNvPr>
              <p:cNvCxnSpPr/>
              <p:nvPr/>
            </p:nvCxnSpPr>
            <p:spPr>
              <a:xfrm>
                <a:off x="1659089" y="5646537"/>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07" name="TextBox 106">
                <a:extLst>
                  <a:ext uri="{FF2B5EF4-FFF2-40B4-BE49-F238E27FC236}">
                    <a16:creationId xmlns:a16="http://schemas.microsoft.com/office/drawing/2014/main" id="{4878034E-0AE8-443A-B8E3-6707114DABC7}"/>
                  </a:ext>
                </a:extLst>
              </p:cNvPr>
              <p:cNvSpPr txBox="1"/>
              <p:nvPr/>
            </p:nvSpPr>
            <p:spPr>
              <a:xfrm>
                <a:off x="1255679" y="5309801"/>
                <a:ext cx="603107" cy="646331"/>
              </a:xfrm>
              <a:prstGeom prst="rect">
                <a:avLst/>
              </a:prstGeom>
              <a:noFill/>
            </p:spPr>
            <p:txBody>
              <a:bodyPr wrap="square" rtlCol="0">
                <a:spAutoFit/>
              </a:bodyPr>
              <a:lstStyle/>
              <a:p>
                <a:r>
                  <a:rPr lang="en-US">
                    <a:solidFill>
                      <a:schemeClr val="accent6"/>
                    </a:solidFill>
                  </a:rPr>
                  <a:t>QRS</a:t>
                </a:r>
              </a:p>
            </p:txBody>
          </p:sp>
        </p:grpSp>
        <p:grpSp>
          <p:nvGrpSpPr>
            <p:cNvPr id="75" name="Group 74">
              <a:extLst>
                <a:ext uri="{FF2B5EF4-FFF2-40B4-BE49-F238E27FC236}">
                  <a16:creationId xmlns:a16="http://schemas.microsoft.com/office/drawing/2014/main" id="{BCAA9F89-A3DA-4042-BA90-DB689315F887}"/>
                </a:ext>
              </a:extLst>
            </p:cNvPr>
            <p:cNvGrpSpPr/>
            <p:nvPr/>
          </p:nvGrpSpPr>
          <p:grpSpPr>
            <a:xfrm>
              <a:off x="4595476" y="5221155"/>
              <a:ext cx="1500523" cy="768189"/>
              <a:chOff x="1255679" y="5231661"/>
              <a:chExt cx="1500523" cy="768189"/>
            </a:xfrm>
          </p:grpSpPr>
          <p:cxnSp>
            <p:nvCxnSpPr>
              <p:cNvPr id="94" name="Straight Arrow Connector 93">
                <a:extLst>
                  <a:ext uri="{FF2B5EF4-FFF2-40B4-BE49-F238E27FC236}">
                    <a16:creationId xmlns:a16="http://schemas.microsoft.com/office/drawing/2014/main" id="{BA86C59F-9AA4-40FC-8DFF-AE3B1860A005}"/>
                  </a:ext>
                </a:extLst>
              </p:cNvPr>
              <p:cNvCxnSpPr>
                <a:cxnSpLocks/>
              </p:cNvCxnSpPr>
              <p:nvPr/>
            </p:nvCxnSpPr>
            <p:spPr>
              <a:xfrm>
                <a:off x="2060967" y="5566198"/>
                <a:ext cx="0" cy="367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C7F8E28-1F1C-4310-B898-44C3938BF151}"/>
                  </a:ext>
                </a:extLst>
              </p:cNvPr>
              <p:cNvSpPr txBox="1"/>
              <p:nvPr/>
            </p:nvSpPr>
            <p:spPr>
              <a:xfrm>
                <a:off x="1904850" y="5231661"/>
                <a:ext cx="278780" cy="369332"/>
              </a:xfrm>
              <a:prstGeom prst="rect">
                <a:avLst/>
              </a:prstGeom>
              <a:noFill/>
            </p:spPr>
            <p:txBody>
              <a:bodyPr wrap="square" rtlCol="0">
                <a:spAutoFit/>
              </a:bodyPr>
              <a:lstStyle/>
              <a:p>
                <a:r>
                  <a:rPr lang="en-US">
                    <a:solidFill>
                      <a:schemeClr val="accent1"/>
                    </a:solidFill>
                  </a:rPr>
                  <a:t>P</a:t>
                </a:r>
              </a:p>
            </p:txBody>
          </p:sp>
          <p:cxnSp>
            <p:nvCxnSpPr>
              <p:cNvPr id="96" name="Straight Arrow Connector 95">
                <a:extLst>
                  <a:ext uri="{FF2B5EF4-FFF2-40B4-BE49-F238E27FC236}">
                    <a16:creationId xmlns:a16="http://schemas.microsoft.com/office/drawing/2014/main" id="{902F9307-DBCE-4D2B-AA91-0BE60FE3EC9C}"/>
                  </a:ext>
                </a:extLst>
              </p:cNvPr>
              <p:cNvCxnSpPr/>
              <p:nvPr/>
            </p:nvCxnSpPr>
            <p:spPr>
              <a:xfrm>
                <a:off x="2308260" y="5696880"/>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97" name="TextBox 96">
                <a:extLst>
                  <a:ext uri="{FF2B5EF4-FFF2-40B4-BE49-F238E27FC236}">
                    <a16:creationId xmlns:a16="http://schemas.microsoft.com/office/drawing/2014/main" id="{781F11C3-822B-40F9-A2B1-C0D20E3ED62C}"/>
                  </a:ext>
                </a:extLst>
              </p:cNvPr>
              <p:cNvSpPr txBox="1"/>
              <p:nvPr/>
            </p:nvSpPr>
            <p:spPr>
              <a:xfrm>
                <a:off x="2153095" y="5353519"/>
                <a:ext cx="603107" cy="646331"/>
              </a:xfrm>
              <a:prstGeom prst="rect">
                <a:avLst/>
              </a:prstGeom>
              <a:noFill/>
            </p:spPr>
            <p:txBody>
              <a:bodyPr wrap="square" rtlCol="0">
                <a:spAutoFit/>
              </a:bodyPr>
              <a:lstStyle/>
              <a:p>
                <a:r>
                  <a:rPr lang="en-US">
                    <a:solidFill>
                      <a:schemeClr val="accent6"/>
                    </a:solidFill>
                  </a:rPr>
                  <a:t>QRS</a:t>
                </a:r>
              </a:p>
            </p:txBody>
          </p:sp>
          <p:cxnSp>
            <p:nvCxnSpPr>
              <p:cNvPr id="98" name="Straight Connector 97">
                <a:extLst>
                  <a:ext uri="{FF2B5EF4-FFF2-40B4-BE49-F238E27FC236}">
                    <a16:creationId xmlns:a16="http://schemas.microsoft.com/office/drawing/2014/main" id="{5308DDBD-8BCB-4C9E-B3D6-148166624083}"/>
                  </a:ext>
                </a:extLst>
              </p:cNvPr>
              <p:cNvCxnSpPr>
                <a:cxnSpLocks/>
              </p:cNvCxnSpPr>
              <p:nvPr/>
            </p:nvCxnSpPr>
            <p:spPr>
              <a:xfrm>
                <a:off x="2051239" y="5579089"/>
                <a:ext cx="257021" cy="150714"/>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029E822B-6B63-46CC-AAF6-477FE8240D05}"/>
                  </a:ext>
                </a:extLst>
              </p:cNvPr>
              <p:cNvCxnSpPr/>
              <p:nvPr/>
            </p:nvCxnSpPr>
            <p:spPr>
              <a:xfrm>
                <a:off x="1659089" y="5646537"/>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00" name="TextBox 99">
                <a:extLst>
                  <a:ext uri="{FF2B5EF4-FFF2-40B4-BE49-F238E27FC236}">
                    <a16:creationId xmlns:a16="http://schemas.microsoft.com/office/drawing/2014/main" id="{3F37D6A6-CE7A-4268-AC5B-A961EE57D2A8}"/>
                  </a:ext>
                </a:extLst>
              </p:cNvPr>
              <p:cNvSpPr txBox="1"/>
              <p:nvPr/>
            </p:nvSpPr>
            <p:spPr>
              <a:xfrm>
                <a:off x="1255679" y="5309801"/>
                <a:ext cx="603107" cy="646331"/>
              </a:xfrm>
              <a:prstGeom prst="rect">
                <a:avLst/>
              </a:prstGeom>
              <a:noFill/>
            </p:spPr>
            <p:txBody>
              <a:bodyPr wrap="square" rtlCol="0">
                <a:spAutoFit/>
              </a:bodyPr>
              <a:lstStyle/>
              <a:p>
                <a:r>
                  <a:rPr lang="en-US">
                    <a:solidFill>
                      <a:schemeClr val="accent6"/>
                    </a:solidFill>
                  </a:rPr>
                  <a:t>QRS</a:t>
                </a:r>
              </a:p>
            </p:txBody>
          </p:sp>
        </p:grpSp>
        <p:grpSp>
          <p:nvGrpSpPr>
            <p:cNvPr id="76" name="Group 75">
              <a:extLst>
                <a:ext uri="{FF2B5EF4-FFF2-40B4-BE49-F238E27FC236}">
                  <a16:creationId xmlns:a16="http://schemas.microsoft.com/office/drawing/2014/main" id="{208DFFF6-747C-4961-A4C4-894FE038078C}"/>
                </a:ext>
              </a:extLst>
            </p:cNvPr>
            <p:cNvGrpSpPr/>
            <p:nvPr/>
          </p:nvGrpSpPr>
          <p:grpSpPr>
            <a:xfrm>
              <a:off x="7903423" y="5231661"/>
              <a:ext cx="1500523" cy="768189"/>
              <a:chOff x="1255679" y="5231661"/>
              <a:chExt cx="1500523" cy="768189"/>
            </a:xfrm>
          </p:grpSpPr>
          <p:cxnSp>
            <p:nvCxnSpPr>
              <p:cNvPr id="87" name="Straight Arrow Connector 86">
                <a:extLst>
                  <a:ext uri="{FF2B5EF4-FFF2-40B4-BE49-F238E27FC236}">
                    <a16:creationId xmlns:a16="http://schemas.microsoft.com/office/drawing/2014/main" id="{8448EE63-7979-4AE9-A55D-29DC19AC4F56}"/>
                  </a:ext>
                </a:extLst>
              </p:cNvPr>
              <p:cNvCxnSpPr>
                <a:cxnSpLocks/>
              </p:cNvCxnSpPr>
              <p:nvPr/>
            </p:nvCxnSpPr>
            <p:spPr>
              <a:xfrm>
                <a:off x="2060967" y="5566198"/>
                <a:ext cx="0" cy="367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88D31E45-4900-4A1C-9313-221A954589BB}"/>
                  </a:ext>
                </a:extLst>
              </p:cNvPr>
              <p:cNvSpPr txBox="1"/>
              <p:nvPr/>
            </p:nvSpPr>
            <p:spPr>
              <a:xfrm>
                <a:off x="1904850" y="5231661"/>
                <a:ext cx="278780" cy="369332"/>
              </a:xfrm>
              <a:prstGeom prst="rect">
                <a:avLst/>
              </a:prstGeom>
              <a:noFill/>
            </p:spPr>
            <p:txBody>
              <a:bodyPr wrap="square" rtlCol="0">
                <a:spAutoFit/>
              </a:bodyPr>
              <a:lstStyle/>
              <a:p>
                <a:r>
                  <a:rPr lang="en-US">
                    <a:solidFill>
                      <a:schemeClr val="accent1"/>
                    </a:solidFill>
                  </a:rPr>
                  <a:t>P</a:t>
                </a:r>
              </a:p>
            </p:txBody>
          </p:sp>
          <p:cxnSp>
            <p:nvCxnSpPr>
              <p:cNvPr id="89" name="Straight Arrow Connector 88">
                <a:extLst>
                  <a:ext uri="{FF2B5EF4-FFF2-40B4-BE49-F238E27FC236}">
                    <a16:creationId xmlns:a16="http://schemas.microsoft.com/office/drawing/2014/main" id="{12A6A24D-4001-45F3-99C2-A1E2ED79D49A}"/>
                  </a:ext>
                </a:extLst>
              </p:cNvPr>
              <p:cNvCxnSpPr/>
              <p:nvPr/>
            </p:nvCxnSpPr>
            <p:spPr>
              <a:xfrm>
                <a:off x="2308260" y="5696880"/>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90" name="TextBox 89">
                <a:extLst>
                  <a:ext uri="{FF2B5EF4-FFF2-40B4-BE49-F238E27FC236}">
                    <a16:creationId xmlns:a16="http://schemas.microsoft.com/office/drawing/2014/main" id="{5696DD50-6A39-4361-BB05-F1D0E2AE443F}"/>
                  </a:ext>
                </a:extLst>
              </p:cNvPr>
              <p:cNvSpPr txBox="1"/>
              <p:nvPr/>
            </p:nvSpPr>
            <p:spPr>
              <a:xfrm>
                <a:off x="2153095" y="5353519"/>
                <a:ext cx="603107" cy="646331"/>
              </a:xfrm>
              <a:prstGeom prst="rect">
                <a:avLst/>
              </a:prstGeom>
              <a:noFill/>
            </p:spPr>
            <p:txBody>
              <a:bodyPr wrap="square" rtlCol="0">
                <a:spAutoFit/>
              </a:bodyPr>
              <a:lstStyle/>
              <a:p>
                <a:r>
                  <a:rPr lang="en-US">
                    <a:solidFill>
                      <a:schemeClr val="accent6"/>
                    </a:solidFill>
                  </a:rPr>
                  <a:t>QRS</a:t>
                </a:r>
              </a:p>
            </p:txBody>
          </p:sp>
          <p:cxnSp>
            <p:nvCxnSpPr>
              <p:cNvPr id="91" name="Straight Connector 90">
                <a:extLst>
                  <a:ext uri="{FF2B5EF4-FFF2-40B4-BE49-F238E27FC236}">
                    <a16:creationId xmlns:a16="http://schemas.microsoft.com/office/drawing/2014/main" id="{158BC701-9F5F-4AA7-A505-B18AFDB8D682}"/>
                  </a:ext>
                </a:extLst>
              </p:cNvPr>
              <p:cNvCxnSpPr>
                <a:cxnSpLocks/>
              </p:cNvCxnSpPr>
              <p:nvPr/>
            </p:nvCxnSpPr>
            <p:spPr>
              <a:xfrm>
                <a:off x="2051239" y="5579089"/>
                <a:ext cx="257021" cy="150714"/>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B38EC5BE-275E-4522-A21F-E00D086ADA84}"/>
                  </a:ext>
                </a:extLst>
              </p:cNvPr>
              <p:cNvCxnSpPr/>
              <p:nvPr/>
            </p:nvCxnSpPr>
            <p:spPr>
              <a:xfrm>
                <a:off x="1659089" y="5646537"/>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93" name="TextBox 92">
                <a:extLst>
                  <a:ext uri="{FF2B5EF4-FFF2-40B4-BE49-F238E27FC236}">
                    <a16:creationId xmlns:a16="http://schemas.microsoft.com/office/drawing/2014/main" id="{F73E3095-607E-42D1-A6F8-16E52AD35BF0}"/>
                  </a:ext>
                </a:extLst>
              </p:cNvPr>
              <p:cNvSpPr txBox="1"/>
              <p:nvPr/>
            </p:nvSpPr>
            <p:spPr>
              <a:xfrm>
                <a:off x="1255679" y="5309801"/>
                <a:ext cx="603107" cy="646331"/>
              </a:xfrm>
              <a:prstGeom prst="rect">
                <a:avLst/>
              </a:prstGeom>
              <a:noFill/>
            </p:spPr>
            <p:txBody>
              <a:bodyPr wrap="square" rtlCol="0">
                <a:spAutoFit/>
              </a:bodyPr>
              <a:lstStyle/>
              <a:p>
                <a:r>
                  <a:rPr lang="en-US">
                    <a:solidFill>
                      <a:schemeClr val="accent6"/>
                    </a:solidFill>
                  </a:rPr>
                  <a:t>QRS</a:t>
                </a:r>
              </a:p>
            </p:txBody>
          </p:sp>
        </p:grpSp>
        <p:grpSp>
          <p:nvGrpSpPr>
            <p:cNvPr id="77" name="Group 76">
              <a:extLst>
                <a:ext uri="{FF2B5EF4-FFF2-40B4-BE49-F238E27FC236}">
                  <a16:creationId xmlns:a16="http://schemas.microsoft.com/office/drawing/2014/main" id="{9429589A-7A26-4806-BE37-5F9737986041}"/>
                </a:ext>
              </a:extLst>
            </p:cNvPr>
            <p:cNvGrpSpPr/>
            <p:nvPr/>
          </p:nvGrpSpPr>
          <p:grpSpPr>
            <a:xfrm>
              <a:off x="11242861" y="5231661"/>
              <a:ext cx="1500523" cy="768189"/>
              <a:chOff x="1255679" y="5231661"/>
              <a:chExt cx="1500523" cy="768189"/>
            </a:xfrm>
          </p:grpSpPr>
          <p:cxnSp>
            <p:nvCxnSpPr>
              <p:cNvPr id="78" name="Straight Arrow Connector 77">
                <a:extLst>
                  <a:ext uri="{FF2B5EF4-FFF2-40B4-BE49-F238E27FC236}">
                    <a16:creationId xmlns:a16="http://schemas.microsoft.com/office/drawing/2014/main" id="{232A59CA-0547-4B0D-8EC2-616977011673}"/>
                  </a:ext>
                </a:extLst>
              </p:cNvPr>
              <p:cNvCxnSpPr>
                <a:cxnSpLocks/>
              </p:cNvCxnSpPr>
              <p:nvPr/>
            </p:nvCxnSpPr>
            <p:spPr>
              <a:xfrm>
                <a:off x="2060967" y="5566198"/>
                <a:ext cx="0" cy="367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8C11C45-4A6B-43DB-A783-A71C4DFC5DE5}"/>
                  </a:ext>
                </a:extLst>
              </p:cNvPr>
              <p:cNvSpPr txBox="1"/>
              <p:nvPr/>
            </p:nvSpPr>
            <p:spPr>
              <a:xfrm>
                <a:off x="1904850" y="5231661"/>
                <a:ext cx="278780" cy="369332"/>
              </a:xfrm>
              <a:prstGeom prst="rect">
                <a:avLst/>
              </a:prstGeom>
              <a:noFill/>
            </p:spPr>
            <p:txBody>
              <a:bodyPr wrap="square" rtlCol="0">
                <a:spAutoFit/>
              </a:bodyPr>
              <a:lstStyle/>
              <a:p>
                <a:r>
                  <a:rPr lang="en-US">
                    <a:solidFill>
                      <a:schemeClr val="accent1"/>
                    </a:solidFill>
                  </a:rPr>
                  <a:t>P</a:t>
                </a:r>
              </a:p>
            </p:txBody>
          </p:sp>
          <p:cxnSp>
            <p:nvCxnSpPr>
              <p:cNvPr id="82" name="Straight Arrow Connector 81">
                <a:extLst>
                  <a:ext uri="{FF2B5EF4-FFF2-40B4-BE49-F238E27FC236}">
                    <a16:creationId xmlns:a16="http://schemas.microsoft.com/office/drawing/2014/main" id="{12F6AB4B-8CC8-4D06-AB05-A77E1C8C8015}"/>
                  </a:ext>
                </a:extLst>
              </p:cNvPr>
              <p:cNvCxnSpPr/>
              <p:nvPr/>
            </p:nvCxnSpPr>
            <p:spPr>
              <a:xfrm>
                <a:off x="2308260" y="5696880"/>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83" name="TextBox 82">
                <a:extLst>
                  <a:ext uri="{FF2B5EF4-FFF2-40B4-BE49-F238E27FC236}">
                    <a16:creationId xmlns:a16="http://schemas.microsoft.com/office/drawing/2014/main" id="{66BB5AF7-284B-493B-91F9-D9FDBF236460}"/>
                  </a:ext>
                </a:extLst>
              </p:cNvPr>
              <p:cNvSpPr txBox="1"/>
              <p:nvPr/>
            </p:nvSpPr>
            <p:spPr>
              <a:xfrm>
                <a:off x="2153095" y="5353519"/>
                <a:ext cx="603107" cy="646331"/>
              </a:xfrm>
              <a:prstGeom prst="rect">
                <a:avLst/>
              </a:prstGeom>
              <a:noFill/>
            </p:spPr>
            <p:txBody>
              <a:bodyPr wrap="square" rtlCol="0">
                <a:spAutoFit/>
              </a:bodyPr>
              <a:lstStyle/>
              <a:p>
                <a:r>
                  <a:rPr lang="en-US">
                    <a:solidFill>
                      <a:schemeClr val="accent6"/>
                    </a:solidFill>
                  </a:rPr>
                  <a:t>QRS</a:t>
                </a:r>
              </a:p>
            </p:txBody>
          </p:sp>
          <p:cxnSp>
            <p:nvCxnSpPr>
              <p:cNvPr id="84" name="Straight Connector 83">
                <a:extLst>
                  <a:ext uri="{FF2B5EF4-FFF2-40B4-BE49-F238E27FC236}">
                    <a16:creationId xmlns:a16="http://schemas.microsoft.com/office/drawing/2014/main" id="{5BABCF6A-14AD-4906-8894-E5026F954D08}"/>
                  </a:ext>
                </a:extLst>
              </p:cNvPr>
              <p:cNvCxnSpPr>
                <a:cxnSpLocks/>
              </p:cNvCxnSpPr>
              <p:nvPr/>
            </p:nvCxnSpPr>
            <p:spPr>
              <a:xfrm>
                <a:off x="2051239" y="5579089"/>
                <a:ext cx="257021" cy="150714"/>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82E8A38F-DA1E-4208-B3F9-F671E7C2FDCA}"/>
                  </a:ext>
                </a:extLst>
              </p:cNvPr>
              <p:cNvCxnSpPr/>
              <p:nvPr/>
            </p:nvCxnSpPr>
            <p:spPr>
              <a:xfrm>
                <a:off x="1659089" y="5646537"/>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86" name="TextBox 85">
                <a:extLst>
                  <a:ext uri="{FF2B5EF4-FFF2-40B4-BE49-F238E27FC236}">
                    <a16:creationId xmlns:a16="http://schemas.microsoft.com/office/drawing/2014/main" id="{BBD95FA6-6FEB-4355-95C4-3F402F444323}"/>
                  </a:ext>
                </a:extLst>
              </p:cNvPr>
              <p:cNvSpPr txBox="1"/>
              <p:nvPr/>
            </p:nvSpPr>
            <p:spPr>
              <a:xfrm>
                <a:off x="1255679" y="5309801"/>
                <a:ext cx="603107" cy="646331"/>
              </a:xfrm>
              <a:prstGeom prst="rect">
                <a:avLst/>
              </a:prstGeom>
              <a:noFill/>
            </p:spPr>
            <p:txBody>
              <a:bodyPr wrap="square" rtlCol="0">
                <a:spAutoFit/>
              </a:bodyPr>
              <a:lstStyle/>
              <a:p>
                <a:r>
                  <a:rPr lang="en-US">
                    <a:solidFill>
                      <a:schemeClr val="accent6"/>
                    </a:solidFill>
                  </a:rPr>
                  <a:t>QRS</a:t>
                </a:r>
              </a:p>
            </p:txBody>
          </p:sp>
        </p:grpSp>
      </p:grpSp>
      <p:grpSp>
        <p:nvGrpSpPr>
          <p:cNvPr id="108" name="Group 107">
            <a:extLst>
              <a:ext uri="{FF2B5EF4-FFF2-40B4-BE49-F238E27FC236}">
                <a16:creationId xmlns:a16="http://schemas.microsoft.com/office/drawing/2014/main" id="{7FBFC5F2-F0DA-41A3-BCD2-9E799CB1E175}"/>
              </a:ext>
            </a:extLst>
          </p:cNvPr>
          <p:cNvGrpSpPr/>
          <p:nvPr/>
        </p:nvGrpSpPr>
        <p:grpSpPr>
          <a:xfrm>
            <a:off x="10615922" y="1011135"/>
            <a:ext cx="1558440" cy="369332"/>
            <a:chOff x="5180330" y="2604254"/>
            <a:chExt cx="1558440" cy="369332"/>
          </a:xfrm>
        </p:grpSpPr>
        <p:sp>
          <p:nvSpPr>
            <p:cNvPr id="109" name="Rectangle: Rounded Corners 108">
              <a:extLst>
                <a:ext uri="{FF2B5EF4-FFF2-40B4-BE49-F238E27FC236}">
                  <a16:creationId xmlns:a16="http://schemas.microsoft.com/office/drawing/2014/main" id="{D0A5EBC5-DF9D-4F1B-84F1-558E25BC482C}"/>
                </a:ext>
              </a:extLst>
            </p:cNvPr>
            <p:cNvSpPr/>
            <p:nvPr/>
          </p:nvSpPr>
          <p:spPr>
            <a:xfrm>
              <a:off x="5842000" y="2621280"/>
              <a:ext cx="335280" cy="335280"/>
            </a:xfrm>
            <a:prstGeom prst="roundRect">
              <a:avLst/>
            </a:prstGeom>
            <a:solidFill>
              <a:srgbClr val="46B0F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EC6149BB-877A-445A-A230-A3E1DB40AC17}"/>
                </a:ext>
              </a:extLst>
            </p:cNvPr>
            <p:cNvSpPr txBox="1"/>
            <p:nvPr/>
          </p:nvSpPr>
          <p:spPr>
            <a:xfrm>
              <a:off x="5180330" y="2604254"/>
              <a:ext cx="1558440" cy="369332"/>
            </a:xfrm>
            <a:prstGeom prst="rect">
              <a:avLst/>
            </a:prstGeom>
            <a:noFill/>
          </p:spPr>
          <p:txBody>
            <a:bodyPr wrap="none" rtlCol="0">
              <a:spAutoFit/>
            </a:bodyPr>
            <a:lstStyle/>
            <a:p>
              <a:r>
                <a:rPr lang="en-US">
                  <a:latin typeface="Roboto" panose="02000000000000000000" pitchFamily="2" charset="0"/>
                  <a:ea typeface="Roboto" panose="02000000000000000000" pitchFamily="2" charset="0"/>
                </a:rPr>
                <a:t>teach</a:t>
              </a:r>
              <a:r>
                <a:rPr lang="en-US" sz="1200">
                  <a:latin typeface="Roboto" panose="02000000000000000000" pitchFamily="2" charset="0"/>
                  <a:ea typeface="Roboto" panose="02000000000000000000" pitchFamily="2" charset="0"/>
                </a:rPr>
                <a:t> </a:t>
              </a:r>
              <a:r>
                <a:rPr lang="en-US">
                  <a:solidFill>
                    <a:schemeClr val="bg1"/>
                  </a:solidFill>
                  <a:latin typeface="Roboto" panose="02000000000000000000" pitchFamily="2" charset="0"/>
                  <a:ea typeface="Roboto" panose="02000000000000000000" pitchFamily="2" charset="0"/>
                </a:rPr>
                <a:t>IM</a:t>
              </a:r>
              <a:r>
                <a:rPr lang="en-US" sz="1200">
                  <a:solidFill>
                    <a:schemeClr val="bg1"/>
                  </a:solidFill>
                  <a:latin typeface="Roboto" panose="02000000000000000000" pitchFamily="2" charset="0"/>
                  <a:ea typeface="Roboto" panose="02000000000000000000" pitchFamily="2" charset="0"/>
                </a:rPr>
                <a:t> </a:t>
              </a:r>
              <a:r>
                <a:rPr lang="en-US">
                  <a:latin typeface="Roboto" panose="02000000000000000000" pitchFamily="2" charset="0"/>
                  <a:ea typeface="Roboto" panose="02000000000000000000" pitchFamily="2" charset="0"/>
                </a:rPr>
                <a:t>.org </a:t>
              </a:r>
            </a:p>
          </p:txBody>
        </p:sp>
      </p:grpSp>
      <p:sp>
        <p:nvSpPr>
          <p:cNvPr id="2" name="Answer 1">
            <a:extLst>
              <a:ext uri="{FF2B5EF4-FFF2-40B4-BE49-F238E27FC236}">
                <a16:creationId xmlns:a16="http://schemas.microsoft.com/office/drawing/2014/main" id="{A18ABEE8-21EE-421D-9909-04A49FAAA7D6}"/>
              </a:ext>
            </a:extLst>
          </p:cNvPr>
          <p:cNvSpPr txBox="1"/>
          <p:nvPr/>
        </p:nvSpPr>
        <p:spPr>
          <a:xfrm>
            <a:off x="-4586" y="486362"/>
            <a:ext cx="12186074" cy="461665"/>
          </a:xfrm>
          <a:prstGeom prst="rect">
            <a:avLst/>
          </a:prstGeom>
          <a:solidFill>
            <a:schemeClr val="bg1"/>
          </a:solidFill>
        </p:spPr>
        <p:txBody>
          <a:bodyPr wrap="square" lIns="91440" tIns="45720" rIns="91440" bIns="45720" rtlCol="0" anchor="t">
            <a:spAutoFit/>
          </a:bodyPr>
          <a:lstStyle/>
          <a:p>
            <a:pPr algn="ctr"/>
            <a:r>
              <a:rPr lang="en-US" sz="2400"/>
              <a:t>Junctional escape with atrial bigeminy at a combined rate of ~40 bpm</a:t>
            </a:r>
          </a:p>
        </p:txBody>
      </p:sp>
      <p:sp>
        <p:nvSpPr>
          <p:cNvPr id="52" name="Answer 3">
            <a:extLst>
              <a:ext uri="{FF2B5EF4-FFF2-40B4-BE49-F238E27FC236}">
                <a16:creationId xmlns:a16="http://schemas.microsoft.com/office/drawing/2014/main" id="{11961971-5EEF-024A-8D26-5E86226A32E6}"/>
              </a:ext>
            </a:extLst>
          </p:cNvPr>
          <p:cNvSpPr txBox="1"/>
          <p:nvPr/>
        </p:nvSpPr>
        <p:spPr>
          <a:xfrm>
            <a:off x="9525" y="500473"/>
            <a:ext cx="12201809" cy="461665"/>
          </a:xfrm>
          <a:prstGeom prst="rect">
            <a:avLst/>
          </a:prstGeom>
          <a:solidFill>
            <a:schemeClr val="tx1"/>
          </a:solidFill>
        </p:spPr>
        <p:txBody>
          <a:bodyPr wrap="square" lIns="91440" tIns="45720" rIns="91440" bIns="45720" rtlCol="0" anchor="t">
            <a:spAutoFit/>
          </a:bodyPr>
          <a:lstStyle/>
          <a:p>
            <a:pPr algn="ctr"/>
            <a:r>
              <a:rPr lang="en-US" sz="2400">
                <a:solidFill>
                  <a:schemeClr val="bg1"/>
                </a:solidFill>
              </a:rPr>
              <a:t>What are the characteristics of a junctional escape beat?</a:t>
            </a:r>
          </a:p>
        </p:txBody>
      </p:sp>
      <p:sp>
        <p:nvSpPr>
          <p:cNvPr id="53" name="Answer 3">
            <a:extLst>
              <a:ext uri="{FF2B5EF4-FFF2-40B4-BE49-F238E27FC236}">
                <a16:creationId xmlns:a16="http://schemas.microsoft.com/office/drawing/2014/main" id="{6DBDA71C-58B4-D44D-B080-06ECC103D278}"/>
              </a:ext>
            </a:extLst>
          </p:cNvPr>
          <p:cNvSpPr txBox="1"/>
          <p:nvPr/>
        </p:nvSpPr>
        <p:spPr>
          <a:xfrm>
            <a:off x="23636" y="500473"/>
            <a:ext cx="12186072" cy="461665"/>
          </a:xfrm>
          <a:prstGeom prst="rect">
            <a:avLst/>
          </a:prstGeom>
          <a:solidFill>
            <a:schemeClr val="bg1"/>
          </a:solidFill>
        </p:spPr>
        <p:txBody>
          <a:bodyPr wrap="square" rtlCol="0">
            <a:spAutoFit/>
          </a:bodyPr>
          <a:lstStyle/>
          <a:p>
            <a:pPr algn="ctr"/>
            <a:r>
              <a:rPr lang="en-US" sz="2400"/>
              <a:t>Narrow QRS not preceded by a P wave</a:t>
            </a:r>
          </a:p>
        </p:txBody>
      </p:sp>
      <p:sp>
        <p:nvSpPr>
          <p:cNvPr id="47" name="Question 2">
            <a:extLst>
              <a:ext uri="{FF2B5EF4-FFF2-40B4-BE49-F238E27FC236}">
                <a16:creationId xmlns:a16="http://schemas.microsoft.com/office/drawing/2014/main" id="{6881E652-6F33-4536-892A-90D64DCBE41B}"/>
              </a:ext>
            </a:extLst>
          </p:cNvPr>
          <p:cNvSpPr txBox="1"/>
          <p:nvPr/>
        </p:nvSpPr>
        <p:spPr>
          <a:xfrm>
            <a:off x="-4586" y="486362"/>
            <a:ext cx="12191998" cy="461665"/>
          </a:xfrm>
          <a:prstGeom prst="rect">
            <a:avLst/>
          </a:prstGeom>
          <a:solidFill>
            <a:schemeClr val="tx1"/>
          </a:solidFill>
        </p:spPr>
        <p:txBody>
          <a:bodyPr wrap="square" lIns="91440" tIns="45720" rIns="91440" bIns="45720" rtlCol="0" anchor="t">
            <a:spAutoFit/>
          </a:bodyPr>
          <a:lstStyle/>
          <a:p>
            <a:pPr algn="ctr"/>
            <a:r>
              <a:rPr lang="en-US" sz="2400">
                <a:solidFill>
                  <a:schemeClr val="bg1"/>
                </a:solidFill>
              </a:rPr>
              <a:t>How do you define bigeminy?</a:t>
            </a:r>
          </a:p>
        </p:txBody>
      </p:sp>
      <p:sp>
        <p:nvSpPr>
          <p:cNvPr id="49" name="Answer 2">
            <a:extLst>
              <a:ext uri="{FF2B5EF4-FFF2-40B4-BE49-F238E27FC236}">
                <a16:creationId xmlns:a16="http://schemas.microsoft.com/office/drawing/2014/main" id="{165F60E8-7ABF-44EC-ACFD-390AD70483B1}"/>
              </a:ext>
            </a:extLst>
          </p:cNvPr>
          <p:cNvSpPr txBox="1"/>
          <p:nvPr/>
        </p:nvSpPr>
        <p:spPr>
          <a:xfrm>
            <a:off x="9525" y="486362"/>
            <a:ext cx="12197927" cy="461665"/>
          </a:xfrm>
          <a:prstGeom prst="rect">
            <a:avLst/>
          </a:prstGeom>
          <a:solidFill>
            <a:schemeClr val="bg1"/>
          </a:solidFill>
        </p:spPr>
        <p:txBody>
          <a:bodyPr wrap="square" rtlCol="0">
            <a:spAutoFit/>
          </a:bodyPr>
          <a:lstStyle/>
          <a:p>
            <a:pPr algn="ctr"/>
            <a:r>
              <a:rPr lang="en-US" sz="2400"/>
              <a:t>Two concurrent rhythms organized in couplets.  Usually sinus followed by a PAC/PVC.</a:t>
            </a:r>
          </a:p>
        </p:txBody>
      </p:sp>
      <p:sp>
        <p:nvSpPr>
          <p:cNvPr id="111" name="Question 3">
            <a:extLst>
              <a:ext uri="{FF2B5EF4-FFF2-40B4-BE49-F238E27FC236}">
                <a16:creationId xmlns:a16="http://schemas.microsoft.com/office/drawing/2014/main" id="{51EE9930-68B5-4AC7-9051-110333B5008B}"/>
              </a:ext>
            </a:extLst>
          </p:cNvPr>
          <p:cNvSpPr txBox="1"/>
          <p:nvPr/>
        </p:nvSpPr>
        <p:spPr>
          <a:xfrm>
            <a:off x="-4586" y="486362"/>
            <a:ext cx="12197927" cy="461665"/>
          </a:xfrm>
          <a:prstGeom prst="rect">
            <a:avLst/>
          </a:prstGeom>
          <a:solidFill>
            <a:schemeClr val="tx1"/>
          </a:solidFill>
        </p:spPr>
        <p:txBody>
          <a:bodyPr wrap="square" lIns="91440" tIns="45720" rIns="91440" bIns="45720" rtlCol="0" anchor="t">
            <a:spAutoFit/>
          </a:bodyPr>
          <a:lstStyle/>
          <a:p>
            <a:pPr algn="ctr"/>
            <a:r>
              <a:rPr lang="en-US" sz="2400">
                <a:solidFill>
                  <a:schemeClr val="bg1"/>
                </a:solidFill>
              </a:rPr>
              <a:t>How could you explain this rhythm based on the clinical history?</a:t>
            </a:r>
          </a:p>
        </p:txBody>
      </p:sp>
      <p:sp>
        <p:nvSpPr>
          <p:cNvPr id="112" name="Answer 3">
            <a:extLst>
              <a:ext uri="{FF2B5EF4-FFF2-40B4-BE49-F238E27FC236}">
                <a16:creationId xmlns:a16="http://schemas.microsoft.com/office/drawing/2014/main" id="{734C1245-8524-4B3E-839A-344ACF989AA4}"/>
              </a:ext>
            </a:extLst>
          </p:cNvPr>
          <p:cNvSpPr txBox="1"/>
          <p:nvPr/>
        </p:nvSpPr>
        <p:spPr>
          <a:xfrm>
            <a:off x="-18698" y="486362"/>
            <a:ext cx="12190057" cy="461665"/>
          </a:xfrm>
          <a:prstGeom prst="rect">
            <a:avLst/>
          </a:prstGeom>
          <a:solidFill>
            <a:schemeClr val="bg1"/>
          </a:solidFill>
        </p:spPr>
        <p:txBody>
          <a:bodyPr wrap="square" rtlCol="0">
            <a:spAutoFit/>
          </a:bodyPr>
          <a:lstStyle/>
          <a:p>
            <a:pPr algn="ctr"/>
            <a:r>
              <a:rPr lang="en-US" sz="2400"/>
              <a:t>Suppressed sinus rate from nodal blockade allowing for junctional escape. </a:t>
            </a:r>
          </a:p>
        </p:txBody>
      </p:sp>
      <p:sp>
        <p:nvSpPr>
          <p:cNvPr id="50" name="Question 4">
            <a:extLst>
              <a:ext uri="{FF2B5EF4-FFF2-40B4-BE49-F238E27FC236}">
                <a16:creationId xmlns:a16="http://schemas.microsoft.com/office/drawing/2014/main" id="{31F85EEC-428E-0AE9-C135-56A2FF3B41CB}"/>
              </a:ext>
            </a:extLst>
          </p:cNvPr>
          <p:cNvSpPr txBox="1"/>
          <p:nvPr/>
        </p:nvSpPr>
        <p:spPr>
          <a:xfrm>
            <a:off x="25848" y="494456"/>
            <a:ext cx="12176737" cy="461665"/>
          </a:xfrm>
          <a:prstGeom prst="rect">
            <a:avLst/>
          </a:prstGeom>
          <a:solidFill>
            <a:schemeClr val="tx1"/>
          </a:solidFill>
        </p:spPr>
        <p:txBody>
          <a:bodyPr wrap="square" lIns="91440" tIns="45720" rIns="91440" bIns="45720" rtlCol="0" anchor="t">
            <a:spAutoFit/>
          </a:bodyPr>
          <a:lstStyle/>
          <a:p>
            <a:pPr algn="ctr"/>
            <a:r>
              <a:rPr lang="en-US" sz="2400" dirty="0">
                <a:solidFill>
                  <a:schemeClr val="bg1"/>
                </a:solidFill>
              </a:rPr>
              <a:t>What would be your next </a:t>
            </a:r>
            <a:r>
              <a:rPr lang="en-US" sz="2400" dirty="0" err="1">
                <a:solidFill>
                  <a:schemeClr val="bg1"/>
                </a:solidFill>
              </a:rPr>
              <a:t>stepd</a:t>
            </a:r>
            <a:r>
              <a:rPr lang="en-US" sz="2400" dirty="0">
                <a:solidFill>
                  <a:schemeClr val="bg1"/>
                </a:solidFill>
              </a:rPr>
              <a:t> in management?</a:t>
            </a:r>
          </a:p>
        </p:txBody>
      </p:sp>
      <p:sp>
        <p:nvSpPr>
          <p:cNvPr id="51" name="Answer 4">
            <a:extLst>
              <a:ext uri="{FF2B5EF4-FFF2-40B4-BE49-F238E27FC236}">
                <a16:creationId xmlns:a16="http://schemas.microsoft.com/office/drawing/2014/main" id="{4307D486-105F-C01C-D080-11ED7F5C50FA}"/>
              </a:ext>
            </a:extLst>
          </p:cNvPr>
          <p:cNvSpPr txBox="1"/>
          <p:nvPr/>
        </p:nvSpPr>
        <p:spPr>
          <a:xfrm>
            <a:off x="-16486" y="494456"/>
            <a:ext cx="12190848" cy="461665"/>
          </a:xfrm>
          <a:prstGeom prst="rect">
            <a:avLst/>
          </a:prstGeom>
          <a:solidFill>
            <a:schemeClr val="bg1"/>
          </a:solidFill>
        </p:spPr>
        <p:txBody>
          <a:bodyPr wrap="square" lIns="91440" tIns="45720" rIns="91440" bIns="45720" rtlCol="0" anchor="t">
            <a:spAutoFit/>
          </a:bodyPr>
          <a:lstStyle/>
          <a:p>
            <a:pPr algn="ctr"/>
            <a:r>
              <a:rPr lang="en-US" sz="2400" b="1" dirty="0"/>
              <a:t>1. </a:t>
            </a:r>
            <a:r>
              <a:rPr lang="en-US" sz="2400" dirty="0"/>
              <a:t>Place transcutaneous pacer pads | </a:t>
            </a:r>
            <a:r>
              <a:rPr lang="en-US" sz="2400" b="1" dirty="0"/>
              <a:t>2. </a:t>
            </a:r>
            <a:r>
              <a:rPr lang="en-US" sz="2400" dirty="0"/>
              <a:t>IVFs | </a:t>
            </a:r>
            <a:r>
              <a:rPr lang="en-US" sz="2400" b="1" dirty="0"/>
              <a:t>3. </a:t>
            </a:r>
            <a:r>
              <a:rPr lang="en-US" sz="2400" dirty="0"/>
              <a:t>IV atropine/inotropes | </a:t>
            </a:r>
            <a:r>
              <a:rPr lang="en-US" sz="2400" b="1" dirty="0"/>
              <a:t>4</a:t>
            </a:r>
            <a:r>
              <a:rPr lang="en-US" sz="2400" dirty="0"/>
              <a:t>. IV glucagon</a:t>
            </a:r>
          </a:p>
        </p:txBody>
      </p:sp>
    </p:spTree>
    <p:extLst>
      <p:ext uri="{BB962C8B-B14F-4D97-AF65-F5344CB8AC3E}">
        <p14:creationId xmlns:p14="http://schemas.microsoft.com/office/powerpoint/2010/main" val="26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animBg="1"/>
      <p:bldP spid="53" grpId="0" animBg="1"/>
      <p:bldP spid="47" grpId="0" animBg="1"/>
      <p:bldP spid="49" grpId="0" animBg="1"/>
      <p:bldP spid="111" grpId="0" animBg="1"/>
      <p:bldP spid="112" grpId="0" animBg="1"/>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E2CA7A0-D8B9-45D7-ABD7-456B0D6C8D10}"/>
              </a:ext>
            </a:extLst>
          </p:cNvPr>
          <p:cNvGrpSpPr/>
          <p:nvPr/>
        </p:nvGrpSpPr>
        <p:grpSpPr>
          <a:xfrm>
            <a:off x="3416231" y="1765282"/>
            <a:ext cx="5014461" cy="4689000"/>
            <a:chOff x="6153228" y="1502845"/>
            <a:chExt cx="5014461" cy="5173540"/>
          </a:xfrm>
        </p:grpSpPr>
        <p:pic>
          <p:nvPicPr>
            <p:cNvPr id="23" name="Picture 22" descr="A close up of a logo&#10;&#10;Description automatically generated">
              <a:extLst>
                <a:ext uri="{FF2B5EF4-FFF2-40B4-BE49-F238E27FC236}">
                  <a16:creationId xmlns:a16="http://schemas.microsoft.com/office/drawing/2014/main" id="{57E1725A-F053-4866-87E0-A92C030D6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228" y="1502845"/>
              <a:ext cx="5014461" cy="5173540"/>
            </a:xfrm>
            <a:prstGeom prst="rect">
              <a:avLst/>
            </a:prstGeom>
          </p:spPr>
        </p:pic>
        <p:sp>
          <p:nvSpPr>
            <p:cNvPr id="24" name="Junctional Node">
              <a:extLst>
                <a:ext uri="{FF2B5EF4-FFF2-40B4-BE49-F238E27FC236}">
                  <a16:creationId xmlns:a16="http://schemas.microsoft.com/office/drawing/2014/main" id="{0FEAF501-4010-477D-A991-AEDD159EC4BE}"/>
                </a:ext>
              </a:extLst>
            </p:cNvPr>
            <p:cNvSpPr/>
            <p:nvPr/>
          </p:nvSpPr>
          <p:spPr>
            <a:xfrm>
              <a:off x="8016749" y="3624794"/>
              <a:ext cx="171450" cy="17145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inus node">
              <a:extLst>
                <a:ext uri="{FF2B5EF4-FFF2-40B4-BE49-F238E27FC236}">
                  <a16:creationId xmlns:a16="http://schemas.microsoft.com/office/drawing/2014/main" id="{D11A0272-E0FE-4D1A-88BC-38712885C6C4}"/>
                </a:ext>
              </a:extLst>
            </p:cNvPr>
            <p:cNvSpPr/>
            <p:nvPr/>
          </p:nvSpPr>
          <p:spPr>
            <a:xfrm>
              <a:off x="6491832" y="2277797"/>
              <a:ext cx="171450" cy="171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0" y="6453"/>
            <a:ext cx="12192001" cy="480131"/>
          </a:xfrm>
          <a:solidFill>
            <a:schemeClr val="tx1"/>
          </a:solidFill>
        </p:spPr>
        <p:txBody>
          <a:bodyPr>
            <a:spAutoFit/>
          </a:bodyPr>
          <a:lstStyle/>
          <a:p>
            <a:pPr algn="ctr"/>
            <a:r>
              <a:rPr lang="en-US" sz="2800">
                <a:solidFill>
                  <a:schemeClr val="bg1"/>
                </a:solidFill>
              </a:rPr>
              <a:t>What are the inherent pacemaker rates along the conduction system?</a:t>
            </a:r>
          </a:p>
        </p:txBody>
      </p:sp>
      <p:sp>
        <p:nvSpPr>
          <p:cNvPr id="14" name="TextBox 13">
            <a:extLst>
              <a:ext uri="{FF2B5EF4-FFF2-40B4-BE49-F238E27FC236}">
                <a16:creationId xmlns:a16="http://schemas.microsoft.com/office/drawing/2014/main" id="{0D5574F1-F596-400F-ACA6-493B83D03FCD}"/>
              </a:ext>
            </a:extLst>
          </p:cNvPr>
          <p:cNvSpPr txBox="1"/>
          <p:nvPr/>
        </p:nvSpPr>
        <p:spPr>
          <a:xfrm>
            <a:off x="684508" y="2350953"/>
            <a:ext cx="2809782" cy="923330"/>
          </a:xfrm>
          <a:prstGeom prst="rect">
            <a:avLst/>
          </a:prstGeom>
          <a:noFill/>
        </p:spPr>
        <p:txBody>
          <a:bodyPr wrap="square" rtlCol="0">
            <a:spAutoFit/>
          </a:bodyPr>
          <a:lstStyle/>
          <a:p>
            <a:pPr algn="ctr"/>
            <a:r>
              <a:rPr lang="en-US" b="1" u="sng"/>
              <a:t>SA Node </a:t>
            </a:r>
          </a:p>
          <a:p>
            <a:r>
              <a:rPr lang="en-US"/>
              <a:t>Dependent on sympathetic &amp; parasympathetic tone</a:t>
            </a:r>
          </a:p>
        </p:txBody>
      </p:sp>
      <p:sp>
        <p:nvSpPr>
          <p:cNvPr id="15" name="TextBox 14">
            <a:extLst>
              <a:ext uri="{FF2B5EF4-FFF2-40B4-BE49-F238E27FC236}">
                <a16:creationId xmlns:a16="http://schemas.microsoft.com/office/drawing/2014/main" id="{14CD2BF1-EED3-4C49-ACFD-742BD3A06161}"/>
              </a:ext>
            </a:extLst>
          </p:cNvPr>
          <p:cNvSpPr txBox="1"/>
          <p:nvPr/>
        </p:nvSpPr>
        <p:spPr>
          <a:xfrm>
            <a:off x="5513671" y="3463451"/>
            <a:ext cx="1427275" cy="646331"/>
          </a:xfrm>
          <a:prstGeom prst="rect">
            <a:avLst/>
          </a:prstGeom>
          <a:noFill/>
        </p:spPr>
        <p:txBody>
          <a:bodyPr wrap="square" rtlCol="0">
            <a:spAutoFit/>
          </a:bodyPr>
          <a:lstStyle/>
          <a:p>
            <a:pPr algn="ctr"/>
            <a:r>
              <a:rPr lang="en-US" b="1" u="sng"/>
              <a:t>AV Node</a:t>
            </a:r>
          </a:p>
          <a:p>
            <a:pPr algn="ctr"/>
            <a:r>
              <a:rPr lang="en-US"/>
              <a:t>40-60bpm</a:t>
            </a:r>
          </a:p>
        </p:txBody>
      </p:sp>
      <p:sp>
        <p:nvSpPr>
          <p:cNvPr id="16" name="TextBox 15">
            <a:extLst>
              <a:ext uri="{FF2B5EF4-FFF2-40B4-BE49-F238E27FC236}">
                <a16:creationId xmlns:a16="http://schemas.microsoft.com/office/drawing/2014/main" id="{36CA59F9-1056-4251-89ED-514ED4FEA2DA}"/>
              </a:ext>
            </a:extLst>
          </p:cNvPr>
          <p:cNvSpPr txBox="1"/>
          <p:nvPr/>
        </p:nvSpPr>
        <p:spPr>
          <a:xfrm>
            <a:off x="8430692" y="4483861"/>
            <a:ext cx="2388645" cy="923330"/>
          </a:xfrm>
          <a:prstGeom prst="rect">
            <a:avLst/>
          </a:prstGeom>
          <a:noFill/>
        </p:spPr>
        <p:txBody>
          <a:bodyPr wrap="square" rtlCol="0">
            <a:spAutoFit/>
          </a:bodyPr>
          <a:lstStyle/>
          <a:p>
            <a:pPr algn="ctr"/>
            <a:r>
              <a:rPr lang="en-US" b="1" u="sng"/>
              <a:t>His-Purkinje &amp; Ventricular Myocytes</a:t>
            </a:r>
          </a:p>
          <a:p>
            <a:pPr algn="ctr"/>
            <a:r>
              <a:rPr lang="en-US"/>
              <a:t> 20-40 bpm</a:t>
            </a:r>
          </a:p>
        </p:txBody>
      </p:sp>
    </p:spTree>
    <p:extLst>
      <p:ext uri="{BB962C8B-B14F-4D97-AF65-F5344CB8AC3E}">
        <p14:creationId xmlns:p14="http://schemas.microsoft.com/office/powerpoint/2010/main" val="173496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question rhythm">
            <a:extLst>
              <a:ext uri="{FF2B5EF4-FFF2-40B4-BE49-F238E27FC236}">
                <a16:creationId xmlns:a16="http://schemas.microsoft.com/office/drawing/2014/main" id="{13C86CE0-A4F0-4D0E-B01A-FDAE2032113D}"/>
              </a:ext>
            </a:extLst>
          </p:cNvPr>
          <p:cNvSpPr txBox="1"/>
          <p:nvPr/>
        </p:nvSpPr>
        <p:spPr>
          <a:xfrm>
            <a:off x="3048" y="459276"/>
            <a:ext cx="12188952" cy="461665"/>
          </a:xfrm>
          <a:prstGeom prst="rect">
            <a:avLst/>
          </a:prstGeom>
          <a:solidFill>
            <a:schemeClr val="tx1"/>
          </a:solidFill>
        </p:spPr>
        <p:txBody>
          <a:bodyPr wrap="square" rtlCol="0">
            <a:spAutoFit/>
          </a:bodyPr>
          <a:lstStyle/>
          <a:p>
            <a:pPr algn="ctr"/>
            <a:r>
              <a:rPr lang="en-US" sz="2400">
                <a:solidFill>
                  <a:schemeClr val="bg1"/>
                </a:solidFill>
              </a:rPr>
              <a:t>What is the rhythm?</a:t>
            </a:r>
          </a:p>
        </p:txBody>
      </p:sp>
      <p:pic>
        <p:nvPicPr>
          <p:cNvPr id="4" name="Picture 3">
            <a:extLst>
              <a:ext uri="{FF2B5EF4-FFF2-40B4-BE49-F238E27FC236}">
                <a16:creationId xmlns:a16="http://schemas.microsoft.com/office/drawing/2014/main" id="{C9688B65-3100-4344-B032-1F51755B72B0}"/>
              </a:ext>
            </a:extLst>
          </p:cNvPr>
          <p:cNvPicPr>
            <a:picLocks noChangeAspect="1"/>
          </p:cNvPicPr>
          <p:nvPr/>
        </p:nvPicPr>
        <p:blipFill>
          <a:blip r:embed="rId3"/>
          <a:stretch>
            <a:fillRect/>
          </a:stretch>
        </p:blipFill>
        <p:spPr>
          <a:xfrm>
            <a:off x="0" y="917731"/>
            <a:ext cx="12192000" cy="5920890"/>
          </a:xfrm>
          <a:prstGeom prst="rect">
            <a:avLst/>
          </a:prstGeom>
        </p:spPr>
      </p:pic>
      <p:grpSp>
        <p:nvGrpSpPr>
          <p:cNvPr id="5" name="Group 4">
            <a:extLst>
              <a:ext uri="{FF2B5EF4-FFF2-40B4-BE49-F238E27FC236}">
                <a16:creationId xmlns:a16="http://schemas.microsoft.com/office/drawing/2014/main" id="{4678F62E-078A-4139-A80A-28C0A177073E}"/>
              </a:ext>
            </a:extLst>
          </p:cNvPr>
          <p:cNvGrpSpPr/>
          <p:nvPr/>
        </p:nvGrpSpPr>
        <p:grpSpPr>
          <a:xfrm>
            <a:off x="2345065" y="2845204"/>
            <a:ext cx="252984" cy="551688"/>
            <a:chOff x="2345065" y="2845204"/>
            <a:chExt cx="252984" cy="551688"/>
          </a:xfrm>
        </p:grpSpPr>
        <p:cxnSp>
          <p:nvCxnSpPr>
            <p:cNvPr id="8" name="Straight Connector 7">
              <a:extLst>
                <a:ext uri="{FF2B5EF4-FFF2-40B4-BE49-F238E27FC236}">
                  <a16:creationId xmlns:a16="http://schemas.microsoft.com/office/drawing/2014/main" id="{0DA9CBF3-C960-FE41-AEFE-CA48547D27C9}"/>
                </a:ext>
              </a:extLst>
            </p:cNvPr>
            <p:cNvCxnSpPr/>
            <p:nvPr/>
          </p:nvCxnSpPr>
          <p:spPr>
            <a:xfrm>
              <a:off x="2345065" y="2848252"/>
              <a:ext cx="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332735-789E-8649-9ABC-42D819D74214}"/>
                </a:ext>
              </a:extLst>
            </p:cNvPr>
            <p:cNvCxnSpPr/>
            <p:nvPr/>
          </p:nvCxnSpPr>
          <p:spPr>
            <a:xfrm>
              <a:off x="2598049" y="2845204"/>
              <a:ext cx="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AE3605A-6B32-43AA-A16F-7F9EC3F41360}"/>
              </a:ext>
            </a:extLst>
          </p:cNvPr>
          <p:cNvGrpSpPr/>
          <p:nvPr/>
        </p:nvGrpSpPr>
        <p:grpSpPr>
          <a:xfrm>
            <a:off x="1601353" y="2851300"/>
            <a:ext cx="252984" cy="551688"/>
            <a:chOff x="1601353" y="2851300"/>
            <a:chExt cx="252984" cy="551688"/>
          </a:xfrm>
        </p:grpSpPr>
        <p:cxnSp>
          <p:nvCxnSpPr>
            <p:cNvPr id="10" name="Straight Connector 9">
              <a:extLst>
                <a:ext uri="{FF2B5EF4-FFF2-40B4-BE49-F238E27FC236}">
                  <a16:creationId xmlns:a16="http://schemas.microsoft.com/office/drawing/2014/main" id="{D5AC6ACB-5F0B-5E45-ACE6-8D372949BECD}"/>
                </a:ext>
              </a:extLst>
            </p:cNvPr>
            <p:cNvCxnSpPr/>
            <p:nvPr/>
          </p:nvCxnSpPr>
          <p:spPr>
            <a:xfrm>
              <a:off x="1601353" y="2854348"/>
              <a:ext cx="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3CF4B2-125B-7845-AA66-C17DD5DE3FA0}"/>
                </a:ext>
              </a:extLst>
            </p:cNvPr>
            <p:cNvCxnSpPr/>
            <p:nvPr/>
          </p:nvCxnSpPr>
          <p:spPr>
            <a:xfrm>
              <a:off x="1854337" y="2851300"/>
              <a:ext cx="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77E3C3C-78F4-0346-8706-E02046C84117}"/>
              </a:ext>
            </a:extLst>
          </p:cNvPr>
          <p:cNvSpPr txBox="1"/>
          <p:nvPr/>
        </p:nvSpPr>
        <p:spPr>
          <a:xfrm>
            <a:off x="0" y="0"/>
            <a:ext cx="12191999" cy="461665"/>
          </a:xfrm>
          <a:prstGeom prst="rect">
            <a:avLst/>
          </a:prstGeom>
          <a:noFill/>
        </p:spPr>
        <p:txBody>
          <a:bodyPr wrap="square" rtlCol="0">
            <a:spAutoFit/>
          </a:bodyPr>
          <a:lstStyle/>
          <a:p>
            <a:pPr algn="ctr"/>
            <a:r>
              <a:rPr lang="en-US" sz="2400" dirty="0"/>
              <a:t>65yo presents to clinic for routine follow-up</a:t>
            </a:r>
          </a:p>
        </p:txBody>
      </p:sp>
      <p:sp>
        <p:nvSpPr>
          <p:cNvPr id="22" name="TextBox 21">
            <a:extLst>
              <a:ext uri="{FF2B5EF4-FFF2-40B4-BE49-F238E27FC236}">
                <a16:creationId xmlns:a16="http://schemas.microsoft.com/office/drawing/2014/main" id="{BA93ED94-F744-614C-9001-5C66C02A0300}"/>
              </a:ext>
            </a:extLst>
          </p:cNvPr>
          <p:cNvSpPr txBox="1"/>
          <p:nvPr/>
        </p:nvSpPr>
        <p:spPr>
          <a:xfrm>
            <a:off x="30520" y="951042"/>
            <a:ext cx="3750937" cy="276999"/>
          </a:xfrm>
          <a:prstGeom prst="rect">
            <a:avLst/>
          </a:prstGeom>
          <a:noFill/>
        </p:spPr>
        <p:txBody>
          <a:bodyPr wrap="square" rtlCol="0">
            <a:spAutoFit/>
          </a:bodyPr>
          <a:lstStyle/>
          <a:p>
            <a:r>
              <a:rPr lang="en-US" sz="1200" i="1"/>
              <a:t>Image courtesy of Jack Stacy, MD</a:t>
            </a:r>
          </a:p>
        </p:txBody>
      </p:sp>
      <p:grpSp>
        <p:nvGrpSpPr>
          <p:cNvPr id="27" name="Group 26">
            <a:extLst>
              <a:ext uri="{FF2B5EF4-FFF2-40B4-BE49-F238E27FC236}">
                <a16:creationId xmlns:a16="http://schemas.microsoft.com/office/drawing/2014/main" id="{3EF01B59-D62A-CA41-896D-A9AB5264D802}"/>
              </a:ext>
            </a:extLst>
          </p:cNvPr>
          <p:cNvGrpSpPr/>
          <p:nvPr/>
        </p:nvGrpSpPr>
        <p:grpSpPr>
          <a:xfrm>
            <a:off x="10738924" y="1019692"/>
            <a:ext cx="1579278" cy="369332"/>
            <a:chOff x="5180330" y="2604254"/>
            <a:chExt cx="1579278" cy="369332"/>
          </a:xfrm>
        </p:grpSpPr>
        <p:sp>
          <p:nvSpPr>
            <p:cNvPr id="28" name="Rectangle: Rounded Corners 68">
              <a:extLst>
                <a:ext uri="{FF2B5EF4-FFF2-40B4-BE49-F238E27FC236}">
                  <a16:creationId xmlns:a16="http://schemas.microsoft.com/office/drawing/2014/main" id="{C0038A14-AE0E-744D-8E3B-6E066E7982C5}"/>
                </a:ext>
              </a:extLst>
            </p:cNvPr>
            <p:cNvSpPr/>
            <p:nvPr/>
          </p:nvSpPr>
          <p:spPr>
            <a:xfrm>
              <a:off x="5842000" y="2621280"/>
              <a:ext cx="335280" cy="335280"/>
            </a:xfrm>
            <a:prstGeom prst="roundRect">
              <a:avLst/>
            </a:prstGeom>
            <a:solidFill>
              <a:srgbClr val="46B0F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F51E484-AA80-124F-B376-48367D18DD95}"/>
                </a:ext>
              </a:extLst>
            </p:cNvPr>
            <p:cNvSpPr txBox="1"/>
            <p:nvPr/>
          </p:nvSpPr>
          <p:spPr>
            <a:xfrm>
              <a:off x="5180330" y="2604254"/>
              <a:ext cx="1579278" cy="369332"/>
            </a:xfrm>
            <a:prstGeom prst="rect">
              <a:avLst/>
            </a:prstGeom>
            <a:noFill/>
          </p:spPr>
          <p:txBody>
            <a:bodyPr wrap="none" rtlCol="0">
              <a:spAutoFit/>
            </a:bodyPr>
            <a:lstStyle/>
            <a:p>
              <a:r>
                <a:rPr lang="en-US">
                  <a:latin typeface="Roboto" panose="02000000000000000000" pitchFamily="2" charset="0"/>
                  <a:ea typeface="Roboto" panose="02000000000000000000" pitchFamily="2" charset="0"/>
                </a:rPr>
                <a:t>teach</a:t>
              </a:r>
              <a:r>
                <a:rPr lang="en-US" sz="1200">
                  <a:latin typeface="Roboto" panose="02000000000000000000" pitchFamily="2" charset="0"/>
                  <a:ea typeface="Roboto" panose="02000000000000000000" pitchFamily="2" charset="0"/>
                </a:rPr>
                <a:t> </a:t>
              </a:r>
              <a:r>
                <a:rPr lang="en-US">
                  <a:solidFill>
                    <a:schemeClr val="bg1"/>
                  </a:solidFill>
                  <a:latin typeface="Roboto" panose="02000000000000000000" pitchFamily="2" charset="0"/>
                  <a:ea typeface="Roboto" panose="02000000000000000000" pitchFamily="2" charset="0"/>
                </a:rPr>
                <a:t>IM</a:t>
              </a:r>
              <a:r>
                <a:rPr lang="en-US" sz="1200">
                  <a:solidFill>
                    <a:schemeClr val="bg1"/>
                  </a:solidFill>
                  <a:latin typeface="Roboto" panose="02000000000000000000" pitchFamily="2" charset="0"/>
                  <a:ea typeface="Roboto" panose="02000000000000000000" pitchFamily="2" charset="0"/>
                </a:rPr>
                <a:t> </a:t>
              </a:r>
              <a:r>
                <a:rPr lang="en-US">
                  <a:latin typeface="Roboto" panose="02000000000000000000" pitchFamily="2" charset="0"/>
                  <a:ea typeface="Roboto" panose="02000000000000000000" pitchFamily="2" charset="0"/>
                </a:rPr>
                <a:t>.org </a:t>
              </a:r>
            </a:p>
          </p:txBody>
        </p:sp>
      </p:grpSp>
      <p:grpSp>
        <p:nvGrpSpPr>
          <p:cNvPr id="2" name="Group 1">
            <a:extLst>
              <a:ext uri="{FF2B5EF4-FFF2-40B4-BE49-F238E27FC236}">
                <a16:creationId xmlns:a16="http://schemas.microsoft.com/office/drawing/2014/main" id="{F58CAF35-9493-462D-94D3-B27959556AC3}"/>
              </a:ext>
            </a:extLst>
          </p:cNvPr>
          <p:cNvGrpSpPr/>
          <p:nvPr/>
        </p:nvGrpSpPr>
        <p:grpSpPr>
          <a:xfrm>
            <a:off x="2293536" y="4760047"/>
            <a:ext cx="2255587" cy="1180222"/>
            <a:chOff x="2293536" y="4760047"/>
            <a:chExt cx="2255587" cy="1180222"/>
          </a:xfrm>
        </p:grpSpPr>
        <p:sp>
          <p:nvSpPr>
            <p:cNvPr id="30" name="TextBox 29">
              <a:extLst>
                <a:ext uri="{FF2B5EF4-FFF2-40B4-BE49-F238E27FC236}">
                  <a16:creationId xmlns:a16="http://schemas.microsoft.com/office/drawing/2014/main" id="{072B388F-2A82-5746-A30B-21B46C014DC1}"/>
                </a:ext>
              </a:extLst>
            </p:cNvPr>
            <p:cNvSpPr txBox="1"/>
            <p:nvPr/>
          </p:nvSpPr>
          <p:spPr>
            <a:xfrm>
              <a:off x="2293536" y="4767138"/>
              <a:ext cx="254000" cy="369332"/>
            </a:xfrm>
            <a:prstGeom prst="rect">
              <a:avLst/>
            </a:prstGeom>
            <a:noFill/>
          </p:spPr>
          <p:txBody>
            <a:bodyPr wrap="square" rtlCol="0">
              <a:spAutoFit/>
            </a:bodyPr>
            <a:lstStyle/>
            <a:p>
              <a:r>
                <a:rPr lang="en-US">
                  <a:solidFill>
                    <a:schemeClr val="accent1"/>
                  </a:solidFill>
                </a:rPr>
                <a:t>P</a:t>
              </a:r>
            </a:p>
          </p:txBody>
        </p:sp>
        <p:sp>
          <p:nvSpPr>
            <p:cNvPr id="31" name="TextBox 30">
              <a:extLst>
                <a:ext uri="{FF2B5EF4-FFF2-40B4-BE49-F238E27FC236}">
                  <a16:creationId xmlns:a16="http://schemas.microsoft.com/office/drawing/2014/main" id="{6FFA2B4C-D685-8941-8B7B-DF91B7DB7489}"/>
                </a:ext>
              </a:extLst>
            </p:cNvPr>
            <p:cNvSpPr txBox="1"/>
            <p:nvPr/>
          </p:nvSpPr>
          <p:spPr>
            <a:xfrm>
              <a:off x="2420537" y="4954935"/>
              <a:ext cx="622299" cy="369332"/>
            </a:xfrm>
            <a:prstGeom prst="rect">
              <a:avLst/>
            </a:prstGeom>
            <a:noFill/>
          </p:spPr>
          <p:txBody>
            <a:bodyPr wrap="square" rtlCol="0">
              <a:spAutoFit/>
            </a:bodyPr>
            <a:lstStyle/>
            <a:p>
              <a:r>
                <a:rPr lang="en-US">
                  <a:solidFill>
                    <a:srgbClr val="00B050"/>
                  </a:solidFill>
                </a:rPr>
                <a:t>QRS</a:t>
              </a:r>
            </a:p>
          </p:txBody>
        </p:sp>
        <p:cxnSp>
          <p:nvCxnSpPr>
            <p:cNvPr id="32" name="Straight Arrow Connector 31">
              <a:extLst>
                <a:ext uri="{FF2B5EF4-FFF2-40B4-BE49-F238E27FC236}">
                  <a16:creationId xmlns:a16="http://schemas.microsoft.com/office/drawing/2014/main" id="{13B7F6AA-CC66-994B-A8DE-1D46BE57EDAB}"/>
                </a:ext>
              </a:extLst>
            </p:cNvPr>
            <p:cNvCxnSpPr>
              <a:cxnSpLocks/>
            </p:cNvCxnSpPr>
            <p:nvPr/>
          </p:nvCxnSpPr>
          <p:spPr>
            <a:xfrm>
              <a:off x="2420537" y="5246633"/>
              <a:ext cx="0" cy="69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CE50F8A-D419-0F41-93C9-859B1735F0E6}"/>
                </a:ext>
              </a:extLst>
            </p:cNvPr>
            <p:cNvCxnSpPr/>
            <p:nvPr/>
          </p:nvCxnSpPr>
          <p:spPr>
            <a:xfrm>
              <a:off x="2652532" y="5528837"/>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BCEC2669-4DEA-0844-B465-0B8507472F2C}"/>
                </a:ext>
              </a:extLst>
            </p:cNvPr>
            <p:cNvCxnSpPr>
              <a:cxnSpLocks/>
            </p:cNvCxnSpPr>
            <p:nvPr/>
          </p:nvCxnSpPr>
          <p:spPr>
            <a:xfrm>
              <a:off x="2413157" y="5226582"/>
              <a:ext cx="239375" cy="302255"/>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00A283EC-37EE-CF47-957F-E9FF5EA09D3F}"/>
                </a:ext>
              </a:extLst>
            </p:cNvPr>
            <p:cNvSpPr txBox="1"/>
            <p:nvPr/>
          </p:nvSpPr>
          <p:spPr>
            <a:xfrm>
              <a:off x="3051995" y="4760047"/>
              <a:ext cx="254000" cy="369332"/>
            </a:xfrm>
            <a:prstGeom prst="rect">
              <a:avLst/>
            </a:prstGeom>
            <a:noFill/>
          </p:spPr>
          <p:txBody>
            <a:bodyPr wrap="square" rtlCol="0">
              <a:spAutoFit/>
            </a:bodyPr>
            <a:lstStyle/>
            <a:p>
              <a:r>
                <a:rPr lang="en-US">
                  <a:solidFill>
                    <a:schemeClr val="accent1"/>
                  </a:solidFill>
                </a:rPr>
                <a:t>P</a:t>
              </a:r>
            </a:p>
          </p:txBody>
        </p:sp>
        <p:sp>
          <p:nvSpPr>
            <p:cNvPr id="36" name="TextBox 35">
              <a:extLst>
                <a:ext uri="{FF2B5EF4-FFF2-40B4-BE49-F238E27FC236}">
                  <a16:creationId xmlns:a16="http://schemas.microsoft.com/office/drawing/2014/main" id="{4E995B4D-ED61-6C48-AAEF-5B9A065B5D82}"/>
                </a:ext>
              </a:extLst>
            </p:cNvPr>
            <p:cNvSpPr txBox="1"/>
            <p:nvPr/>
          </p:nvSpPr>
          <p:spPr>
            <a:xfrm>
              <a:off x="3178996" y="4947844"/>
              <a:ext cx="622299" cy="369332"/>
            </a:xfrm>
            <a:prstGeom prst="rect">
              <a:avLst/>
            </a:prstGeom>
            <a:noFill/>
          </p:spPr>
          <p:txBody>
            <a:bodyPr wrap="square" rtlCol="0">
              <a:spAutoFit/>
            </a:bodyPr>
            <a:lstStyle/>
            <a:p>
              <a:r>
                <a:rPr lang="en-US">
                  <a:solidFill>
                    <a:srgbClr val="00B050"/>
                  </a:solidFill>
                </a:rPr>
                <a:t>QRS</a:t>
              </a:r>
            </a:p>
          </p:txBody>
        </p:sp>
        <p:cxnSp>
          <p:nvCxnSpPr>
            <p:cNvPr id="37" name="Straight Arrow Connector 36">
              <a:extLst>
                <a:ext uri="{FF2B5EF4-FFF2-40B4-BE49-F238E27FC236}">
                  <a16:creationId xmlns:a16="http://schemas.microsoft.com/office/drawing/2014/main" id="{D0C9A265-C1BA-3545-B118-0E3751DA393C}"/>
                </a:ext>
              </a:extLst>
            </p:cNvPr>
            <p:cNvCxnSpPr>
              <a:cxnSpLocks/>
            </p:cNvCxnSpPr>
            <p:nvPr/>
          </p:nvCxnSpPr>
          <p:spPr>
            <a:xfrm>
              <a:off x="3178996" y="5239542"/>
              <a:ext cx="0" cy="69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9F30D13-5341-2644-96E7-0C91F7A1EE06}"/>
                </a:ext>
              </a:extLst>
            </p:cNvPr>
            <p:cNvCxnSpPr/>
            <p:nvPr/>
          </p:nvCxnSpPr>
          <p:spPr>
            <a:xfrm>
              <a:off x="3410991" y="5521746"/>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9" name="Straight Connector 38">
              <a:extLst>
                <a:ext uri="{FF2B5EF4-FFF2-40B4-BE49-F238E27FC236}">
                  <a16:creationId xmlns:a16="http://schemas.microsoft.com/office/drawing/2014/main" id="{45A74F21-89AD-1F4D-9EFF-9F1080A8B6A7}"/>
                </a:ext>
              </a:extLst>
            </p:cNvPr>
            <p:cNvCxnSpPr>
              <a:cxnSpLocks/>
            </p:cNvCxnSpPr>
            <p:nvPr/>
          </p:nvCxnSpPr>
          <p:spPr>
            <a:xfrm>
              <a:off x="3171616" y="5219491"/>
              <a:ext cx="239375" cy="302255"/>
            </a:xfrm>
            <a:prstGeom prst="line">
              <a:avLst/>
            </a:prstGeom>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4B97F419-6E79-BC4A-82B2-C0D9DAA482B4}"/>
                </a:ext>
              </a:extLst>
            </p:cNvPr>
            <p:cNvSpPr txBox="1"/>
            <p:nvPr/>
          </p:nvSpPr>
          <p:spPr>
            <a:xfrm>
              <a:off x="3799823" y="4763587"/>
              <a:ext cx="254000" cy="369332"/>
            </a:xfrm>
            <a:prstGeom prst="rect">
              <a:avLst/>
            </a:prstGeom>
            <a:noFill/>
          </p:spPr>
          <p:txBody>
            <a:bodyPr wrap="square" rtlCol="0">
              <a:spAutoFit/>
            </a:bodyPr>
            <a:lstStyle/>
            <a:p>
              <a:r>
                <a:rPr lang="en-US">
                  <a:solidFill>
                    <a:schemeClr val="accent1"/>
                  </a:solidFill>
                </a:rPr>
                <a:t>P</a:t>
              </a:r>
            </a:p>
          </p:txBody>
        </p:sp>
        <p:sp>
          <p:nvSpPr>
            <p:cNvPr id="41" name="TextBox 40">
              <a:extLst>
                <a:ext uri="{FF2B5EF4-FFF2-40B4-BE49-F238E27FC236}">
                  <a16:creationId xmlns:a16="http://schemas.microsoft.com/office/drawing/2014/main" id="{ED55CBDF-07F1-AC43-8001-6BECB58B299E}"/>
                </a:ext>
              </a:extLst>
            </p:cNvPr>
            <p:cNvSpPr txBox="1"/>
            <p:nvPr/>
          </p:nvSpPr>
          <p:spPr>
            <a:xfrm>
              <a:off x="3926824" y="4951384"/>
              <a:ext cx="622299" cy="369332"/>
            </a:xfrm>
            <a:prstGeom prst="rect">
              <a:avLst/>
            </a:prstGeom>
            <a:noFill/>
          </p:spPr>
          <p:txBody>
            <a:bodyPr wrap="square" rtlCol="0">
              <a:spAutoFit/>
            </a:bodyPr>
            <a:lstStyle/>
            <a:p>
              <a:r>
                <a:rPr lang="en-US">
                  <a:solidFill>
                    <a:srgbClr val="00B050"/>
                  </a:solidFill>
                </a:rPr>
                <a:t>QRS</a:t>
              </a:r>
            </a:p>
          </p:txBody>
        </p:sp>
        <p:cxnSp>
          <p:nvCxnSpPr>
            <p:cNvPr id="42" name="Straight Arrow Connector 41">
              <a:extLst>
                <a:ext uri="{FF2B5EF4-FFF2-40B4-BE49-F238E27FC236}">
                  <a16:creationId xmlns:a16="http://schemas.microsoft.com/office/drawing/2014/main" id="{64CB883D-82F3-3549-99AC-F85A173BE04D}"/>
                </a:ext>
              </a:extLst>
            </p:cNvPr>
            <p:cNvCxnSpPr>
              <a:cxnSpLocks/>
            </p:cNvCxnSpPr>
            <p:nvPr/>
          </p:nvCxnSpPr>
          <p:spPr>
            <a:xfrm>
              <a:off x="3926824" y="5243082"/>
              <a:ext cx="0" cy="69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65D9165-A3DC-904C-8E69-499655040DD9}"/>
                </a:ext>
              </a:extLst>
            </p:cNvPr>
            <p:cNvCxnSpPr/>
            <p:nvPr/>
          </p:nvCxnSpPr>
          <p:spPr>
            <a:xfrm>
              <a:off x="4158819" y="5525286"/>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BB92860D-5954-5448-B0CB-8C66FC8232C5}"/>
                </a:ext>
              </a:extLst>
            </p:cNvPr>
            <p:cNvCxnSpPr>
              <a:cxnSpLocks/>
            </p:cNvCxnSpPr>
            <p:nvPr/>
          </p:nvCxnSpPr>
          <p:spPr>
            <a:xfrm>
              <a:off x="3919444" y="5223031"/>
              <a:ext cx="239375" cy="302255"/>
            </a:xfrm>
            <a:prstGeom prst="line">
              <a:avLst/>
            </a:prstGeom>
          </p:spPr>
          <p:style>
            <a:lnRef idx="1">
              <a:schemeClr val="dk1"/>
            </a:lnRef>
            <a:fillRef idx="0">
              <a:schemeClr val="dk1"/>
            </a:fillRef>
            <a:effectRef idx="0">
              <a:schemeClr val="dk1"/>
            </a:effectRef>
            <a:fontRef idx="minor">
              <a:schemeClr val="tx1"/>
            </a:fontRef>
          </p:style>
        </p:cxnSp>
      </p:grpSp>
      <p:sp>
        <p:nvSpPr>
          <p:cNvPr id="16" name="Answer rhythm">
            <a:extLst>
              <a:ext uri="{FF2B5EF4-FFF2-40B4-BE49-F238E27FC236}">
                <a16:creationId xmlns:a16="http://schemas.microsoft.com/office/drawing/2014/main" id="{AE5A9E7A-2C3C-AA46-B3D9-BC79BCF39449}"/>
              </a:ext>
            </a:extLst>
          </p:cNvPr>
          <p:cNvSpPr txBox="1"/>
          <p:nvPr/>
        </p:nvSpPr>
        <p:spPr>
          <a:xfrm>
            <a:off x="-4" y="459276"/>
            <a:ext cx="12188952" cy="461665"/>
          </a:xfrm>
          <a:prstGeom prst="rect">
            <a:avLst/>
          </a:prstGeom>
          <a:solidFill>
            <a:schemeClr val="bg1"/>
          </a:solidFill>
        </p:spPr>
        <p:txBody>
          <a:bodyPr wrap="square" rtlCol="0">
            <a:spAutoFit/>
          </a:bodyPr>
          <a:lstStyle/>
          <a:p>
            <a:pPr algn="ctr"/>
            <a:r>
              <a:rPr lang="en-US" sz="2400"/>
              <a:t>Sinus tachycardia with first degree AVB</a:t>
            </a:r>
          </a:p>
        </p:txBody>
      </p:sp>
      <p:sp>
        <p:nvSpPr>
          <p:cNvPr id="20" name="Question characterstics">
            <a:extLst>
              <a:ext uri="{FF2B5EF4-FFF2-40B4-BE49-F238E27FC236}">
                <a16:creationId xmlns:a16="http://schemas.microsoft.com/office/drawing/2014/main" id="{3605AA4C-2809-3942-9A4E-F5676D0BAC73}"/>
              </a:ext>
            </a:extLst>
          </p:cNvPr>
          <p:cNvSpPr txBox="1"/>
          <p:nvPr/>
        </p:nvSpPr>
        <p:spPr>
          <a:xfrm>
            <a:off x="-4" y="459276"/>
            <a:ext cx="12188952" cy="461665"/>
          </a:xfrm>
          <a:prstGeom prst="rect">
            <a:avLst/>
          </a:prstGeom>
          <a:solidFill>
            <a:schemeClr val="tx1"/>
          </a:solidFill>
        </p:spPr>
        <p:txBody>
          <a:bodyPr wrap="square" rtlCol="0">
            <a:spAutoFit/>
          </a:bodyPr>
          <a:lstStyle/>
          <a:p>
            <a:pPr algn="ctr"/>
            <a:r>
              <a:rPr lang="en-US" sz="2400">
                <a:solidFill>
                  <a:schemeClr val="bg1"/>
                </a:solidFill>
              </a:rPr>
              <a:t>What are the characteristics of first degree AVB?</a:t>
            </a:r>
          </a:p>
        </p:txBody>
      </p:sp>
      <p:sp>
        <p:nvSpPr>
          <p:cNvPr id="45" name="answer characterisits">
            <a:extLst>
              <a:ext uri="{FF2B5EF4-FFF2-40B4-BE49-F238E27FC236}">
                <a16:creationId xmlns:a16="http://schemas.microsoft.com/office/drawing/2014/main" id="{AF0F154D-65DB-4982-B8C9-0A4FB375DB49}"/>
              </a:ext>
            </a:extLst>
          </p:cNvPr>
          <p:cNvSpPr txBox="1"/>
          <p:nvPr/>
        </p:nvSpPr>
        <p:spPr>
          <a:xfrm>
            <a:off x="-3056" y="459276"/>
            <a:ext cx="12191999" cy="461665"/>
          </a:xfrm>
          <a:prstGeom prst="rect">
            <a:avLst/>
          </a:prstGeom>
          <a:solidFill>
            <a:schemeClr val="bg1"/>
          </a:solidFill>
        </p:spPr>
        <p:txBody>
          <a:bodyPr wrap="square" rtlCol="0">
            <a:spAutoFit/>
          </a:bodyPr>
          <a:lstStyle/>
          <a:p>
            <a:pPr algn="ctr"/>
            <a:r>
              <a:rPr lang="en-US" sz="2400" b="1"/>
              <a:t>1. </a:t>
            </a:r>
            <a:r>
              <a:rPr lang="en-US" sz="2400"/>
              <a:t>P before every QRS, QRS after every P |</a:t>
            </a:r>
            <a:r>
              <a:rPr lang="en-US" sz="2400" b="1"/>
              <a:t> 2. </a:t>
            </a:r>
            <a:r>
              <a:rPr lang="en-US" sz="2400"/>
              <a:t>PR &gt;200ms | </a:t>
            </a:r>
            <a:r>
              <a:rPr lang="en-US" sz="2400" b="1"/>
              <a:t>3. </a:t>
            </a:r>
            <a:r>
              <a:rPr lang="en-US" sz="2400"/>
              <a:t>Consistent PR interval</a:t>
            </a:r>
          </a:p>
        </p:txBody>
      </p:sp>
      <p:sp>
        <p:nvSpPr>
          <p:cNvPr id="25" name="question management">
            <a:extLst>
              <a:ext uri="{FF2B5EF4-FFF2-40B4-BE49-F238E27FC236}">
                <a16:creationId xmlns:a16="http://schemas.microsoft.com/office/drawing/2014/main" id="{111A20B8-9A86-6547-861F-B4CAB6EDA463}"/>
              </a:ext>
            </a:extLst>
          </p:cNvPr>
          <p:cNvSpPr txBox="1"/>
          <p:nvPr/>
        </p:nvSpPr>
        <p:spPr>
          <a:xfrm>
            <a:off x="-4" y="459276"/>
            <a:ext cx="12188952" cy="461665"/>
          </a:xfrm>
          <a:prstGeom prst="rect">
            <a:avLst/>
          </a:prstGeom>
          <a:solidFill>
            <a:schemeClr val="tx1"/>
          </a:solidFill>
        </p:spPr>
        <p:txBody>
          <a:bodyPr wrap="square" rtlCol="0">
            <a:spAutoFit/>
          </a:bodyPr>
          <a:lstStyle/>
          <a:p>
            <a:pPr algn="ctr"/>
            <a:r>
              <a:rPr lang="en-US" sz="2400" dirty="0">
                <a:solidFill>
                  <a:schemeClr val="bg1"/>
                </a:solidFill>
              </a:rPr>
              <a:t>What is the next step in management to address this first-degree block?</a:t>
            </a:r>
          </a:p>
        </p:txBody>
      </p:sp>
      <p:sp>
        <p:nvSpPr>
          <p:cNvPr id="26" name="Answer management" hidden="1">
            <a:extLst>
              <a:ext uri="{FF2B5EF4-FFF2-40B4-BE49-F238E27FC236}">
                <a16:creationId xmlns:a16="http://schemas.microsoft.com/office/drawing/2014/main" id="{63924700-4743-E64F-A3FA-97EB571FD502}"/>
              </a:ext>
            </a:extLst>
          </p:cNvPr>
          <p:cNvSpPr txBox="1"/>
          <p:nvPr/>
        </p:nvSpPr>
        <p:spPr>
          <a:xfrm>
            <a:off x="-4" y="459276"/>
            <a:ext cx="12188952" cy="461665"/>
          </a:xfrm>
          <a:prstGeom prst="rect">
            <a:avLst/>
          </a:prstGeom>
          <a:solidFill>
            <a:schemeClr val="bg1"/>
          </a:solidFill>
        </p:spPr>
        <p:txBody>
          <a:bodyPr wrap="square" rtlCol="0">
            <a:spAutoFit/>
          </a:bodyPr>
          <a:lstStyle/>
          <a:p>
            <a:pPr algn="ctr"/>
            <a:r>
              <a:rPr lang="en-US" sz="2400"/>
              <a:t>Nothing to do</a:t>
            </a:r>
          </a:p>
        </p:txBody>
      </p:sp>
    </p:spTree>
    <p:extLst>
      <p:ext uri="{BB962C8B-B14F-4D97-AF65-F5344CB8AC3E}">
        <p14:creationId xmlns:p14="http://schemas.microsoft.com/office/powerpoint/2010/main" val="192941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1.48148E-6 L 0.06106 -0.00046 " pathEditMode="relative" rAng="0" ptsTypes="AA">
                                      <p:cBhvr>
                                        <p:cTn id="24" dur="2000" fill="hold"/>
                                        <p:tgtEl>
                                          <p:spTgt spid="3"/>
                                        </p:tgtEl>
                                        <p:attrNameLst>
                                          <p:attrName>ppt_x</p:attrName>
                                          <p:attrName>ppt_y</p:attrName>
                                        </p:attrNameLst>
                                      </p:cBhvr>
                                      <p:rCtr x="3047" y="-2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950AD1-1328-3241-AFA4-4A9FCBEECB6B}"/>
              </a:ext>
            </a:extLst>
          </p:cNvPr>
          <p:cNvSpPr txBox="1"/>
          <p:nvPr/>
        </p:nvSpPr>
        <p:spPr>
          <a:xfrm>
            <a:off x="-1" y="0"/>
            <a:ext cx="12191999" cy="461665"/>
          </a:xfrm>
          <a:prstGeom prst="rect">
            <a:avLst/>
          </a:prstGeom>
          <a:noFill/>
        </p:spPr>
        <p:txBody>
          <a:bodyPr wrap="square" rtlCol="0">
            <a:spAutoFit/>
          </a:bodyPr>
          <a:lstStyle/>
          <a:p>
            <a:pPr algn="ctr"/>
            <a:r>
              <a:rPr lang="en-US" sz="2400" dirty="0"/>
              <a:t>80yo presenting to the ED with syncope</a:t>
            </a:r>
          </a:p>
        </p:txBody>
      </p:sp>
      <p:pic>
        <p:nvPicPr>
          <p:cNvPr id="5" name="Mobitz 1 ECG" descr="A picture containing text, tennis&#10;&#10;Description automatically generated">
            <a:extLst>
              <a:ext uri="{FF2B5EF4-FFF2-40B4-BE49-F238E27FC236}">
                <a16:creationId xmlns:a16="http://schemas.microsoft.com/office/drawing/2014/main" id="{FD3AB0F8-42EB-4142-A86F-CFFEFC6FBE95}"/>
              </a:ext>
            </a:extLst>
          </p:cNvPr>
          <p:cNvPicPr>
            <a:picLocks noChangeAspect="1"/>
          </p:cNvPicPr>
          <p:nvPr/>
        </p:nvPicPr>
        <p:blipFill rotWithShape="1">
          <a:blip r:embed="rId3">
            <a:extLst>
              <a:ext uri="{28A0092B-C50C-407E-A947-70E740481C1C}">
                <a14:useLocalDpi xmlns:a14="http://schemas.microsoft.com/office/drawing/2010/main" val="0"/>
              </a:ext>
            </a:extLst>
          </a:blip>
          <a:srcRect l="1200" t="3181" r="3775" b="3964"/>
          <a:stretch/>
        </p:blipFill>
        <p:spPr>
          <a:xfrm>
            <a:off x="-11914" y="844846"/>
            <a:ext cx="12215825" cy="6004287"/>
          </a:xfrm>
          <a:prstGeom prst="rect">
            <a:avLst/>
          </a:prstGeom>
        </p:spPr>
      </p:pic>
      <p:sp>
        <p:nvSpPr>
          <p:cNvPr id="8" name="TextBox 7">
            <a:extLst>
              <a:ext uri="{FF2B5EF4-FFF2-40B4-BE49-F238E27FC236}">
                <a16:creationId xmlns:a16="http://schemas.microsoft.com/office/drawing/2014/main" id="{A96A6E3C-90C7-3E45-A7A1-CF8DCAC35C91}"/>
              </a:ext>
            </a:extLst>
          </p:cNvPr>
          <p:cNvSpPr txBox="1"/>
          <p:nvPr/>
        </p:nvSpPr>
        <p:spPr>
          <a:xfrm>
            <a:off x="185351" y="6408737"/>
            <a:ext cx="2110624" cy="369332"/>
          </a:xfrm>
          <a:prstGeom prst="rect">
            <a:avLst/>
          </a:prstGeom>
          <a:solidFill>
            <a:schemeClr val="bg1"/>
          </a:solidFill>
          <a:ln>
            <a:solidFill>
              <a:schemeClr val="tx1"/>
            </a:solidFill>
          </a:ln>
        </p:spPr>
        <p:txBody>
          <a:bodyPr wrap="square" rtlCol="0">
            <a:spAutoFit/>
          </a:bodyPr>
          <a:lstStyle/>
          <a:p>
            <a:r>
              <a:rPr lang="en-US"/>
              <a:t>Consistent A rate </a:t>
            </a:r>
          </a:p>
        </p:txBody>
      </p:sp>
      <p:grpSp>
        <p:nvGrpSpPr>
          <p:cNvPr id="21" name="Group 20">
            <a:extLst>
              <a:ext uri="{FF2B5EF4-FFF2-40B4-BE49-F238E27FC236}">
                <a16:creationId xmlns:a16="http://schemas.microsoft.com/office/drawing/2014/main" id="{BF779EF4-ECAF-4165-A529-2F779F0AEA3B}"/>
              </a:ext>
            </a:extLst>
          </p:cNvPr>
          <p:cNvGrpSpPr/>
          <p:nvPr/>
        </p:nvGrpSpPr>
        <p:grpSpPr>
          <a:xfrm>
            <a:off x="625033" y="5795150"/>
            <a:ext cx="1897859" cy="260536"/>
            <a:chOff x="625033" y="5795150"/>
            <a:chExt cx="1897859" cy="260536"/>
          </a:xfrm>
        </p:grpSpPr>
        <p:cxnSp>
          <p:nvCxnSpPr>
            <p:cNvPr id="10" name="Straight Connector 9">
              <a:extLst>
                <a:ext uri="{FF2B5EF4-FFF2-40B4-BE49-F238E27FC236}">
                  <a16:creationId xmlns:a16="http://schemas.microsoft.com/office/drawing/2014/main" id="{48515D2F-561E-064D-9523-8D820D4CB8B7}"/>
                </a:ext>
              </a:extLst>
            </p:cNvPr>
            <p:cNvCxnSpPr/>
            <p:nvPr/>
          </p:nvCxnSpPr>
          <p:spPr>
            <a:xfrm flipV="1">
              <a:off x="625033" y="5795150"/>
              <a:ext cx="0" cy="2605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E807B2-188D-7440-AFEF-86AFA700ADF8}"/>
                </a:ext>
              </a:extLst>
            </p:cNvPr>
            <p:cNvCxnSpPr/>
            <p:nvPr/>
          </p:nvCxnSpPr>
          <p:spPr>
            <a:xfrm flipV="1">
              <a:off x="1564247" y="5795150"/>
              <a:ext cx="0" cy="2605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B6CB189-5EDE-EE41-9829-2AA64BF13604}"/>
                </a:ext>
              </a:extLst>
            </p:cNvPr>
            <p:cNvCxnSpPr/>
            <p:nvPr/>
          </p:nvCxnSpPr>
          <p:spPr>
            <a:xfrm flipV="1">
              <a:off x="2522892" y="5795150"/>
              <a:ext cx="0" cy="2605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D5C09B08-B5C2-0C4E-9484-7425525F2736}"/>
              </a:ext>
            </a:extLst>
          </p:cNvPr>
          <p:cNvSpPr txBox="1"/>
          <p:nvPr/>
        </p:nvSpPr>
        <p:spPr>
          <a:xfrm>
            <a:off x="3693659" y="6395221"/>
            <a:ext cx="1772334" cy="369332"/>
          </a:xfrm>
          <a:prstGeom prst="rect">
            <a:avLst/>
          </a:prstGeom>
          <a:solidFill>
            <a:schemeClr val="bg1"/>
          </a:solidFill>
          <a:ln>
            <a:solidFill>
              <a:schemeClr val="tx1"/>
            </a:solidFill>
          </a:ln>
        </p:spPr>
        <p:txBody>
          <a:bodyPr wrap="square" rtlCol="0">
            <a:spAutoFit/>
          </a:bodyPr>
          <a:lstStyle/>
          <a:p>
            <a:r>
              <a:rPr lang="en-US"/>
              <a:t>Dropped QRS</a:t>
            </a:r>
          </a:p>
        </p:txBody>
      </p:sp>
      <p:sp>
        <p:nvSpPr>
          <p:cNvPr id="20" name="TextBox 19">
            <a:extLst>
              <a:ext uri="{FF2B5EF4-FFF2-40B4-BE49-F238E27FC236}">
                <a16:creationId xmlns:a16="http://schemas.microsoft.com/office/drawing/2014/main" id="{FC2E356D-E385-2A4C-B7BF-2FF13D404C8E}"/>
              </a:ext>
            </a:extLst>
          </p:cNvPr>
          <p:cNvSpPr txBox="1"/>
          <p:nvPr/>
        </p:nvSpPr>
        <p:spPr>
          <a:xfrm>
            <a:off x="6017444" y="6408737"/>
            <a:ext cx="6095997" cy="369332"/>
          </a:xfrm>
          <a:prstGeom prst="rect">
            <a:avLst/>
          </a:prstGeom>
          <a:solidFill>
            <a:schemeClr val="bg1"/>
          </a:solidFill>
          <a:ln>
            <a:solidFill>
              <a:schemeClr val="tx1"/>
            </a:solidFill>
          </a:ln>
        </p:spPr>
        <p:txBody>
          <a:bodyPr wrap="square" rtlCol="0">
            <a:spAutoFit/>
          </a:bodyPr>
          <a:lstStyle/>
          <a:p>
            <a:r>
              <a:rPr lang="en-US"/>
              <a:t>PR preceding dropped beat is &gt; PR following dropped beat</a:t>
            </a:r>
          </a:p>
        </p:txBody>
      </p:sp>
      <p:grpSp>
        <p:nvGrpSpPr>
          <p:cNvPr id="3" name="Group 2">
            <a:extLst>
              <a:ext uri="{FF2B5EF4-FFF2-40B4-BE49-F238E27FC236}">
                <a16:creationId xmlns:a16="http://schemas.microsoft.com/office/drawing/2014/main" id="{B23B4328-F4D8-670F-066F-087B2D0BD204}"/>
              </a:ext>
            </a:extLst>
          </p:cNvPr>
          <p:cNvGrpSpPr/>
          <p:nvPr/>
        </p:nvGrpSpPr>
        <p:grpSpPr>
          <a:xfrm>
            <a:off x="9192243" y="5537676"/>
            <a:ext cx="476865" cy="466220"/>
            <a:chOff x="9193161" y="5460034"/>
            <a:chExt cx="476865" cy="466220"/>
          </a:xfrm>
        </p:grpSpPr>
        <p:cxnSp>
          <p:nvCxnSpPr>
            <p:cNvPr id="22" name="Straight Connector 21">
              <a:extLst>
                <a:ext uri="{FF2B5EF4-FFF2-40B4-BE49-F238E27FC236}">
                  <a16:creationId xmlns:a16="http://schemas.microsoft.com/office/drawing/2014/main" id="{3D2F860B-6D0E-E24E-B4EB-DD241229C370}"/>
                </a:ext>
              </a:extLst>
            </p:cNvPr>
            <p:cNvCxnSpPr/>
            <p:nvPr/>
          </p:nvCxnSpPr>
          <p:spPr>
            <a:xfrm flipV="1">
              <a:off x="9193161" y="5470313"/>
              <a:ext cx="0" cy="455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3EB3F3-FF1C-B947-B975-C5A610F932B2}"/>
                </a:ext>
              </a:extLst>
            </p:cNvPr>
            <p:cNvCxnSpPr/>
            <p:nvPr/>
          </p:nvCxnSpPr>
          <p:spPr>
            <a:xfrm flipV="1">
              <a:off x="9670026" y="5460034"/>
              <a:ext cx="0" cy="455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E883D7E-69DB-5027-E134-C8F459AD4E54}"/>
              </a:ext>
            </a:extLst>
          </p:cNvPr>
          <p:cNvGrpSpPr/>
          <p:nvPr/>
        </p:nvGrpSpPr>
        <p:grpSpPr>
          <a:xfrm>
            <a:off x="11105733" y="5552733"/>
            <a:ext cx="273050" cy="455941"/>
            <a:chOff x="11105733" y="5552733"/>
            <a:chExt cx="273050" cy="455941"/>
          </a:xfrm>
        </p:grpSpPr>
        <p:cxnSp>
          <p:nvCxnSpPr>
            <p:cNvPr id="24" name="Straight Connector 23">
              <a:extLst>
                <a:ext uri="{FF2B5EF4-FFF2-40B4-BE49-F238E27FC236}">
                  <a16:creationId xmlns:a16="http://schemas.microsoft.com/office/drawing/2014/main" id="{772C3473-83A4-7946-A86D-41CB328F03A5}"/>
                </a:ext>
              </a:extLst>
            </p:cNvPr>
            <p:cNvCxnSpPr/>
            <p:nvPr/>
          </p:nvCxnSpPr>
          <p:spPr>
            <a:xfrm flipV="1">
              <a:off x="11105733" y="5552733"/>
              <a:ext cx="0" cy="4559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199C84C-697D-AD45-B549-001E63F0EBD6}"/>
                </a:ext>
              </a:extLst>
            </p:cNvPr>
            <p:cNvCxnSpPr/>
            <p:nvPr/>
          </p:nvCxnSpPr>
          <p:spPr>
            <a:xfrm flipV="1">
              <a:off x="11378783" y="5552733"/>
              <a:ext cx="0" cy="4559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1707162-6CD4-D148-A56C-2BC9E13168C1}"/>
              </a:ext>
            </a:extLst>
          </p:cNvPr>
          <p:cNvSpPr txBox="1"/>
          <p:nvPr/>
        </p:nvSpPr>
        <p:spPr>
          <a:xfrm>
            <a:off x="30520" y="976442"/>
            <a:ext cx="3750937" cy="276999"/>
          </a:xfrm>
          <a:prstGeom prst="rect">
            <a:avLst/>
          </a:prstGeom>
          <a:noFill/>
        </p:spPr>
        <p:txBody>
          <a:bodyPr wrap="square" rtlCol="0">
            <a:spAutoFit/>
          </a:bodyPr>
          <a:lstStyle/>
          <a:p>
            <a:r>
              <a:rPr lang="en-US" sz="1200" i="1"/>
              <a:t>Image courtesy of Cullen Buchanan, MD</a:t>
            </a:r>
          </a:p>
        </p:txBody>
      </p:sp>
      <p:grpSp>
        <p:nvGrpSpPr>
          <p:cNvPr id="27" name="Group 26">
            <a:extLst>
              <a:ext uri="{FF2B5EF4-FFF2-40B4-BE49-F238E27FC236}">
                <a16:creationId xmlns:a16="http://schemas.microsoft.com/office/drawing/2014/main" id="{9A7A20D6-3402-5F44-BFC2-5E76FCC60661}"/>
              </a:ext>
            </a:extLst>
          </p:cNvPr>
          <p:cNvGrpSpPr/>
          <p:nvPr/>
        </p:nvGrpSpPr>
        <p:grpSpPr>
          <a:xfrm>
            <a:off x="10738924" y="1019692"/>
            <a:ext cx="1558440" cy="369332"/>
            <a:chOff x="5180330" y="2604254"/>
            <a:chExt cx="1558440" cy="369332"/>
          </a:xfrm>
        </p:grpSpPr>
        <p:sp>
          <p:nvSpPr>
            <p:cNvPr id="28" name="Rectangle: Rounded Corners 68">
              <a:extLst>
                <a:ext uri="{FF2B5EF4-FFF2-40B4-BE49-F238E27FC236}">
                  <a16:creationId xmlns:a16="http://schemas.microsoft.com/office/drawing/2014/main" id="{A8933786-B8FC-DC4B-B027-DB48666CCD5F}"/>
                </a:ext>
              </a:extLst>
            </p:cNvPr>
            <p:cNvSpPr/>
            <p:nvPr/>
          </p:nvSpPr>
          <p:spPr>
            <a:xfrm>
              <a:off x="5842000" y="2621280"/>
              <a:ext cx="335280" cy="335280"/>
            </a:xfrm>
            <a:prstGeom prst="roundRect">
              <a:avLst/>
            </a:prstGeom>
            <a:solidFill>
              <a:srgbClr val="46B0F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0DCAC53-EAA6-B842-A847-17DC09F33AD7}"/>
                </a:ext>
              </a:extLst>
            </p:cNvPr>
            <p:cNvSpPr txBox="1"/>
            <p:nvPr/>
          </p:nvSpPr>
          <p:spPr>
            <a:xfrm>
              <a:off x="5180330" y="2604254"/>
              <a:ext cx="1558440" cy="369332"/>
            </a:xfrm>
            <a:prstGeom prst="rect">
              <a:avLst/>
            </a:prstGeom>
            <a:noFill/>
          </p:spPr>
          <p:txBody>
            <a:bodyPr wrap="none" rtlCol="0">
              <a:spAutoFit/>
            </a:bodyPr>
            <a:lstStyle/>
            <a:p>
              <a:r>
                <a:rPr lang="en-US">
                  <a:latin typeface="Roboto" panose="02000000000000000000" pitchFamily="2" charset="0"/>
                  <a:ea typeface="Roboto" panose="02000000000000000000" pitchFamily="2" charset="0"/>
                </a:rPr>
                <a:t>teach</a:t>
              </a:r>
              <a:r>
                <a:rPr lang="en-US" sz="1200">
                  <a:latin typeface="Roboto" panose="02000000000000000000" pitchFamily="2" charset="0"/>
                  <a:ea typeface="Roboto" panose="02000000000000000000" pitchFamily="2" charset="0"/>
                </a:rPr>
                <a:t> </a:t>
              </a:r>
              <a:r>
                <a:rPr lang="en-US">
                  <a:solidFill>
                    <a:schemeClr val="bg1"/>
                  </a:solidFill>
                  <a:latin typeface="Roboto" panose="02000000000000000000" pitchFamily="2" charset="0"/>
                  <a:ea typeface="Roboto" panose="02000000000000000000" pitchFamily="2" charset="0"/>
                </a:rPr>
                <a:t>IM</a:t>
              </a:r>
              <a:r>
                <a:rPr lang="en-US" sz="1200">
                  <a:solidFill>
                    <a:schemeClr val="bg1"/>
                  </a:solidFill>
                  <a:latin typeface="Roboto" panose="02000000000000000000" pitchFamily="2" charset="0"/>
                  <a:ea typeface="Roboto" panose="02000000000000000000" pitchFamily="2" charset="0"/>
                </a:rPr>
                <a:t> </a:t>
              </a:r>
              <a:r>
                <a:rPr lang="en-US">
                  <a:latin typeface="Roboto" panose="02000000000000000000" pitchFamily="2" charset="0"/>
                  <a:ea typeface="Roboto" panose="02000000000000000000" pitchFamily="2" charset="0"/>
                </a:rPr>
                <a:t>.org </a:t>
              </a:r>
            </a:p>
          </p:txBody>
        </p:sp>
      </p:grpSp>
      <p:sp>
        <p:nvSpPr>
          <p:cNvPr id="30" name="Rhythm question">
            <a:extLst>
              <a:ext uri="{FF2B5EF4-FFF2-40B4-BE49-F238E27FC236}">
                <a16:creationId xmlns:a16="http://schemas.microsoft.com/office/drawing/2014/main" id="{4EFE70C3-8367-C944-8EF8-FCF3948F230D}"/>
              </a:ext>
            </a:extLst>
          </p:cNvPr>
          <p:cNvSpPr txBox="1"/>
          <p:nvPr/>
        </p:nvSpPr>
        <p:spPr>
          <a:xfrm>
            <a:off x="-2" y="430504"/>
            <a:ext cx="12188952" cy="461665"/>
          </a:xfrm>
          <a:prstGeom prst="rect">
            <a:avLst/>
          </a:prstGeom>
          <a:solidFill>
            <a:schemeClr val="tx1"/>
          </a:solidFill>
        </p:spPr>
        <p:txBody>
          <a:bodyPr wrap="square" rtlCol="0">
            <a:spAutoFit/>
          </a:bodyPr>
          <a:lstStyle/>
          <a:p>
            <a:pPr algn="ctr"/>
            <a:r>
              <a:rPr lang="en-US" sz="2400">
                <a:solidFill>
                  <a:schemeClr val="bg1"/>
                </a:solidFill>
              </a:rPr>
              <a:t>What is the rhythm?</a:t>
            </a:r>
          </a:p>
        </p:txBody>
      </p:sp>
      <p:grpSp>
        <p:nvGrpSpPr>
          <p:cNvPr id="34" name="Group 33">
            <a:extLst>
              <a:ext uri="{FF2B5EF4-FFF2-40B4-BE49-F238E27FC236}">
                <a16:creationId xmlns:a16="http://schemas.microsoft.com/office/drawing/2014/main" id="{4D6752C1-1DB1-48CA-A239-65A0EDD9E658}"/>
              </a:ext>
            </a:extLst>
          </p:cNvPr>
          <p:cNvGrpSpPr/>
          <p:nvPr/>
        </p:nvGrpSpPr>
        <p:grpSpPr>
          <a:xfrm>
            <a:off x="3322161" y="4989594"/>
            <a:ext cx="2853099" cy="1086163"/>
            <a:chOff x="3322161" y="4989594"/>
            <a:chExt cx="2853099" cy="1086163"/>
          </a:xfrm>
        </p:grpSpPr>
        <p:sp>
          <p:nvSpPr>
            <p:cNvPr id="14" name="TextBox 13">
              <a:extLst>
                <a:ext uri="{FF2B5EF4-FFF2-40B4-BE49-F238E27FC236}">
                  <a16:creationId xmlns:a16="http://schemas.microsoft.com/office/drawing/2014/main" id="{4A63AF20-0953-C44D-9E33-EC49F3552A00}"/>
                </a:ext>
              </a:extLst>
            </p:cNvPr>
            <p:cNvSpPr txBox="1"/>
            <p:nvPr/>
          </p:nvSpPr>
          <p:spPr>
            <a:xfrm>
              <a:off x="3322161" y="4989594"/>
              <a:ext cx="254000" cy="369332"/>
            </a:xfrm>
            <a:prstGeom prst="rect">
              <a:avLst/>
            </a:prstGeom>
            <a:noFill/>
          </p:spPr>
          <p:txBody>
            <a:bodyPr wrap="square" rtlCol="0">
              <a:spAutoFit/>
            </a:bodyPr>
            <a:lstStyle/>
            <a:p>
              <a:r>
                <a:rPr lang="en-US">
                  <a:solidFill>
                    <a:schemeClr val="accent1"/>
                  </a:solidFill>
                </a:rPr>
                <a:t>P</a:t>
              </a:r>
            </a:p>
          </p:txBody>
        </p:sp>
        <p:sp>
          <p:nvSpPr>
            <p:cNvPr id="15" name="TextBox 14">
              <a:extLst>
                <a:ext uri="{FF2B5EF4-FFF2-40B4-BE49-F238E27FC236}">
                  <a16:creationId xmlns:a16="http://schemas.microsoft.com/office/drawing/2014/main" id="{7FB64870-28B7-204A-A6ED-E3346D50296D}"/>
                </a:ext>
              </a:extLst>
            </p:cNvPr>
            <p:cNvSpPr txBox="1"/>
            <p:nvPr/>
          </p:nvSpPr>
          <p:spPr>
            <a:xfrm>
              <a:off x="3606799" y="5156779"/>
              <a:ext cx="622299" cy="369332"/>
            </a:xfrm>
            <a:prstGeom prst="rect">
              <a:avLst/>
            </a:prstGeom>
            <a:noFill/>
          </p:spPr>
          <p:txBody>
            <a:bodyPr wrap="square" rtlCol="0">
              <a:spAutoFit/>
            </a:bodyPr>
            <a:lstStyle/>
            <a:p>
              <a:r>
                <a:rPr lang="en-US">
                  <a:solidFill>
                    <a:srgbClr val="00B050"/>
                  </a:solidFill>
                </a:rPr>
                <a:t>QRS</a:t>
              </a:r>
            </a:p>
          </p:txBody>
        </p:sp>
        <p:sp>
          <p:nvSpPr>
            <p:cNvPr id="16" name="TextBox 15">
              <a:extLst>
                <a:ext uri="{FF2B5EF4-FFF2-40B4-BE49-F238E27FC236}">
                  <a16:creationId xmlns:a16="http://schemas.microsoft.com/office/drawing/2014/main" id="{92983C18-90D8-C04A-9ADB-30C7BECFB7F9}"/>
                </a:ext>
              </a:extLst>
            </p:cNvPr>
            <p:cNvSpPr txBox="1"/>
            <p:nvPr/>
          </p:nvSpPr>
          <p:spPr>
            <a:xfrm>
              <a:off x="5552961" y="5675647"/>
              <a:ext cx="622299" cy="400110"/>
            </a:xfrm>
            <a:prstGeom prst="rect">
              <a:avLst/>
            </a:prstGeom>
            <a:noFill/>
          </p:spPr>
          <p:txBody>
            <a:bodyPr wrap="square" rtlCol="0">
              <a:spAutoFit/>
            </a:bodyPr>
            <a:lstStyle/>
            <a:p>
              <a:r>
                <a:rPr lang="en-US" sz="2000" b="1">
                  <a:solidFill>
                    <a:srgbClr val="FF0000"/>
                  </a:solidFill>
                </a:rPr>
                <a:t>???</a:t>
              </a:r>
            </a:p>
          </p:txBody>
        </p:sp>
        <p:sp>
          <p:nvSpPr>
            <p:cNvPr id="17" name="TextBox 16">
              <a:extLst>
                <a:ext uri="{FF2B5EF4-FFF2-40B4-BE49-F238E27FC236}">
                  <a16:creationId xmlns:a16="http://schemas.microsoft.com/office/drawing/2014/main" id="{B952B5B5-38E0-7343-BDCE-37B3F42B1E5F}"/>
                </a:ext>
              </a:extLst>
            </p:cNvPr>
            <p:cNvSpPr txBox="1"/>
            <p:nvPr/>
          </p:nvSpPr>
          <p:spPr>
            <a:xfrm>
              <a:off x="4277462" y="4991638"/>
              <a:ext cx="254000" cy="369332"/>
            </a:xfrm>
            <a:prstGeom prst="rect">
              <a:avLst/>
            </a:prstGeom>
            <a:noFill/>
          </p:spPr>
          <p:txBody>
            <a:bodyPr wrap="square" rtlCol="0">
              <a:spAutoFit/>
            </a:bodyPr>
            <a:lstStyle/>
            <a:p>
              <a:r>
                <a:rPr lang="en-US">
                  <a:solidFill>
                    <a:srgbClr val="0070C0"/>
                  </a:solidFill>
                </a:rPr>
                <a:t>P</a:t>
              </a:r>
            </a:p>
          </p:txBody>
        </p:sp>
        <p:sp>
          <p:nvSpPr>
            <p:cNvPr id="18" name="TextBox 17">
              <a:extLst>
                <a:ext uri="{FF2B5EF4-FFF2-40B4-BE49-F238E27FC236}">
                  <a16:creationId xmlns:a16="http://schemas.microsoft.com/office/drawing/2014/main" id="{779FFFF0-39F4-054C-A96C-6FF0656EB7CC}"/>
                </a:ext>
              </a:extLst>
            </p:cNvPr>
            <p:cNvSpPr txBox="1"/>
            <p:nvPr/>
          </p:nvSpPr>
          <p:spPr>
            <a:xfrm>
              <a:off x="4579826" y="5159577"/>
              <a:ext cx="622299" cy="369332"/>
            </a:xfrm>
            <a:prstGeom prst="rect">
              <a:avLst/>
            </a:prstGeom>
            <a:noFill/>
          </p:spPr>
          <p:txBody>
            <a:bodyPr wrap="square" rtlCol="0">
              <a:spAutoFit/>
            </a:bodyPr>
            <a:lstStyle/>
            <a:p>
              <a:r>
                <a:rPr lang="en-US">
                  <a:solidFill>
                    <a:srgbClr val="00B050"/>
                  </a:solidFill>
                </a:rPr>
                <a:t>QRS</a:t>
              </a:r>
            </a:p>
          </p:txBody>
        </p:sp>
        <p:sp>
          <p:nvSpPr>
            <p:cNvPr id="19" name="TextBox 18">
              <a:extLst>
                <a:ext uri="{FF2B5EF4-FFF2-40B4-BE49-F238E27FC236}">
                  <a16:creationId xmlns:a16="http://schemas.microsoft.com/office/drawing/2014/main" id="{F071D6A1-0628-FD47-8589-C5FD89B19896}"/>
                </a:ext>
              </a:extLst>
            </p:cNvPr>
            <p:cNvSpPr txBox="1"/>
            <p:nvPr/>
          </p:nvSpPr>
          <p:spPr>
            <a:xfrm>
              <a:off x="5251243" y="5000827"/>
              <a:ext cx="254000" cy="369332"/>
            </a:xfrm>
            <a:prstGeom prst="rect">
              <a:avLst/>
            </a:prstGeom>
            <a:noFill/>
          </p:spPr>
          <p:txBody>
            <a:bodyPr wrap="square" rtlCol="0">
              <a:spAutoFit/>
            </a:bodyPr>
            <a:lstStyle/>
            <a:p>
              <a:r>
                <a:rPr lang="en-US">
                  <a:solidFill>
                    <a:srgbClr val="0070C0"/>
                  </a:solidFill>
                </a:rPr>
                <a:t>P</a:t>
              </a:r>
            </a:p>
          </p:txBody>
        </p:sp>
        <p:cxnSp>
          <p:nvCxnSpPr>
            <p:cNvPr id="2" name="Straight Arrow Connector 1">
              <a:extLst>
                <a:ext uri="{FF2B5EF4-FFF2-40B4-BE49-F238E27FC236}">
                  <a16:creationId xmlns:a16="http://schemas.microsoft.com/office/drawing/2014/main" id="{40B7E59E-5812-CDEB-36D9-E7EBEAE55267}"/>
                </a:ext>
              </a:extLst>
            </p:cNvPr>
            <p:cNvCxnSpPr>
              <a:cxnSpLocks/>
            </p:cNvCxnSpPr>
            <p:nvPr/>
          </p:nvCxnSpPr>
          <p:spPr>
            <a:xfrm>
              <a:off x="3481148" y="5358926"/>
              <a:ext cx="0" cy="69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2C729E3-D1B1-0B64-7F88-2186DE1CF156}"/>
                </a:ext>
              </a:extLst>
            </p:cNvPr>
            <p:cNvCxnSpPr/>
            <p:nvPr/>
          </p:nvCxnSpPr>
          <p:spPr>
            <a:xfrm>
              <a:off x="3890516" y="5670126"/>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392A5D15-803D-9D85-AC1B-258A8AF68988}"/>
                </a:ext>
              </a:extLst>
            </p:cNvPr>
            <p:cNvCxnSpPr>
              <a:cxnSpLocks/>
            </p:cNvCxnSpPr>
            <p:nvPr/>
          </p:nvCxnSpPr>
          <p:spPr>
            <a:xfrm>
              <a:off x="3474855" y="5367871"/>
              <a:ext cx="415661" cy="302255"/>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58D51D2-C88C-D744-9320-E0C886E0735B}"/>
                </a:ext>
              </a:extLst>
            </p:cNvPr>
            <p:cNvCxnSpPr>
              <a:cxnSpLocks/>
            </p:cNvCxnSpPr>
            <p:nvPr/>
          </p:nvCxnSpPr>
          <p:spPr>
            <a:xfrm>
              <a:off x="4456508" y="5355878"/>
              <a:ext cx="0" cy="69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02C6780-BE39-E04E-9886-57A0C55E95DB}"/>
                </a:ext>
              </a:extLst>
            </p:cNvPr>
            <p:cNvCxnSpPr/>
            <p:nvPr/>
          </p:nvCxnSpPr>
          <p:spPr>
            <a:xfrm>
              <a:off x="4865876" y="5667078"/>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8" name="Straight Connector 37">
              <a:extLst>
                <a:ext uri="{FF2B5EF4-FFF2-40B4-BE49-F238E27FC236}">
                  <a16:creationId xmlns:a16="http://schemas.microsoft.com/office/drawing/2014/main" id="{E0E91644-D365-064E-9634-541DAAFE034B}"/>
                </a:ext>
              </a:extLst>
            </p:cNvPr>
            <p:cNvCxnSpPr>
              <a:cxnSpLocks/>
            </p:cNvCxnSpPr>
            <p:nvPr/>
          </p:nvCxnSpPr>
          <p:spPr>
            <a:xfrm>
              <a:off x="4450215" y="5364823"/>
              <a:ext cx="415661" cy="30225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78BD4FBE-B30F-A647-B40E-47043A6670B1}"/>
                </a:ext>
              </a:extLst>
            </p:cNvPr>
            <p:cNvCxnSpPr>
              <a:cxnSpLocks/>
            </p:cNvCxnSpPr>
            <p:nvPr/>
          </p:nvCxnSpPr>
          <p:spPr>
            <a:xfrm>
              <a:off x="5408016" y="5377604"/>
              <a:ext cx="0" cy="69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E94B2A5-29BE-264C-9E53-8AB2DE7D1255}"/>
                </a:ext>
              </a:extLst>
            </p:cNvPr>
            <p:cNvCxnSpPr>
              <a:cxnSpLocks/>
            </p:cNvCxnSpPr>
            <p:nvPr/>
          </p:nvCxnSpPr>
          <p:spPr>
            <a:xfrm>
              <a:off x="5401723" y="5386549"/>
              <a:ext cx="415661" cy="302255"/>
            </a:xfrm>
            <a:prstGeom prst="line">
              <a:avLst/>
            </a:prstGeom>
          </p:spPr>
          <p:style>
            <a:lnRef idx="1">
              <a:schemeClr val="dk1"/>
            </a:lnRef>
            <a:fillRef idx="0">
              <a:schemeClr val="dk1"/>
            </a:fillRef>
            <a:effectRef idx="0">
              <a:schemeClr val="dk1"/>
            </a:effectRef>
            <a:fontRef idx="minor">
              <a:schemeClr val="tx1"/>
            </a:fontRef>
          </p:style>
        </p:cxnSp>
      </p:grpSp>
      <p:sp>
        <p:nvSpPr>
          <p:cNvPr id="31" name="Rhythm answer">
            <a:extLst>
              <a:ext uri="{FF2B5EF4-FFF2-40B4-BE49-F238E27FC236}">
                <a16:creationId xmlns:a16="http://schemas.microsoft.com/office/drawing/2014/main" id="{1F1049C6-0ABB-4546-83F4-E868D9184463}"/>
              </a:ext>
            </a:extLst>
          </p:cNvPr>
          <p:cNvSpPr txBox="1"/>
          <p:nvPr/>
        </p:nvSpPr>
        <p:spPr>
          <a:xfrm>
            <a:off x="-2" y="430504"/>
            <a:ext cx="12188952" cy="461665"/>
          </a:xfrm>
          <a:prstGeom prst="rect">
            <a:avLst/>
          </a:prstGeom>
          <a:solidFill>
            <a:schemeClr val="bg1"/>
          </a:solidFill>
        </p:spPr>
        <p:txBody>
          <a:bodyPr wrap="square" rtlCol="0">
            <a:spAutoFit/>
          </a:bodyPr>
          <a:lstStyle/>
          <a:p>
            <a:pPr algn="ctr"/>
            <a:r>
              <a:rPr lang="en-US" sz="2400"/>
              <a:t>Second degree AVB, type 1 (Mobitz 1)</a:t>
            </a:r>
          </a:p>
        </p:txBody>
      </p:sp>
      <p:sp>
        <p:nvSpPr>
          <p:cNvPr id="7" name="Characteristics question">
            <a:extLst>
              <a:ext uri="{FF2B5EF4-FFF2-40B4-BE49-F238E27FC236}">
                <a16:creationId xmlns:a16="http://schemas.microsoft.com/office/drawing/2014/main" id="{B4AACBBF-9468-D94D-960C-478AE652ABB4}"/>
              </a:ext>
            </a:extLst>
          </p:cNvPr>
          <p:cNvSpPr txBox="1"/>
          <p:nvPr/>
        </p:nvSpPr>
        <p:spPr>
          <a:xfrm>
            <a:off x="-2" y="430504"/>
            <a:ext cx="12188952" cy="461665"/>
          </a:xfrm>
          <a:prstGeom prst="rect">
            <a:avLst/>
          </a:prstGeom>
          <a:solidFill>
            <a:schemeClr val="tx1"/>
          </a:solidFill>
        </p:spPr>
        <p:txBody>
          <a:bodyPr wrap="square" rtlCol="0">
            <a:spAutoFit/>
          </a:bodyPr>
          <a:lstStyle/>
          <a:p>
            <a:pPr algn="ctr"/>
            <a:r>
              <a:rPr lang="en-US" sz="2400">
                <a:solidFill>
                  <a:schemeClr val="bg1"/>
                </a:solidFill>
              </a:rPr>
              <a:t>What are the characteristics of Mobitz type 1?</a:t>
            </a:r>
          </a:p>
        </p:txBody>
      </p:sp>
      <p:sp>
        <p:nvSpPr>
          <p:cNvPr id="40" name="Characteristics answer">
            <a:extLst>
              <a:ext uri="{FF2B5EF4-FFF2-40B4-BE49-F238E27FC236}">
                <a16:creationId xmlns:a16="http://schemas.microsoft.com/office/drawing/2014/main" id="{62F7AFC7-0E15-4309-9CF8-55004629C8C6}"/>
              </a:ext>
            </a:extLst>
          </p:cNvPr>
          <p:cNvSpPr txBox="1"/>
          <p:nvPr/>
        </p:nvSpPr>
        <p:spPr>
          <a:xfrm>
            <a:off x="-2" y="430504"/>
            <a:ext cx="12191998" cy="461665"/>
          </a:xfrm>
          <a:prstGeom prst="rect">
            <a:avLst/>
          </a:prstGeom>
          <a:solidFill>
            <a:schemeClr val="bg1"/>
          </a:solidFill>
        </p:spPr>
        <p:txBody>
          <a:bodyPr wrap="square" rtlCol="0">
            <a:spAutoFit/>
          </a:bodyPr>
          <a:lstStyle/>
          <a:p>
            <a:pPr algn="ctr"/>
            <a:r>
              <a:rPr lang="en-US" sz="2400" b="1"/>
              <a:t>1. </a:t>
            </a:r>
            <a:r>
              <a:rPr lang="en-US" sz="2400"/>
              <a:t>Consistent A Rate |</a:t>
            </a:r>
            <a:r>
              <a:rPr lang="en-US" sz="2400" b="1"/>
              <a:t> 2. </a:t>
            </a:r>
            <a:r>
              <a:rPr lang="en-US" sz="2400"/>
              <a:t>Dropped QRS | </a:t>
            </a:r>
            <a:r>
              <a:rPr lang="en-US" sz="2400" b="1"/>
              <a:t>3. </a:t>
            </a:r>
            <a:r>
              <a:rPr lang="en-US" sz="2400"/>
              <a:t>PR before dropped QRS &gt; PR following dropped QRS</a:t>
            </a:r>
          </a:p>
        </p:txBody>
      </p:sp>
      <p:sp>
        <p:nvSpPr>
          <p:cNvPr id="32" name="management question">
            <a:extLst>
              <a:ext uri="{FF2B5EF4-FFF2-40B4-BE49-F238E27FC236}">
                <a16:creationId xmlns:a16="http://schemas.microsoft.com/office/drawing/2014/main" id="{8DC79D58-12CB-154C-83A7-12051DA1EDD8}"/>
              </a:ext>
            </a:extLst>
          </p:cNvPr>
          <p:cNvSpPr txBox="1"/>
          <p:nvPr/>
        </p:nvSpPr>
        <p:spPr>
          <a:xfrm>
            <a:off x="-2" y="430504"/>
            <a:ext cx="12188952" cy="461665"/>
          </a:xfrm>
          <a:prstGeom prst="rect">
            <a:avLst/>
          </a:prstGeom>
          <a:solidFill>
            <a:schemeClr val="tx1"/>
          </a:solidFill>
        </p:spPr>
        <p:txBody>
          <a:bodyPr wrap="square" rtlCol="0">
            <a:spAutoFit/>
          </a:bodyPr>
          <a:lstStyle/>
          <a:p>
            <a:pPr algn="ctr"/>
            <a:r>
              <a:rPr lang="en-US" sz="2400">
                <a:solidFill>
                  <a:schemeClr val="bg1"/>
                </a:solidFill>
              </a:rPr>
              <a:t>What is the next step in management?</a:t>
            </a:r>
          </a:p>
        </p:txBody>
      </p:sp>
      <p:sp>
        <p:nvSpPr>
          <p:cNvPr id="33" name="management answer">
            <a:extLst>
              <a:ext uri="{FF2B5EF4-FFF2-40B4-BE49-F238E27FC236}">
                <a16:creationId xmlns:a16="http://schemas.microsoft.com/office/drawing/2014/main" id="{1DAA1614-5918-E041-BFF0-E12E9EBA5865}"/>
              </a:ext>
            </a:extLst>
          </p:cNvPr>
          <p:cNvSpPr txBox="1"/>
          <p:nvPr/>
        </p:nvSpPr>
        <p:spPr>
          <a:xfrm>
            <a:off x="-2" y="430504"/>
            <a:ext cx="12188952" cy="461665"/>
          </a:xfrm>
          <a:prstGeom prst="rect">
            <a:avLst/>
          </a:prstGeom>
          <a:solidFill>
            <a:schemeClr val="bg1"/>
          </a:solidFill>
        </p:spPr>
        <p:txBody>
          <a:bodyPr wrap="square" rtlCol="0">
            <a:spAutoFit/>
          </a:bodyPr>
          <a:lstStyle/>
          <a:p>
            <a:pPr algn="ctr"/>
            <a:r>
              <a:rPr lang="en-US" sz="2400" dirty="0"/>
              <a:t>Pursue other etiologies for syncope</a:t>
            </a:r>
          </a:p>
        </p:txBody>
      </p:sp>
    </p:spTree>
    <p:extLst>
      <p:ext uri="{BB962C8B-B14F-4D97-AF65-F5344CB8AC3E}">
        <p14:creationId xmlns:p14="http://schemas.microsoft.com/office/powerpoint/2010/main" val="227878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2.5E-6 4.81481E-6 L 0.15781 0.00347 " pathEditMode="relative" rAng="0" ptsTypes="AA">
                                      <p:cBhvr>
                                        <p:cTn id="34" dur="2000" fill="hold"/>
                                        <p:tgtEl>
                                          <p:spTgt spid="3"/>
                                        </p:tgtEl>
                                        <p:attrNameLst>
                                          <p:attrName>ppt_x</p:attrName>
                                          <p:attrName>ppt_y</p:attrName>
                                        </p:attrNameLst>
                                      </p:cBhvr>
                                      <p:rCtr x="7891" y="16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0" grpId="0" animBg="1"/>
      <p:bldP spid="31" grpId="0" animBg="1"/>
      <p:bldP spid="7" grpId="0" animBg="1"/>
      <p:bldP spid="40"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V block graphic">
            <a:extLst>
              <a:ext uri="{FF2B5EF4-FFF2-40B4-BE49-F238E27FC236}">
                <a16:creationId xmlns:a16="http://schemas.microsoft.com/office/drawing/2014/main" id="{26B09233-C688-DD40-B553-F19FD3B7B97F}"/>
              </a:ext>
            </a:extLst>
          </p:cNvPr>
          <p:cNvGrpSpPr/>
          <p:nvPr/>
        </p:nvGrpSpPr>
        <p:grpSpPr>
          <a:xfrm>
            <a:off x="2502686" y="746757"/>
            <a:ext cx="12203914" cy="5364486"/>
            <a:chOff x="-11914" y="939172"/>
            <a:chExt cx="12203914" cy="5918829"/>
          </a:xfrm>
        </p:grpSpPr>
        <p:sp>
          <p:nvSpPr>
            <p:cNvPr id="5" name="Rectangle 4">
              <a:extLst>
                <a:ext uri="{FF2B5EF4-FFF2-40B4-BE49-F238E27FC236}">
                  <a16:creationId xmlns:a16="http://schemas.microsoft.com/office/drawing/2014/main" id="{AB516C6B-604B-B64D-BD6D-BC4177949163}"/>
                </a:ext>
              </a:extLst>
            </p:cNvPr>
            <p:cNvSpPr/>
            <p:nvPr/>
          </p:nvSpPr>
          <p:spPr>
            <a:xfrm>
              <a:off x="-11914" y="939172"/>
              <a:ext cx="12203914" cy="5918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03A709A-C670-E540-889F-9915AD1E9D09}"/>
                </a:ext>
              </a:extLst>
            </p:cNvPr>
            <p:cNvGrpSpPr/>
            <p:nvPr/>
          </p:nvGrpSpPr>
          <p:grpSpPr>
            <a:xfrm>
              <a:off x="3416231" y="1588981"/>
              <a:ext cx="5014461" cy="5173540"/>
              <a:chOff x="6153228" y="1502845"/>
              <a:chExt cx="5014461" cy="5173540"/>
            </a:xfrm>
          </p:grpSpPr>
          <p:pic>
            <p:nvPicPr>
              <p:cNvPr id="7" name="Picture 6" descr="A close up of a logo&#10;&#10;Description automatically generated">
                <a:extLst>
                  <a:ext uri="{FF2B5EF4-FFF2-40B4-BE49-F238E27FC236}">
                    <a16:creationId xmlns:a16="http://schemas.microsoft.com/office/drawing/2014/main" id="{854E6F6B-6099-5544-830F-36834D5E8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228" y="1502845"/>
                <a:ext cx="5014461" cy="5173540"/>
              </a:xfrm>
              <a:prstGeom prst="rect">
                <a:avLst/>
              </a:prstGeom>
            </p:spPr>
          </p:pic>
          <p:sp>
            <p:nvSpPr>
              <p:cNvPr id="8" name="Junctional Node">
                <a:extLst>
                  <a:ext uri="{FF2B5EF4-FFF2-40B4-BE49-F238E27FC236}">
                    <a16:creationId xmlns:a16="http://schemas.microsoft.com/office/drawing/2014/main" id="{61F4DE95-5DD1-884F-8B3B-57B4FA29B69A}"/>
                  </a:ext>
                </a:extLst>
              </p:cNvPr>
              <p:cNvSpPr/>
              <p:nvPr/>
            </p:nvSpPr>
            <p:spPr>
              <a:xfrm>
                <a:off x="8016749" y="3624794"/>
                <a:ext cx="171450" cy="17145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nus node">
                <a:extLst>
                  <a:ext uri="{FF2B5EF4-FFF2-40B4-BE49-F238E27FC236}">
                    <a16:creationId xmlns:a16="http://schemas.microsoft.com/office/drawing/2014/main" id="{5C7C3FA1-2E65-3A46-8418-A5CAB1C9995B}"/>
                  </a:ext>
                </a:extLst>
              </p:cNvPr>
              <p:cNvSpPr/>
              <p:nvPr/>
            </p:nvSpPr>
            <p:spPr>
              <a:xfrm>
                <a:off x="6491832" y="2277797"/>
                <a:ext cx="171450" cy="171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6" name="Oval 15">
            <a:extLst>
              <a:ext uri="{FF2B5EF4-FFF2-40B4-BE49-F238E27FC236}">
                <a16:creationId xmlns:a16="http://schemas.microsoft.com/office/drawing/2014/main" id="{456FFF5F-5B86-5B4E-96DB-01D7620C2EFF}"/>
              </a:ext>
            </a:extLst>
          </p:cNvPr>
          <p:cNvSpPr/>
          <p:nvPr/>
        </p:nvSpPr>
        <p:spPr>
          <a:xfrm>
            <a:off x="7719603" y="3204014"/>
            <a:ext cx="320948" cy="265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77F4C3-EF72-9D43-9342-1DA0AE596C29}"/>
              </a:ext>
            </a:extLst>
          </p:cNvPr>
          <p:cNvSpPr txBox="1"/>
          <p:nvPr/>
        </p:nvSpPr>
        <p:spPr>
          <a:xfrm>
            <a:off x="811261" y="1254482"/>
            <a:ext cx="4186830" cy="1938992"/>
          </a:xfrm>
          <a:prstGeom prst="rect">
            <a:avLst/>
          </a:prstGeom>
          <a:noFill/>
        </p:spPr>
        <p:txBody>
          <a:bodyPr wrap="square" rtlCol="0">
            <a:spAutoFit/>
          </a:bodyPr>
          <a:lstStyle/>
          <a:p>
            <a:pPr algn="ctr"/>
            <a:r>
              <a:rPr lang="en-US" sz="2400" b="1" u="sng"/>
              <a:t>Intranodal Disease</a:t>
            </a:r>
          </a:p>
          <a:p>
            <a:pPr algn="ctr"/>
            <a:r>
              <a:rPr lang="en-US" sz="2400"/>
              <a:t>Progressive PR prolongation with </a:t>
            </a:r>
          </a:p>
          <a:p>
            <a:pPr algn="ctr"/>
            <a:r>
              <a:rPr lang="en-US" sz="2400"/>
              <a:t>intermittent loss of conduction through the AV node</a:t>
            </a:r>
          </a:p>
        </p:txBody>
      </p:sp>
      <p:sp>
        <p:nvSpPr>
          <p:cNvPr id="12" name="Lightning Bolt 11">
            <a:extLst>
              <a:ext uri="{FF2B5EF4-FFF2-40B4-BE49-F238E27FC236}">
                <a16:creationId xmlns:a16="http://schemas.microsoft.com/office/drawing/2014/main" id="{55230DD8-B904-454D-AD36-B84E0EF46D5D}"/>
              </a:ext>
            </a:extLst>
          </p:cNvPr>
          <p:cNvSpPr/>
          <p:nvPr/>
        </p:nvSpPr>
        <p:spPr>
          <a:xfrm>
            <a:off x="6326592" y="2057581"/>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ghtning Bolt 13">
            <a:extLst>
              <a:ext uri="{FF2B5EF4-FFF2-40B4-BE49-F238E27FC236}">
                <a16:creationId xmlns:a16="http://schemas.microsoft.com/office/drawing/2014/main" id="{198C1DCC-B19D-4742-AA8A-BE0B5A98D8FE}"/>
              </a:ext>
            </a:extLst>
          </p:cNvPr>
          <p:cNvSpPr/>
          <p:nvPr/>
        </p:nvSpPr>
        <p:spPr>
          <a:xfrm>
            <a:off x="6322400" y="2043976"/>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D4FFA33E-7397-4CEB-9FD2-FD1D4B5EBE45}"/>
              </a:ext>
            </a:extLst>
          </p:cNvPr>
          <p:cNvSpPr txBox="1">
            <a:spLocks/>
          </p:cNvSpPr>
          <p:nvPr/>
        </p:nvSpPr>
        <p:spPr>
          <a:xfrm>
            <a:off x="-11914" y="-4180"/>
            <a:ext cx="12192001" cy="424732"/>
          </a:xfrm>
          <a:prstGeom prst="rect">
            <a:avLst/>
          </a:prstGeom>
          <a:solidFill>
            <a:schemeClr val="tx1"/>
          </a:solidFill>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solidFill>
                  <a:schemeClr val="bg1"/>
                </a:solidFill>
              </a:rPr>
              <a:t>What is the physiology of Mobitz I (2</a:t>
            </a:r>
            <a:r>
              <a:rPr lang="en-US" sz="2400" baseline="30000">
                <a:solidFill>
                  <a:schemeClr val="bg1"/>
                </a:solidFill>
              </a:rPr>
              <a:t>nd</a:t>
            </a:r>
            <a:r>
              <a:rPr lang="en-US" sz="2400">
                <a:solidFill>
                  <a:schemeClr val="bg1"/>
                </a:solidFill>
              </a:rPr>
              <a:t> degree, type I)?</a:t>
            </a:r>
          </a:p>
        </p:txBody>
      </p:sp>
      <p:grpSp>
        <p:nvGrpSpPr>
          <p:cNvPr id="13" name="Group 12">
            <a:extLst>
              <a:ext uri="{FF2B5EF4-FFF2-40B4-BE49-F238E27FC236}">
                <a16:creationId xmlns:a16="http://schemas.microsoft.com/office/drawing/2014/main" id="{9BD24F73-CB05-4D20-8F78-64D760DB5C8E}"/>
              </a:ext>
            </a:extLst>
          </p:cNvPr>
          <p:cNvGrpSpPr/>
          <p:nvPr/>
        </p:nvGrpSpPr>
        <p:grpSpPr>
          <a:xfrm>
            <a:off x="10621647" y="6356152"/>
            <a:ext cx="1558440" cy="369332"/>
            <a:chOff x="5180330" y="2604254"/>
            <a:chExt cx="1558440" cy="369332"/>
          </a:xfrm>
        </p:grpSpPr>
        <p:sp>
          <p:nvSpPr>
            <p:cNvPr id="15" name="Rectangle: Rounded Corners 68">
              <a:extLst>
                <a:ext uri="{FF2B5EF4-FFF2-40B4-BE49-F238E27FC236}">
                  <a16:creationId xmlns:a16="http://schemas.microsoft.com/office/drawing/2014/main" id="{60436F91-07AC-C279-446E-D1CAA35BA806}"/>
                </a:ext>
              </a:extLst>
            </p:cNvPr>
            <p:cNvSpPr/>
            <p:nvPr/>
          </p:nvSpPr>
          <p:spPr>
            <a:xfrm>
              <a:off x="5842000" y="2621280"/>
              <a:ext cx="335280" cy="335280"/>
            </a:xfrm>
            <a:prstGeom prst="roundRect">
              <a:avLst/>
            </a:prstGeom>
            <a:solidFill>
              <a:srgbClr val="46B0F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E261270-DB33-4E35-FF30-8FCCE573D56B}"/>
                </a:ext>
              </a:extLst>
            </p:cNvPr>
            <p:cNvSpPr txBox="1"/>
            <p:nvPr/>
          </p:nvSpPr>
          <p:spPr>
            <a:xfrm>
              <a:off x="5180330" y="2604254"/>
              <a:ext cx="1558440" cy="369332"/>
            </a:xfrm>
            <a:prstGeom prst="rect">
              <a:avLst/>
            </a:prstGeom>
            <a:noFill/>
          </p:spPr>
          <p:txBody>
            <a:bodyPr wrap="none" rtlCol="0">
              <a:spAutoFit/>
            </a:bodyPr>
            <a:lstStyle/>
            <a:p>
              <a:r>
                <a:rPr lang="en-US">
                  <a:latin typeface="Roboto" panose="02000000000000000000" pitchFamily="2" charset="0"/>
                  <a:ea typeface="Roboto" panose="02000000000000000000" pitchFamily="2" charset="0"/>
                </a:rPr>
                <a:t>teach</a:t>
              </a:r>
              <a:r>
                <a:rPr lang="en-US" sz="1200">
                  <a:latin typeface="Roboto" panose="02000000000000000000" pitchFamily="2" charset="0"/>
                  <a:ea typeface="Roboto" panose="02000000000000000000" pitchFamily="2" charset="0"/>
                </a:rPr>
                <a:t> </a:t>
              </a:r>
              <a:r>
                <a:rPr lang="en-US">
                  <a:solidFill>
                    <a:schemeClr val="bg1"/>
                  </a:solidFill>
                  <a:latin typeface="Roboto" panose="02000000000000000000" pitchFamily="2" charset="0"/>
                  <a:ea typeface="Roboto" panose="02000000000000000000" pitchFamily="2" charset="0"/>
                </a:rPr>
                <a:t>IM</a:t>
              </a:r>
              <a:r>
                <a:rPr lang="en-US" sz="1200">
                  <a:solidFill>
                    <a:schemeClr val="bg1"/>
                  </a:solidFill>
                  <a:latin typeface="Roboto" panose="02000000000000000000" pitchFamily="2" charset="0"/>
                  <a:ea typeface="Roboto" panose="02000000000000000000" pitchFamily="2" charset="0"/>
                </a:rPr>
                <a:t> </a:t>
              </a:r>
              <a:r>
                <a:rPr lang="en-US">
                  <a:latin typeface="Roboto" panose="02000000000000000000" pitchFamily="2" charset="0"/>
                  <a:ea typeface="Roboto" panose="02000000000000000000" pitchFamily="2" charset="0"/>
                </a:rPr>
                <a:t>.org </a:t>
              </a:r>
            </a:p>
          </p:txBody>
        </p:sp>
      </p:grpSp>
      <p:pic>
        <p:nvPicPr>
          <p:cNvPr id="10" name="Picture 9">
            <a:extLst>
              <a:ext uri="{FF2B5EF4-FFF2-40B4-BE49-F238E27FC236}">
                <a16:creationId xmlns:a16="http://schemas.microsoft.com/office/drawing/2014/main" id="{7C5902F5-3F97-44AD-949E-E260E4C572F7}"/>
              </a:ext>
            </a:extLst>
          </p:cNvPr>
          <p:cNvPicPr>
            <a:picLocks noChangeAspect="1"/>
          </p:cNvPicPr>
          <p:nvPr/>
        </p:nvPicPr>
        <p:blipFill>
          <a:blip r:embed="rId3"/>
          <a:stretch>
            <a:fillRect/>
          </a:stretch>
        </p:blipFill>
        <p:spPr>
          <a:xfrm>
            <a:off x="304800" y="4252520"/>
            <a:ext cx="5791200" cy="942975"/>
          </a:xfrm>
          <a:prstGeom prst="rect">
            <a:avLst/>
          </a:prstGeom>
        </p:spPr>
      </p:pic>
      <p:sp>
        <p:nvSpPr>
          <p:cNvPr id="21" name="Lightning Bolt 20">
            <a:extLst>
              <a:ext uri="{FF2B5EF4-FFF2-40B4-BE49-F238E27FC236}">
                <a16:creationId xmlns:a16="http://schemas.microsoft.com/office/drawing/2014/main" id="{DC15407B-1ABD-4A81-BE03-7A33EAFB7A2D}"/>
              </a:ext>
            </a:extLst>
          </p:cNvPr>
          <p:cNvSpPr/>
          <p:nvPr/>
        </p:nvSpPr>
        <p:spPr>
          <a:xfrm>
            <a:off x="6330198" y="2067220"/>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ghtning Bolt 21">
            <a:extLst>
              <a:ext uri="{FF2B5EF4-FFF2-40B4-BE49-F238E27FC236}">
                <a16:creationId xmlns:a16="http://schemas.microsoft.com/office/drawing/2014/main" id="{3B078935-86C6-45EE-8927-56B24E513639}"/>
              </a:ext>
            </a:extLst>
          </p:cNvPr>
          <p:cNvSpPr/>
          <p:nvPr/>
        </p:nvSpPr>
        <p:spPr>
          <a:xfrm>
            <a:off x="6326008" y="2061603"/>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184E264-2718-435F-AA1E-A031CAE2CB4F}"/>
              </a:ext>
            </a:extLst>
          </p:cNvPr>
          <p:cNvSpPr/>
          <p:nvPr/>
        </p:nvSpPr>
        <p:spPr>
          <a:xfrm>
            <a:off x="7727096" y="3208364"/>
            <a:ext cx="320948" cy="26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ightning Bolt 23">
            <a:extLst>
              <a:ext uri="{FF2B5EF4-FFF2-40B4-BE49-F238E27FC236}">
                <a16:creationId xmlns:a16="http://schemas.microsoft.com/office/drawing/2014/main" id="{6491E4A6-3946-4FAF-B418-A68108D115EB}"/>
              </a:ext>
            </a:extLst>
          </p:cNvPr>
          <p:cNvSpPr/>
          <p:nvPr/>
        </p:nvSpPr>
        <p:spPr>
          <a:xfrm>
            <a:off x="7794119" y="3303473"/>
            <a:ext cx="304133" cy="256628"/>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ghtning Bolt 24">
            <a:extLst>
              <a:ext uri="{FF2B5EF4-FFF2-40B4-BE49-F238E27FC236}">
                <a16:creationId xmlns:a16="http://schemas.microsoft.com/office/drawing/2014/main" id="{5E4B39A1-B869-43A1-9262-C60ADD4C5030}"/>
              </a:ext>
            </a:extLst>
          </p:cNvPr>
          <p:cNvSpPr/>
          <p:nvPr/>
        </p:nvSpPr>
        <p:spPr>
          <a:xfrm>
            <a:off x="7776029" y="3300686"/>
            <a:ext cx="304133" cy="256628"/>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ightning Bolt 25">
            <a:extLst>
              <a:ext uri="{FF2B5EF4-FFF2-40B4-BE49-F238E27FC236}">
                <a16:creationId xmlns:a16="http://schemas.microsoft.com/office/drawing/2014/main" id="{058FB175-86D2-4C39-AA07-EDF65ED0A6A2}"/>
              </a:ext>
            </a:extLst>
          </p:cNvPr>
          <p:cNvSpPr/>
          <p:nvPr/>
        </p:nvSpPr>
        <p:spPr>
          <a:xfrm>
            <a:off x="6330198" y="2067220"/>
            <a:ext cx="201649" cy="327321"/>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ightning Bolt 26">
            <a:extLst>
              <a:ext uri="{FF2B5EF4-FFF2-40B4-BE49-F238E27FC236}">
                <a16:creationId xmlns:a16="http://schemas.microsoft.com/office/drawing/2014/main" id="{B7B68915-E6A6-4E73-9427-9F7320F22064}"/>
              </a:ext>
            </a:extLst>
          </p:cNvPr>
          <p:cNvSpPr/>
          <p:nvPr/>
        </p:nvSpPr>
        <p:spPr>
          <a:xfrm>
            <a:off x="6326008" y="2061603"/>
            <a:ext cx="210031" cy="340926"/>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38265D7-3ADD-4063-990C-11F72655CECC}"/>
              </a:ext>
            </a:extLst>
          </p:cNvPr>
          <p:cNvSpPr/>
          <p:nvPr/>
        </p:nvSpPr>
        <p:spPr>
          <a:xfrm>
            <a:off x="7727096" y="3208364"/>
            <a:ext cx="320948" cy="26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ghtning Bolt 28">
            <a:extLst>
              <a:ext uri="{FF2B5EF4-FFF2-40B4-BE49-F238E27FC236}">
                <a16:creationId xmlns:a16="http://schemas.microsoft.com/office/drawing/2014/main" id="{A28BA480-60AB-4762-A5D6-4664169B5458}"/>
              </a:ext>
            </a:extLst>
          </p:cNvPr>
          <p:cNvSpPr/>
          <p:nvPr/>
        </p:nvSpPr>
        <p:spPr>
          <a:xfrm>
            <a:off x="7794119" y="3303473"/>
            <a:ext cx="304133" cy="256628"/>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ghtning Bolt 29">
            <a:extLst>
              <a:ext uri="{FF2B5EF4-FFF2-40B4-BE49-F238E27FC236}">
                <a16:creationId xmlns:a16="http://schemas.microsoft.com/office/drawing/2014/main" id="{B206EFC9-E8CD-4979-A93B-98997B61F074}"/>
              </a:ext>
            </a:extLst>
          </p:cNvPr>
          <p:cNvSpPr/>
          <p:nvPr/>
        </p:nvSpPr>
        <p:spPr>
          <a:xfrm>
            <a:off x="7776029" y="3300686"/>
            <a:ext cx="304133" cy="256628"/>
          </a:xfrm>
          <a:prstGeom prst="lightningBol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A93F2EEB-9E44-4FE1-8EF6-8ADACCDBB6D8}"/>
              </a:ext>
            </a:extLst>
          </p:cNvPr>
          <p:cNvGrpSpPr/>
          <p:nvPr/>
        </p:nvGrpSpPr>
        <p:grpSpPr>
          <a:xfrm>
            <a:off x="706127" y="3356660"/>
            <a:ext cx="1488561" cy="1089541"/>
            <a:chOff x="706127" y="3356660"/>
            <a:chExt cx="1488561" cy="1089541"/>
          </a:xfrm>
        </p:grpSpPr>
        <p:sp>
          <p:nvSpPr>
            <p:cNvPr id="33" name="TextBox 32">
              <a:extLst>
                <a:ext uri="{FF2B5EF4-FFF2-40B4-BE49-F238E27FC236}">
                  <a16:creationId xmlns:a16="http://schemas.microsoft.com/office/drawing/2014/main" id="{3061BF95-3BA2-4B20-991D-58D30B76D665}"/>
                </a:ext>
              </a:extLst>
            </p:cNvPr>
            <p:cNvSpPr txBox="1"/>
            <p:nvPr/>
          </p:nvSpPr>
          <p:spPr>
            <a:xfrm>
              <a:off x="706127" y="3356660"/>
              <a:ext cx="386570" cy="369332"/>
            </a:xfrm>
            <a:prstGeom prst="rect">
              <a:avLst/>
            </a:prstGeom>
            <a:noFill/>
          </p:spPr>
          <p:txBody>
            <a:bodyPr wrap="square" rtlCol="0">
              <a:spAutoFit/>
            </a:bodyPr>
            <a:lstStyle/>
            <a:p>
              <a:r>
                <a:rPr lang="en-US">
                  <a:solidFill>
                    <a:schemeClr val="accent1"/>
                  </a:solidFill>
                </a:rPr>
                <a:t>P</a:t>
              </a:r>
            </a:p>
          </p:txBody>
        </p:sp>
        <p:sp>
          <p:nvSpPr>
            <p:cNvPr id="34" name="TextBox 33">
              <a:extLst>
                <a:ext uri="{FF2B5EF4-FFF2-40B4-BE49-F238E27FC236}">
                  <a16:creationId xmlns:a16="http://schemas.microsoft.com/office/drawing/2014/main" id="{56E2B28E-29C6-4A8E-A65B-CD83AFF5D9B6}"/>
                </a:ext>
              </a:extLst>
            </p:cNvPr>
            <p:cNvSpPr txBox="1"/>
            <p:nvPr/>
          </p:nvSpPr>
          <p:spPr>
            <a:xfrm>
              <a:off x="1247593" y="3561983"/>
              <a:ext cx="947095" cy="369332"/>
            </a:xfrm>
            <a:prstGeom prst="rect">
              <a:avLst/>
            </a:prstGeom>
            <a:noFill/>
          </p:spPr>
          <p:txBody>
            <a:bodyPr wrap="square" rtlCol="0">
              <a:spAutoFit/>
            </a:bodyPr>
            <a:lstStyle/>
            <a:p>
              <a:r>
                <a:rPr lang="en-US">
                  <a:solidFill>
                    <a:srgbClr val="00B050"/>
                  </a:solidFill>
                </a:rPr>
                <a:t>QRS</a:t>
              </a:r>
            </a:p>
          </p:txBody>
        </p:sp>
        <p:cxnSp>
          <p:nvCxnSpPr>
            <p:cNvPr id="39" name="Straight Arrow Connector 38">
              <a:extLst>
                <a:ext uri="{FF2B5EF4-FFF2-40B4-BE49-F238E27FC236}">
                  <a16:creationId xmlns:a16="http://schemas.microsoft.com/office/drawing/2014/main" id="{5A080774-A03A-462E-9C1A-A56D93D809EB}"/>
                </a:ext>
              </a:extLst>
            </p:cNvPr>
            <p:cNvCxnSpPr>
              <a:cxnSpLocks/>
            </p:cNvCxnSpPr>
            <p:nvPr/>
          </p:nvCxnSpPr>
          <p:spPr>
            <a:xfrm>
              <a:off x="859210" y="3752565"/>
              <a:ext cx="0" cy="69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E02602D-D2D4-4827-BC80-52E5F92FBAAB}"/>
                </a:ext>
              </a:extLst>
            </p:cNvPr>
            <p:cNvCxnSpPr/>
            <p:nvPr/>
          </p:nvCxnSpPr>
          <p:spPr>
            <a:xfrm>
              <a:off x="1482239" y="4063765"/>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41" name="Straight Connector 40">
              <a:extLst>
                <a:ext uri="{FF2B5EF4-FFF2-40B4-BE49-F238E27FC236}">
                  <a16:creationId xmlns:a16="http://schemas.microsoft.com/office/drawing/2014/main" id="{28EDBDEA-23DF-4C1D-AE60-EC4ECDD8F3EA}"/>
                </a:ext>
              </a:extLst>
            </p:cNvPr>
            <p:cNvCxnSpPr>
              <a:cxnSpLocks/>
            </p:cNvCxnSpPr>
            <p:nvPr/>
          </p:nvCxnSpPr>
          <p:spPr>
            <a:xfrm>
              <a:off x="849633" y="3761510"/>
              <a:ext cx="632606" cy="302255"/>
            </a:xfrm>
            <a:prstGeom prst="line">
              <a:avLst/>
            </a:prstGeom>
          </p:spPr>
          <p:style>
            <a:lnRef idx="1">
              <a:schemeClr val="dk1"/>
            </a:lnRef>
            <a:fillRef idx="0">
              <a:schemeClr val="dk1"/>
            </a:fillRef>
            <a:effectRef idx="0">
              <a:schemeClr val="dk1"/>
            </a:effectRef>
            <a:fontRef idx="minor">
              <a:schemeClr val="tx1"/>
            </a:fontRef>
          </p:style>
        </p:cxnSp>
      </p:grpSp>
      <p:grpSp>
        <p:nvGrpSpPr>
          <p:cNvPr id="48" name="Group 47">
            <a:extLst>
              <a:ext uri="{FF2B5EF4-FFF2-40B4-BE49-F238E27FC236}">
                <a16:creationId xmlns:a16="http://schemas.microsoft.com/office/drawing/2014/main" id="{E2D22488-C14F-48AD-BCEB-990746C40586}"/>
              </a:ext>
            </a:extLst>
          </p:cNvPr>
          <p:cNvGrpSpPr/>
          <p:nvPr/>
        </p:nvGrpSpPr>
        <p:grpSpPr>
          <a:xfrm>
            <a:off x="2071143" y="3385277"/>
            <a:ext cx="1500199" cy="1057876"/>
            <a:chOff x="2071143" y="3385277"/>
            <a:chExt cx="1500199" cy="1057876"/>
          </a:xfrm>
        </p:grpSpPr>
        <p:sp>
          <p:nvSpPr>
            <p:cNvPr id="36" name="TextBox 35">
              <a:extLst>
                <a:ext uri="{FF2B5EF4-FFF2-40B4-BE49-F238E27FC236}">
                  <a16:creationId xmlns:a16="http://schemas.microsoft.com/office/drawing/2014/main" id="{B77A2A03-D133-461A-B157-31E1C5563A88}"/>
                </a:ext>
              </a:extLst>
            </p:cNvPr>
            <p:cNvSpPr txBox="1"/>
            <p:nvPr/>
          </p:nvSpPr>
          <p:spPr>
            <a:xfrm>
              <a:off x="2071143" y="3385277"/>
              <a:ext cx="386570" cy="369332"/>
            </a:xfrm>
            <a:prstGeom prst="rect">
              <a:avLst/>
            </a:prstGeom>
            <a:noFill/>
          </p:spPr>
          <p:txBody>
            <a:bodyPr wrap="square" rtlCol="0">
              <a:spAutoFit/>
            </a:bodyPr>
            <a:lstStyle/>
            <a:p>
              <a:r>
                <a:rPr lang="en-US">
                  <a:solidFill>
                    <a:srgbClr val="0070C0"/>
                  </a:solidFill>
                </a:rPr>
                <a:t>P</a:t>
              </a:r>
            </a:p>
          </p:txBody>
        </p:sp>
        <p:sp>
          <p:nvSpPr>
            <p:cNvPr id="37" name="TextBox 36">
              <a:extLst>
                <a:ext uri="{FF2B5EF4-FFF2-40B4-BE49-F238E27FC236}">
                  <a16:creationId xmlns:a16="http://schemas.microsoft.com/office/drawing/2014/main" id="{149921D6-AE63-4717-B2E5-CCA2576D734B}"/>
                </a:ext>
              </a:extLst>
            </p:cNvPr>
            <p:cNvSpPr txBox="1"/>
            <p:nvPr/>
          </p:nvSpPr>
          <p:spPr>
            <a:xfrm>
              <a:off x="2624247" y="3613484"/>
              <a:ext cx="947095" cy="369332"/>
            </a:xfrm>
            <a:prstGeom prst="rect">
              <a:avLst/>
            </a:prstGeom>
            <a:noFill/>
          </p:spPr>
          <p:txBody>
            <a:bodyPr wrap="square" rtlCol="0">
              <a:spAutoFit/>
            </a:bodyPr>
            <a:lstStyle/>
            <a:p>
              <a:r>
                <a:rPr lang="en-US">
                  <a:solidFill>
                    <a:srgbClr val="00B050"/>
                  </a:solidFill>
                </a:rPr>
                <a:t>QRS</a:t>
              </a:r>
            </a:p>
          </p:txBody>
        </p:sp>
        <p:cxnSp>
          <p:nvCxnSpPr>
            <p:cNvPr id="42" name="Straight Arrow Connector 41">
              <a:extLst>
                <a:ext uri="{FF2B5EF4-FFF2-40B4-BE49-F238E27FC236}">
                  <a16:creationId xmlns:a16="http://schemas.microsoft.com/office/drawing/2014/main" id="{2361A61A-084D-4A64-970E-45B333B5BE4F}"/>
                </a:ext>
              </a:extLst>
            </p:cNvPr>
            <p:cNvCxnSpPr>
              <a:cxnSpLocks/>
            </p:cNvCxnSpPr>
            <p:nvPr/>
          </p:nvCxnSpPr>
          <p:spPr>
            <a:xfrm>
              <a:off x="2281647" y="3749517"/>
              <a:ext cx="0" cy="69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6758D99-DE77-420B-B7B4-CE90AA89F402}"/>
                </a:ext>
              </a:extLst>
            </p:cNvPr>
            <p:cNvCxnSpPr/>
            <p:nvPr/>
          </p:nvCxnSpPr>
          <p:spPr>
            <a:xfrm>
              <a:off x="2904676" y="4060717"/>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EC86999C-E3FF-436A-9E3E-88600D2E1BB9}"/>
                </a:ext>
              </a:extLst>
            </p:cNvPr>
            <p:cNvCxnSpPr>
              <a:cxnSpLocks/>
            </p:cNvCxnSpPr>
            <p:nvPr/>
          </p:nvCxnSpPr>
          <p:spPr>
            <a:xfrm>
              <a:off x="2272070" y="3758462"/>
              <a:ext cx="632606" cy="302255"/>
            </a:xfrm>
            <a:prstGeom prst="line">
              <a:avLst/>
            </a:prstGeom>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96D171BC-4E3C-41D7-B295-E3264506ABA2}"/>
              </a:ext>
            </a:extLst>
          </p:cNvPr>
          <p:cNvGrpSpPr/>
          <p:nvPr/>
        </p:nvGrpSpPr>
        <p:grpSpPr>
          <a:xfrm>
            <a:off x="3553168" y="3394466"/>
            <a:ext cx="1495115" cy="1070413"/>
            <a:chOff x="3553168" y="3394466"/>
            <a:chExt cx="1495115" cy="1070413"/>
          </a:xfrm>
        </p:grpSpPr>
        <p:sp>
          <p:nvSpPr>
            <p:cNvPr id="35" name="TextBox 34">
              <a:extLst>
                <a:ext uri="{FF2B5EF4-FFF2-40B4-BE49-F238E27FC236}">
                  <a16:creationId xmlns:a16="http://schemas.microsoft.com/office/drawing/2014/main" id="{80458A2F-0C2D-4783-9D48-5722651E10B5}"/>
                </a:ext>
              </a:extLst>
            </p:cNvPr>
            <p:cNvSpPr txBox="1"/>
            <p:nvPr/>
          </p:nvSpPr>
          <p:spPr>
            <a:xfrm>
              <a:off x="4101188" y="3629781"/>
              <a:ext cx="947095" cy="400110"/>
            </a:xfrm>
            <a:prstGeom prst="rect">
              <a:avLst/>
            </a:prstGeom>
            <a:noFill/>
          </p:spPr>
          <p:txBody>
            <a:bodyPr wrap="square" rtlCol="0">
              <a:spAutoFit/>
            </a:bodyPr>
            <a:lstStyle/>
            <a:p>
              <a:r>
                <a:rPr lang="en-US" sz="2000" b="1">
                  <a:solidFill>
                    <a:srgbClr val="FF0000"/>
                  </a:solidFill>
                </a:rPr>
                <a:t>???</a:t>
              </a:r>
            </a:p>
          </p:txBody>
        </p:sp>
        <p:sp>
          <p:nvSpPr>
            <p:cNvPr id="38" name="TextBox 37">
              <a:extLst>
                <a:ext uri="{FF2B5EF4-FFF2-40B4-BE49-F238E27FC236}">
                  <a16:creationId xmlns:a16="http://schemas.microsoft.com/office/drawing/2014/main" id="{01AAE44F-EDC8-4044-9B5E-A79384FB0497}"/>
                </a:ext>
              </a:extLst>
            </p:cNvPr>
            <p:cNvSpPr txBox="1"/>
            <p:nvPr/>
          </p:nvSpPr>
          <p:spPr>
            <a:xfrm>
              <a:off x="3553168" y="3394466"/>
              <a:ext cx="386570" cy="369332"/>
            </a:xfrm>
            <a:prstGeom prst="rect">
              <a:avLst/>
            </a:prstGeom>
            <a:noFill/>
          </p:spPr>
          <p:txBody>
            <a:bodyPr wrap="square" rtlCol="0">
              <a:spAutoFit/>
            </a:bodyPr>
            <a:lstStyle/>
            <a:p>
              <a:r>
                <a:rPr lang="en-US">
                  <a:solidFill>
                    <a:srgbClr val="0070C0"/>
                  </a:solidFill>
                </a:rPr>
                <a:t>P</a:t>
              </a:r>
            </a:p>
          </p:txBody>
        </p:sp>
        <p:cxnSp>
          <p:nvCxnSpPr>
            <p:cNvPr id="45" name="Straight Arrow Connector 44">
              <a:extLst>
                <a:ext uri="{FF2B5EF4-FFF2-40B4-BE49-F238E27FC236}">
                  <a16:creationId xmlns:a16="http://schemas.microsoft.com/office/drawing/2014/main" id="{5BAB2A46-707A-441C-94DC-3EA4CFA9B016}"/>
                </a:ext>
              </a:extLst>
            </p:cNvPr>
            <p:cNvCxnSpPr>
              <a:cxnSpLocks/>
            </p:cNvCxnSpPr>
            <p:nvPr/>
          </p:nvCxnSpPr>
          <p:spPr>
            <a:xfrm>
              <a:off x="3714276" y="3771243"/>
              <a:ext cx="0" cy="693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3E35751-DAD6-410D-918D-BE368B713221}"/>
                </a:ext>
              </a:extLst>
            </p:cNvPr>
            <p:cNvCxnSpPr>
              <a:cxnSpLocks/>
            </p:cNvCxnSpPr>
            <p:nvPr/>
          </p:nvCxnSpPr>
          <p:spPr>
            <a:xfrm>
              <a:off x="3704699" y="3780188"/>
              <a:ext cx="632606" cy="30225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6576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par>
                          <p:cTn id="15" fill="hold">
                            <p:stCondLst>
                              <p:cond delay="0"/>
                            </p:stCondLst>
                            <p:childTnLst>
                              <p:par>
                                <p:cTn id="16" presetID="0" presetClass="path" presetSubtype="0" accel="50000" decel="50000" fill="hold" grpId="1" nodeType="afterEffect">
                                  <p:stCondLst>
                                    <p:cond delay="0"/>
                                  </p:stCondLst>
                                  <p:childTnLst>
                                    <p:animMotion origin="layout" path="M -0.00364 -0.01134 L -0.00364 -0.01111 C -0.00208 -0.0125 -0.00039 -0.01365 0.00131 -0.01458 C 0.00209 -0.01527 0.003 -0.01504 0.00378 -0.01574 C 0.0056 -0.01736 0.00704 -0.01967 0.00886 -0.02129 C 0.01003 -0.02268 0.01133 -0.02361 0.0125 -0.02477 C 0.0155 -0.02754 0.01537 -0.02801 0.01823 -0.03032 C 0.01875 -0.03078 0.01941 -0.03102 0.02006 -0.03125 C 0.02214 -0.03287 0.02409 -0.03449 0.02631 -0.03588 C 0.02878 -0.03727 0.03138 -0.03796 0.03386 -0.03912 C 0.03633 -0.04051 0.03881 -0.04236 0.04128 -0.04352 C 0.04844 -0.04722 0.04779 -0.04676 0.05443 -0.04791 C 0.07045 -0.04722 0.08659 -0.04791 0.10261 -0.04583 C 0.10586 -0.04537 0.10873 -0.0419 0.11198 -0.04027 C 0.11355 -0.03935 0.11524 -0.03865 0.11693 -0.03796 C 0.11901 -0.03588 0.12071 -0.03426 0.12253 -0.03125 C 0.1237 -0.02963 0.12461 -0.02754 0.12566 -0.02569 C 0.13021 -0.01852 0.12787 -0.02453 0.13125 -0.01458 C 0.13256 -0.01111 0.13503 -0.00347 0.13503 -0.00324 C 0.14024 0.03357 0.13581 -0.00162 0.13816 0.02523 C 0.13868 0.03125 0.14011 0.04306 0.14011 0.04329 C 0.13985 0.05463 0.14024 0.06621 0.13946 0.07755 C 0.13894 0.08449 0.13737 0.09098 0.13633 0.09746 C 0.13594 0.10023 0.13542 0.10278 0.13503 0.10533 C 0.13464 0.10834 0.13425 0.11135 0.13386 0.11412 C 0.13321 0.11713 0.13256 0.12014 0.13191 0.12315 C 0.13125 0.12639 0.13086 0.12986 0.13008 0.1331 C 0.12956 0.13496 0.12774 0.13982 0.12696 0.1419 C 0.12644 0.15 0.1267 0.15023 0.12566 0.15648 C 0.12552 0.15764 0.12539 0.1588 0.125 0.15973 C 0.12305 0.16435 0.12318 0.15996 0.12318 0.1632 " pathEditMode="relative" rAng="0" ptsTypes="AAAAAAAAAAAAAAAAAAAAAAAAAAAAAAA">
                                      <p:cBhvr>
                                        <p:cTn id="17" dur="1500" fill="hold"/>
                                        <p:tgtEl>
                                          <p:spTgt spid="22"/>
                                        </p:tgtEl>
                                        <p:attrNameLst>
                                          <p:attrName>ppt_x</p:attrName>
                                          <p:attrName>ppt_y</p:attrName>
                                        </p:attrNameLst>
                                      </p:cBhvr>
                                      <p:rCtr x="7187" y="6898"/>
                                    </p:animMotion>
                                  </p:childTnLst>
                                </p:cTn>
                              </p:par>
                              <p:par>
                                <p:cTn id="18" presetID="0" presetClass="path" presetSubtype="0" accel="50000" decel="50000" fill="hold" grpId="1" nodeType="withEffect">
                                  <p:stCondLst>
                                    <p:cond delay="0"/>
                                  </p:stCondLst>
                                  <p:childTnLst>
                                    <p:animMotion origin="layout" path="M -0.00104 -0.00069 L -0.00104 -0.00046 C -0.00143 0.00255 -0.00182 0.00579 -0.00234 0.00926 C -0.00247 0.01042 -0.00273 0.01134 -0.00286 0.0125 C -0.00481 0.02546 -0.00442 0.02269 -0.00533 0.03241 C -0.00494 0.05347 -0.0052 0.05278 -0.00416 0.06806 C -0.00403 0.0706 -0.00338 0.07824 -0.00286 0.08148 C -0.00234 0.08472 -0.00169 0.0882 -0.00104 0.09144 C -0.00026 0.09468 0.00039 0.09815 0.00144 0.10139 C 0.00456 0.11065 0.00704 0.11667 0.01146 0.12361 C 0.01329 0.12639 0.01524 0.12894 0.01706 0.13125 C 0.02149 0.13704 0.02566 0.14306 0.03021 0.14792 C 0.03125 0.14908 0.03217 0.15046 0.03334 0.15139 C 0.03451 0.15232 0.03594 0.15255 0.03711 0.15347 C 0.03776 0.15417 0.03829 0.15533 0.03894 0.15579 C 0.04219 0.15741 0.04558 0.15833 0.04896 0.15903 C 0.06016 0.16204 0.05482 0.16042 0.06524 0.16366 C 0.06888 0.1632 0.07266 0.16296 0.07644 0.1625 C 0.07735 0.16227 0.07813 0.16158 0.07891 0.16134 C 0.08125 0.16088 0.08347 0.16065 0.08581 0.16019 C 0.0875 0.15949 0.08907 0.15833 0.09076 0.1581 C 0.10013 0.15579 0.10951 0.15741 0.11888 0.1581 C 0.12162 0.16134 0.12071 0.16158 0.12149 0.15463 " pathEditMode="relative" rAng="0" ptsTypes="AAAAAAAAAAAAAAAAAAAAAAA">
                                      <p:cBhvr>
                                        <p:cTn id="19" dur="1500" fill="hold"/>
                                        <p:tgtEl>
                                          <p:spTgt spid="21"/>
                                        </p:tgtEl>
                                        <p:attrNameLst>
                                          <p:attrName>ppt_x</p:attrName>
                                          <p:attrName>ppt_y</p:attrName>
                                        </p:attrNameLst>
                                      </p:cBhvr>
                                      <p:rCtr x="5911" y="8218"/>
                                    </p:animMotion>
                                  </p:childTnLst>
                                </p:cTn>
                              </p:par>
                            </p:childTnLst>
                          </p:cTn>
                        </p:par>
                        <p:par>
                          <p:cTn id="20" fill="hold">
                            <p:stCondLst>
                              <p:cond delay="1500"/>
                            </p:stCondLst>
                            <p:childTnLst>
                              <p:par>
                                <p:cTn id="21" presetID="1" presetClass="entr" presetSubtype="0" fill="hold" grpId="2"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par>
                          <p:cTn id="27" fill="hold">
                            <p:stCondLst>
                              <p:cond delay="1500"/>
                            </p:stCondLst>
                            <p:childTnLst>
                              <p:par>
                                <p:cTn id="28" presetID="27" presetClass="emph" presetSubtype="0" fill="remove" grpId="0" nodeType="afterEffect">
                                  <p:stCondLst>
                                    <p:cond delay="0"/>
                                  </p:stCondLst>
                                  <p:childTnLst>
                                    <p:animClr clrSpc="rgb" dir="cw">
                                      <p:cBhvr override="childStyle">
                                        <p:cTn id="29" dur="250" autoRev="1" fill="remove"/>
                                        <p:tgtEl>
                                          <p:spTgt spid="23"/>
                                        </p:tgtEl>
                                        <p:attrNameLst>
                                          <p:attrName>style.color</p:attrName>
                                        </p:attrNameLst>
                                      </p:cBhvr>
                                      <p:to>
                                        <a:schemeClr val="bg1"/>
                                      </p:to>
                                    </p:animClr>
                                    <p:animClr clrSpc="rgb" dir="cw">
                                      <p:cBhvr>
                                        <p:cTn id="30" dur="250" autoRev="1" fill="remove"/>
                                        <p:tgtEl>
                                          <p:spTgt spid="23"/>
                                        </p:tgtEl>
                                        <p:attrNameLst>
                                          <p:attrName>fillcolor</p:attrName>
                                        </p:attrNameLst>
                                      </p:cBhvr>
                                      <p:to>
                                        <a:schemeClr val="bg1"/>
                                      </p:to>
                                    </p:animClr>
                                    <p:set>
                                      <p:cBhvr>
                                        <p:cTn id="31" dur="250" autoRev="1" fill="remove"/>
                                        <p:tgtEl>
                                          <p:spTgt spid="23"/>
                                        </p:tgtEl>
                                        <p:attrNameLst>
                                          <p:attrName>fill.type</p:attrName>
                                        </p:attrNameLst>
                                      </p:cBhvr>
                                      <p:to>
                                        <p:strVal val="solid"/>
                                      </p:to>
                                    </p:set>
                                    <p:set>
                                      <p:cBhvr>
                                        <p:cTn id="32" dur="250" autoRev="1" fill="remove"/>
                                        <p:tgtEl>
                                          <p:spTgt spid="23"/>
                                        </p:tgtEl>
                                        <p:attrNameLst>
                                          <p:attrName>fill.on</p:attrName>
                                        </p:attrNameLst>
                                      </p:cBhvr>
                                      <p:to>
                                        <p:strVal val="true"/>
                                      </p:to>
                                    </p:set>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2000"/>
                            </p:stCondLst>
                            <p:childTnLst>
                              <p:par>
                                <p:cTn id="39" presetID="1" presetClass="exit" presetSubtype="0" fill="hold" grpId="1" nodeType="after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par>
                          <p:cTn id="41" fill="hold">
                            <p:stCondLst>
                              <p:cond delay="2000"/>
                            </p:stCondLst>
                            <p:childTnLst>
                              <p:par>
                                <p:cTn id="42" presetID="0" presetClass="path" presetSubtype="0" accel="50000" decel="50000" fill="hold" grpId="1" nodeType="afterEffect">
                                  <p:stCondLst>
                                    <p:cond delay="0"/>
                                  </p:stCondLst>
                                  <p:childTnLst>
                                    <p:animMotion origin="layout" path="M -4.16667E-7 0.00139 L -4.16667E-7 0.00162 C 0.00208 0.00764 0.00352 0.01481 0.00625 0.02014 C 0.01003 0.02801 0.01133 0.02986 0.01432 0.03796 C 0.01523 0.04051 0.01602 0.04306 0.0168 0.04583 C 0.02044 0.05856 0.01706 0.04931 0.01992 0.05694 C 0.02175 0.06968 0.01888 0.05023 0.0224 0.06806 C 0.02266 0.06921 0.02318 0.07639 0.0237 0.07801 C 0.02422 0.07963 0.025 0.08102 0.02552 0.08241 C 0.02682 0.08935 0.02526 0.08218 0.02865 0.0912 C 0.02917 0.09259 0.02943 0.09421 0.02995 0.09583 C 0.03047 0.09769 0.03112 0.09954 0.03177 0.10139 C 0.03359 0.10625 0.0362 0.11042 0.0375 0.11574 C 0.03919 0.12315 0.03958 0.12546 0.04245 0.13241 C 0.0444 0.13704 0.04662 0.14144 0.0487 0.14583 C 0.04987 0.14838 0.05104 0.15116 0.05247 0.15347 C 0.05352 0.15532 0.05456 0.15718 0.0556 0.15903 C 0.05651 0.16088 0.05716 0.16296 0.05807 0.16458 C 0.06029 0.16898 0.06263 0.17292 0.06497 0.17685 C 0.06576 0.17847 0.06654 0.18009 0.06745 0.18125 C 0.06888 0.18356 0.07044 0.18565 0.07188 0.18796 C 0.07565 0.19468 0.0793 0.20139 0.08307 0.2081 C 0.08385 0.20949 0.08464 0.21111 0.08555 0.2125 C 0.08906 0.21759 0.08945 0.21782 0.09245 0.22361 C 0.0944 0.22731 0.09609 0.23125 0.09805 0.23472 C 0.10143 0.24051 0.10586 0.24468 0.10872 0.25139 C 0.10938 0.25278 0.10977 0.25463 0.11055 0.25579 C 0.11276 0.2588 0.1151 0.26111 0.11745 0.26366 C 0.12083 0.26736 0.12604 0.27222 0.1293 0.27477 C 0.13125 0.27616 0.13307 0.27801 0.1349 0.27917 C 0.13841 0.28125 0.14193 0.28356 0.14557 0.28472 C 0.15065 0.28657 0.14766 0.28542 0.1543 0.28819 C 0.16758 0.28681 0.175 0.28773 0.1862 0.28356 C 0.18776 0.2831 0.18919 0.28218 0.19063 0.28148 C 0.19648 0.27083 0.19557 0.27662 0.19557 0.26574 " pathEditMode="relative" rAng="0" ptsTypes="AAAAAAAAAAAAAAAAAAAAAAAAAAAAAAAAAAA">
                                      <p:cBhvr>
                                        <p:cTn id="43" dur="1400" fill="hold"/>
                                        <p:tgtEl>
                                          <p:spTgt spid="25"/>
                                        </p:tgtEl>
                                        <p:attrNameLst>
                                          <p:attrName>ppt_x</p:attrName>
                                          <p:attrName>ppt_y</p:attrName>
                                        </p:attrNameLst>
                                      </p:cBhvr>
                                      <p:rCtr x="9779" y="14329"/>
                                    </p:animMotion>
                                  </p:childTnLst>
                                </p:cTn>
                              </p:par>
                              <p:par>
                                <p:cTn id="44" presetID="0" presetClass="path" presetSubtype="0" accel="50000" decel="50000" fill="hold" grpId="1" nodeType="withEffect">
                                  <p:stCondLst>
                                    <p:cond delay="0"/>
                                  </p:stCondLst>
                                  <p:childTnLst>
                                    <p:animMotion origin="layout" path="M 0.00039 -0.00023 L 0.00039 -2.96296E-6 C 0.00196 0.00185 0.00391 0.00371 0.00534 0.00625 C 0.00599 0.00741 0.00599 0.00949 0.00664 0.01088 C 0.00729 0.01227 0.00834 0.01273 0.00912 0.01412 C 0.01029 0.01644 0.0112 0.01922 0.01224 0.02199 C 0.01289 0.02361 0.01354 0.02547 0.01407 0.02755 C 0.01615 0.03449 0.01446 0.03172 0.01719 0.03866 C 0.01823 0.04098 0.0194 0.04283 0.02032 0.04514 C 0.02149 0.04769 0.0224 0.05047 0.02344 0.05301 C 0.02917 0.06551 0.02227 0.04746 0.02917 0.06412 C 0.02982 0.06574 0.03034 0.06783 0.03099 0.06968 C 0.03138 0.07107 0.03164 0.07269 0.03229 0.07408 C 0.03373 0.07801 0.03581 0.08125 0.03724 0.08519 C 0.03789 0.08681 0.03789 0.08912 0.03854 0.09074 C 0.03959 0.09398 0.04102 0.09676 0.04219 0.09977 C 0.04271 0.10255 0.04284 0.10579 0.04349 0.10857 C 0.04388 0.11019 0.04479 0.11135 0.04532 0.11297 C 0.0461 0.11482 0.04649 0.1169 0.04727 0.11852 C 0.05091 0.12755 0.05443 0.13079 0.05729 0.14306 C 0.0586 0.14885 0.05912 0.15139 0.06107 0.15741 C 0.06237 0.16158 0.06394 0.16551 0.06537 0.16968 C 0.06602 0.17385 0.06641 0.17801 0.06732 0.18195 C 0.06927 0.19051 0.07409 0.20741 0.07409 0.20764 C 0.07474 0.21459 0.07487 0.22176 0.07604 0.22848 C 0.07644 0.23125 0.07683 0.2338 0.07722 0.23635 C 0.07865 0.24422 0.08047 0.25162 0.08164 0.25973 L 0.0836 0.27292 C 0.08321 0.2794 0.08347 0.28426 0.08164 0.28959 C 0.08099 0.29167 0.08008 0.29352 0.07917 0.29514 C 0.07396 0.30348 0.07084 0.31088 0.06472 0.31412 C 0.0638 0.31459 0.06263 0.31505 0.06159 0.31528 C 0.0543 0.31574 0.04701 0.31598 0.03972 0.31644 C 0.0349 0.31551 0.03008 0.31551 0.02539 0.31412 C 0.02461 0.31389 0.02344 0.31181 0.02344 0.31204 " pathEditMode="relative" rAng="0" ptsTypes="AAAAAAAAAAAAAAAAAAAAAAAAAAAAAAAAAAA">
                                      <p:cBhvr>
                                        <p:cTn id="45" dur="1400" fill="hold"/>
                                        <p:tgtEl>
                                          <p:spTgt spid="24"/>
                                        </p:tgtEl>
                                        <p:attrNameLst>
                                          <p:attrName>ppt_x</p:attrName>
                                          <p:attrName>ppt_y</p:attrName>
                                        </p:attrNameLst>
                                      </p:cBhvr>
                                      <p:rCtr x="4154" y="15833"/>
                                    </p:animMotion>
                                  </p:childTnLst>
                                </p:cTn>
                              </p:par>
                            </p:childTnLst>
                          </p:cTn>
                        </p:par>
                        <p:par>
                          <p:cTn id="46" fill="hold">
                            <p:stCondLst>
                              <p:cond delay="3400"/>
                            </p:stCondLst>
                            <p:childTnLst>
                              <p:par>
                                <p:cTn id="47" presetID="1" presetClass="exit" presetSubtype="0" fill="hold" grpId="2" nodeType="afterEffect">
                                  <p:stCondLst>
                                    <p:cond delay="0"/>
                                  </p:stCondLst>
                                  <p:childTnLst>
                                    <p:set>
                                      <p:cBhvr>
                                        <p:cTn id="48" dur="1" fill="hold">
                                          <p:stCondLst>
                                            <p:cond delay="0"/>
                                          </p:stCondLst>
                                        </p:cTn>
                                        <p:tgtEl>
                                          <p:spTgt spid="24"/>
                                        </p:tgtEl>
                                        <p:attrNameLst>
                                          <p:attrName>style.visibility</p:attrName>
                                        </p:attrNameLst>
                                      </p:cBhvr>
                                      <p:to>
                                        <p:strVal val="hidden"/>
                                      </p:to>
                                    </p:set>
                                  </p:childTnLst>
                                </p:cTn>
                              </p:par>
                            </p:childTnLst>
                          </p:cTn>
                        </p:par>
                        <p:par>
                          <p:cTn id="49" fill="hold">
                            <p:stCondLst>
                              <p:cond delay="3400"/>
                            </p:stCondLst>
                            <p:childTnLst>
                              <p:par>
                                <p:cTn id="50" presetID="1" presetClass="exit" presetSubtype="0" fill="hold" grpId="2" nodeType="after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childTnLst>
                                </p:cTn>
                              </p:par>
                            </p:childTnLst>
                          </p:cTn>
                        </p:par>
                        <p:par>
                          <p:cTn id="54" fill="hold">
                            <p:stCondLst>
                              <p:cond delay="3400"/>
                            </p:stCondLst>
                            <p:childTnLst>
                              <p:par>
                                <p:cTn id="55" presetID="1"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par>
                          <p:cTn id="59" fill="hold">
                            <p:stCondLst>
                              <p:cond delay="3400"/>
                            </p:stCondLst>
                            <p:childTnLst>
                              <p:par>
                                <p:cTn id="60" presetID="0" presetClass="path" presetSubtype="0" accel="50000" decel="50000" fill="hold" grpId="1" nodeType="afterEffect">
                                  <p:stCondLst>
                                    <p:cond delay="0"/>
                                  </p:stCondLst>
                                  <p:childTnLst>
                                    <p:animMotion origin="layout" path="M -0.00364 -0.01134 L -0.00364 -0.01111 C -0.00208 -0.0125 -0.00039 -0.01365 0.00131 -0.01458 C 0.00209 -0.01527 0.003 -0.01504 0.00378 -0.01574 C 0.0056 -0.01736 0.00704 -0.01967 0.00886 -0.02129 C 0.01003 -0.02268 0.01133 -0.02361 0.0125 -0.02477 C 0.0155 -0.02754 0.01537 -0.02801 0.01823 -0.03032 C 0.01875 -0.03078 0.01941 -0.03102 0.02006 -0.03125 C 0.02214 -0.03287 0.02409 -0.03449 0.02631 -0.03588 C 0.02878 -0.03727 0.03138 -0.03796 0.03386 -0.03912 C 0.03633 -0.04051 0.03881 -0.04236 0.04128 -0.04352 C 0.04844 -0.04722 0.04779 -0.04676 0.05443 -0.04791 C 0.07045 -0.04722 0.08659 -0.04791 0.10261 -0.04583 C 0.10586 -0.04537 0.10873 -0.0419 0.11198 -0.04027 C 0.11355 -0.03935 0.11524 -0.03865 0.11693 -0.03796 C 0.11901 -0.03588 0.12071 -0.03426 0.12253 -0.03125 C 0.1237 -0.02963 0.12461 -0.02754 0.12566 -0.02569 C 0.13021 -0.01852 0.12787 -0.02453 0.13125 -0.01458 C 0.13256 -0.01111 0.13503 -0.00347 0.13503 -0.00324 C 0.14024 0.03357 0.13581 -0.00162 0.13816 0.02523 C 0.13868 0.03125 0.14011 0.04306 0.14011 0.04329 C 0.13985 0.05463 0.14024 0.06621 0.13946 0.07755 C 0.13894 0.08449 0.13737 0.09098 0.13633 0.09746 C 0.13594 0.10023 0.13542 0.10278 0.13503 0.10533 C 0.13464 0.10834 0.13425 0.11135 0.13386 0.11412 C 0.13321 0.11713 0.13256 0.12014 0.13191 0.12315 C 0.13125 0.12639 0.13086 0.12986 0.13008 0.1331 C 0.12956 0.13496 0.12774 0.13982 0.12696 0.1419 C 0.12644 0.15 0.1267 0.15023 0.12566 0.15648 C 0.12552 0.15764 0.12539 0.1588 0.125 0.15973 C 0.12305 0.16435 0.12318 0.15996 0.12318 0.1632 " pathEditMode="relative" rAng="0" ptsTypes="AAAAAAAAAAAAAAAAAAAAAAAAAAAAAAA">
                                      <p:cBhvr>
                                        <p:cTn id="61" dur="1300" fill="hold"/>
                                        <p:tgtEl>
                                          <p:spTgt spid="27"/>
                                        </p:tgtEl>
                                        <p:attrNameLst>
                                          <p:attrName>ppt_x</p:attrName>
                                          <p:attrName>ppt_y</p:attrName>
                                        </p:attrNameLst>
                                      </p:cBhvr>
                                      <p:rCtr x="7187" y="6898"/>
                                    </p:animMotion>
                                  </p:childTnLst>
                                </p:cTn>
                              </p:par>
                              <p:par>
                                <p:cTn id="62" presetID="0" presetClass="path" presetSubtype="0" accel="50000" decel="50000" fill="hold" grpId="1" nodeType="withEffect">
                                  <p:stCondLst>
                                    <p:cond delay="0"/>
                                  </p:stCondLst>
                                  <p:childTnLst>
                                    <p:animMotion origin="layout" path="M -0.00104 -0.00069 L -0.00104 -0.00046 C -0.00143 0.00255 -0.00182 0.00579 -0.00234 0.00926 C -0.00247 0.01042 -0.00273 0.01134 -0.00286 0.0125 C -0.00481 0.02546 -0.00442 0.02269 -0.00533 0.03241 C -0.00494 0.05347 -0.0052 0.05278 -0.00416 0.06806 C -0.00403 0.0706 -0.00338 0.07824 -0.00286 0.08148 C -0.00234 0.08472 -0.00169 0.0882 -0.00104 0.09144 C -0.00026 0.09468 0.00039 0.09815 0.00144 0.10139 C 0.00456 0.11065 0.00704 0.11667 0.01146 0.12361 C 0.01329 0.12639 0.01524 0.12894 0.01706 0.13125 C 0.02149 0.13704 0.02566 0.14306 0.03021 0.14792 C 0.03125 0.14908 0.03217 0.15046 0.03334 0.15139 C 0.03451 0.15232 0.03594 0.15255 0.03711 0.15347 C 0.03776 0.15417 0.03829 0.15533 0.03894 0.15579 C 0.04219 0.15741 0.04558 0.15833 0.04896 0.15903 C 0.06016 0.16204 0.05482 0.16042 0.06524 0.16366 C 0.06888 0.1632 0.07266 0.16296 0.07644 0.1625 C 0.07735 0.16227 0.07813 0.16158 0.07891 0.16134 C 0.08125 0.16088 0.08347 0.16065 0.08581 0.16019 C 0.0875 0.15949 0.08907 0.15833 0.09076 0.1581 C 0.10013 0.15579 0.10951 0.15741 0.11888 0.1581 C 0.12162 0.16134 0.12071 0.16158 0.12149 0.15463 " pathEditMode="relative" rAng="0" ptsTypes="AAAAAAAAAAAAAAAAAAAAAAA">
                                      <p:cBhvr>
                                        <p:cTn id="63" dur="1300" fill="hold"/>
                                        <p:tgtEl>
                                          <p:spTgt spid="26"/>
                                        </p:tgtEl>
                                        <p:attrNameLst>
                                          <p:attrName>ppt_x</p:attrName>
                                          <p:attrName>ppt_y</p:attrName>
                                        </p:attrNameLst>
                                      </p:cBhvr>
                                      <p:rCtr x="5911" y="8218"/>
                                    </p:animMotion>
                                  </p:childTnLst>
                                </p:cTn>
                              </p:par>
                            </p:childTnLst>
                          </p:cTn>
                        </p:par>
                        <p:par>
                          <p:cTn id="64" fill="hold">
                            <p:stCondLst>
                              <p:cond delay="4700"/>
                            </p:stCondLst>
                            <p:childTnLst>
                              <p:par>
                                <p:cTn id="65" presetID="1" presetClass="entr" presetSubtype="0" fill="hold" grpId="2" nodeType="after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xit" presetSubtype="0" fill="hold" grpId="2" nodeType="with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26"/>
                                        </p:tgtEl>
                                        <p:attrNameLst>
                                          <p:attrName>style.visibility</p:attrName>
                                        </p:attrNameLst>
                                      </p:cBhvr>
                                      <p:to>
                                        <p:strVal val="hidden"/>
                                      </p:to>
                                    </p:set>
                                  </p:childTnLst>
                                </p:cTn>
                              </p:par>
                            </p:childTnLst>
                          </p:cTn>
                        </p:par>
                        <p:par>
                          <p:cTn id="71" fill="hold">
                            <p:stCondLst>
                              <p:cond delay="4700"/>
                            </p:stCondLst>
                            <p:childTnLst>
                              <p:par>
                                <p:cTn id="72" presetID="27" presetClass="emph" presetSubtype="0" fill="remove" grpId="0" nodeType="afterEffect">
                                  <p:stCondLst>
                                    <p:cond delay="0"/>
                                  </p:stCondLst>
                                  <p:childTnLst>
                                    <p:animClr clrSpc="rgb" dir="cw">
                                      <p:cBhvr override="childStyle">
                                        <p:cTn id="73" dur="250" autoRev="1" fill="remove"/>
                                        <p:tgtEl>
                                          <p:spTgt spid="28"/>
                                        </p:tgtEl>
                                        <p:attrNameLst>
                                          <p:attrName>style.color</p:attrName>
                                        </p:attrNameLst>
                                      </p:cBhvr>
                                      <p:to>
                                        <a:schemeClr val="bg1"/>
                                      </p:to>
                                    </p:animClr>
                                    <p:animClr clrSpc="rgb" dir="cw">
                                      <p:cBhvr>
                                        <p:cTn id="74" dur="250" autoRev="1" fill="remove"/>
                                        <p:tgtEl>
                                          <p:spTgt spid="28"/>
                                        </p:tgtEl>
                                        <p:attrNameLst>
                                          <p:attrName>fillcolor</p:attrName>
                                        </p:attrNameLst>
                                      </p:cBhvr>
                                      <p:to>
                                        <a:schemeClr val="bg1"/>
                                      </p:to>
                                    </p:animClr>
                                    <p:set>
                                      <p:cBhvr>
                                        <p:cTn id="75" dur="250" autoRev="1" fill="remove"/>
                                        <p:tgtEl>
                                          <p:spTgt spid="28"/>
                                        </p:tgtEl>
                                        <p:attrNameLst>
                                          <p:attrName>fill.type</p:attrName>
                                        </p:attrNameLst>
                                      </p:cBhvr>
                                      <p:to>
                                        <p:strVal val="solid"/>
                                      </p:to>
                                    </p:set>
                                    <p:set>
                                      <p:cBhvr>
                                        <p:cTn id="76" dur="250" autoRev="1" fill="remove"/>
                                        <p:tgtEl>
                                          <p:spTgt spid="28"/>
                                        </p:tgtEl>
                                        <p:attrNameLst>
                                          <p:attrName>fill.on</p:attrName>
                                        </p:attrNameLst>
                                      </p:cBhvr>
                                      <p:to>
                                        <p:strVal val="true"/>
                                      </p:to>
                                    </p:set>
                                  </p:childTnLst>
                                </p:cTn>
                              </p:par>
                            </p:childTnLst>
                          </p:cTn>
                        </p:par>
                        <p:par>
                          <p:cTn id="77" fill="hold">
                            <p:stCondLst>
                              <p:cond delay="5200"/>
                            </p:stCondLst>
                            <p:childTnLst>
                              <p:par>
                                <p:cTn id="78" presetID="1"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5200"/>
                            </p:stCondLst>
                            <p:childTnLst>
                              <p:par>
                                <p:cTn id="83" presetID="1" presetClass="exit" presetSubtype="0" fill="hold" grpId="1" nodeType="afterEffect">
                                  <p:stCondLst>
                                    <p:cond delay="0"/>
                                  </p:stCondLst>
                                  <p:childTnLst>
                                    <p:set>
                                      <p:cBhvr>
                                        <p:cTn id="84" dur="1" fill="hold">
                                          <p:stCondLst>
                                            <p:cond delay="0"/>
                                          </p:stCondLst>
                                        </p:cTn>
                                        <p:tgtEl>
                                          <p:spTgt spid="28"/>
                                        </p:tgtEl>
                                        <p:attrNameLst>
                                          <p:attrName>style.visibility</p:attrName>
                                        </p:attrNameLst>
                                      </p:cBhvr>
                                      <p:to>
                                        <p:strVal val="hidden"/>
                                      </p:to>
                                    </p:set>
                                  </p:childTnLst>
                                </p:cTn>
                              </p:par>
                            </p:childTnLst>
                          </p:cTn>
                        </p:par>
                        <p:par>
                          <p:cTn id="85" fill="hold">
                            <p:stCondLst>
                              <p:cond delay="5200"/>
                            </p:stCondLst>
                            <p:childTnLst>
                              <p:par>
                                <p:cTn id="86" presetID="0" presetClass="path" presetSubtype="0" accel="50000" decel="50000" fill="hold" grpId="1" nodeType="afterEffect">
                                  <p:stCondLst>
                                    <p:cond delay="0"/>
                                  </p:stCondLst>
                                  <p:childTnLst>
                                    <p:animMotion origin="layout" path="M -4.16667E-7 0.00139 L -4.16667E-7 0.00162 C 0.00208 0.00764 0.00352 0.01481 0.00625 0.02014 C 0.01003 0.02801 0.01133 0.02986 0.01432 0.03796 C 0.01523 0.04051 0.01602 0.04306 0.0168 0.04583 C 0.02044 0.05856 0.01706 0.04931 0.01992 0.05694 C 0.02175 0.06968 0.01888 0.05023 0.0224 0.06806 C 0.02266 0.06921 0.02318 0.07639 0.0237 0.07801 C 0.02422 0.07963 0.025 0.08102 0.02552 0.08241 C 0.02682 0.08935 0.02526 0.08218 0.02865 0.0912 C 0.02917 0.09259 0.02943 0.09421 0.02995 0.09583 C 0.03047 0.09769 0.03112 0.09954 0.03177 0.10139 C 0.03359 0.10625 0.0362 0.11042 0.0375 0.11574 C 0.03919 0.12315 0.03958 0.12546 0.04245 0.13241 C 0.0444 0.13704 0.04662 0.14144 0.0487 0.14583 C 0.04987 0.14838 0.05104 0.15116 0.05247 0.15347 C 0.05352 0.15532 0.05456 0.15718 0.0556 0.15903 C 0.05651 0.16088 0.05716 0.16296 0.05807 0.16458 C 0.06029 0.16898 0.06263 0.17292 0.06497 0.17685 C 0.06576 0.17847 0.06654 0.18009 0.06745 0.18125 C 0.06888 0.18356 0.07044 0.18565 0.07188 0.18796 C 0.07565 0.19468 0.0793 0.20139 0.08307 0.2081 C 0.08385 0.20949 0.08464 0.21111 0.08555 0.2125 C 0.08906 0.21759 0.08945 0.21782 0.09245 0.22361 C 0.0944 0.22731 0.09609 0.23125 0.09805 0.23472 C 0.10143 0.24051 0.10586 0.24468 0.10872 0.25139 C 0.10938 0.25278 0.10977 0.25463 0.11055 0.25579 C 0.11276 0.2588 0.1151 0.26111 0.11745 0.26366 C 0.12083 0.26736 0.12604 0.27222 0.1293 0.27477 C 0.13125 0.27616 0.13307 0.27801 0.1349 0.27917 C 0.13841 0.28125 0.14193 0.28356 0.14557 0.28472 C 0.15065 0.28657 0.14766 0.28542 0.1543 0.28819 C 0.16758 0.28681 0.175 0.28773 0.1862 0.28356 C 0.18776 0.2831 0.18919 0.28218 0.19063 0.28148 C 0.19648 0.27083 0.19557 0.27662 0.19557 0.26574 " pathEditMode="relative" rAng="0" ptsTypes="AAAAAAAAAAAAAAAAAAAAAAAAAAAAAAAAAAA">
                                      <p:cBhvr>
                                        <p:cTn id="87" dur="1600" fill="hold"/>
                                        <p:tgtEl>
                                          <p:spTgt spid="30"/>
                                        </p:tgtEl>
                                        <p:attrNameLst>
                                          <p:attrName>ppt_x</p:attrName>
                                          <p:attrName>ppt_y</p:attrName>
                                        </p:attrNameLst>
                                      </p:cBhvr>
                                      <p:rCtr x="9779" y="14329"/>
                                    </p:animMotion>
                                  </p:childTnLst>
                                </p:cTn>
                              </p:par>
                              <p:par>
                                <p:cTn id="88" presetID="0" presetClass="path" presetSubtype="0" accel="50000" decel="50000" fill="hold" grpId="1" nodeType="withEffect">
                                  <p:stCondLst>
                                    <p:cond delay="0"/>
                                  </p:stCondLst>
                                  <p:childTnLst>
                                    <p:animMotion origin="layout" path="M 0.00039 -0.00023 L 0.00039 -2.96296E-6 C 0.00196 0.00185 0.00391 0.00371 0.00534 0.00625 C 0.00599 0.00741 0.00599 0.00949 0.00664 0.01088 C 0.00729 0.01227 0.00834 0.01273 0.00912 0.01412 C 0.01029 0.01644 0.0112 0.01922 0.01224 0.02199 C 0.01289 0.02361 0.01354 0.02547 0.01407 0.02755 C 0.01615 0.03449 0.01446 0.03172 0.01719 0.03866 C 0.01823 0.04098 0.0194 0.04283 0.02032 0.04514 C 0.02149 0.04769 0.0224 0.05047 0.02344 0.05301 C 0.02917 0.06551 0.02227 0.04746 0.02917 0.06412 C 0.02982 0.06574 0.03034 0.06783 0.03099 0.06968 C 0.03138 0.07107 0.03164 0.07269 0.03229 0.07408 C 0.03373 0.07801 0.03581 0.08125 0.03724 0.08519 C 0.03789 0.08681 0.03789 0.08912 0.03854 0.09074 C 0.03959 0.09398 0.04102 0.09676 0.04219 0.09977 C 0.04271 0.10255 0.04284 0.10579 0.04349 0.10857 C 0.04388 0.11019 0.04479 0.11135 0.04532 0.11297 C 0.0461 0.11482 0.04649 0.1169 0.04727 0.11852 C 0.05091 0.12755 0.05443 0.13079 0.05729 0.14306 C 0.0586 0.14885 0.05912 0.15139 0.06107 0.15741 C 0.06237 0.16158 0.06394 0.16551 0.06537 0.16968 C 0.06602 0.17385 0.06641 0.17801 0.06732 0.18195 C 0.06927 0.19051 0.07409 0.20741 0.07409 0.20764 C 0.07474 0.21459 0.07487 0.22176 0.07604 0.22848 C 0.07644 0.23125 0.07683 0.2338 0.07722 0.23635 C 0.07865 0.24422 0.08047 0.25162 0.08164 0.25973 L 0.0836 0.27292 C 0.08321 0.2794 0.08347 0.28426 0.08164 0.28959 C 0.08099 0.29167 0.08008 0.29352 0.07917 0.29514 C 0.07396 0.30348 0.07084 0.31088 0.06472 0.31412 C 0.0638 0.31459 0.06263 0.31505 0.06159 0.31528 C 0.0543 0.31574 0.04701 0.31598 0.03972 0.31644 C 0.0349 0.31551 0.03008 0.31551 0.02539 0.31412 C 0.02461 0.31389 0.02344 0.31181 0.02344 0.31204 " pathEditMode="relative" rAng="0" ptsTypes="AAAAAAAAAAAAAAAAAAAAAAAAAAAAAAAAAAA">
                                      <p:cBhvr>
                                        <p:cTn id="89" dur="1700" fill="hold"/>
                                        <p:tgtEl>
                                          <p:spTgt spid="29"/>
                                        </p:tgtEl>
                                        <p:attrNameLst>
                                          <p:attrName>ppt_x</p:attrName>
                                          <p:attrName>ppt_y</p:attrName>
                                        </p:attrNameLst>
                                      </p:cBhvr>
                                      <p:rCtr x="4154" y="15833"/>
                                    </p:animMotion>
                                  </p:childTnLst>
                                </p:cTn>
                              </p:par>
                            </p:childTnLst>
                          </p:cTn>
                        </p:par>
                        <p:par>
                          <p:cTn id="90" fill="hold">
                            <p:stCondLst>
                              <p:cond delay="6900"/>
                            </p:stCondLst>
                            <p:childTnLst>
                              <p:par>
                                <p:cTn id="91" presetID="1" presetClass="exit" presetSubtype="0" fill="hold" grpId="2" nodeType="afterEffect">
                                  <p:stCondLst>
                                    <p:cond delay="0"/>
                                  </p:stCondLst>
                                  <p:childTnLst>
                                    <p:set>
                                      <p:cBhvr>
                                        <p:cTn id="92" dur="1" fill="hold">
                                          <p:stCondLst>
                                            <p:cond delay="0"/>
                                          </p:stCondLst>
                                        </p:cTn>
                                        <p:tgtEl>
                                          <p:spTgt spid="29"/>
                                        </p:tgtEl>
                                        <p:attrNameLst>
                                          <p:attrName>style.visibility</p:attrName>
                                        </p:attrNameLst>
                                      </p:cBhvr>
                                      <p:to>
                                        <p:strVal val="hidden"/>
                                      </p:to>
                                    </p:set>
                                  </p:childTnLst>
                                </p:cTn>
                              </p:par>
                            </p:childTnLst>
                          </p:cTn>
                        </p:par>
                        <p:par>
                          <p:cTn id="93" fill="hold">
                            <p:stCondLst>
                              <p:cond delay="6900"/>
                            </p:stCondLst>
                            <p:childTnLst>
                              <p:par>
                                <p:cTn id="94" presetID="1" presetClass="exit" presetSubtype="0" fill="hold" grpId="2" nodeType="afterEffect">
                                  <p:stCondLst>
                                    <p:cond delay="0"/>
                                  </p:stCondLst>
                                  <p:childTnLst>
                                    <p:set>
                                      <p:cBhvr>
                                        <p:cTn id="95" dur="1" fill="hold">
                                          <p:stCondLst>
                                            <p:cond delay="0"/>
                                          </p:stCondLst>
                                        </p:cTn>
                                        <p:tgtEl>
                                          <p:spTgt spid="3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49"/>
                                        </p:tgtEl>
                                        <p:attrNameLst>
                                          <p:attrName>style.visibility</p:attrName>
                                        </p:attrNameLst>
                                      </p:cBhvr>
                                      <p:to>
                                        <p:strVal val="visible"/>
                                      </p:to>
                                    </p:set>
                                  </p:childTnLst>
                                </p:cTn>
                              </p:par>
                            </p:childTnLst>
                          </p:cTn>
                        </p:par>
                        <p:par>
                          <p:cTn id="98" fill="hold">
                            <p:stCondLst>
                              <p:cond delay="6900"/>
                            </p:stCondLst>
                            <p:childTnLst>
                              <p:par>
                                <p:cTn id="99" presetID="1" presetClass="entr" presetSubtype="0"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childTnLst>
                                </p:cTn>
                              </p:par>
                            </p:childTnLst>
                          </p:cTn>
                        </p:par>
                        <p:par>
                          <p:cTn id="103" fill="hold">
                            <p:stCondLst>
                              <p:cond delay="6900"/>
                            </p:stCondLst>
                            <p:childTnLst>
                              <p:par>
                                <p:cTn id="104" presetID="0" presetClass="path" presetSubtype="0" accel="50000" decel="50000" fill="hold" grpId="1" nodeType="afterEffect">
                                  <p:stCondLst>
                                    <p:cond delay="0"/>
                                  </p:stCondLst>
                                  <p:childTnLst>
                                    <p:animMotion origin="layout" path="M -3.54167E-6 -0.00023 C -3.54167E-6 0.00046 0.00391 -0.00209 0.00391 -0.00139 C 0.00443 -0.00394 0.00222 -0.00139 0.00443 -0.00255 C 0.00586 -0.00394 0.01055 -0.00834 0.0125 -0.00949 C 0.01342 -0.01065 0.01355 -0.01088 0.01563 -0.0125 C 0.01745 -0.01436 0.02136 -0.0176 0.0237 -0.01945 C 0.02735 -0.02199 0.03386 -0.02477 0.0375 -0.02686 C 0.03998 -0.02824 0.04245 -0.03079 0.04493 -0.03195 C 0.05157 -0.03496 0.05144 -0.03449 0.05808 -0.03519 C 0.07409 -0.03496 0.08985 -0.03519 0.10547 -0.0338 C 0.10951 -0.03311 0.11224 -0.0301 0.11446 -0.02824 C 0.1168 -0.02686 0.11888 -0.02686 0.12058 -0.02639 C 0.12266 -0.02431 0.12344 -0.02199 0.12578 -0.01945 C 0.12735 -0.01829 0.128 -0.01528 0.1293 -0.01389 C 0.13386 -0.00648 0.13151 -0.0125 0.13477 -0.00255 C 0.1362 0.00046 0.13868 0.00787 0.13868 0.00856 C 0.14375 0.04537 0.1392 0.01041 0.14141 0.03727 C 0.14141 0.04328 0.14375 0.05439 0.14375 0.05463 C 0.14349 0.06574 0.14375 0.0787 0.1431 0.08889 C 0.14141 0.09676 0.14102 0.10254 0.1392 0.10926 C 0.13815 0.11504 0.13946 0.1162 0.13698 0.12546 C 0.13412 0.13287 0.12487 0.15532 0.12123 0.16389 " pathEditMode="relative" rAng="0" ptsTypes="AAAAAAAAAAAAAAAAAAAAAA">
                                      <p:cBhvr>
                                        <p:cTn id="105" dur="1500" fill="hold"/>
                                        <p:tgtEl>
                                          <p:spTgt spid="14"/>
                                        </p:tgtEl>
                                        <p:attrNameLst>
                                          <p:attrName>ppt_x</p:attrName>
                                          <p:attrName>ppt_y</p:attrName>
                                        </p:attrNameLst>
                                      </p:cBhvr>
                                      <p:rCtr x="7187" y="6458"/>
                                    </p:animMotion>
                                  </p:childTnLst>
                                </p:cTn>
                              </p:par>
                              <p:par>
                                <p:cTn id="106" presetID="0" presetClass="path" presetSubtype="0" accel="50000" decel="50000" fill="hold" grpId="1" nodeType="withEffect">
                                  <p:stCondLst>
                                    <p:cond delay="0"/>
                                  </p:stCondLst>
                                  <p:childTnLst>
                                    <p:animMotion origin="layout" path="M -1.66667E-6 3.7037E-7 C -1.66667E-6 3.7037E-7 0.00039 0.00069 0.00039 0.00069 C -1.66667E-6 0.0037 -0.00091 0.00625 -0.00143 0.00995 C -0.00143 0.01088 -0.00182 0.01181 -0.00195 0.01319 C -0.0039 0.02616 -0.00338 0.02338 -0.0043 0.03287 C -0.0039 0.05417 -0.0043 0.05347 -0.00325 0.06852 C -0.00299 0.07106 -0.00247 0.07893 -0.00195 0.08218 C -0.00143 0.08518 -0.00078 0.08866 -1.66667E-6 0.09213 C 0.00065 0.09537 0.00143 0.09861 0.00248 0.10185 C 0.00547 0.11134 0.00794 0.11736 0.01237 0.12407 C 0.01419 0.12685 0.01615 0.1294 0.0181 0.13171 C 0.02253 0.1375 0.02669 0.14352 0.03125 0.14838 C 0.03216 0.14977 0.0332 0.15093 0.03425 0.15208 C 0.03555 0.15301 0.03698 0.15324 0.03802 0.15393 C 0.03867 0.15486 0.03919 0.15602 0.03998 0.15625 C 0.0431 0.1581 0.04649 0.1588 0.04987 0.15949 C 0.06107 0.1625 0.05573 0.16111 0.06628 0.16435 C 0.06979 0.16389 0.0737 0.16366 0.07748 0.16319 C 0.07839 0.16273 0.07904 0.16204 0.07995 0.16181 C 0.08229 0.16157 0.08438 0.16134 0.08685 0.16088 C 0.08841 0.15995 0.09011 0.1588 0.09167 0.1588 C 0.10104 0.15625 0.11042 0.1581 0.11992 0.1588 C 0.12253 0.16181 0.12162 0.16204 0.12253 0.15532 " pathEditMode="relative" rAng="0" ptsTypes="AAAAAAAAAAAAAAAAAAAAAAA">
                                      <p:cBhvr>
                                        <p:cTn id="107" dur="1500" fill="hold"/>
                                        <p:tgtEl>
                                          <p:spTgt spid="12"/>
                                        </p:tgtEl>
                                        <p:attrNameLst>
                                          <p:attrName>ppt_x</p:attrName>
                                          <p:attrName>ppt_y</p:attrName>
                                        </p:attrNameLst>
                                      </p:cBhvr>
                                      <p:rCtr x="5911" y="8218"/>
                                    </p:animMotion>
                                  </p:childTnLst>
                                </p:cTn>
                              </p:par>
                            </p:childTnLst>
                          </p:cTn>
                        </p:par>
                        <p:par>
                          <p:cTn id="108" fill="hold">
                            <p:stCondLst>
                              <p:cond delay="8400"/>
                            </p:stCondLst>
                            <p:childTnLst>
                              <p:par>
                                <p:cTn id="109" presetID="1" presetClass="exit" presetSubtype="0" fill="hold" grpId="2" nodeType="after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childTnLst>
                          </p:cTn>
                        </p:par>
                        <p:par>
                          <p:cTn id="111" fill="hold">
                            <p:stCondLst>
                              <p:cond delay="8400"/>
                            </p:stCondLst>
                            <p:childTnLst>
                              <p:par>
                                <p:cTn id="112" presetID="1" presetClass="exit" presetSubtype="0" fill="hold" grpId="2" nodeType="afterEffect">
                                  <p:stCondLst>
                                    <p:cond delay="0"/>
                                  </p:stCondLst>
                                  <p:childTnLst>
                                    <p:set>
                                      <p:cBhvr>
                                        <p:cTn id="113" dur="1" fill="hold">
                                          <p:stCondLst>
                                            <p:cond delay="0"/>
                                          </p:stCondLst>
                                        </p:cTn>
                                        <p:tgtEl>
                                          <p:spTgt spid="12"/>
                                        </p:tgtEl>
                                        <p:attrNameLst>
                                          <p:attrName>style.visibility</p:attrName>
                                        </p:attrNameLst>
                                      </p:cBhvr>
                                      <p:to>
                                        <p:strVal val="hidden"/>
                                      </p:to>
                                    </p:set>
                                  </p:childTnLst>
                                </p:cTn>
                              </p:par>
                            </p:childTnLst>
                          </p:cTn>
                        </p:par>
                        <p:par>
                          <p:cTn id="114" fill="hold">
                            <p:stCondLst>
                              <p:cond delay="8400"/>
                            </p:stCondLst>
                            <p:childTnLst>
                              <p:par>
                                <p:cTn id="115" presetID="1" presetClass="entr" presetSubtype="0" fill="hold" grpId="1" nodeType="afterEffect">
                                  <p:stCondLst>
                                    <p:cond delay="0"/>
                                  </p:stCondLst>
                                  <p:childTnLst>
                                    <p:set>
                                      <p:cBhvr>
                                        <p:cTn id="116" dur="1" fill="hold">
                                          <p:stCondLst>
                                            <p:cond delay="0"/>
                                          </p:stCondLst>
                                        </p:cTn>
                                        <p:tgtEl>
                                          <p:spTgt spid="16"/>
                                        </p:tgtEl>
                                        <p:attrNameLst>
                                          <p:attrName>style.visibility</p:attrName>
                                        </p:attrNameLst>
                                      </p:cBhvr>
                                      <p:to>
                                        <p:strVal val="visible"/>
                                      </p:to>
                                    </p:set>
                                  </p:childTnLst>
                                </p:cTn>
                              </p:par>
                            </p:childTnLst>
                          </p:cTn>
                        </p:par>
                        <p:par>
                          <p:cTn id="117" fill="hold">
                            <p:stCondLst>
                              <p:cond delay="8400"/>
                            </p:stCondLst>
                            <p:childTnLst>
                              <p:par>
                                <p:cTn id="118" presetID="27" presetClass="emph" presetSubtype="0" fill="remove" grpId="0" nodeType="afterEffect">
                                  <p:stCondLst>
                                    <p:cond delay="0"/>
                                  </p:stCondLst>
                                  <p:childTnLst>
                                    <p:animClr clrSpc="rgb" dir="cw">
                                      <p:cBhvr override="childStyle">
                                        <p:cTn id="119" dur="250" autoRev="1" fill="remove"/>
                                        <p:tgtEl>
                                          <p:spTgt spid="16"/>
                                        </p:tgtEl>
                                        <p:attrNameLst>
                                          <p:attrName>style.color</p:attrName>
                                        </p:attrNameLst>
                                      </p:cBhvr>
                                      <p:to>
                                        <a:schemeClr val="bg1"/>
                                      </p:to>
                                    </p:animClr>
                                    <p:animClr clrSpc="rgb" dir="cw">
                                      <p:cBhvr>
                                        <p:cTn id="120" dur="250" autoRev="1" fill="remove"/>
                                        <p:tgtEl>
                                          <p:spTgt spid="16"/>
                                        </p:tgtEl>
                                        <p:attrNameLst>
                                          <p:attrName>fillcolor</p:attrName>
                                        </p:attrNameLst>
                                      </p:cBhvr>
                                      <p:to>
                                        <a:schemeClr val="bg1"/>
                                      </p:to>
                                    </p:animClr>
                                    <p:set>
                                      <p:cBhvr>
                                        <p:cTn id="121" dur="250" autoRev="1" fill="remove"/>
                                        <p:tgtEl>
                                          <p:spTgt spid="16"/>
                                        </p:tgtEl>
                                        <p:attrNameLst>
                                          <p:attrName>fill.type</p:attrName>
                                        </p:attrNameLst>
                                      </p:cBhvr>
                                      <p:to>
                                        <p:strVal val="solid"/>
                                      </p:to>
                                    </p:set>
                                    <p:set>
                                      <p:cBhvr>
                                        <p:cTn id="122"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 grpId="0"/>
      <p:bldP spid="12" grpId="0" animBg="1"/>
      <p:bldP spid="12" grpId="1" animBg="1"/>
      <p:bldP spid="12" grpId="2" animBg="1"/>
      <p:bldP spid="14" grpId="0" animBg="1"/>
      <p:bldP spid="14" grpId="1" animBg="1"/>
      <p:bldP spid="14"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with medium confidence">
            <a:extLst>
              <a:ext uri="{FF2B5EF4-FFF2-40B4-BE49-F238E27FC236}">
                <a16:creationId xmlns:a16="http://schemas.microsoft.com/office/drawing/2014/main" id="{4314D5EB-2948-4460-A54E-9ED2504C1445}"/>
              </a:ext>
            </a:extLst>
          </p:cNvPr>
          <p:cNvPicPr>
            <a:picLocks noChangeAspect="1"/>
          </p:cNvPicPr>
          <p:nvPr/>
        </p:nvPicPr>
        <p:blipFill rotWithShape="1">
          <a:blip r:embed="rId3"/>
          <a:srcRect t="5230" b="4961"/>
          <a:stretch/>
        </p:blipFill>
        <p:spPr>
          <a:xfrm>
            <a:off x="-8" y="958198"/>
            <a:ext cx="12191994" cy="6015901"/>
          </a:xfrm>
          <a:prstGeom prst="rect">
            <a:avLst/>
          </a:prstGeom>
        </p:spPr>
      </p:pic>
      <p:sp>
        <p:nvSpPr>
          <p:cNvPr id="4" name="TextBox 3">
            <a:extLst>
              <a:ext uri="{FF2B5EF4-FFF2-40B4-BE49-F238E27FC236}">
                <a16:creationId xmlns:a16="http://schemas.microsoft.com/office/drawing/2014/main" id="{EBE678FD-1174-744D-9024-941DC9DF049F}"/>
              </a:ext>
            </a:extLst>
          </p:cNvPr>
          <p:cNvSpPr txBox="1"/>
          <p:nvPr/>
        </p:nvSpPr>
        <p:spPr>
          <a:xfrm>
            <a:off x="-1" y="0"/>
            <a:ext cx="12191999" cy="461665"/>
          </a:xfrm>
          <a:prstGeom prst="rect">
            <a:avLst/>
          </a:prstGeom>
          <a:noFill/>
        </p:spPr>
        <p:txBody>
          <a:bodyPr wrap="square" rtlCol="0">
            <a:spAutoFit/>
          </a:bodyPr>
          <a:lstStyle/>
          <a:p>
            <a:pPr algn="ctr"/>
            <a:r>
              <a:rPr lang="en-US" sz="2400"/>
              <a:t>80yo presents to clinic after an episode of syncope at home.</a:t>
            </a:r>
          </a:p>
        </p:txBody>
      </p:sp>
      <p:grpSp>
        <p:nvGrpSpPr>
          <p:cNvPr id="31" name="Group 30">
            <a:extLst>
              <a:ext uri="{FF2B5EF4-FFF2-40B4-BE49-F238E27FC236}">
                <a16:creationId xmlns:a16="http://schemas.microsoft.com/office/drawing/2014/main" id="{F5DAEC0B-E7DF-459E-8555-7B56503FAAE6}"/>
              </a:ext>
            </a:extLst>
          </p:cNvPr>
          <p:cNvGrpSpPr/>
          <p:nvPr/>
        </p:nvGrpSpPr>
        <p:grpSpPr>
          <a:xfrm>
            <a:off x="8107444" y="6304604"/>
            <a:ext cx="166688" cy="553408"/>
            <a:chOff x="8107444" y="6304604"/>
            <a:chExt cx="166688" cy="553408"/>
          </a:xfrm>
        </p:grpSpPr>
        <p:cxnSp>
          <p:nvCxnSpPr>
            <p:cNvPr id="17" name="Straight Connector 16">
              <a:extLst>
                <a:ext uri="{FF2B5EF4-FFF2-40B4-BE49-F238E27FC236}">
                  <a16:creationId xmlns:a16="http://schemas.microsoft.com/office/drawing/2014/main" id="{D0B3AFD6-C2EC-3540-920F-5D13799F2465}"/>
                </a:ext>
              </a:extLst>
            </p:cNvPr>
            <p:cNvCxnSpPr/>
            <p:nvPr/>
          </p:nvCxnSpPr>
          <p:spPr>
            <a:xfrm>
              <a:off x="8107444" y="6309372"/>
              <a:ext cx="0" cy="548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B270C7-AF61-EC41-8988-86D8ECC0FFF5}"/>
                </a:ext>
              </a:extLst>
            </p:cNvPr>
            <p:cNvCxnSpPr/>
            <p:nvPr/>
          </p:nvCxnSpPr>
          <p:spPr>
            <a:xfrm>
              <a:off x="8274132" y="6304604"/>
              <a:ext cx="0" cy="548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D6BB7C4-72E9-4B05-A9DD-D36F50C479D6}"/>
              </a:ext>
            </a:extLst>
          </p:cNvPr>
          <p:cNvGrpSpPr/>
          <p:nvPr/>
        </p:nvGrpSpPr>
        <p:grpSpPr>
          <a:xfrm>
            <a:off x="9683845" y="6304604"/>
            <a:ext cx="151948" cy="553406"/>
            <a:chOff x="9683845" y="6304604"/>
            <a:chExt cx="151948" cy="553406"/>
          </a:xfrm>
        </p:grpSpPr>
        <p:cxnSp>
          <p:nvCxnSpPr>
            <p:cNvPr id="19" name="Straight Connector 18">
              <a:extLst>
                <a:ext uri="{FF2B5EF4-FFF2-40B4-BE49-F238E27FC236}">
                  <a16:creationId xmlns:a16="http://schemas.microsoft.com/office/drawing/2014/main" id="{79F55014-1AFB-EF42-B573-7AD5CCC427C4}"/>
                </a:ext>
              </a:extLst>
            </p:cNvPr>
            <p:cNvCxnSpPr/>
            <p:nvPr/>
          </p:nvCxnSpPr>
          <p:spPr>
            <a:xfrm>
              <a:off x="9683845" y="6309370"/>
              <a:ext cx="0" cy="548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740EA0-AA8A-E148-96D9-0D7549E4AD10}"/>
                </a:ext>
              </a:extLst>
            </p:cNvPr>
            <p:cNvCxnSpPr/>
            <p:nvPr/>
          </p:nvCxnSpPr>
          <p:spPr>
            <a:xfrm>
              <a:off x="9835793" y="6304604"/>
              <a:ext cx="0" cy="548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B7F36E8F-F404-4245-9C6E-0A38EC4A8796}"/>
              </a:ext>
            </a:extLst>
          </p:cNvPr>
          <p:cNvSpPr txBox="1"/>
          <p:nvPr/>
        </p:nvSpPr>
        <p:spPr>
          <a:xfrm>
            <a:off x="7478817" y="5765197"/>
            <a:ext cx="4306933" cy="369332"/>
          </a:xfrm>
          <a:prstGeom prst="rect">
            <a:avLst/>
          </a:prstGeom>
          <a:solidFill>
            <a:schemeClr val="bg1"/>
          </a:solidFill>
          <a:ln>
            <a:solidFill>
              <a:schemeClr val="tx1"/>
            </a:solidFill>
          </a:ln>
        </p:spPr>
        <p:txBody>
          <a:bodyPr wrap="square" rtlCol="0">
            <a:spAutoFit/>
          </a:bodyPr>
          <a:lstStyle/>
          <a:p>
            <a:r>
              <a:rPr lang="en-US"/>
              <a:t>PR before and after dropped QRS are equal</a:t>
            </a:r>
          </a:p>
        </p:txBody>
      </p:sp>
      <p:grpSp>
        <p:nvGrpSpPr>
          <p:cNvPr id="25" name="Group 24">
            <a:extLst>
              <a:ext uri="{FF2B5EF4-FFF2-40B4-BE49-F238E27FC236}">
                <a16:creationId xmlns:a16="http://schemas.microsoft.com/office/drawing/2014/main" id="{F0C8DBDC-7616-0B48-9CE4-C4D5D060A37B}"/>
              </a:ext>
            </a:extLst>
          </p:cNvPr>
          <p:cNvGrpSpPr/>
          <p:nvPr/>
        </p:nvGrpSpPr>
        <p:grpSpPr>
          <a:xfrm>
            <a:off x="10788800" y="1009005"/>
            <a:ext cx="1558440" cy="369332"/>
            <a:chOff x="5180330" y="2604254"/>
            <a:chExt cx="1558440" cy="369332"/>
          </a:xfrm>
        </p:grpSpPr>
        <p:sp>
          <p:nvSpPr>
            <p:cNvPr id="26" name="Rectangle: Rounded Corners 68">
              <a:extLst>
                <a:ext uri="{FF2B5EF4-FFF2-40B4-BE49-F238E27FC236}">
                  <a16:creationId xmlns:a16="http://schemas.microsoft.com/office/drawing/2014/main" id="{C76D70F1-0D27-E04F-A1F2-084F342CC53D}"/>
                </a:ext>
              </a:extLst>
            </p:cNvPr>
            <p:cNvSpPr/>
            <p:nvPr/>
          </p:nvSpPr>
          <p:spPr>
            <a:xfrm>
              <a:off x="5842000" y="2621280"/>
              <a:ext cx="335280" cy="335280"/>
            </a:xfrm>
            <a:prstGeom prst="roundRect">
              <a:avLst/>
            </a:prstGeom>
            <a:solidFill>
              <a:srgbClr val="46B0F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346F4CB-D0C1-5B49-9240-C3CDC3CF8180}"/>
                </a:ext>
              </a:extLst>
            </p:cNvPr>
            <p:cNvSpPr txBox="1"/>
            <p:nvPr/>
          </p:nvSpPr>
          <p:spPr>
            <a:xfrm>
              <a:off x="5180330" y="2604254"/>
              <a:ext cx="1558440" cy="369332"/>
            </a:xfrm>
            <a:prstGeom prst="rect">
              <a:avLst/>
            </a:prstGeom>
            <a:noFill/>
          </p:spPr>
          <p:txBody>
            <a:bodyPr wrap="none" rtlCol="0">
              <a:spAutoFit/>
            </a:bodyPr>
            <a:lstStyle/>
            <a:p>
              <a:r>
                <a:rPr lang="en-US">
                  <a:latin typeface="Roboto" panose="02000000000000000000" pitchFamily="2" charset="0"/>
                  <a:ea typeface="Roboto" panose="02000000000000000000" pitchFamily="2" charset="0"/>
                </a:rPr>
                <a:t>teach</a:t>
              </a:r>
              <a:r>
                <a:rPr lang="en-US" sz="1200">
                  <a:latin typeface="Roboto" panose="02000000000000000000" pitchFamily="2" charset="0"/>
                  <a:ea typeface="Roboto" panose="02000000000000000000" pitchFamily="2" charset="0"/>
                </a:rPr>
                <a:t> </a:t>
              </a:r>
              <a:r>
                <a:rPr lang="en-US" b="1">
                  <a:solidFill>
                    <a:schemeClr val="bg1"/>
                  </a:solidFill>
                  <a:latin typeface="Roboto" panose="02000000000000000000" pitchFamily="2" charset="0"/>
                  <a:ea typeface="Roboto" panose="02000000000000000000" pitchFamily="2" charset="0"/>
                </a:rPr>
                <a:t>IM</a:t>
              </a:r>
              <a:r>
                <a:rPr lang="en-US" sz="1200" b="1">
                  <a:solidFill>
                    <a:schemeClr val="bg1"/>
                  </a:solidFill>
                  <a:latin typeface="Roboto" panose="02000000000000000000" pitchFamily="2" charset="0"/>
                  <a:ea typeface="Roboto" panose="02000000000000000000" pitchFamily="2" charset="0"/>
                </a:rPr>
                <a:t> </a:t>
              </a:r>
              <a:r>
                <a:rPr lang="en-US">
                  <a:latin typeface="Roboto" panose="02000000000000000000" pitchFamily="2" charset="0"/>
                  <a:ea typeface="Roboto" panose="02000000000000000000" pitchFamily="2" charset="0"/>
                </a:rPr>
                <a:t>.org </a:t>
              </a:r>
            </a:p>
          </p:txBody>
        </p:sp>
      </p:grpSp>
      <p:grpSp>
        <p:nvGrpSpPr>
          <p:cNvPr id="7" name="Group 6">
            <a:extLst>
              <a:ext uri="{FF2B5EF4-FFF2-40B4-BE49-F238E27FC236}">
                <a16:creationId xmlns:a16="http://schemas.microsoft.com/office/drawing/2014/main" id="{425DDC46-C084-9847-C5DF-86EAFC749CA3}"/>
              </a:ext>
            </a:extLst>
          </p:cNvPr>
          <p:cNvGrpSpPr/>
          <p:nvPr/>
        </p:nvGrpSpPr>
        <p:grpSpPr>
          <a:xfrm>
            <a:off x="3151547" y="5251113"/>
            <a:ext cx="3170904" cy="1160415"/>
            <a:chOff x="3151547" y="5251113"/>
            <a:chExt cx="3170904" cy="1160415"/>
          </a:xfrm>
        </p:grpSpPr>
        <p:sp>
          <p:nvSpPr>
            <p:cNvPr id="16" name="TextBox 15">
              <a:extLst>
                <a:ext uri="{FF2B5EF4-FFF2-40B4-BE49-F238E27FC236}">
                  <a16:creationId xmlns:a16="http://schemas.microsoft.com/office/drawing/2014/main" id="{E39442EB-D068-6B45-B894-2B5C39AA93CF}"/>
                </a:ext>
              </a:extLst>
            </p:cNvPr>
            <p:cNvSpPr txBox="1"/>
            <p:nvPr/>
          </p:nvSpPr>
          <p:spPr>
            <a:xfrm>
              <a:off x="4842899" y="5765197"/>
              <a:ext cx="1479552" cy="369332"/>
            </a:xfrm>
            <a:prstGeom prst="rect">
              <a:avLst/>
            </a:prstGeom>
            <a:solidFill>
              <a:schemeClr val="bg1"/>
            </a:solidFill>
            <a:ln>
              <a:solidFill>
                <a:schemeClr val="tx1"/>
              </a:solidFill>
            </a:ln>
          </p:spPr>
          <p:txBody>
            <a:bodyPr wrap="square" rtlCol="0">
              <a:spAutoFit/>
            </a:bodyPr>
            <a:lstStyle/>
            <a:p>
              <a:r>
                <a:rPr lang="en-US"/>
                <a:t>Dropped QRS</a:t>
              </a:r>
            </a:p>
          </p:txBody>
        </p:sp>
        <p:grpSp>
          <p:nvGrpSpPr>
            <p:cNvPr id="15" name="Group 14">
              <a:extLst>
                <a:ext uri="{FF2B5EF4-FFF2-40B4-BE49-F238E27FC236}">
                  <a16:creationId xmlns:a16="http://schemas.microsoft.com/office/drawing/2014/main" id="{01F9A601-8BA6-4CD2-87A7-0B00F87EE78F}"/>
                </a:ext>
              </a:extLst>
            </p:cNvPr>
            <p:cNvGrpSpPr/>
            <p:nvPr/>
          </p:nvGrpSpPr>
          <p:grpSpPr>
            <a:xfrm>
              <a:off x="3151547" y="5251113"/>
              <a:ext cx="1497861" cy="1160415"/>
              <a:chOff x="3151547" y="5251113"/>
              <a:chExt cx="1497861" cy="1160415"/>
            </a:xfrm>
          </p:grpSpPr>
          <p:cxnSp>
            <p:nvCxnSpPr>
              <p:cNvPr id="2" name="Straight Arrow Connector 1">
                <a:extLst>
                  <a:ext uri="{FF2B5EF4-FFF2-40B4-BE49-F238E27FC236}">
                    <a16:creationId xmlns:a16="http://schemas.microsoft.com/office/drawing/2014/main" id="{22578FC6-5013-8B20-C3BE-358C6C163EC4}"/>
                  </a:ext>
                </a:extLst>
              </p:cNvPr>
              <p:cNvCxnSpPr>
                <a:cxnSpLocks/>
              </p:cNvCxnSpPr>
              <p:nvPr/>
            </p:nvCxnSpPr>
            <p:spPr>
              <a:xfrm>
                <a:off x="3290937" y="5761414"/>
                <a:ext cx="0" cy="6125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98F58AD-8FE7-7728-4F98-B3B6EEA03FA2}"/>
                  </a:ext>
                </a:extLst>
              </p:cNvPr>
              <p:cNvSpPr txBox="1"/>
              <p:nvPr/>
            </p:nvSpPr>
            <p:spPr>
              <a:xfrm>
                <a:off x="3151547" y="5251113"/>
                <a:ext cx="278780" cy="400110"/>
              </a:xfrm>
              <a:prstGeom prst="rect">
                <a:avLst/>
              </a:prstGeom>
              <a:noFill/>
            </p:spPr>
            <p:txBody>
              <a:bodyPr wrap="square" rtlCol="0">
                <a:spAutoFit/>
              </a:bodyPr>
              <a:lstStyle/>
              <a:p>
                <a:r>
                  <a:rPr lang="en-US" sz="2000" b="1">
                    <a:solidFill>
                      <a:schemeClr val="accent1"/>
                    </a:solidFill>
                  </a:rPr>
                  <a:t>P</a:t>
                </a:r>
              </a:p>
            </p:txBody>
          </p:sp>
          <p:cxnSp>
            <p:nvCxnSpPr>
              <p:cNvPr id="34" name="Straight Arrow Connector 33">
                <a:extLst>
                  <a:ext uri="{FF2B5EF4-FFF2-40B4-BE49-F238E27FC236}">
                    <a16:creationId xmlns:a16="http://schemas.microsoft.com/office/drawing/2014/main" id="{C080625E-C2D9-DB69-6EDC-3C78A9618BB8}"/>
                  </a:ext>
                </a:extLst>
              </p:cNvPr>
              <p:cNvCxnSpPr/>
              <p:nvPr/>
            </p:nvCxnSpPr>
            <p:spPr>
              <a:xfrm>
                <a:off x="3474525" y="5970436"/>
                <a:ext cx="0" cy="29445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6" name="Straight Connector 35">
                <a:extLst>
                  <a:ext uri="{FF2B5EF4-FFF2-40B4-BE49-F238E27FC236}">
                    <a16:creationId xmlns:a16="http://schemas.microsoft.com/office/drawing/2014/main" id="{372E488C-9DEB-BE26-7167-D378EC4572D5}"/>
                  </a:ext>
                </a:extLst>
              </p:cNvPr>
              <p:cNvCxnSpPr>
                <a:cxnSpLocks/>
              </p:cNvCxnSpPr>
              <p:nvPr/>
            </p:nvCxnSpPr>
            <p:spPr>
              <a:xfrm>
                <a:off x="3284381" y="5761141"/>
                <a:ext cx="190144" cy="204090"/>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F28DE3C4-DAF3-A5A3-9EDC-28FAAB9D9231}"/>
                  </a:ext>
                </a:extLst>
              </p:cNvPr>
              <p:cNvSpPr txBox="1"/>
              <p:nvPr/>
            </p:nvSpPr>
            <p:spPr>
              <a:xfrm>
                <a:off x="3211583" y="5462637"/>
                <a:ext cx="646438" cy="400110"/>
              </a:xfrm>
              <a:prstGeom prst="rect">
                <a:avLst/>
              </a:prstGeom>
              <a:noFill/>
            </p:spPr>
            <p:txBody>
              <a:bodyPr wrap="square" rtlCol="0">
                <a:spAutoFit/>
              </a:bodyPr>
              <a:lstStyle/>
              <a:p>
                <a:r>
                  <a:rPr lang="en-US" sz="2000" b="1">
                    <a:solidFill>
                      <a:schemeClr val="accent6"/>
                    </a:solidFill>
                  </a:rPr>
                  <a:t>QRS</a:t>
                </a:r>
              </a:p>
            </p:txBody>
          </p:sp>
          <p:cxnSp>
            <p:nvCxnSpPr>
              <p:cNvPr id="43" name="Straight Arrow Connector 42">
                <a:extLst>
                  <a:ext uri="{FF2B5EF4-FFF2-40B4-BE49-F238E27FC236}">
                    <a16:creationId xmlns:a16="http://schemas.microsoft.com/office/drawing/2014/main" id="{4FB32773-9E6D-1145-BE84-6B1AF001CE6B}"/>
                  </a:ext>
                </a:extLst>
              </p:cNvPr>
              <p:cNvCxnSpPr>
                <a:cxnSpLocks/>
              </p:cNvCxnSpPr>
              <p:nvPr/>
            </p:nvCxnSpPr>
            <p:spPr>
              <a:xfrm>
                <a:off x="4047527" y="5783196"/>
                <a:ext cx="0" cy="6125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6B24E2-6BDB-474E-9749-BB204052272C}"/>
                  </a:ext>
                </a:extLst>
              </p:cNvPr>
              <p:cNvSpPr txBox="1"/>
              <p:nvPr/>
            </p:nvSpPr>
            <p:spPr>
              <a:xfrm>
                <a:off x="3908137" y="5272895"/>
                <a:ext cx="278780" cy="400110"/>
              </a:xfrm>
              <a:prstGeom prst="rect">
                <a:avLst/>
              </a:prstGeom>
              <a:noFill/>
            </p:spPr>
            <p:txBody>
              <a:bodyPr wrap="square" rtlCol="0">
                <a:spAutoFit/>
              </a:bodyPr>
              <a:lstStyle/>
              <a:p>
                <a:r>
                  <a:rPr lang="en-US" sz="2000" b="1">
                    <a:solidFill>
                      <a:schemeClr val="accent1"/>
                    </a:solidFill>
                  </a:rPr>
                  <a:t>P</a:t>
                </a:r>
              </a:p>
            </p:txBody>
          </p:sp>
          <p:cxnSp>
            <p:nvCxnSpPr>
              <p:cNvPr id="46" name="Straight Connector 45">
                <a:extLst>
                  <a:ext uri="{FF2B5EF4-FFF2-40B4-BE49-F238E27FC236}">
                    <a16:creationId xmlns:a16="http://schemas.microsoft.com/office/drawing/2014/main" id="{BA3B35BB-7B93-0D40-A963-9E43FD4AC610}"/>
                  </a:ext>
                </a:extLst>
              </p:cNvPr>
              <p:cNvCxnSpPr>
                <a:cxnSpLocks/>
              </p:cNvCxnSpPr>
              <p:nvPr/>
            </p:nvCxnSpPr>
            <p:spPr>
              <a:xfrm>
                <a:off x="4040971" y="5782923"/>
                <a:ext cx="190144" cy="204090"/>
              </a:xfrm>
              <a:prstGeom prst="line">
                <a:avLst/>
              </a:prstGeom>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35707C1B-4D13-B347-873B-E0D62FCA90CC}"/>
                  </a:ext>
                </a:extLst>
              </p:cNvPr>
              <p:cNvSpPr txBox="1"/>
              <p:nvPr/>
            </p:nvSpPr>
            <p:spPr>
              <a:xfrm>
                <a:off x="4002970" y="5949863"/>
                <a:ext cx="646438" cy="461665"/>
              </a:xfrm>
              <a:prstGeom prst="rect">
                <a:avLst/>
              </a:prstGeom>
              <a:noFill/>
              <a:ln w="38100">
                <a:noFill/>
              </a:ln>
            </p:spPr>
            <p:txBody>
              <a:bodyPr wrap="square" rtlCol="0">
                <a:spAutoFit/>
              </a:bodyPr>
              <a:lstStyle/>
              <a:p>
                <a:r>
                  <a:rPr lang="en-US" sz="2400" b="1">
                    <a:solidFill>
                      <a:srgbClr val="FF0000"/>
                    </a:solidFill>
                  </a:rPr>
                  <a:t>???</a:t>
                </a:r>
              </a:p>
            </p:txBody>
          </p:sp>
        </p:grpSp>
      </p:grpSp>
      <p:grpSp>
        <p:nvGrpSpPr>
          <p:cNvPr id="5" name="Group 4">
            <a:extLst>
              <a:ext uri="{FF2B5EF4-FFF2-40B4-BE49-F238E27FC236}">
                <a16:creationId xmlns:a16="http://schemas.microsoft.com/office/drawing/2014/main" id="{09000595-D6C1-B734-79ED-398F7FC2628B}"/>
              </a:ext>
            </a:extLst>
          </p:cNvPr>
          <p:cNvGrpSpPr/>
          <p:nvPr/>
        </p:nvGrpSpPr>
        <p:grpSpPr>
          <a:xfrm>
            <a:off x="572405" y="5765197"/>
            <a:ext cx="1890640" cy="988028"/>
            <a:chOff x="572405" y="5765197"/>
            <a:chExt cx="1890640" cy="988028"/>
          </a:xfrm>
        </p:grpSpPr>
        <p:sp>
          <p:nvSpPr>
            <p:cNvPr id="9" name="TextBox 8">
              <a:extLst>
                <a:ext uri="{FF2B5EF4-FFF2-40B4-BE49-F238E27FC236}">
                  <a16:creationId xmlns:a16="http://schemas.microsoft.com/office/drawing/2014/main" id="{3C92B13C-9B04-F94E-ADFF-01DD2C7973E8}"/>
                </a:ext>
              </a:extLst>
            </p:cNvPr>
            <p:cNvSpPr txBox="1"/>
            <p:nvPr/>
          </p:nvSpPr>
          <p:spPr>
            <a:xfrm>
              <a:off x="572405" y="5765197"/>
              <a:ext cx="1890640" cy="369332"/>
            </a:xfrm>
            <a:prstGeom prst="rect">
              <a:avLst/>
            </a:prstGeom>
            <a:solidFill>
              <a:schemeClr val="bg1"/>
            </a:solidFill>
            <a:ln>
              <a:solidFill>
                <a:schemeClr val="tx1"/>
              </a:solidFill>
            </a:ln>
          </p:spPr>
          <p:txBody>
            <a:bodyPr wrap="square" rtlCol="0">
              <a:spAutoFit/>
            </a:bodyPr>
            <a:lstStyle/>
            <a:p>
              <a:r>
                <a:rPr lang="en-US"/>
                <a:t>Consistent A rate </a:t>
              </a:r>
            </a:p>
          </p:txBody>
        </p:sp>
        <p:grpSp>
          <p:nvGrpSpPr>
            <p:cNvPr id="14" name="Group 13">
              <a:extLst>
                <a:ext uri="{FF2B5EF4-FFF2-40B4-BE49-F238E27FC236}">
                  <a16:creationId xmlns:a16="http://schemas.microsoft.com/office/drawing/2014/main" id="{9185855B-7D1C-4A33-A68B-29CFE924AC6E}"/>
                </a:ext>
              </a:extLst>
            </p:cNvPr>
            <p:cNvGrpSpPr/>
            <p:nvPr/>
          </p:nvGrpSpPr>
          <p:grpSpPr>
            <a:xfrm>
              <a:off x="782708" y="6267450"/>
              <a:ext cx="1619250" cy="485775"/>
              <a:chOff x="782708" y="6267450"/>
              <a:chExt cx="1619250" cy="485775"/>
            </a:xfrm>
          </p:grpSpPr>
          <p:cxnSp>
            <p:nvCxnSpPr>
              <p:cNvPr id="6" name="Straight Connector 5">
                <a:extLst>
                  <a:ext uri="{FF2B5EF4-FFF2-40B4-BE49-F238E27FC236}">
                    <a16:creationId xmlns:a16="http://schemas.microsoft.com/office/drawing/2014/main" id="{45F0EB17-71FB-154A-980E-C98D44E1DD65}"/>
                  </a:ext>
                </a:extLst>
              </p:cNvPr>
              <p:cNvCxnSpPr>
                <a:cxnSpLocks/>
              </p:cNvCxnSpPr>
              <p:nvPr/>
            </p:nvCxnSpPr>
            <p:spPr>
              <a:xfrm>
                <a:off x="782708" y="6267450"/>
                <a:ext cx="0" cy="485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3B4E093-50D5-406A-B7E6-8346690935FB}"/>
                  </a:ext>
                </a:extLst>
              </p:cNvPr>
              <p:cNvCxnSpPr>
                <a:cxnSpLocks/>
              </p:cNvCxnSpPr>
              <p:nvPr/>
            </p:nvCxnSpPr>
            <p:spPr>
              <a:xfrm>
                <a:off x="1592333" y="6267450"/>
                <a:ext cx="0" cy="485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B3190A-74A6-4163-B1AC-A7EF3E7E2372}"/>
                  </a:ext>
                </a:extLst>
              </p:cNvPr>
              <p:cNvCxnSpPr>
                <a:cxnSpLocks/>
              </p:cNvCxnSpPr>
              <p:nvPr/>
            </p:nvCxnSpPr>
            <p:spPr>
              <a:xfrm>
                <a:off x="2401958" y="6267450"/>
                <a:ext cx="0" cy="485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8" name="rhythm question">
            <a:extLst>
              <a:ext uri="{FF2B5EF4-FFF2-40B4-BE49-F238E27FC236}">
                <a16:creationId xmlns:a16="http://schemas.microsoft.com/office/drawing/2014/main" id="{3B39CC01-8F67-7741-A008-E44E9E3837E8}"/>
              </a:ext>
            </a:extLst>
          </p:cNvPr>
          <p:cNvSpPr txBox="1"/>
          <p:nvPr/>
        </p:nvSpPr>
        <p:spPr>
          <a:xfrm>
            <a:off x="-4" y="510626"/>
            <a:ext cx="12191998" cy="461665"/>
          </a:xfrm>
          <a:prstGeom prst="rect">
            <a:avLst/>
          </a:prstGeom>
          <a:solidFill>
            <a:schemeClr val="tx1"/>
          </a:solidFill>
        </p:spPr>
        <p:txBody>
          <a:bodyPr wrap="square" rtlCol="0">
            <a:spAutoFit/>
          </a:bodyPr>
          <a:lstStyle/>
          <a:p>
            <a:pPr algn="ctr"/>
            <a:r>
              <a:rPr lang="en-US" sz="2400">
                <a:solidFill>
                  <a:schemeClr val="bg1"/>
                </a:solidFill>
              </a:rPr>
              <a:t>What is the rhythm?</a:t>
            </a:r>
          </a:p>
        </p:txBody>
      </p:sp>
      <p:sp>
        <p:nvSpPr>
          <p:cNvPr id="22" name="Rhythm answer">
            <a:extLst>
              <a:ext uri="{FF2B5EF4-FFF2-40B4-BE49-F238E27FC236}">
                <a16:creationId xmlns:a16="http://schemas.microsoft.com/office/drawing/2014/main" id="{FBB8242E-FC6F-DE47-B64D-5EFE1EF3E5B5}"/>
              </a:ext>
            </a:extLst>
          </p:cNvPr>
          <p:cNvSpPr txBox="1"/>
          <p:nvPr/>
        </p:nvSpPr>
        <p:spPr>
          <a:xfrm>
            <a:off x="-4" y="510626"/>
            <a:ext cx="12191998" cy="461665"/>
          </a:xfrm>
          <a:prstGeom prst="rect">
            <a:avLst/>
          </a:prstGeom>
          <a:solidFill>
            <a:schemeClr val="bg1"/>
          </a:solidFill>
        </p:spPr>
        <p:txBody>
          <a:bodyPr wrap="square" rtlCol="0">
            <a:spAutoFit/>
          </a:bodyPr>
          <a:lstStyle/>
          <a:p>
            <a:pPr algn="ctr"/>
            <a:r>
              <a:rPr lang="en-US" sz="2400"/>
              <a:t>Second degree AVB type 2 (Mobitz type 2)</a:t>
            </a:r>
          </a:p>
        </p:txBody>
      </p:sp>
      <p:sp>
        <p:nvSpPr>
          <p:cNvPr id="23" name="Characteristics question">
            <a:extLst>
              <a:ext uri="{FF2B5EF4-FFF2-40B4-BE49-F238E27FC236}">
                <a16:creationId xmlns:a16="http://schemas.microsoft.com/office/drawing/2014/main" id="{92D3693E-DE5C-FE45-B61D-0D9C7D3FB489}"/>
              </a:ext>
            </a:extLst>
          </p:cNvPr>
          <p:cNvSpPr txBox="1"/>
          <p:nvPr/>
        </p:nvSpPr>
        <p:spPr>
          <a:xfrm>
            <a:off x="-4" y="510626"/>
            <a:ext cx="12191998" cy="461665"/>
          </a:xfrm>
          <a:prstGeom prst="rect">
            <a:avLst/>
          </a:prstGeom>
          <a:solidFill>
            <a:schemeClr val="tx1"/>
          </a:solidFill>
        </p:spPr>
        <p:txBody>
          <a:bodyPr wrap="square" rtlCol="0">
            <a:spAutoFit/>
          </a:bodyPr>
          <a:lstStyle/>
          <a:p>
            <a:pPr algn="ctr"/>
            <a:r>
              <a:rPr lang="en-US" sz="2400">
                <a:solidFill>
                  <a:schemeClr val="bg1"/>
                </a:solidFill>
              </a:rPr>
              <a:t>What are the characteristics of Mobitz type 2?</a:t>
            </a:r>
          </a:p>
        </p:txBody>
      </p:sp>
      <p:sp>
        <p:nvSpPr>
          <p:cNvPr id="35" name="Characteristics answer">
            <a:extLst>
              <a:ext uri="{FF2B5EF4-FFF2-40B4-BE49-F238E27FC236}">
                <a16:creationId xmlns:a16="http://schemas.microsoft.com/office/drawing/2014/main" id="{68F00237-F573-FE15-7470-66392065B755}"/>
              </a:ext>
            </a:extLst>
          </p:cNvPr>
          <p:cNvSpPr txBox="1"/>
          <p:nvPr/>
        </p:nvSpPr>
        <p:spPr>
          <a:xfrm>
            <a:off x="-4" y="510626"/>
            <a:ext cx="12191998" cy="461665"/>
          </a:xfrm>
          <a:prstGeom prst="rect">
            <a:avLst/>
          </a:prstGeom>
          <a:solidFill>
            <a:schemeClr val="bg1"/>
          </a:solidFill>
        </p:spPr>
        <p:txBody>
          <a:bodyPr wrap="square" rtlCol="0">
            <a:spAutoFit/>
          </a:bodyPr>
          <a:lstStyle/>
          <a:p>
            <a:pPr algn="ctr"/>
            <a:r>
              <a:rPr lang="en-US" sz="2400"/>
              <a:t>1. Consistent A rate | 2. Dropped QRS | PR before and after dropped QRS are equal</a:t>
            </a:r>
          </a:p>
        </p:txBody>
      </p:sp>
      <p:sp>
        <p:nvSpPr>
          <p:cNvPr id="29" name="management question">
            <a:extLst>
              <a:ext uri="{FF2B5EF4-FFF2-40B4-BE49-F238E27FC236}">
                <a16:creationId xmlns:a16="http://schemas.microsoft.com/office/drawing/2014/main" id="{4C681720-0A59-3E47-8A72-CDDC6A237450}"/>
              </a:ext>
            </a:extLst>
          </p:cNvPr>
          <p:cNvSpPr txBox="1"/>
          <p:nvPr/>
        </p:nvSpPr>
        <p:spPr>
          <a:xfrm>
            <a:off x="-4" y="510626"/>
            <a:ext cx="12191998" cy="461665"/>
          </a:xfrm>
          <a:prstGeom prst="rect">
            <a:avLst/>
          </a:prstGeom>
          <a:solidFill>
            <a:schemeClr val="tx1"/>
          </a:solidFill>
        </p:spPr>
        <p:txBody>
          <a:bodyPr wrap="square" rtlCol="0">
            <a:spAutoFit/>
          </a:bodyPr>
          <a:lstStyle/>
          <a:p>
            <a:pPr algn="ctr"/>
            <a:r>
              <a:rPr lang="en-US" sz="2400">
                <a:solidFill>
                  <a:schemeClr val="bg1"/>
                </a:solidFill>
              </a:rPr>
              <a:t>Next step in management?</a:t>
            </a:r>
          </a:p>
        </p:txBody>
      </p:sp>
      <p:sp>
        <p:nvSpPr>
          <p:cNvPr id="30" name="management answer">
            <a:extLst>
              <a:ext uri="{FF2B5EF4-FFF2-40B4-BE49-F238E27FC236}">
                <a16:creationId xmlns:a16="http://schemas.microsoft.com/office/drawing/2014/main" id="{00D78D75-B253-9B42-8F18-9D6D16CD0186}"/>
              </a:ext>
            </a:extLst>
          </p:cNvPr>
          <p:cNvSpPr txBox="1"/>
          <p:nvPr/>
        </p:nvSpPr>
        <p:spPr>
          <a:xfrm>
            <a:off x="-4" y="510626"/>
            <a:ext cx="12191998" cy="461665"/>
          </a:xfrm>
          <a:prstGeom prst="rect">
            <a:avLst/>
          </a:prstGeom>
          <a:solidFill>
            <a:schemeClr val="bg1"/>
          </a:solidFill>
        </p:spPr>
        <p:txBody>
          <a:bodyPr wrap="square" rtlCol="0">
            <a:spAutoFit/>
          </a:bodyPr>
          <a:lstStyle/>
          <a:p>
            <a:pPr algn="ctr"/>
            <a:r>
              <a:rPr lang="en-US" sz="2400"/>
              <a:t>Permanent pacemaker placement</a:t>
            </a:r>
          </a:p>
        </p:txBody>
      </p:sp>
    </p:spTree>
    <p:extLst>
      <p:ext uri="{BB962C8B-B14F-4D97-AF65-F5344CB8AC3E}">
        <p14:creationId xmlns:p14="http://schemas.microsoft.com/office/powerpoint/2010/main" val="39367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4.79167E-6 -7.40741E-7 L 0.13125 0.00023 " pathEditMode="relative" rAng="0" ptsTypes="AA">
                                      <p:cBhvr>
                                        <p:cTn id="32" dur="2000" fill="hold"/>
                                        <p:tgtEl>
                                          <p:spTgt spid="31"/>
                                        </p:tgtEl>
                                        <p:attrNameLst>
                                          <p:attrName>ppt_x</p:attrName>
                                          <p:attrName>ppt_y</p:attrName>
                                        </p:attrNameLst>
                                      </p:cBhvr>
                                      <p:rCtr x="6562" y="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5"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3525</TotalTime>
  <Words>3081</Words>
  <Application>Microsoft Office PowerPoint</Application>
  <PresentationFormat>Widescreen</PresentationFormat>
  <Paragraphs>324</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 Math</vt:lpstr>
      <vt:lpstr>Roboto</vt:lpstr>
      <vt:lpstr>Times New Roman</vt:lpstr>
      <vt:lpstr>Office Theme</vt:lpstr>
      <vt:lpstr>Bradycardia and AV blocks</vt:lpstr>
      <vt:lpstr>Normal Cardiac Conduction</vt:lpstr>
      <vt:lpstr>PowerPoint Presentation</vt:lpstr>
      <vt:lpstr>PowerPoint Presentation</vt:lpstr>
      <vt:lpstr>What are the inherent pacemaker rates along the conduction system?</vt:lpstr>
      <vt:lpstr>PowerPoint Presentation</vt:lpstr>
      <vt:lpstr>PowerPoint Presentation</vt:lpstr>
      <vt:lpstr>PowerPoint Presentation</vt:lpstr>
      <vt:lpstr>PowerPoint Presentation</vt:lpstr>
      <vt:lpstr>PowerPoint Presentation</vt:lpstr>
      <vt:lpstr>PowerPoint Presentation</vt:lpstr>
      <vt:lpstr>Differentiation of second degree 2:1 AVB</vt:lpstr>
      <vt:lpstr>PowerPoint Presentation</vt:lpstr>
      <vt:lpstr>Pathophysiology of CHB</vt:lpstr>
      <vt:lpstr>Management of CHB</vt:lpstr>
      <vt:lpstr>Management of AVB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Stacy</dc:creator>
  <cp:lastModifiedBy>Fainstad, Brandon</cp:lastModifiedBy>
  <cp:revision>2</cp:revision>
  <dcterms:created xsi:type="dcterms:W3CDTF">2022-01-27T17:07:10Z</dcterms:created>
  <dcterms:modified xsi:type="dcterms:W3CDTF">2022-07-11T22:10:52Z</dcterms:modified>
</cp:coreProperties>
</file>