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6C_2B79D15A.xml" ContentType="application/vnd.ms-powerpoint.comments+xml"/>
  <Override PartName="/ppt/notesSlides/notesSlide2.xml" ContentType="application/vnd.openxmlformats-officedocument.presentationml.notesSlide+xml"/>
  <Override PartName="/ppt/comments/modernComment_15B_291849F3.xml" ContentType="application/vnd.ms-powerpoint.comments+xml"/>
  <Override PartName="/ppt/notesSlides/notesSlide3.xml" ContentType="application/vnd.openxmlformats-officedocument.presentationml.notesSlide+xml"/>
  <Override PartName="/ppt/comments/modernComment_185_EF4975B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84_13F7E3C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80_3D0B5B0D.xml" ContentType="application/vnd.ms-powerpoint.comments+xml"/>
  <Override PartName="/ppt/comments/modernComment_17D_E9F563F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77_193352EE.xml" ContentType="application/vnd.ms-powerpoint.comments+xml"/>
  <Override PartName="/ppt/comments/modernComment_179_787C465.xml" ContentType="application/vnd.ms-powerpoint.comments+xml"/>
  <Override PartName="/ppt/notesSlides/notesSlide11.xml" ContentType="application/vnd.openxmlformats-officedocument.presentationml.notesSlide+xml"/>
  <Override PartName="/ppt/comments/modernComment_17A_ECD8AFD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0D_22960C0E.xml" ContentType="application/vnd.ms-powerpoint.comments+xml"/>
  <Override PartName="/ppt/notesSlides/notesSlide15.xml" ContentType="application/vnd.openxmlformats-officedocument.presentationml.notesSlide+xml"/>
  <Override PartName="/ppt/comments/modernComment_17E_7A1239C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364" r:id="rId2"/>
    <p:sldId id="347" r:id="rId3"/>
    <p:sldId id="389" r:id="rId4"/>
    <p:sldId id="365" r:id="rId5"/>
    <p:sldId id="368" r:id="rId6"/>
    <p:sldId id="388" r:id="rId7"/>
    <p:sldId id="370" r:id="rId8"/>
    <p:sldId id="384" r:id="rId9"/>
    <p:sldId id="356" r:id="rId10"/>
    <p:sldId id="381" r:id="rId11"/>
    <p:sldId id="374" r:id="rId12"/>
    <p:sldId id="379" r:id="rId13"/>
    <p:sldId id="375" r:id="rId14"/>
    <p:sldId id="377" r:id="rId15"/>
    <p:sldId id="378" r:id="rId16"/>
    <p:sldId id="345" r:id="rId17"/>
    <p:sldId id="385" r:id="rId18"/>
    <p:sldId id="269" r:id="rId19"/>
    <p:sldId id="3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EAB242-24F4-D3E7-39A4-836E2CE32846}" name="Fainstad, Brandon" initials="FB" userId="Fainstad, Brandon" providerId="None"/>
  <p188:author id="{AB810968-D91D-C19B-3655-B4D2DE7FDBEE}" name="Yilin Zhang" initials="YZ" userId="S::Yilin_Zhang@valleymed.org::40a11026-a9ab-441d-8256-d37e38926e9e" providerId="AD"/>
  <p188:author id="{0F32C275-B4C9-2A30-3D9B-1AE333B634C7}" name="Yilin Zhang" initials="YZ" userId="Yilin Zha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xonc" initials="s" lastIdx="2" clrIdx="0">
    <p:extLst>
      <p:ext uri="{19B8F6BF-5375-455C-9EA6-DF929625EA0E}">
        <p15:presenceInfo xmlns:p15="http://schemas.microsoft.com/office/powerpoint/2012/main" userId="S::saxonc@uw.edu::60caed61-be30-4ec4-8ef4-0860579c7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50"/>
    <a:srgbClr val="F9F3FF"/>
    <a:srgbClr val="FDFBFF"/>
    <a:srgbClr val="EEE1FF"/>
    <a:srgbClr val="BB8CFF"/>
    <a:srgbClr val="FF40FF"/>
    <a:srgbClr val="AC48F8"/>
    <a:srgbClr val="FFD6FF"/>
    <a:srgbClr val="F4A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2380F-34ED-4696-8C1E-FC48A7F44A8D}" v="47" dt="2022-02-25T23:33:12.559"/>
    <p1510:client id="{FBD5A6D2-0484-415A-8C39-32A0867CA1FD}" v="151" dt="2022-02-24T23:58:25.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98" autoAdjust="0"/>
    <p:restoredTop sz="82412" autoAdjust="0"/>
  </p:normalViewPr>
  <p:slideViewPr>
    <p:cSldViewPr snapToGrid="0">
      <p:cViewPr varScale="1">
        <p:scale>
          <a:sx n="59" d="100"/>
          <a:sy n="59" d="100"/>
        </p:scale>
        <p:origin x="7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omments/modernComment_10D_22960C0E.xml><?xml version="1.0" encoding="utf-8"?>
<p188:cmLst xmlns:a="http://schemas.openxmlformats.org/drawingml/2006/main" xmlns:r="http://schemas.openxmlformats.org/officeDocument/2006/relationships" xmlns:p188="http://schemas.microsoft.com/office/powerpoint/2018/8/main">
  <p188:cm id="{A404E71B-3140-406E-9273-5A379B826519}" authorId="{0F32C275-B4C9-2A30-3D9B-1AE333B634C7}" created="2022-03-01T03:42:39.245">
    <ac:txMkLst xmlns:ac="http://schemas.microsoft.com/office/drawing/2013/main/command">
      <pc:docMk xmlns:pc="http://schemas.microsoft.com/office/powerpoint/2013/main/command"/>
      <pc:sldMk xmlns:pc="http://schemas.microsoft.com/office/powerpoint/2013/main/command" cId="580258830" sldId="269"/>
      <ac:spMk id="83" creationId="{6A7CA376-6150-43E8-A2EE-862197D11FAB}"/>
      <ac:txMk cp="57" len="40">
        <ac:context len="98" hash="1520252018"/>
      </ac:txMk>
    </ac:txMkLst>
    <p188:pos x="4479803" y="186935"/>
    <p188:txBody>
      <a:bodyPr/>
      <a:lstStyle/>
      <a:p>
        <a:r>
          <a:rPr lang="en-US"/>
          <a:t>Would spell out risk factors here. Also would identify risk factors (as this is a teaching point as well).</a:t>
        </a:r>
      </a:p>
    </p188:txBody>
  </p188:cm>
</p188:cmLst>
</file>

<file path=ppt/comments/modernComment_15B_291849F3.xml><?xml version="1.0" encoding="utf-8"?>
<p188:cmLst xmlns:a="http://schemas.openxmlformats.org/drawingml/2006/main" xmlns:r="http://schemas.openxmlformats.org/officeDocument/2006/relationships" xmlns:p188="http://schemas.microsoft.com/office/powerpoint/2018/8/main">
  <p188:cm id="{68F0B98C-EAAE-4801-B5AE-A51239E0DD49}" authorId="{AB810968-D91D-C19B-3655-B4D2DE7FDBEE}" created="2022-02-23T20:11:24.698">
    <ac:deMkLst xmlns:ac="http://schemas.microsoft.com/office/drawing/2013/main/command">
      <pc:docMk xmlns:pc="http://schemas.microsoft.com/office/powerpoint/2013/main/command"/>
      <pc:sldMk xmlns:pc="http://schemas.microsoft.com/office/powerpoint/2013/main/command" cId="689457651" sldId="347"/>
      <ac:picMk id="88" creationId="{3D842AC8-D929-45EF-8C4E-DD7BDFBD0FBC}"/>
    </ac:deMkLst>
    <p188:txBody>
      <a:bodyPr/>
      <a:lstStyle/>
      <a:p>
        <a:r>
          <a:rPr lang="en-US"/>
          <a:t>Changed it so all the words are all the same size (larger size) and the same font. </a:t>
        </a:r>
      </a:p>
    </p188:txBody>
  </p188:cm>
</p188:cmLst>
</file>

<file path=ppt/comments/modernComment_16C_2B79D15A.xml><?xml version="1.0" encoding="utf-8"?>
<p188:cmLst xmlns:a="http://schemas.openxmlformats.org/drawingml/2006/main" xmlns:r="http://schemas.openxmlformats.org/officeDocument/2006/relationships" xmlns:p188="http://schemas.microsoft.com/office/powerpoint/2018/8/main">
  <p188:cm id="{AF082BE0-D003-4F06-8E46-724C45C1B421}" authorId="{AB810968-D91D-C19B-3655-B4D2DE7FDBEE}" created="2022-02-23T20:07:42.853">
    <pc:sldMkLst xmlns:pc="http://schemas.microsoft.com/office/powerpoint/2013/main/command">
      <pc:docMk/>
      <pc:sldMk cId="729403738" sldId="364"/>
    </pc:sldMkLst>
    <p188:replyLst>
      <p188:reply id="{1400E907-997F-4C5C-B152-4259FF01186D}" authorId="{AB810968-D91D-C19B-3655-B4D2DE7FDBEE}" created="2022-02-23T20:07:56.513">
        <p188:txBody>
          <a:bodyPr/>
          <a:lstStyle/>
          <a:p>
            <a:r>
              <a:rPr lang="en-US"/>
              <a:t>Also changed all the text so it was one font. The dual fonts bothered me.</a:t>
            </a:r>
          </a:p>
        </p188:txBody>
      </p188:reply>
      <p188:reply id="{17D9CD1C-7C92-409C-BA59-8EF8352AED65}" authorId="{AB810968-D91D-C19B-3655-B4D2DE7FDBEE}" created="2022-02-23T20:09:01.060">
        <p188:txBody>
          <a:bodyPr/>
          <a:lstStyle/>
          <a:p>
            <a:r>
              <a:rPr lang="en-US"/>
              <a:t>Would recommend moving the title ABOVE the graphics. </a:t>
            </a:r>
          </a:p>
        </p188:txBody>
      </p188:reply>
    </p188:replyLst>
    <p188:txBody>
      <a:bodyPr/>
      <a:lstStyle/>
      <a:p>
        <a:r>
          <a:rPr lang="en-US"/>
          <a:t>Adjusted the size of the arrows and table of contents</a:t>
        </a:r>
      </a:p>
    </p188:txBody>
  </p188:cm>
</p188:cmLst>
</file>

<file path=ppt/comments/modernComment_177_193352EE.xml><?xml version="1.0" encoding="utf-8"?>
<p188:cmLst xmlns:a="http://schemas.openxmlformats.org/drawingml/2006/main" xmlns:r="http://schemas.openxmlformats.org/officeDocument/2006/relationships" xmlns:p188="http://schemas.microsoft.com/office/powerpoint/2018/8/main">
  <p188:cm id="{D4E0448C-B744-44D1-843D-6DD8010BFB09}" authorId="{AB810968-D91D-C19B-3655-B4D2DE7FDBEE}" created="2022-02-23T21:38:23.569">
    <ac:txMkLst xmlns:ac="http://schemas.microsoft.com/office/drawing/2013/main/command">
      <pc:docMk xmlns:pc="http://schemas.microsoft.com/office/powerpoint/2013/main/command"/>
      <pc:sldMk xmlns:pc="http://schemas.microsoft.com/office/powerpoint/2013/main/command" cId="422793966" sldId="375"/>
      <ac:graphicFrameMk id="103" creationId="{4E04CC43-0A66-45BB-B9A5-64F87F6B7AB4}"/>
      <ac:tblMk/>
      <ac:tcMk rowId="2476511951" colId="3830106253"/>
      <ac:txMk cp="0" len="80">
        <ac:context len="81" hash="3320074900"/>
      </ac:txMk>
    </ac:txMkLst>
    <p188:pos x="3643977" y="1913227"/>
    <p188:replyLst/>
    <p188:txBody>
      <a:bodyPr/>
      <a:lstStyle/>
      <a:p>
        <a:r>
          <a:rPr lang="en-US"/>
          <a:t>Is the increased risk of vertebral fractures a result of discontinuation? or separate?</a:t>
        </a:r>
      </a:p>
    </p188:txBody>
  </p188:cm>
</p188:cmLst>
</file>

<file path=ppt/comments/modernComment_179_787C465.xml><?xml version="1.0" encoding="utf-8"?>
<p188:cmLst xmlns:a="http://schemas.openxmlformats.org/drawingml/2006/main" xmlns:r="http://schemas.openxmlformats.org/officeDocument/2006/relationships" xmlns:p188="http://schemas.microsoft.com/office/powerpoint/2018/8/main">
  <p188:cm id="{1DFFB903-0BD3-4B28-A6F6-CFC1D203F29A}" authorId="{0F32C275-B4C9-2A30-3D9B-1AE333B634C7}" created="2022-03-02T17:08:58.820">
    <ac:deMkLst xmlns:ac="http://schemas.microsoft.com/office/drawing/2013/main/command">
      <pc:docMk xmlns:pc="http://schemas.microsoft.com/office/powerpoint/2013/main/command"/>
      <pc:sldMk xmlns:pc="http://schemas.microsoft.com/office/powerpoint/2013/main/command" cId="126338149" sldId="377"/>
      <ac:graphicFrameMk id="165" creationId="{67AAF555-7994-4DD8-BEFD-912D0B128167}"/>
    </ac:deMkLst>
    <p188:txBody>
      <a:bodyPr/>
      <a:lstStyle/>
      <a:p>
        <a:r>
          <a:rPr lang="en-US"/>
          <a:t>Adjusted this table since the mechanisms don't add much. Added an arrow to simulate stimulating the osteoblast.</a:t>
        </a:r>
      </a:p>
    </p188:txBody>
  </p188:cm>
</p188:cmLst>
</file>

<file path=ppt/comments/modernComment_17A_ECD8AFD9.xml><?xml version="1.0" encoding="utf-8"?>
<p188:cmLst xmlns:a="http://schemas.openxmlformats.org/drawingml/2006/main" xmlns:r="http://schemas.openxmlformats.org/officeDocument/2006/relationships" xmlns:p188="http://schemas.microsoft.com/office/powerpoint/2018/8/main">
  <p188:cm id="{3A9D0066-E1A7-4504-B060-6CF2098ACA24}" authorId="{AB810968-D91D-C19B-3655-B4D2DE7FDBEE}" created="2022-02-23T21:52:13.894">
    <ac:txMkLst xmlns:ac="http://schemas.microsoft.com/office/drawing/2013/main/command">
      <pc:docMk xmlns:pc="http://schemas.microsoft.com/office/powerpoint/2013/main/command"/>
      <pc:sldMk xmlns:pc="http://schemas.microsoft.com/office/powerpoint/2013/main/command" cId="3973623769" sldId="378"/>
      <ac:graphicFrameMk id="86" creationId="{1687BB6B-B1A9-4CC6-AE35-B5A93B65BB5E}"/>
      <ac:tblMk/>
      <ac:tcMk rowId="3206212467" colId="3276535554"/>
      <ac:txMk cp="110">
        <ac:context len="186" hash="302116106"/>
      </ac:txMk>
    </ac:txMkLst>
    <p188:pos x="4238643" y="991904"/>
    <p188:txBody>
      <a:bodyPr/>
      <a:lstStyle/>
      <a:p>
        <a:r>
          <a:rPr lang="en-US"/>
          <a:t>I thought SERMs have the side effect of causing hot flashes?</a:t>
        </a:r>
      </a:p>
    </p188:txBody>
  </p188:cm>
</p188:cmLst>
</file>

<file path=ppt/comments/modernComment_17D_E9F563F0.xml><?xml version="1.0" encoding="utf-8"?>
<p188:cmLst xmlns:a="http://schemas.openxmlformats.org/drawingml/2006/main" xmlns:r="http://schemas.openxmlformats.org/officeDocument/2006/relationships" xmlns:p188="http://schemas.microsoft.com/office/powerpoint/2018/8/main">
  <p188:cm id="{47886ACE-67A1-4906-B3AF-BCBA56FE8F30}" authorId="{AB810968-D91D-C19B-3655-B4D2DE7FDBEE}" created="2022-02-23T21:23:42.463">
    <pc:sldMkLst xmlns:pc="http://schemas.microsoft.com/office/powerpoint/2013/main/command">
      <pc:docMk/>
      <pc:sldMk cId="3925173232" sldId="381"/>
    </pc:sldMkLst>
    <p188:replyLst>
      <p188:reply id="{0042BA0C-FD03-4B0D-844C-66E38D5F414D}" authorId="{AB810968-D91D-C19B-3655-B4D2DE7FDBEE}" created="2022-02-23T21:24:23.482">
        <p188:txBody>
          <a:bodyPr/>
          <a:lstStyle/>
          <a:p>
            <a:r>
              <a:rPr lang="en-US"/>
              <a:t>Adjusted the text so that it's all the same size and the same font. The "bone" on this page wasn't actually adding anything so I removed it to give more space for the primary interventions. </a:t>
            </a:r>
          </a:p>
        </p188:txBody>
      </p188:reply>
    </p188:replyLst>
    <p188:txBody>
      <a:bodyPr/>
      <a:lstStyle/>
      <a:p>
        <a:r>
          <a:rPr lang="en-US"/>
          <a:t>Recommend moving both the therapies to the top of the screen. It's not clear when we're on the targeted therapies when it appears at the bottom of the screen. 
This is formatted more like what the vent talk is like. </a:t>
        </a:r>
      </a:p>
    </p188:txBody>
  </p188:cm>
</p188:cmLst>
</file>

<file path=ppt/comments/modernComment_17E_7A1239C6.xml><?xml version="1.0" encoding="utf-8"?>
<p188:cmLst xmlns:a="http://schemas.openxmlformats.org/drawingml/2006/main" xmlns:r="http://schemas.openxmlformats.org/officeDocument/2006/relationships" xmlns:p188="http://schemas.microsoft.com/office/powerpoint/2018/8/main">
  <p188:cm id="{620DC0DB-30AD-498D-ADBF-745A5575C57B}" authorId="{0F32C275-B4C9-2A30-3D9B-1AE333B634C7}" created="2022-03-01T04:02:30.990">
    <ac:deMkLst xmlns:ac="http://schemas.microsoft.com/office/drawing/2013/main/command">
      <pc:docMk xmlns:pc="http://schemas.microsoft.com/office/powerpoint/2013/main/command"/>
      <pc:sldMk xmlns:pc="http://schemas.microsoft.com/office/powerpoint/2013/main/command" cId="2048014790" sldId="382"/>
      <ac:spMk id="12" creationId="{CFEDD4B4-1F45-FB44-9A59-7496ADD727E5}"/>
    </ac:deMkLst>
    <p188:txBody>
      <a:bodyPr/>
      <a:lstStyle/>
      <a:p>
        <a:r>
          <a:rPr lang="en-US"/>
          <a:t>I think it's important to reinforce his diagnosis of osteoprosis and how he was diagnosed (by fragility fracture). TSH/ PTH I separated out because they are part of the secondary work up, though practically they are often checked with initial labs. </a:t>
        </a:r>
      </a:p>
    </p188:txBody>
  </p188:cm>
  <p188:cm id="{40FE50B7-4904-4E94-A968-5DBF5BAB4741}" authorId="{0F32C275-B4C9-2A30-3D9B-1AE333B634C7}" created="2022-03-01T04:13:10.834">
    <ac:txMkLst xmlns:ac="http://schemas.microsoft.com/office/drawing/2013/main/command">
      <pc:docMk xmlns:pc="http://schemas.microsoft.com/office/powerpoint/2013/main/command"/>
      <pc:sldMk xmlns:pc="http://schemas.microsoft.com/office/powerpoint/2013/main/command" cId="2048014790" sldId="382"/>
      <ac:spMk id="16" creationId="{F227E795-9C27-5C48-AC40-2979E76A6A52}"/>
      <ac:txMk cp="4" len="48">
        <ac:context len="93" hash="4138024547"/>
      </ac:txMk>
    </ac:txMkLst>
    <p188:pos x="4121255" y="187973"/>
    <p188:txBody>
      <a:bodyPr/>
      <a:lstStyle/>
      <a:p>
        <a:r>
          <a:rPr lang="en-US"/>
          <a:t>The additional work-up and history here about MM takes up space but does not add the question. Would simplify this to simply the fact that he is diagnosed with MM and is on treatemnt. </a:t>
        </a:r>
      </a:p>
    </p188:txBody>
  </p188:cm>
  <p188:cm id="{6934F456-2126-4A8C-8475-F9A121066B58}" authorId="{0F32C275-B4C9-2A30-3D9B-1AE333B634C7}" created="2022-03-01T04:15:48.788">
    <ac:deMkLst xmlns:ac="http://schemas.microsoft.com/office/drawing/2013/main/command">
      <pc:docMk xmlns:pc="http://schemas.microsoft.com/office/powerpoint/2013/main/command"/>
      <pc:sldMk xmlns:pc="http://schemas.microsoft.com/office/powerpoint/2013/main/command" cId="2048014790" sldId="382"/>
      <ac:spMk id="74" creationId="{7C09B3BE-E8B9-FB48-BE30-D44AC11945CF}"/>
    </ac:deMkLst>
    <p188:txBody>
      <a:bodyPr/>
      <a:lstStyle/>
      <a:p>
        <a:r>
          <a:rPr lang="en-US"/>
          <a:t>It's not clear how the first two questions for case 4 differ. They both seem to lead to the same answer. I simplifed the question and recommend the following restructuring. </a:t>
        </a:r>
      </a:p>
    </p188:txBody>
  </p188:cm>
</p188:cmLst>
</file>

<file path=ppt/comments/modernComment_180_3D0B5B0D.xml><?xml version="1.0" encoding="utf-8"?>
<p188:cmLst xmlns:a="http://schemas.openxmlformats.org/drawingml/2006/main" xmlns:r="http://schemas.openxmlformats.org/officeDocument/2006/relationships" xmlns:p188="http://schemas.microsoft.com/office/powerpoint/2018/8/main">
  <p188:cm id="{7FB21162-4511-482D-AEC7-73E6CD07875B}" authorId="{AB810968-D91D-C19B-3655-B4D2DE7FDBEE}" created="2022-02-23T21:03:02.546">
    <pc:sldMkLst xmlns:pc="http://schemas.microsoft.com/office/powerpoint/2013/main/command">
      <pc:docMk/>
      <pc:sldMk cId="1024154381" sldId="384"/>
    </pc:sldMkLst>
    <p188:replyLst>
      <p188:reply id="{413A9DD8-6061-43E7-A202-8156FC4FCAAB}" authorId="{AB810968-D91D-C19B-3655-B4D2DE7FDBEE}" created="2022-02-23T21:04:00.637">
        <p188:txBody>
          <a:bodyPr/>
          <a:lstStyle/>
          <a:p>
            <a:r>
              <a:rPr lang="en-US"/>
              <a:t>Color coding is testing that women should get is yellow and that men should get is blue</a:t>
            </a:r>
          </a:p>
        </p188:txBody>
      </p188:reply>
    </p188:replyLst>
    <p188:txBody>
      <a:bodyPr/>
      <a:lstStyle/>
      <a:p>
        <a:r>
          <a:rPr lang="en-US"/>
          <a:t>Color coded this slide. Adjusted the button clicks. 
Recommend separating out the categories just because it's easier to read and see. I had a hard time seeing all the different testing. I know it's not a point of emphasis but it would be hard for someone to point out a select test. 
Also testing out color coding the testing that women vs. men would get.  </a:t>
        </a:r>
      </a:p>
    </p188:txBody>
  </p188:cm>
  <p188:cm id="{C7041612-09E7-45E7-B6E1-E7403D33F86D}" authorId="{AB810968-D91D-C19B-3655-B4D2DE7FDBEE}" created="2022-02-23T21:03:34.302">
    <ac:deMkLst xmlns:ac="http://schemas.microsoft.com/office/drawing/2013/main/command">
      <pc:docMk xmlns:pc="http://schemas.microsoft.com/office/powerpoint/2013/main/command"/>
      <pc:sldMk xmlns:pc="http://schemas.microsoft.com/office/powerpoint/2013/main/command" cId="1024154381" sldId="384"/>
      <ac:spMk id="70" creationId="{8469F3CB-CB13-458C-93F7-58F92F12016F}"/>
    </ac:deMkLst>
    <p188:txBody>
      <a:bodyPr/>
      <a:lstStyle/>
      <a:p>
        <a:r>
          <a:rPr lang="en-US"/>
          <a:t>FSH/LH was also included in this section even though it was included in the last section. Is this necessary? I crossed it out thinking it wasn't needed.</a:t>
        </a:r>
      </a:p>
    </p188:txBody>
  </p188:cm>
</p188:cmLst>
</file>

<file path=ppt/comments/modernComment_184_13F7E3C6.xml><?xml version="1.0" encoding="utf-8"?>
<p188:cmLst xmlns:a="http://schemas.openxmlformats.org/drawingml/2006/main" xmlns:r="http://schemas.openxmlformats.org/officeDocument/2006/relationships" xmlns:p188="http://schemas.microsoft.com/office/powerpoint/2018/8/main">
  <p188:cm id="{FC67DDB4-B899-41A2-822E-8AFC2CC94D04}" authorId="{AB810968-D91D-C19B-3655-B4D2DE7FDBEE}" created="2022-02-23T20:32:00.252">
    <ac:deMkLst xmlns:ac="http://schemas.microsoft.com/office/drawing/2013/main/command">
      <pc:docMk xmlns:pc="http://schemas.microsoft.com/office/powerpoint/2013/main/command"/>
      <pc:sldMk xmlns:pc="http://schemas.microsoft.com/office/powerpoint/2013/main/command" cId="335012806" sldId="388"/>
      <ac:spMk id="59" creationId="{EB735CCF-1313-40D5-B9F4-6EC064D29792}"/>
    </ac:deMkLst>
    <p188:replyLst>
      <p188:reply id="{C916E4A5-6DF2-4692-BFC1-B4531E92891B}" authorId="{C6EAB242-24F4-D3E7-39A4-836E2CE32846}" created="2022-02-24T22:00:18.190">
        <p188:txBody>
          <a:bodyPr/>
          <a:lstStyle/>
          <a:p>
            <a:r>
              <a:rPr lang="en-US"/>
              <a:t>I like this!  I am good with using it instead of slide 7, if you are</a:t>
            </a:r>
          </a:p>
        </p188:txBody>
      </p188:reply>
    </p188:replyLst>
    <p188:txBody>
      <a:bodyPr/>
      <a:lstStyle/>
      <a:p>
        <a:r>
          <a:rPr lang="en-US"/>
          <a:t>Took this out because it was very difficult to read the text with the parentheticals breaking up every other word. 
Did an graphical representation of what a slide might look like with a graphical representation of the fracture sites.</a:t>
        </a:r>
      </a:p>
    </p188:txBody>
  </p188:cm>
</p188:cmLst>
</file>

<file path=ppt/comments/modernComment_185_EF4975BE.xml><?xml version="1.0" encoding="utf-8"?>
<p188:cmLst xmlns:a="http://schemas.openxmlformats.org/drawingml/2006/main" xmlns:r="http://schemas.openxmlformats.org/officeDocument/2006/relationships" xmlns:p188="http://schemas.microsoft.com/office/powerpoint/2018/8/main">
  <p188:cm id="{4685FD89-60AB-4035-BBCE-DA667AD1D8D5}" authorId="{C6EAB242-24F4-D3E7-39A4-836E2CE32846}" created="2022-02-24T22:01:04.113">
    <pc:sldMkLst xmlns:pc="http://schemas.microsoft.com/office/powerpoint/2013/main/command">
      <pc:docMk/>
      <pc:sldMk cId="4014568894" sldId="389"/>
    </pc:sldMkLst>
    <p188:txBody>
      <a:bodyPr/>
      <a:lstStyle/>
      <a:p>
        <a:r>
          <a:rPr lang="en-US"/>
          <a:t>visually much better.  nice work!  let's use this instead of slide 3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ADC1A-A2BB-FA4E-A837-79E5DAB96AB6}"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617F45-DCE6-AD41-B5E7-417D82B40340}" type="slidenum">
              <a:rPr lang="en-US" smtClean="0"/>
              <a:t>‹#›</a:t>
            </a:fld>
            <a:endParaRPr lang="en-US"/>
          </a:p>
        </p:txBody>
      </p:sp>
    </p:spTree>
    <p:extLst>
      <p:ext uri="{BB962C8B-B14F-4D97-AF65-F5344CB8AC3E}">
        <p14:creationId xmlns:p14="http://schemas.microsoft.com/office/powerpoint/2010/main" val="259714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210/jc.2019-0019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Osteoporosis</a:t>
            </a:r>
            <a:endParaRPr lang="en-US" dirty="0"/>
          </a:p>
        </p:txBody>
      </p:sp>
      <p:sp>
        <p:nvSpPr>
          <p:cNvPr id="4" name="Slide Number Placeholder 3"/>
          <p:cNvSpPr>
            <a:spLocks noGrp="1"/>
          </p:cNvSpPr>
          <p:nvPr>
            <p:ph type="sldNum" sz="quarter" idx="5"/>
          </p:nvPr>
        </p:nvSpPr>
        <p:spPr/>
        <p:txBody>
          <a:bodyPr/>
          <a:lstStyle/>
          <a:p>
            <a:fld id="{C7617F45-DCE6-AD41-B5E7-417D82B40340}" type="slidenum">
              <a:rPr lang="en-US" smtClean="0"/>
              <a:t>1</a:t>
            </a:fld>
            <a:endParaRPr lang="en-US"/>
          </a:p>
        </p:txBody>
      </p:sp>
    </p:spTree>
    <p:extLst>
      <p:ext uri="{BB962C8B-B14F-4D97-AF65-F5344CB8AC3E}">
        <p14:creationId xmlns:p14="http://schemas.microsoft.com/office/powerpoint/2010/main" val="797297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17F45-DCE6-AD41-B5E7-417D82B40340}" type="slidenum">
              <a:rPr lang="en-US" smtClean="0"/>
              <a:t>12</a:t>
            </a:fld>
            <a:endParaRPr lang="en-US"/>
          </a:p>
        </p:txBody>
      </p:sp>
    </p:spTree>
    <p:extLst>
      <p:ext uri="{BB962C8B-B14F-4D97-AF65-F5344CB8AC3E}">
        <p14:creationId xmlns:p14="http://schemas.microsoft.com/office/powerpoint/2010/main" val="346924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17F45-DCE6-AD41-B5E7-417D82B40340}" type="slidenum">
              <a:rPr lang="en-US" smtClean="0"/>
              <a:t>15</a:t>
            </a:fld>
            <a:endParaRPr lang="en-US"/>
          </a:p>
        </p:txBody>
      </p:sp>
    </p:spTree>
    <p:extLst>
      <p:ext uri="{BB962C8B-B14F-4D97-AF65-F5344CB8AC3E}">
        <p14:creationId xmlns:p14="http://schemas.microsoft.com/office/powerpoint/2010/main" val="1332315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Fix animations</a:t>
            </a:r>
          </a:p>
          <a:p>
            <a:endParaRPr lang="en-US" sz="1100" dirty="0"/>
          </a:p>
        </p:txBody>
      </p:sp>
      <p:sp>
        <p:nvSpPr>
          <p:cNvPr id="4" name="Slide Number Placeholder 3"/>
          <p:cNvSpPr>
            <a:spLocks noGrp="1"/>
          </p:cNvSpPr>
          <p:nvPr>
            <p:ph type="sldNum" sz="quarter" idx="5"/>
          </p:nvPr>
        </p:nvSpPr>
        <p:spPr/>
        <p:txBody>
          <a:bodyPr/>
          <a:lstStyle/>
          <a:p>
            <a:fld id="{F2D4BE44-09E7-0F40-9C31-0397FABEFAE4}" type="slidenum">
              <a:rPr lang="en-US" smtClean="0"/>
              <a:t>16</a:t>
            </a:fld>
            <a:endParaRPr lang="en-US"/>
          </a:p>
        </p:txBody>
      </p:sp>
    </p:spTree>
    <p:extLst>
      <p:ext uri="{BB962C8B-B14F-4D97-AF65-F5344CB8AC3E}">
        <p14:creationId xmlns:p14="http://schemas.microsoft.com/office/powerpoint/2010/main" val="187305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D4BE44-09E7-0F40-9C31-0397FABEFAE4}" type="slidenum">
              <a:rPr lang="en-US" smtClean="0"/>
              <a:t>17</a:t>
            </a:fld>
            <a:endParaRPr lang="en-US"/>
          </a:p>
        </p:txBody>
      </p:sp>
    </p:spTree>
    <p:extLst>
      <p:ext uri="{BB962C8B-B14F-4D97-AF65-F5344CB8AC3E}">
        <p14:creationId xmlns:p14="http://schemas.microsoft.com/office/powerpoint/2010/main" val="126016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18</a:t>
            </a:fld>
            <a:endParaRPr lang="en-US"/>
          </a:p>
        </p:txBody>
      </p:sp>
    </p:spTree>
    <p:extLst>
      <p:ext uri="{BB962C8B-B14F-4D97-AF65-F5344CB8AC3E}">
        <p14:creationId xmlns:p14="http://schemas.microsoft.com/office/powerpoint/2010/main" val="502173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17F45-DCE6-AD41-B5E7-417D82B40340}" type="slidenum">
              <a:rPr lang="en-US" smtClean="0"/>
              <a:t>19</a:t>
            </a:fld>
            <a:endParaRPr lang="en-US"/>
          </a:p>
        </p:txBody>
      </p:sp>
    </p:spTree>
    <p:extLst>
      <p:ext uri="{BB962C8B-B14F-4D97-AF65-F5344CB8AC3E}">
        <p14:creationId xmlns:p14="http://schemas.microsoft.com/office/powerpoint/2010/main" val="235205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A2A2A"/>
                </a:solidFill>
                <a:effectLst/>
                <a:latin typeface="Source Sans Pro" panose="020B0503030403020204" pitchFamily="34" charset="0"/>
              </a:rPr>
              <a:t>RRR data</a:t>
            </a:r>
          </a:p>
          <a:p>
            <a:r>
              <a:rPr lang="en-US" b="0" i="0" dirty="0">
                <a:solidFill>
                  <a:srgbClr val="2A2A2A"/>
                </a:solidFill>
                <a:effectLst/>
                <a:latin typeface="Source Sans Pro" panose="020B0503030403020204" pitchFamily="34" charset="0"/>
              </a:rPr>
              <a:t>Patricia Barrionuevo, Ekta Kapoor, Noor </a:t>
            </a:r>
            <a:r>
              <a:rPr lang="en-US" b="0" i="0" dirty="0" err="1">
                <a:solidFill>
                  <a:srgbClr val="2A2A2A"/>
                </a:solidFill>
                <a:effectLst/>
                <a:latin typeface="Source Sans Pro" panose="020B0503030403020204" pitchFamily="34" charset="0"/>
              </a:rPr>
              <a:t>Asi</a:t>
            </a:r>
            <a:r>
              <a:rPr lang="en-US" b="0" i="0" dirty="0">
                <a:solidFill>
                  <a:srgbClr val="2A2A2A"/>
                </a:solidFill>
                <a:effectLst/>
                <a:latin typeface="Source Sans Pro" panose="020B0503030403020204" pitchFamily="34" charset="0"/>
              </a:rPr>
              <a:t>, Fares </a:t>
            </a:r>
            <a:r>
              <a:rPr lang="en-US" b="0" i="0" dirty="0" err="1">
                <a:solidFill>
                  <a:srgbClr val="2A2A2A"/>
                </a:solidFill>
                <a:effectLst/>
                <a:latin typeface="Source Sans Pro" panose="020B0503030403020204" pitchFamily="34" charset="0"/>
              </a:rPr>
              <a:t>Alahdab</a:t>
            </a:r>
            <a:r>
              <a:rPr lang="en-US" b="0" i="0" dirty="0">
                <a:solidFill>
                  <a:srgbClr val="2A2A2A"/>
                </a:solidFill>
                <a:effectLst/>
                <a:latin typeface="Source Sans Pro" panose="020B0503030403020204" pitchFamily="34" charset="0"/>
              </a:rPr>
              <a:t>, Khaled Mohammed, Khalid </a:t>
            </a:r>
            <a:r>
              <a:rPr lang="en-US" b="0" i="0" dirty="0" err="1">
                <a:solidFill>
                  <a:srgbClr val="2A2A2A"/>
                </a:solidFill>
                <a:effectLst/>
                <a:latin typeface="Source Sans Pro" panose="020B0503030403020204" pitchFamily="34" charset="0"/>
              </a:rPr>
              <a:t>Benkhadra</a:t>
            </a:r>
            <a:r>
              <a:rPr lang="en-US" b="0" i="0" dirty="0">
                <a:solidFill>
                  <a:srgbClr val="2A2A2A"/>
                </a:solidFill>
                <a:effectLst/>
                <a:latin typeface="Source Sans Pro" panose="020B0503030403020204" pitchFamily="34" charset="0"/>
              </a:rPr>
              <a:t>, Jehad </a:t>
            </a:r>
            <a:r>
              <a:rPr lang="en-US" b="0" i="0" dirty="0" err="1">
                <a:solidFill>
                  <a:srgbClr val="2A2A2A"/>
                </a:solidFill>
                <a:effectLst/>
                <a:latin typeface="Source Sans Pro" panose="020B0503030403020204" pitchFamily="34" charset="0"/>
              </a:rPr>
              <a:t>Almasri</a:t>
            </a:r>
            <a:r>
              <a:rPr lang="en-US" b="0" i="0" dirty="0">
                <a:solidFill>
                  <a:srgbClr val="2A2A2A"/>
                </a:solidFill>
                <a:effectLst/>
                <a:latin typeface="Source Sans Pro" panose="020B0503030403020204" pitchFamily="34" charset="0"/>
              </a:rPr>
              <a:t>, </a:t>
            </a:r>
            <a:r>
              <a:rPr lang="en-US" b="0" i="0" dirty="0" err="1">
                <a:solidFill>
                  <a:srgbClr val="2A2A2A"/>
                </a:solidFill>
                <a:effectLst/>
                <a:latin typeface="Source Sans Pro" panose="020B0503030403020204" pitchFamily="34" charset="0"/>
              </a:rPr>
              <a:t>Wigdan</a:t>
            </a:r>
            <a:r>
              <a:rPr lang="en-US" b="0" i="0" dirty="0">
                <a:solidFill>
                  <a:srgbClr val="2A2A2A"/>
                </a:solidFill>
                <a:effectLst/>
                <a:latin typeface="Source Sans Pro" panose="020B0503030403020204" pitchFamily="34" charset="0"/>
              </a:rPr>
              <a:t> Farah, Maria </a:t>
            </a:r>
            <a:r>
              <a:rPr lang="en-US" b="0" i="0" dirty="0" err="1">
                <a:solidFill>
                  <a:srgbClr val="2A2A2A"/>
                </a:solidFill>
                <a:effectLst/>
                <a:latin typeface="Source Sans Pro" panose="020B0503030403020204" pitchFamily="34" charset="0"/>
              </a:rPr>
              <a:t>Sarigianni</a:t>
            </a:r>
            <a:r>
              <a:rPr lang="en-US" b="0" i="0" dirty="0">
                <a:solidFill>
                  <a:srgbClr val="2A2A2A"/>
                </a:solidFill>
                <a:effectLst/>
                <a:latin typeface="Source Sans Pro" panose="020B0503030403020204" pitchFamily="34" charset="0"/>
              </a:rPr>
              <a:t>, Kalpana Muthusamy, Alaa Al </a:t>
            </a:r>
            <a:r>
              <a:rPr lang="en-US" b="0" i="0" dirty="0" err="1">
                <a:solidFill>
                  <a:srgbClr val="2A2A2A"/>
                </a:solidFill>
                <a:effectLst/>
                <a:latin typeface="Source Sans Pro" panose="020B0503030403020204" pitchFamily="34" charset="0"/>
              </a:rPr>
              <a:t>Nofal</a:t>
            </a:r>
            <a:r>
              <a:rPr lang="en-US" b="0" i="0" dirty="0">
                <a:solidFill>
                  <a:srgbClr val="2A2A2A"/>
                </a:solidFill>
                <a:effectLst/>
                <a:latin typeface="Source Sans Pro" panose="020B0503030403020204" pitchFamily="34" charset="0"/>
              </a:rPr>
              <a:t>, </a:t>
            </a:r>
            <a:r>
              <a:rPr lang="en-US" b="0" i="0" dirty="0" err="1">
                <a:solidFill>
                  <a:srgbClr val="2A2A2A"/>
                </a:solidFill>
                <a:effectLst/>
                <a:latin typeface="Source Sans Pro" panose="020B0503030403020204" pitchFamily="34" charset="0"/>
              </a:rPr>
              <a:t>Qusay</a:t>
            </a:r>
            <a:r>
              <a:rPr lang="en-US" b="0" i="0" dirty="0">
                <a:solidFill>
                  <a:srgbClr val="2A2A2A"/>
                </a:solidFill>
                <a:effectLst/>
                <a:latin typeface="Source Sans Pro" panose="020B0503030403020204" pitchFamily="34" charset="0"/>
              </a:rPr>
              <a:t> </a:t>
            </a:r>
            <a:r>
              <a:rPr lang="en-US" b="0" i="0" dirty="0" err="1">
                <a:solidFill>
                  <a:srgbClr val="2A2A2A"/>
                </a:solidFill>
                <a:effectLst/>
                <a:latin typeface="Source Sans Pro" panose="020B0503030403020204" pitchFamily="34" charset="0"/>
              </a:rPr>
              <a:t>Haydour</a:t>
            </a:r>
            <a:r>
              <a:rPr lang="en-US" b="0" i="0" dirty="0">
                <a:solidFill>
                  <a:srgbClr val="2A2A2A"/>
                </a:solidFill>
                <a:effectLst/>
                <a:latin typeface="Source Sans Pro" panose="020B0503030403020204" pitchFamily="34" charset="0"/>
              </a:rPr>
              <a:t>, Zhen Wang, Mohammad Hassan Murad, Efficacy of Pharmacological Therapies for the Prevention of Fractures in Postmenopausal Women: A Network Meta-Analysis, </a:t>
            </a:r>
            <a:r>
              <a:rPr lang="en-US" b="0" i="1" dirty="0">
                <a:solidFill>
                  <a:srgbClr val="2A2A2A"/>
                </a:solidFill>
                <a:effectLst/>
                <a:latin typeface="Source Sans Pro" panose="020B0503030403020204" pitchFamily="34" charset="0"/>
              </a:rPr>
              <a:t>The Journal of Clinical Endocrinology &amp; Metabolism</a:t>
            </a:r>
            <a:r>
              <a:rPr lang="en-US" b="0" i="0" dirty="0">
                <a:solidFill>
                  <a:srgbClr val="2A2A2A"/>
                </a:solidFill>
                <a:effectLst/>
                <a:latin typeface="Source Sans Pro" panose="020B0503030403020204" pitchFamily="34" charset="0"/>
              </a:rPr>
              <a:t>, Volume 104, Issue 5, May 2019, Pages 1623–1630, </a:t>
            </a:r>
            <a:r>
              <a:rPr lang="en-US" b="0" i="0" u="none" strike="noStrike" dirty="0">
                <a:solidFill>
                  <a:srgbClr val="006FB7"/>
                </a:solidFill>
                <a:effectLst/>
                <a:latin typeface="Source Sans Pro" panose="020B0503030403020204" pitchFamily="34" charset="0"/>
                <a:hlinkClick r:id="rId3"/>
              </a:rPr>
              <a:t>https://doi.org/10.1210/jc.2019-00192</a:t>
            </a:r>
            <a:endParaRPr lang="en-US" dirty="0"/>
          </a:p>
          <a:p>
            <a:endParaRPr lang="en-US" dirty="0"/>
          </a:p>
          <a:p>
            <a:r>
              <a:rPr lang="en-US" dirty="0"/>
              <a:t>NNT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wells GA, Cranney A, Peterson J, et al. Alendronate for the primary and secondary prevention of osteoporotic fractures in postmenopausal women. </a:t>
            </a:r>
            <a:r>
              <a:rPr lang="en-US" b="0" i="1" dirty="0">
                <a:effectLst/>
                <a:latin typeface="Segoe UI" panose="020B0502040204020203" pitchFamily="34" charset="0"/>
              </a:rPr>
              <a:t>The Cochrane database of systematic reviews</a:t>
            </a:r>
            <a:r>
              <a:rPr lang="en-US" b="0" i="0" dirty="0">
                <a:effectLst/>
                <a:latin typeface="Segoe UI" panose="020B0502040204020203" pitchFamily="34" charset="0"/>
              </a:rPr>
              <a:t>. 2008;(1):CD001155. doi:10.1002/14651858.CD001155.pub2</a:t>
            </a:r>
          </a:p>
          <a:p>
            <a:endParaRPr lang="en-US" dirty="0"/>
          </a:p>
          <a:p>
            <a:endParaRPr lang="en-US" dirty="0"/>
          </a:p>
          <a:p>
            <a:endParaRPr lang="en-US" dirty="0"/>
          </a:p>
          <a:p>
            <a:r>
              <a:rPr lang="en-US" dirty="0"/>
              <a:t>https://www.eurospinepatientline.org/en/osteoporosis---introduction.htm</a:t>
            </a:r>
          </a:p>
          <a:p>
            <a:endParaRPr lang="en-US" dirty="0"/>
          </a:p>
          <a:p>
            <a:r>
              <a:rPr lang="en-US" dirty="0"/>
              <a:t>1 rib fracture </a:t>
            </a:r>
            <a:r>
              <a:rPr lang="en-US" dirty="0">
                <a:sym typeface="Wingdings" pitchFamily="2" charset="2"/>
              </a:rPr>
              <a:t>10% mortality</a:t>
            </a:r>
          </a:p>
          <a:p>
            <a:r>
              <a:rPr lang="en-US" dirty="0">
                <a:sym typeface="Wingdings" pitchFamily="2" charset="2"/>
              </a:rPr>
              <a:t>3-4 rib fracture  20% mortality</a:t>
            </a:r>
          </a:p>
          <a:p>
            <a:r>
              <a:rPr lang="en-US" dirty="0">
                <a:sym typeface="Wingdings" pitchFamily="2" charset="2"/>
              </a:rPr>
              <a:t>6 rib fracture  33% mortality </a:t>
            </a:r>
          </a:p>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2</a:t>
            </a:fld>
            <a:endParaRPr lang="en-US"/>
          </a:p>
        </p:txBody>
      </p:sp>
    </p:spTree>
    <p:extLst>
      <p:ext uri="{BB962C8B-B14F-4D97-AF65-F5344CB8AC3E}">
        <p14:creationId xmlns:p14="http://schemas.microsoft.com/office/powerpoint/2010/main" val="4223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3</a:t>
            </a:fld>
            <a:endParaRPr lang="en-US"/>
          </a:p>
        </p:txBody>
      </p:sp>
    </p:spTree>
    <p:extLst>
      <p:ext uri="{BB962C8B-B14F-4D97-AF65-F5344CB8AC3E}">
        <p14:creationId xmlns:p14="http://schemas.microsoft.com/office/powerpoint/2010/main" val="382416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4</a:t>
            </a:fld>
            <a:endParaRPr lang="en-US"/>
          </a:p>
        </p:txBody>
      </p:sp>
    </p:spTree>
    <p:extLst>
      <p:ext uri="{BB962C8B-B14F-4D97-AF65-F5344CB8AC3E}">
        <p14:creationId xmlns:p14="http://schemas.microsoft.com/office/powerpoint/2010/main" val="30187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Why do we use T-score and not Z-score (Age-matched)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5</a:t>
            </a:fld>
            <a:endParaRPr lang="en-US"/>
          </a:p>
        </p:txBody>
      </p:sp>
    </p:spTree>
    <p:extLst>
      <p:ext uri="{BB962C8B-B14F-4D97-AF65-F5344CB8AC3E}">
        <p14:creationId xmlns:p14="http://schemas.microsoft.com/office/powerpoint/2010/main" val="427476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6</a:t>
            </a:fld>
            <a:endParaRPr lang="en-US"/>
          </a:p>
        </p:txBody>
      </p:sp>
    </p:spTree>
    <p:extLst>
      <p:ext uri="{BB962C8B-B14F-4D97-AF65-F5344CB8AC3E}">
        <p14:creationId xmlns:p14="http://schemas.microsoft.com/office/powerpoint/2010/main" val="145619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7</a:t>
            </a:fld>
            <a:endParaRPr lang="en-US"/>
          </a:p>
        </p:txBody>
      </p:sp>
    </p:spTree>
    <p:extLst>
      <p:ext uri="{BB962C8B-B14F-4D97-AF65-F5344CB8AC3E}">
        <p14:creationId xmlns:p14="http://schemas.microsoft.com/office/powerpoint/2010/main" val="200167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D4BE44-09E7-0F40-9C31-0397FABEFAE4}" type="slidenum">
              <a:rPr lang="en-US" smtClean="0"/>
              <a:t>8</a:t>
            </a:fld>
            <a:endParaRPr lang="en-US"/>
          </a:p>
        </p:txBody>
      </p:sp>
    </p:spTree>
    <p:extLst>
      <p:ext uri="{BB962C8B-B14F-4D97-AF65-F5344CB8AC3E}">
        <p14:creationId xmlns:p14="http://schemas.microsoft.com/office/powerpoint/2010/main" val="218169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617F45-DCE6-AD41-B5E7-417D82B40340}" type="slidenum">
              <a:rPr lang="en-US" smtClean="0"/>
              <a:t>11</a:t>
            </a:fld>
            <a:endParaRPr lang="en-US"/>
          </a:p>
        </p:txBody>
      </p:sp>
    </p:spTree>
    <p:extLst>
      <p:ext uri="{BB962C8B-B14F-4D97-AF65-F5344CB8AC3E}">
        <p14:creationId xmlns:p14="http://schemas.microsoft.com/office/powerpoint/2010/main" val="102297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9A88-7D2F-784F-A60D-5A25A5A807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D636B-C1BC-F148-806D-60A7CA70B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BD05B2-4DCB-EC46-8D1B-9B63AC023B30}"/>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5" name="Footer Placeholder 4">
            <a:extLst>
              <a:ext uri="{FF2B5EF4-FFF2-40B4-BE49-F238E27FC236}">
                <a16:creationId xmlns:a16="http://schemas.microsoft.com/office/drawing/2014/main" id="{2AF20618-11D0-9745-87FC-95B54F4DA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376AD-937E-9040-B46C-905563D49FA2}"/>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36972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3D99-D9B1-7642-B0A7-0F590DD731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54FA9-D981-EE40-9B9C-84F796D15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F7CEFB-3B90-7844-8AFF-361C1065B7D3}"/>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5" name="Footer Placeholder 4">
            <a:extLst>
              <a:ext uri="{FF2B5EF4-FFF2-40B4-BE49-F238E27FC236}">
                <a16:creationId xmlns:a16="http://schemas.microsoft.com/office/drawing/2014/main" id="{39F5AE3A-B4C2-9C40-ACA4-473D7E659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A8300-ABFD-F14F-A56B-7E0381F16D2B}"/>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229340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45F7F0-37C4-E64E-B679-111CED985C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A1ADF8-70FE-FD45-B832-E70C66036C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7C1274-8D23-9140-B2DA-AD4CACACB10E}"/>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5" name="Footer Placeholder 4">
            <a:extLst>
              <a:ext uri="{FF2B5EF4-FFF2-40B4-BE49-F238E27FC236}">
                <a16:creationId xmlns:a16="http://schemas.microsoft.com/office/drawing/2014/main" id="{4A0D19E4-0B5F-BA4F-B8C4-09621032C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8A160-6E35-1145-AB1F-0F5B6F21A202}"/>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80389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8BCB-AAA8-BB4A-A089-A1FC5E65F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3D2E8-E929-994A-8787-43605F1F79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5F0F6-4D51-8C44-8509-0C07F70ADAC2}"/>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5" name="Footer Placeholder 4">
            <a:extLst>
              <a:ext uri="{FF2B5EF4-FFF2-40B4-BE49-F238E27FC236}">
                <a16:creationId xmlns:a16="http://schemas.microsoft.com/office/drawing/2014/main" id="{C3CA4121-2344-864A-9706-CB3E569EF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E5A30-B3EF-5B48-BD3C-C56923997BFA}"/>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421788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C4B7F-1B51-7447-8828-FE04871B8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692A0C-1893-5D4B-8939-FABD9D5CD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BF41B3-945C-C14E-8A98-F4A36B41E12F}"/>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5" name="Footer Placeholder 4">
            <a:extLst>
              <a:ext uri="{FF2B5EF4-FFF2-40B4-BE49-F238E27FC236}">
                <a16:creationId xmlns:a16="http://schemas.microsoft.com/office/drawing/2014/main" id="{D67D0CCD-5E1D-9444-855F-F0197D31C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79EC2-13A7-224B-A749-422BCEA07CFB}"/>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194152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74FE-56A1-0A43-9187-4F4C02129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78BFA-D2D9-7B40-8503-4BB4C8B04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4A5A56-67D7-AB4C-BC49-087C89A94E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D4F343-1617-C148-BA57-6FCC516E0CC7}"/>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6" name="Footer Placeholder 5">
            <a:extLst>
              <a:ext uri="{FF2B5EF4-FFF2-40B4-BE49-F238E27FC236}">
                <a16:creationId xmlns:a16="http://schemas.microsoft.com/office/drawing/2014/main" id="{E665B8B3-6834-AE48-9F84-AA0777F2C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1BB8A-5370-B646-8373-48D060FAED15}"/>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19816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8C98-F7E9-744E-A857-356837BD60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9C6C25-BF21-9347-A007-31F735CB0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1677EC-C5EA-4144-B60F-13602DAE78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07A68-FC20-1C43-B0B4-AA9B0D16B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E95E3-D335-C044-A369-8A617BBC88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7EB9B0-C803-F747-85BF-EDBD9FF87D40}"/>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8" name="Footer Placeholder 7">
            <a:extLst>
              <a:ext uri="{FF2B5EF4-FFF2-40B4-BE49-F238E27FC236}">
                <a16:creationId xmlns:a16="http://schemas.microsoft.com/office/drawing/2014/main" id="{ABFCC0E6-6BEB-534F-A6F3-61EA88658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9EE942-CA45-E54D-8668-DFAB535A82CA}"/>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245429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2405-E89C-F64D-9CC7-290794C38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FC6523-B7F7-DF4A-8F7F-4B131C57ED26}"/>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4" name="Footer Placeholder 3">
            <a:extLst>
              <a:ext uri="{FF2B5EF4-FFF2-40B4-BE49-F238E27FC236}">
                <a16:creationId xmlns:a16="http://schemas.microsoft.com/office/drawing/2014/main" id="{D7CC8BD3-50B6-CD4B-A0CE-95CA5DC6A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F94245-B260-3E44-A016-0E3A4CFE72C7}"/>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197955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F0C462-E2B6-EC40-8113-9F785C3B5B6C}"/>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3" name="Footer Placeholder 2">
            <a:extLst>
              <a:ext uri="{FF2B5EF4-FFF2-40B4-BE49-F238E27FC236}">
                <a16:creationId xmlns:a16="http://schemas.microsoft.com/office/drawing/2014/main" id="{CBA6752E-2726-184A-BB72-5C8D225426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17CB2B-B4D4-4E41-896B-C0C9C38C186B}"/>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335682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9F39-59B5-4B4B-9F1C-259B70281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5DD907-3F04-254C-8880-26A78EEBD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DBBB3-FB75-6C40-A476-F659A384D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50A08B-2A04-5446-87A4-239640A94361}"/>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6" name="Footer Placeholder 5">
            <a:extLst>
              <a:ext uri="{FF2B5EF4-FFF2-40B4-BE49-F238E27FC236}">
                <a16:creationId xmlns:a16="http://schemas.microsoft.com/office/drawing/2014/main" id="{17FB80CA-3463-454F-8B34-89019D0F1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96A4A-F807-1A4D-B907-3704A26619EC}"/>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386292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0FC3-A8C6-7A43-8977-CF2667A34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F267DC-CAD1-8C47-90F1-A2AECDC32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3C0CAF-2693-EA42-BDD6-7F1E78BFE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B01E1-D845-1B47-A25E-DC59D91C96BA}"/>
              </a:ext>
            </a:extLst>
          </p:cNvPr>
          <p:cNvSpPr>
            <a:spLocks noGrp="1"/>
          </p:cNvSpPr>
          <p:nvPr>
            <p:ph type="dt" sz="half" idx="10"/>
          </p:nvPr>
        </p:nvSpPr>
        <p:spPr/>
        <p:txBody>
          <a:bodyPr/>
          <a:lstStyle/>
          <a:p>
            <a:fld id="{559CBBEB-5CFF-3E49-8CCF-8F8D3297AEB9}" type="datetimeFigureOut">
              <a:rPr lang="en-US" smtClean="0"/>
              <a:t>9/6/2022</a:t>
            </a:fld>
            <a:endParaRPr lang="en-US"/>
          </a:p>
        </p:txBody>
      </p:sp>
      <p:sp>
        <p:nvSpPr>
          <p:cNvPr id="6" name="Footer Placeholder 5">
            <a:extLst>
              <a:ext uri="{FF2B5EF4-FFF2-40B4-BE49-F238E27FC236}">
                <a16:creationId xmlns:a16="http://schemas.microsoft.com/office/drawing/2014/main" id="{FA14AD49-1872-6240-B313-BFACF0973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B29F7-D866-2E4B-A3B8-BE7AE76AC4C2}"/>
              </a:ext>
            </a:extLst>
          </p:cNvPr>
          <p:cNvSpPr>
            <a:spLocks noGrp="1"/>
          </p:cNvSpPr>
          <p:nvPr>
            <p:ph type="sldNum" sz="quarter" idx="12"/>
          </p:nvPr>
        </p:nvSpPr>
        <p:spPr/>
        <p:txBody>
          <a:bodyPr/>
          <a:lstStyle/>
          <a:p>
            <a:fld id="{3B003B57-A374-AB46-A9A3-F9305F1299F1}" type="slidenum">
              <a:rPr lang="en-US" smtClean="0"/>
              <a:t>‹#›</a:t>
            </a:fld>
            <a:endParaRPr lang="en-US"/>
          </a:p>
        </p:txBody>
      </p:sp>
    </p:spTree>
    <p:extLst>
      <p:ext uri="{BB962C8B-B14F-4D97-AF65-F5344CB8AC3E}">
        <p14:creationId xmlns:p14="http://schemas.microsoft.com/office/powerpoint/2010/main" val="357829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FFBE9-363E-EF47-BE8F-FED89BF49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36C82-617D-9B41-A977-29CCC3D85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FC6E1-FB93-C149-9A68-F42F0034C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BBEB-5CFF-3E49-8CCF-8F8D3297AEB9}" type="datetimeFigureOut">
              <a:rPr lang="en-US" smtClean="0"/>
              <a:t>9/6/2022</a:t>
            </a:fld>
            <a:endParaRPr lang="en-US"/>
          </a:p>
        </p:txBody>
      </p:sp>
      <p:sp>
        <p:nvSpPr>
          <p:cNvPr id="5" name="Footer Placeholder 4">
            <a:extLst>
              <a:ext uri="{FF2B5EF4-FFF2-40B4-BE49-F238E27FC236}">
                <a16:creationId xmlns:a16="http://schemas.microsoft.com/office/drawing/2014/main" id="{D9141D69-28A7-464D-9378-39B680895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C326FB-2560-6044-B174-38A0CCACE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03B57-A374-AB46-A9A3-F9305F1299F1}" type="slidenum">
              <a:rPr lang="en-US" smtClean="0"/>
              <a:t>‹#›</a:t>
            </a:fld>
            <a:endParaRPr lang="en-US"/>
          </a:p>
        </p:txBody>
      </p:sp>
    </p:spTree>
    <p:extLst>
      <p:ext uri="{BB962C8B-B14F-4D97-AF65-F5344CB8AC3E}">
        <p14:creationId xmlns:p14="http://schemas.microsoft.com/office/powerpoint/2010/main" val="134002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18/10/relationships/comments" Target="../comments/modernComment_16C_2B79D15A.xml"/><Relationship Id="rId7" Type="http://schemas.openxmlformats.org/officeDocument/2006/relationships/image" Target="../media/image3.png"/><Relationship Id="rId12"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image" Target="../media/image2.png"/><Relationship Id="rId10" Type="http://schemas.openxmlformats.org/officeDocument/2006/relationships/slide" Target="slide9.xml"/><Relationship Id="rId4" Type="http://schemas.openxmlformats.org/officeDocument/2006/relationships/image" Target="../media/image1.png"/><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4.xml"/><Relationship Id="rId3" Type="http://schemas.openxmlformats.org/officeDocument/2006/relationships/image" Target="../media/image10.png"/><Relationship Id="rId7" Type="http://schemas.openxmlformats.org/officeDocument/2006/relationships/hyperlink" Target="https://freesvg.org/dumbbell-vector-image" TargetMode="External"/><Relationship Id="rId12" Type="http://schemas.openxmlformats.org/officeDocument/2006/relationships/slide" Target="slide2.xml"/><Relationship Id="rId17" Type="http://schemas.openxmlformats.org/officeDocument/2006/relationships/slide" Target="slide16.xml"/><Relationship Id="rId2" Type="http://schemas.microsoft.com/office/2018/10/relationships/comments" Target="../comments/modernComment_17D_E9F563F0.xml"/><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svg"/><Relationship Id="rId5" Type="http://schemas.openxmlformats.org/officeDocument/2006/relationships/image" Target="../media/image11.png"/><Relationship Id="rId15" Type="http://schemas.openxmlformats.org/officeDocument/2006/relationships/slide" Target="slide17.xml"/><Relationship Id="rId10" Type="http://schemas.openxmlformats.org/officeDocument/2006/relationships/image" Target="../media/image3.png"/><Relationship Id="rId4" Type="http://schemas.openxmlformats.org/officeDocument/2006/relationships/hyperlink" Target="http://www.pngall.com/vitamin-png/download/18938" TargetMode="External"/><Relationship Id="rId9" Type="http://schemas.openxmlformats.org/officeDocument/2006/relationships/slide" Target="slide11.xml"/><Relationship Id="rId14"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4.xml"/><Relationship Id="rId18" Type="http://schemas.openxmlformats.org/officeDocument/2006/relationships/slide" Target="slide13.xml"/><Relationship Id="rId3"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slide" Target="slide2.xml"/><Relationship Id="rId17" Type="http://schemas.openxmlformats.org/officeDocument/2006/relationships/slide" Target="slide15.xml"/><Relationship Id="rId2" Type="http://schemas.openxmlformats.org/officeDocument/2006/relationships/notesSlide" Target="../notesSlides/notesSlide9.xml"/><Relationship Id="rId16"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slide" Target="slide11.xml"/><Relationship Id="rId5" Type="http://schemas.openxmlformats.org/officeDocument/2006/relationships/slide" Target="slide14.xml"/><Relationship Id="rId15" Type="http://schemas.openxmlformats.org/officeDocument/2006/relationships/slide" Target="slide17.xml"/><Relationship Id="rId10" Type="http://schemas.openxmlformats.org/officeDocument/2006/relationships/slide" Target="slide10.xml"/><Relationship Id="rId19" Type="http://schemas.openxmlformats.org/officeDocument/2006/relationships/slide" Target="slide16.xml"/><Relationship Id="rId4" Type="http://schemas.openxmlformats.org/officeDocument/2006/relationships/image" Target="../media/image14.png"/><Relationship Id="rId9" Type="http://schemas.openxmlformats.org/officeDocument/2006/relationships/slide" Target="slide12.xml"/><Relationship Id="rId14"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11.xml"/><Relationship Id="rId18" Type="http://schemas.openxmlformats.org/officeDocument/2006/relationships/slide" Target="slide3.xml"/><Relationship Id="rId3"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slide" Target="slide10.xml"/><Relationship Id="rId17" Type="http://schemas.openxmlformats.org/officeDocument/2006/relationships/slide" Target="slide17.xml"/><Relationship Id="rId2" Type="http://schemas.openxmlformats.org/officeDocument/2006/relationships/notesSlide" Target="../notesSlides/notesSlide10.xml"/><Relationship Id="rId16"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slide" Target="slide12.xml"/><Relationship Id="rId5" Type="http://schemas.openxmlformats.org/officeDocument/2006/relationships/slide" Target="slide14.xml"/><Relationship Id="rId15" Type="http://schemas.openxmlformats.org/officeDocument/2006/relationships/slide" Target="slide4.xml"/><Relationship Id="rId10" Type="http://schemas.openxmlformats.org/officeDocument/2006/relationships/slide" Target="slide15.xml"/><Relationship Id="rId19" Type="http://schemas.openxmlformats.org/officeDocument/2006/relationships/slide" Target="slide16.xml"/><Relationship Id="rId4" Type="http://schemas.openxmlformats.org/officeDocument/2006/relationships/image" Target="../media/image14.png"/><Relationship Id="rId9" Type="http://schemas.openxmlformats.org/officeDocument/2006/relationships/slide" Target="slide13.xml"/><Relationship Id="rId1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2.xml"/><Relationship Id="rId18" Type="http://schemas.openxmlformats.org/officeDocument/2006/relationships/slide" Target="slide13.xml"/><Relationship Id="rId3"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slide" Target="slide11.xml"/><Relationship Id="rId17" Type="http://schemas.openxmlformats.org/officeDocument/2006/relationships/slide" Target="slide3.xml"/><Relationship Id="rId2" Type="http://schemas.microsoft.com/office/2018/10/relationships/comments" Target="../comments/modernComment_177_193352EE.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slide" Target="slide10.xml"/><Relationship Id="rId5" Type="http://schemas.openxmlformats.org/officeDocument/2006/relationships/slide" Target="slide14.xml"/><Relationship Id="rId15" Type="http://schemas.openxmlformats.org/officeDocument/2006/relationships/slide" Target="slide9.xml"/><Relationship Id="rId10" Type="http://schemas.openxmlformats.org/officeDocument/2006/relationships/slide" Target="slide12.xml"/><Relationship Id="rId19" Type="http://schemas.openxmlformats.org/officeDocument/2006/relationships/slide" Target="slide16.xml"/><Relationship Id="rId4" Type="http://schemas.openxmlformats.org/officeDocument/2006/relationships/image" Target="../media/image14.png"/><Relationship Id="rId9" Type="http://schemas.openxmlformats.org/officeDocument/2006/relationships/slide" Target="slide15.xml"/><Relationship Id="rId1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2.xml"/><Relationship Id="rId18" Type="http://schemas.openxmlformats.org/officeDocument/2006/relationships/slide" Target="slide13.xml"/><Relationship Id="rId3" Type="http://schemas.openxmlformats.org/officeDocument/2006/relationships/image" Target="../media/image13.png"/><Relationship Id="rId7" Type="http://schemas.openxmlformats.org/officeDocument/2006/relationships/slide" Target="slide12.xml"/><Relationship Id="rId12" Type="http://schemas.openxmlformats.org/officeDocument/2006/relationships/slide" Target="slide15.xml"/><Relationship Id="rId17" Type="http://schemas.openxmlformats.org/officeDocument/2006/relationships/slide" Target="slide3.xml"/><Relationship Id="rId2" Type="http://schemas.microsoft.com/office/2018/10/relationships/comments" Target="../comments/modernComment_179_787C465.xml"/><Relationship Id="rId16"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slide" Target="slide11.xml"/><Relationship Id="rId5" Type="http://schemas.openxmlformats.org/officeDocument/2006/relationships/slide" Target="slide14.xml"/><Relationship Id="rId15" Type="http://schemas.openxmlformats.org/officeDocument/2006/relationships/slide" Target="slide9.xml"/><Relationship Id="rId10" Type="http://schemas.openxmlformats.org/officeDocument/2006/relationships/slide" Target="slide10.xml"/><Relationship Id="rId19" Type="http://schemas.openxmlformats.org/officeDocument/2006/relationships/slide" Target="slide16.xml"/><Relationship Id="rId4" Type="http://schemas.openxmlformats.org/officeDocument/2006/relationships/image" Target="../media/image14.png"/><Relationship Id="rId9" Type="http://schemas.openxmlformats.org/officeDocument/2006/relationships/image" Target="../media/image4.svg"/><Relationship Id="rId14"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11.xml"/><Relationship Id="rId18" Type="http://schemas.openxmlformats.org/officeDocument/2006/relationships/slide" Target="slide3.xml"/><Relationship Id="rId3" Type="http://schemas.microsoft.com/office/2018/10/relationships/comments" Target="../comments/modernComment_17A_ECD8AFD9.xml"/><Relationship Id="rId7" Type="http://schemas.openxmlformats.org/officeDocument/2006/relationships/image" Target="../media/image1.png"/><Relationship Id="rId12" Type="http://schemas.openxmlformats.org/officeDocument/2006/relationships/slide" Target="slide10.xml"/><Relationship Id="rId17" Type="http://schemas.openxmlformats.org/officeDocument/2006/relationships/slide" Target="slide17.xml"/><Relationship Id="rId2" Type="http://schemas.openxmlformats.org/officeDocument/2006/relationships/notesSlide" Target="../notesSlides/notesSlide11.xml"/><Relationship Id="rId16" Type="http://schemas.openxmlformats.org/officeDocument/2006/relationships/slide" Target="slide9.xml"/><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2.xml"/><Relationship Id="rId5" Type="http://schemas.openxmlformats.org/officeDocument/2006/relationships/image" Target="../media/image14.png"/><Relationship Id="rId15" Type="http://schemas.openxmlformats.org/officeDocument/2006/relationships/slide" Target="slide4.xml"/><Relationship Id="rId10" Type="http://schemas.openxmlformats.org/officeDocument/2006/relationships/slide" Target="slide15.xml"/><Relationship Id="rId19" Type="http://schemas.openxmlformats.org/officeDocument/2006/relationships/slide" Target="slide16.xml"/><Relationship Id="rId4" Type="http://schemas.openxmlformats.org/officeDocument/2006/relationships/image" Target="../media/image13.png"/><Relationship Id="rId9" Type="http://schemas.openxmlformats.org/officeDocument/2006/relationships/image" Target="../media/image4.svg"/><Relationship Id="rId1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3.png"/><Relationship Id="rId7"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image" Target="../media/image4.svg"/><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9.xml"/><Relationship Id="rId5" Type="http://schemas.openxmlformats.org/officeDocument/2006/relationships/slide" Target="slide7.xml"/><Relationship Id="rId10" Type="http://schemas.openxmlformats.org/officeDocument/2006/relationships/slide" Target="slide4.xml"/><Relationship Id="rId4" Type="http://schemas.openxmlformats.org/officeDocument/2006/relationships/image" Target="../media/image4.svg"/><Relationship Id="rId9"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slide" Target="slide3.xml"/><Relationship Id="rId3" Type="http://schemas.microsoft.com/office/2018/10/relationships/comments" Target="../comments/modernComment_10D_22960C0E.xml"/><Relationship Id="rId7" Type="http://schemas.openxmlformats.org/officeDocument/2006/relationships/slide" Target="slide19.xml"/><Relationship Id="rId12"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4.xml"/><Relationship Id="rId5" Type="http://schemas.openxmlformats.org/officeDocument/2006/relationships/image" Target="../media/image4.svg"/><Relationship Id="rId10" Type="http://schemas.openxmlformats.org/officeDocument/2006/relationships/slide" Target="slide2.xml"/><Relationship Id="rId4" Type="http://schemas.openxmlformats.org/officeDocument/2006/relationships/image" Target="../media/image3.png"/><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9.xml"/><Relationship Id="rId3" Type="http://schemas.microsoft.com/office/2018/10/relationships/comments" Target="../comments/modernComment_17E_7A1239C6.xml"/><Relationship Id="rId7" Type="http://schemas.openxmlformats.org/officeDocument/2006/relationships/slide" Target="slide19.xml"/><Relationship Id="rId12"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3.png"/><Relationship Id="rId5" Type="http://schemas.openxmlformats.org/officeDocument/2006/relationships/image" Target="../media/image16.svg"/><Relationship Id="rId10" Type="http://schemas.openxmlformats.org/officeDocument/2006/relationships/slide" Target="slide2.xml"/><Relationship Id="rId4" Type="http://schemas.openxmlformats.org/officeDocument/2006/relationships/image" Target="../media/image15.png"/><Relationship Id="rId9" Type="http://schemas.openxmlformats.org/officeDocument/2006/relationships/image" Target="../media/image4.svg"/><Relationship Id="rId1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microsoft.com/office/2018/10/relationships/comments" Target="../comments/modernComment_15B_291849F3.xml"/><Relationship Id="rId7" Type="http://schemas.openxmlformats.org/officeDocument/2006/relationships/image" Target="../media/image2.png"/><Relationship Id="rId12"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slide" Target="slide3.xml"/><Relationship Id="rId5" Type="http://schemas.openxmlformats.org/officeDocument/2006/relationships/image" Target="../media/image4.svg"/><Relationship Id="rId10" Type="http://schemas.openxmlformats.org/officeDocument/2006/relationships/slide" Target="slide9.xml"/><Relationship Id="rId4" Type="http://schemas.openxmlformats.org/officeDocument/2006/relationships/image" Target="../media/image3.png"/><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microsoft.com/office/2018/10/relationships/comments" Target="../comments/modernComment_185_EF4975BE.xml"/><Relationship Id="rId7" Type="http://schemas.openxmlformats.org/officeDocument/2006/relationships/slide" Target="slide2.xml"/><Relationship Id="rId12"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7.xml"/><Relationship Id="rId7" Type="http://schemas.openxmlformats.org/officeDocument/2006/relationships/slide" Target="slide2.xml"/><Relationship Id="rId12"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image" Target="../media/image4.svg"/><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image" Target="../media/image5.jpeg"/><Relationship Id="rId7" Type="http://schemas.openxmlformats.org/officeDocument/2006/relationships/slide" Target="slide7.xml"/><Relationship Id="rId12"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slide" Target="slide3.xml"/><Relationship Id="rId5" Type="http://schemas.openxmlformats.org/officeDocument/2006/relationships/image" Target="../media/image3.png"/><Relationship Id="rId10" Type="http://schemas.openxmlformats.org/officeDocument/2006/relationships/slide" Target="slide4.xml"/><Relationship Id="rId4" Type="http://schemas.openxmlformats.org/officeDocument/2006/relationships/slide" Target="slide6.xml"/><Relationship Id="rId9" Type="http://schemas.openxmlformats.org/officeDocument/2006/relationships/slide" Target="slide2.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8.xml"/><Relationship Id="rId3" Type="http://schemas.microsoft.com/office/2018/10/relationships/comments" Target="../comments/modernComment_184_13F7E3C6.xml"/><Relationship Id="rId7" Type="http://schemas.openxmlformats.org/officeDocument/2006/relationships/image" Target="../media/image4.svg"/><Relationship Id="rId12"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9.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slide" Target="slide4.xml"/><Relationship Id="rId4" Type="http://schemas.openxmlformats.org/officeDocument/2006/relationships/image" Target="../media/image7.png"/><Relationship Id="rId9" Type="http://schemas.openxmlformats.org/officeDocument/2006/relationships/slide" Target="slide2.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9.xml"/><Relationship Id="rId3" Type="http://schemas.openxmlformats.org/officeDocument/2006/relationships/hyperlink" Target="https://www.sheffield.ac.uk/FRAX/tool.aspx" TargetMode="External"/><Relationship Id="rId7" Type="http://schemas.openxmlformats.org/officeDocument/2006/relationships/image" Target="../media/image4.svg"/><Relationship Id="rId12"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3.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4.xml"/><Relationship Id="rId4" Type="http://schemas.openxmlformats.org/officeDocument/2006/relationships/image" Target="../media/image9.png"/><Relationship Id="rId9" Type="http://schemas.openxmlformats.org/officeDocument/2006/relationships/slide" Target="slide2.xml"/><Relationship Id="rId1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3.xml"/><Relationship Id="rId3" Type="http://schemas.microsoft.com/office/2018/10/relationships/comments" Target="../comments/modernComment_180_3D0B5B0D.xml"/><Relationship Id="rId7"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7.xml"/><Relationship Id="rId5" Type="http://schemas.openxmlformats.org/officeDocument/2006/relationships/image" Target="../media/image4.svg"/><Relationship Id="rId10" Type="http://schemas.openxmlformats.org/officeDocument/2006/relationships/slide" Target="slide9.xml"/><Relationship Id="rId4" Type="http://schemas.openxmlformats.org/officeDocument/2006/relationships/image" Target="../media/image3.png"/><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17.xml"/><Relationship Id="rId5" Type="http://schemas.openxmlformats.org/officeDocument/2006/relationships/slide" Target="slide11.xml"/><Relationship Id="rId10" Type="http://schemas.openxmlformats.org/officeDocument/2006/relationships/slide" Target="slide16.xml"/><Relationship Id="rId4" Type="http://schemas.openxmlformats.org/officeDocument/2006/relationships/image" Target="../media/image4.svg"/><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A284C3E2-E62C-A241-9BD5-3F573A6A2EEC}"/>
              </a:ext>
            </a:extLst>
          </p:cNvPr>
          <p:cNvSpPr txBox="1"/>
          <p:nvPr/>
        </p:nvSpPr>
        <p:spPr>
          <a:xfrm>
            <a:off x="3486321" y="4721497"/>
            <a:ext cx="3189825" cy="1200329"/>
          </a:xfrm>
          <a:prstGeom prst="rect">
            <a:avLst/>
          </a:prstGeom>
          <a:noFill/>
          <a:ln cap="sq" cmpd="sng">
            <a:noFill/>
            <a:extLst>
              <a:ext uri="{C807C97D-BFC1-408E-A445-0C87EB9F89A2}">
                <ask:lineSketchStyleProps xmlns:ask="http://schemas.microsoft.com/office/drawing/2018/sketchyshapes" sd="1219033472">
                  <a:custGeom>
                    <a:avLst/>
                    <a:gdLst>
                      <a:gd name="connsiteX0" fmla="*/ 0 w 2936630"/>
                      <a:gd name="connsiteY0" fmla="*/ 0 h 369332"/>
                      <a:gd name="connsiteX1" fmla="*/ 557960 w 2936630"/>
                      <a:gd name="connsiteY1" fmla="*/ 0 h 369332"/>
                      <a:gd name="connsiteX2" fmla="*/ 1057187 w 2936630"/>
                      <a:gd name="connsiteY2" fmla="*/ 0 h 369332"/>
                      <a:gd name="connsiteX3" fmla="*/ 1703245 w 2936630"/>
                      <a:gd name="connsiteY3" fmla="*/ 0 h 369332"/>
                      <a:gd name="connsiteX4" fmla="*/ 2261205 w 2936630"/>
                      <a:gd name="connsiteY4" fmla="*/ 0 h 369332"/>
                      <a:gd name="connsiteX5" fmla="*/ 2936630 w 2936630"/>
                      <a:gd name="connsiteY5" fmla="*/ 0 h 369332"/>
                      <a:gd name="connsiteX6" fmla="*/ 2936630 w 2936630"/>
                      <a:gd name="connsiteY6" fmla="*/ 369332 h 369332"/>
                      <a:gd name="connsiteX7" fmla="*/ 2349304 w 2936630"/>
                      <a:gd name="connsiteY7" fmla="*/ 369332 h 369332"/>
                      <a:gd name="connsiteX8" fmla="*/ 1703245 w 2936630"/>
                      <a:gd name="connsiteY8" fmla="*/ 369332 h 369332"/>
                      <a:gd name="connsiteX9" fmla="*/ 1204018 w 2936630"/>
                      <a:gd name="connsiteY9" fmla="*/ 369332 h 369332"/>
                      <a:gd name="connsiteX10" fmla="*/ 616692 w 2936630"/>
                      <a:gd name="connsiteY10" fmla="*/ 369332 h 369332"/>
                      <a:gd name="connsiteX11" fmla="*/ 0 w 2936630"/>
                      <a:gd name="connsiteY11" fmla="*/ 369332 h 369332"/>
                      <a:gd name="connsiteX12" fmla="*/ 0 w 2936630"/>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30" h="369332" extrusionOk="0">
                        <a:moveTo>
                          <a:pt x="0" y="0"/>
                        </a:moveTo>
                        <a:cubicBezTo>
                          <a:pt x="142631" y="-37271"/>
                          <a:pt x="308140" y="47891"/>
                          <a:pt x="557960" y="0"/>
                        </a:cubicBezTo>
                        <a:cubicBezTo>
                          <a:pt x="807780" y="-47891"/>
                          <a:pt x="955680" y="24744"/>
                          <a:pt x="1057187" y="0"/>
                        </a:cubicBezTo>
                        <a:cubicBezTo>
                          <a:pt x="1158694" y="-24744"/>
                          <a:pt x="1511711" y="54843"/>
                          <a:pt x="1703245" y="0"/>
                        </a:cubicBezTo>
                        <a:cubicBezTo>
                          <a:pt x="1894779" y="-54843"/>
                          <a:pt x="2137162" y="43936"/>
                          <a:pt x="2261205" y="0"/>
                        </a:cubicBezTo>
                        <a:cubicBezTo>
                          <a:pt x="2385248" y="-43936"/>
                          <a:pt x="2728798" y="11395"/>
                          <a:pt x="2936630" y="0"/>
                        </a:cubicBezTo>
                        <a:cubicBezTo>
                          <a:pt x="2972790" y="81226"/>
                          <a:pt x="2915092" y="278722"/>
                          <a:pt x="2936630" y="369332"/>
                        </a:cubicBezTo>
                        <a:cubicBezTo>
                          <a:pt x="2793169" y="382053"/>
                          <a:pt x="2542683" y="313209"/>
                          <a:pt x="2349304" y="369332"/>
                        </a:cubicBezTo>
                        <a:cubicBezTo>
                          <a:pt x="2155925" y="425455"/>
                          <a:pt x="1856080" y="367595"/>
                          <a:pt x="1703245" y="369332"/>
                        </a:cubicBezTo>
                        <a:cubicBezTo>
                          <a:pt x="1550410" y="371069"/>
                          <a:pt x="1355095" y="363474"/>
                          <a:pt x="1204018" y="369332"/>
                        </a:cubicBezTo>
                        <a:cubicBezTo>
                          <a:pt x="1052941" y="375190"/>
                          <a:pt x="735435" y="317347"/>
                          <a:pt x="616692" y="369332"/>
                        </a:cubicBezTo>
                        <a:cubicBezTo>
                          <a:pt x="497949" y="421317"/>
                          <a:pt x="163588" y="354143"/>
                          <a:pt x="0" y="369332"/>
                        </a:cubicBezTo>
                        <a:cubicBezTo>
                          <a:pt x="-36656" y="211973"/>
                          <a:pt x="14639" y="175527"/>
                          <a:pt x="0" y="0"/>
                        </a:cubicBezTo>
                        <a:close/>
                      </a:path>
                    </a:pathLst>
                  </a:custGeom>
                  <ask:type>
                    <ask:lineSketchNone/>
                  </ask:type>
                </ask:lineSketchStyleProps>
              </a:ext>
            </a:extLst>
          </a:ln>
        </p:spPr>
        <p:txBody>
          <a:bodyPr wrap="square" rtlCol="0">
            <a:spAutoFit/>
          </a:bodyPr>
          <a:lstStyle/>
          <a:p>
            <a:pPr algn="ctr"/>
            <a:r>
              <a:rPr lang="en-US" sz="2400" dirty="0"/>
              <a:t>Low bone mass + Microarchitectural destruction </a:t>
            </a:r>
          </a:p>
        </p:txBody>
      </p:sp>
      <p:pic>
        <p:nvPicPr>
          <p:cNvPr id="4" name="Picture 3" descr="A picture containing text&#10;&#10;Description automatically generated">
            <a:extLst>
              <a:ext uri="{FF2B5EF4-FFF2-40B4-BE49-F238E27FC236}">
                <a16:creationId xmlns:a16="http://schemas.microsoft.com/office/drawing/2014/main" id="{E10204B2-AC0F-40AD-8FF3-43F44B63E3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31086" y="2205509"/>
            <a:ext cx="3795293" cy="2656705"/>
          </a:xfrm>
          <a:prstGeom prst="rect">
            <a:avLst/>
          </a:prstGeom>
        </p:spPr>
      </p:pic>
      <p:sp>
        <p:nvSpPr>
          <p:cNvPr id="44" name="TextBox 43">
            <a:extLst>
              <a:ext uri="{FF2B5EF4-FFF2-40B4-BE49-F238E27FC236}">
                <a16:creationId xmlns:a16="http://schemas.microsoft.com/office/drawing/2014/main" id="{BFDC5CE7-44C8-4291-99FE-6B139A0B5A0D}"/>
              </a:ext>
            </a:extLst>
          </p:cNvPr>
          <p:cNvSpPr txBox="1"/>
          <p:nvPr/>
        </p:nvSpPr>
        <p:spPr>
          <a:xfrm>
            <a:off x="7605113" y="4906164"/>
            <a:ext cx="2083028" cy="830997"/>
          </a:xfrm>
          <a:prstGeom prst="rect">
            <a:avLst/>
          </a:prstGeom>
          <a:noFill/>
        </p:spPr>
        <p:txBody>
          <a:bodyPr wrap="square">
            <a:spAutoFit/>
          </a:bodyPr>
          <a:lstStyle/>
          <a:p>
            <a:pPr algn="ctr"/>
            <a:r>
              <a:rPr lang="en-US" sz="2400" dirty="0">
                <a:sym typeface="Wingdings" pitchFamily="2" charset="2"/>
              </a:rPr>
              <a:t>Skeletal fragility </a:t>
            </a:r>
            <a:endParaRPr lang="en-US" sz="2400" dirty="0"/>
          </a:p>
        </p:txBody>
      </p:sp>
      <p:cxnSp>
        <p:nvCxnSpPr>
          <p:cNvPr id="7" name="Straight Arrow Connector 6">
            <a:extLst>
              <a:ext uri="{FF2B5EF4-FFF2-40B4-BE49-F238E27FC236}">
                <a16:creationId xmlns:a16="http://schemas.microsoft.com/office/drawing/2014/main" id="{D52CE447-9CB2-4ABB-B641-51FE2835B485}"/>
              </a:ext>
            </a:extLst>
          </p:cNvPr>
          <p:cNvCxnSpPr>
            <a:cxnSpLocks/>
          </p:cNvCxnSpPr>
          <p:nvPr/>
        </p:nvCxnSpPr>
        <p:spPr>
          <a:xfrm>
            <a:off x="5905513" y="3965291"/>
            <a:ext cx="150576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F996A420-F26E-46A4-8E7B-A230FBA6F4C2}"/>
              </a:ext>
            </a:extLst>
          </p:cNvPr>
          <p:cNvSpPr txBox="1"/>
          <p:nvPr/>
        </p:nvSpPr>
        <p:spPr>
          <a:xfrm>
            <a:off x="3710474" y="870365"/>
            <a:ext cx="6096000" cy="1200329"/>
          </a:xfrm>
          <a:prstGeom prst="rect">
            <a:avLst/>
          </a:prstGeom>
          <a:noFill/>
        </p:spPr>
        <p:txBody>
          <a:bodyPr wrap="square">
            <a:spAutoFit/>
          </a:bodyPr>
          <a:lstStyle/>
          <a:p>
            <a:pPr algn="ctr"/>
            <a:r>
              <a:rPr lang="en-US" sz="7200" dirty="0"/>
              <a:t>Osteoporosis </a:t>
            </a:r>
          </a:p>
        </p:txBody>
      </p:sp>
      <p:grpSp>
        <p:nvGrpSpPr>
          <p:cNvPr id="12" name="Group 11">
            <a:extLst>
              <a:ext uri="{FF2B5EF4-FFF2-40B4-BE49-F238E27FC236}">
                <a16:creationId xmlns:a16="http://schemas.microsoft.com/office/drawing/2014/main" id="{F5F63364-195A-4BCC-8BB1-A966FFE1926C}"/>
              </a:ext>
            </a:extLst>
          </p:cNvPr>
          <p:cNvGrpSpPr/>
          <p:nvPr/>
        </p:nvGrpSpPr>
        <p:grpSpPr>
          <a:xfrm>
            <a:off x="7703378" y="2070694"/>
            <a:ext cx="2757271" cy="2791520"/>
            <a:chOff x="8227751" y="1832930"/>
            <a:chExt cx="2757271" cy="2791520"/>
          </a:xfrm>
        </p:grpSpPr>
        <p:pic>
          <p:nvPicPr>
            <p:cNvPr id="43" name="Picture 42" descr="A picture containing text&#10;&#10;Description automatically generated">
              <a:extLst>
                <a:ext uri="{FF2B5EF4-FFF2-40B4-BE49-F238E27FC236}">
                  <a16:creationId xmlns:a16="http://schemas.microsoft.com/office/drawing/2014/main" id="{354F984A-4688-4588-978C-DD36E22B8B6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46756" r="13106" b="61617"/>
            <a:stretch/>
          </p:blipFill>
          <p:spPr>
            <a:xfrm rot="1154785">
              <a:off x="9306268" y="2081331"/>
              <a:ext cx="1642074" cy="1099141"/>
            </a:xfrm>
            <a:prstGeom prst="snip2DiagRect">
              <a:avLst/>
            </a:prstGeom>
          </p:spPr>
        </p:pic>
        <p:pic>
          <p:nvPicPr>
            <p:cNvPr id="50" name="Picture 49" descr="A picture containing text&#10;&#10;Description automatically generated">
              <a:extLst>
                <a:ext uri="{FF2B5EF4-FFF2-40B4-BE49-F238E27FC236}">
                  <a16:creationId xmlns:a16="http://schemas.microsoft.com/office/drawing/2014/main" id="{57EC069E-FBF9-4B67-8954-7E94D33CA86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5348" t="-5075" r="2001" b="1"/>
            <a:stretch/>
          </p:blipFill>
          <p:spPr>
            <a:xfrm>
              <a:off x="8227751" y="1832930"/>
              <a:ext cx="2757271" cy="2791520"/>
            </a:xfrm>
            <a:prstGeom prst="rtTriangle">
              <a:avLst/>
            </a:prstGeom>
          </p:spPr>
        </p:pic>
      </p:grpSp>
      <p:sp>
        <p:nvSpPr>
          <p:cNvPr id="26" name="Question 2">
            <a:hlinkClick r:id="rId6" action="ppaction://hlinksldjump"/>
            <a:extLst>
              <a:ext uri="{FF2B5EF4-FFF2-40B4-BE49-F238E27FC236}">
                <a16:creationId xmlns:a16="http://schemas.microsoft.com/office/drawing/2014/main" id="{46D4B285-59EC-4E04-9541-B57CEF6BEA44}"/>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27" name="Graphic 26" descr="Cursor with solid fill">
            <a:extLst>
              <a:ext uri="{FF2B5EF4-FFF2-40B4-BE49-F238E27FC236}">
                <a16:creationId xmlns:a16="http://schemas.microsoft.com/office/drawing/2014/main" id="{D6C01015-C9AF-4EF6-9D1A-4AE6D2AE7AF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452702"/>
            <a:ext cx="301752" cy="301752"/>
          </a:xfrm>
          <a:prstGeom prst="rect">
            <a:avLst/>
          </a:prstGeom>
        </p:spPr>
      </p:pic>
      <p:sp>
        <p:nvSpPr>
          <p:cNvPr id="28" name="Question 2">
            <a:hlinkClick r:id="rId9" action="ppaction://hlinksldjump"/>
            <a:extLst>
              <a:ext uri="{FF2B5EF4-FFF2-40B4-BE49-F238E27FC236}">
                <a16:creationId xmlns:a16="http://schemas.microsoft.com/office/drawing/2014/main" id="{518D0D5E-3CBC-498C-826D-E60223A4C1EF}"/>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29" name="Graphic 28" descr="Cursor with solid fill">
            <a:extLst>
              <a:ext uri="{FF2B5EF4-FFF2-40B4-BE49-F238E27FC236}">
                <a16:creationId xmlns:a16="http://schemas.microsoft.com/office/drawing/2014/main" id="{247E355F-6932-4504-9CE6-C6DED8189717}"/>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569162"/>
            <a:ext cx="301752" cy="301752"/>
          </a:xfrm>
          <a:prstGeom prst="rect">
            <a:avLst/>
          </a:prstGeom>
        </p:spPr>
      </p:pic>
      <p:sp>
        <p:nvSpPr>
          <p:cNvPr id="30" name="Question 2">
            <a:hlinkClick r:id="rId10" action="ppaction://hlinksldjump"/>
            <a:extLst>
              <a:ext uri="{FF2B5EF4-FFF2-40B4-BE49-F238E27FC236}">
                <a16:creationId xmlns:a16="http://schemas.microsoft.com/office/drawing/2014/main" id="{C2946B3B-7FEC-456E-A9A5-ED591F0BE63F}"/>
              </a:ext>
            </a:extLst>
          </p:cNvPr>
          <p:cNvSpPr txBox="1"/>
          <p:nvPr/>
        </p:nvSpPr>
        <p:spPr>
          <a:xfrm>
            <a:off x="183859" y="1885991"/>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31" name="Graphic 30" descr="Cursor with solid fill">
            <a:extLst>
              <a:ext uri="{FF2B5EF4-FFF2-40B4-BE49-F238E27FC236}">
                <a16:creationId xmlns:a16="http://schemas.microsoft.com/office/drawing/2014/main" id="{B629E851-EAFC-4F93-9B37-D7EDFB72B33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2137291"/>
            <a:ext cx="301752" cy="301752"/>
          </a:xfrm>
          <a:prstGeom prst="rect">
            <a:avLst/>
          </a:prstGeom>
        </p:spPr>
      </p:pic>
      <p:sp>
        <p:nvSpPr>
          <p:cNvPr id="34" name="Question 2">
            <a:hlinkClick r:id="rId11" action="ppaction://hlinksldjump"/>
            <a:extLst>
              <a:ext uri="{FF2B5EF4-FFF2-40B4-BE49-F238E27FC236}">
                <a16:creationId xmlns:a16="http://schemas.microsoft.com/office/drawing/2014/main" id="{A6ED53A1-6B48-4326-9C77-25639DCA88FD}"/>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35" name="Graphic 34" descr="Cursor with solid fill">
            <a:extLst>
              <a:ext uri="{FF2B5EF4-FFF2-40B4-BE49-F238E27FC236}">
                <a16:creationId xmlns:a16="http://schemas.microsoft.com/office/drawing/2014/main" id="{FA1EFB52-27B0-4096-B1F5-1FB50EC651F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022277"/>
            <a:ext cx="301752" cy="301752"/>
          </a:xfrm>
          <a:prstGeom prst="rect">
            <a:avLst/>
          </a:prstGeom>
        </p:spPr>
      </p:pic>
      <p:sp>
        <p:nvSpPr>
          <p:cNvPr id="20" name="osteo">
            <a:extLst>
              <a:ext uri="{FF2B5EF4-FFF2-40B4-BE49-F238E27FC236}">
                <a16:creationId xmlns:a16="http://schemas.microsoft.com/office/drawing/2014/main" id="{EF4ADD86-46B7-4593-9FE7-DD9509709813}"/>
              </a:ext>
            </a:extLst>
          </p:cNvPr>
          <p:cNvSpPr/>
          <p:nvPr/>
        </p:nvSpPr>
        <p:spPr>
          <a:xfrm>
            <a:off x="5702300" y="3912823"/>
            <a:ext cx="2527926" cy="442674"/>
          </a:xfrm>
          <a:prstGeom prst="roundRect">
            <a:avLst/>
          </a:prstGeom>
          <a:ln w="3810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2000" dirty="0"/>
              <a:t>What is osteoporosis?</a:t>
            </a:r>
          </a:p>
        </p:txBody>
      </p:sp>
      <p:pic>
        <p:nvPicPr>
          <p:cNvPr id="21" name="Graphic 20" descr="Cursor with solid fill">
            <a:extLst>
              <a:ext uri="{FF2B5EF4-FFF2-40B4-BE49-F238E27FC236}">
                <a16:creationId xmlns:a16="http://schemas.microsoft.com/office/drawing/2014/main" id="{DEBDFC0B-BE26-4335-B0DD-F7E3165C42B7}"/>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26017" y="4211662"/>
            <a:ext cx="301752" cy="301752"/>
          </a:xfrm>
          <a:prstGeom prst="rect">
            <a:avLst/>
          </a:prstGeom>
        </p:spPr>
      </p:pic>
      <p:sp>
        <p:nvSpPr>
          <p:cNvPr id="22" name="Cases">
            <a:hlinkClick r:id="rId12" action="ppaction://hlinksldjump"/>
            <a:extLst>
              <a:ext uri="{FF2B5EF4-FFF2-40B4-BE49-F238E27FC236}">
                <a16:creationId xmlns:a16="http://schemas.microsoft.com/office/drawing/2014/main" id="{0DA53F83-D921-4CC5-9C06-E128736CBDA3}"/>
              </a:ext>
            </a:extLst>
          </p:cNvPr>
          <p:cNvSpPr txBox="1"/>
          <p:nvPr/>
        </p:nvSpPr>
        <p:spPr>
          <a:xfrm>
            <a:off x="179500" y="2451789"/>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23" name="Graphic 22" descr="Cursor with solid fill">
            <a:extLst>
              <a:ext uri="{FF2B5EF4-FFF2-40B4-BE49-F238E27FC236}">
                <a16:creationId xmlns:a16="http://schemas.microsoft.com/office/drawing/2014/main" id="{108FF7B2-72BE-4620-8BBE-03E5D6D6FD49}"/>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68082" y="2709536"/>
            <a:ext cx="301752" cy="301752"/>
          </a:xfrm>
          <a:prstGeom prst="rect">
            <a:avLst/>
          </a:prstGeom>
        </p:spPr>
      </p:pic>
    </p:spTree>
    <p:extLst>
      <p:ext uri="{BB962C8B-B14F-4D97-AF65-F5344CB8AC3E}">
        <p14:creationId xmlns:p14="http://schemas.microsoft.com/office/powerpoint/2010/main" val="729403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49" grpId="0"/>
      <p:bldP spid="44" grpId="0"/>
      <p:bldP spid="20" grpId="0" animBg="1"/>
    </p:bldLst>
  </p:timing>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Primary interventions">
            <a:extLst>
              <a:ext uri="{FF2B5EF4-FFF2-40B4-BE49-F238E27FC236}">
                <a16:creationId xmlns:a16="http://schemas.microsoft.com/office/drawing/2014/main" id="{DE6917DD-B24F-4F1C-9906-D8A4015CCA8D}"/>
              </a:ext>
            </a:extLst>
          </p:cNvPr>
          <p:cNvGrpSpPr/>
          <p:nvPr/>
        </p:nvGrpSpPr>
        <p:grpSpPr>
          <a:xfrm>
            <a:off x="2431098" y="1410654"/>
            <a:ext cx="9335926" cy="2668961"/>
            <a:chOff x="2481898" y="-39513"/>
            <a:chExt cx="9335926" cy="2668961"/>
          </a:xfrm>
        </p:grpSpPr>
        <p:pic>
          <p:nvPicPr>
            <p:cNvPr id="5" name="Picture 4" descr="A picture containing plate, slice, dessert, sliced&#10;&#10;Description automatically generated">
              <a:extLst>
                <a:ext uri="{FF2B5EF4-FFF2-40B4-BE49-F238E27FC236}">
                  <a16:creationId xmlns:a16="http://schemas.microsoft.com/office/drawing/2014/main" id="{F6B585CE-F697-4C4D-BD35-3BE78CD3B941}"/>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212057" y="346187"/>
              <a:ext cx="1252941" cy="1237472"/>
            </a:xfrm>
            <a:prstGeom prst="rect">
              <a:avLst/>
            </a:prstGeom>
          </p:spPr>
        </p:pic>
        <p:sp>
          <p:nvSpPr>
            <p:cNvPr id="135" name="TextBox 134">
              <a:extLst>
                <a:ext uri="{FF2B5EF4-FFF2-40B4-BE49-F238E27FC236}">
                  <a16:creationId xmlns:a16="http://schemas.microsoft.com/office/drawing/2014/main" id="{53157E56-586C-49C5-9C41-700DC3E792F7}"/>
                </a:ext>
              </a:extLst>
            </p:cNvPr>
            <p:cNvSpPr txBox="1"/>
            <p:nvPr/>
          </p:nvSpPr>
          <p:spPr>
            <a:xfrm>
              <a:off x="2481898" y="1675341"/>
              <a:ext cx="2755543" cy="954107"/>
            </a:xfrm>
            <a:prstGeom prst="rect">
              <a:avLst/>
            </a:prstGeom>
            <a:noFill/>
          </p:spPr>
          <p:txBody>
            <a:bodyPr wrap="square">
              <a:spAutoFit/>
            </a:bodyPr>
            <a:lstStyle/>
            <a:p>
              <a:pPr algn="ctr"/>
              <a:r>
                <a:rPr lang="en-US" sz="2000" b="1" dirty="0">
                  <a:solidFill>
                    <a:srgbClr val="232323"/>
                  </a:solidFill>
                </a:rPr>
                <a:t>Vitamin D </a:t>
              </a:r>
            </a:p>
            <a:p>
              <a:pPr algn="ctr"/>
              <a:r>
                <a:rPr lang="en-US" b="0" dirty="0">
                  <a:solidFill>
                    <a:srgbClr val="232323"/>
                  </a:solidFill>
                </a:rPr>
                <a:t>800 IU daily </a:t>
              </a:r>
            </a:p>
            <a:p>
              <a:pPr algn="ctr"/>
              <a:r>
                <a:rPr lang="en-US" sz="1600" b="0" dirty="0">
                  <a:solidFill>
                    <a:srgbClr val="232323"/>
                  </a:solidFill>
                </a:rPr>
                <a:t>(50,000 IU </a:t>
              </a:r>
              <a:r>
                <a:rPr lang="en-US" sz="1600" b="0" dirty="0" err="1">
                  <a:solidFill>
                    <a:srgbClr val="232323"/>
                  </a:solidFill>
                </a:rPr>
                <a:t>qWeek</a:t>
              </a:r>
              <a:r>
                <a:rPr lang="en-US" sz="1600" b="0" dirty="0">
                  <a:solidFill>
                    <a:srgbClr val="232323"/>
                  </a:solidFill>
                </a:rPr>
                <a:t> if Vit D &lt;40)    </a:t>
              </a:r>
            </a:p>
          </p:txBody>
        </p:sp>
        <p:grpSp>
          <p:nvGrpSpPr>
            <p:cNvPr id="12" name="smoking cessation">
              <a:extLst>
                <a:ext uri="{FF2B5EF4-FFF2-40B4-BE49-F238E27FC236}">
                  <a16:creationId xmlns:a16="http://schemas.microsoft.com/office/drawing/2014/main" id="{F04C0C71-8C4E-49D5-B56A-5D53367A2186}"/>
                </a:ext>
              </a:extLst>
            </p:cNvPr>
            <p:cNvGrpSpPr/>
            <p:nvPr/>
          </p:nvGrpSpPr>
          <p:grpSpPr>
            <a:xfrm>
              <a:off x="7558591" y="-39513"/>
              <a:ext cx="1952630" cy="2421202"/>
              <a:chOff x="8036664" y="183494"/>
              <a:chExt cx="1952630" cy="2421202"/>
            </a:xfrm>
          </p:grpSpPr>
          <p:sp>
            <p:nvSpPr>
              <p:cNvPr id="136" name="TextBox 135">
                <a:extLst>
                  <a:ext uri="{FF2B5EF4-FFF2-40B4-BE49-F238E27FC236}">
                    <a16:creationId xmlns:a16="http://schemas.microsoft.com/office/drawing/2014/main" id="{58D75AC2-E071-443A-8CDE-938141A60286}"/>
                  </a:ext>
                </a:extLst>
              </p:cNvPr>
              <p:cNvSpPr txBox="1"/>
              <p:nvPr/>
            </p:nvSpPr>
            <p:spPr>
              <a:xfrm>
                <a:off x="8345966" y="1896810"/>
                <a:ext cx="1308354" cy="707886"/>
              </a:xfrm>
              <a:prstGeom prst="rect">
                <a:avLst/>
              </a:prstGeom>
              <a:noFill/>
            </p:spPr>
            <p:txBody>
              <a:bodyPr wrap="square">
                <a:spAutoFit/>
              </a:bodyPr>
              <a:lstStyle/>
              <a:p>
                <a:pPr algn="ctr"/>
                <a:r>
                  <a:rPr lang="en-US" sz="2000" b="1" dirty="0">
                    <a:solidFill>
                      <a:srgbClr val="232323"/>
                    </a:solidFill>
                  </a:rPr>
                  <a:t>Smoking Cessation</a:t>
                </a:r>
              </a:p>
            </p:txBody>
          </p:sp>
          <p:pic>
            <p:nvPicPr>
              <p:cNvPr id="11" name="Picture 10" descr="Text&#10;&#10;Description automatically generated with medium confidence">
                <a:extLst>
                  <a:ext uri="{FF2B5EF4-FFF2-40B4-BE49-F238E27FC236}">
                    <a16:creationId xmlns:a16="http://schemas.microsoft.com/office/drawing/2014/main" id="{5D76FC19-F940-4B5E-88A6-419F39B300B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9953" r="16088" b="34662"/>
              <a:stretch/>
            </p:blipFill>
            <p:spPr>
              <a:xfrm>
                <a:off x="8036664" y="183494"/>
                <a:ext cx="1952630" cy="1396310"/>
              </a:xfrm>
              <a:prstGeom prst="rect">
                <a:avLst/>
              </a:prstGeom>
            </p:spPr>
          </p:pic>
        </p:grpSp>
        <p:grpSp>
          <p:nvGrpSpPr>
            <p:cNvPr id="15" name="Group 14">
              <a:extLst>
                <a:ext uri="{FF2B5EF4-FFF2-40B4-BE49-F238E27FC236}">
                  <a16:creationId xmlns:a16="http://schemas.microsoft.com/office/drawing/2014/main" id="{34F05F36-B50F-4005-B37F-A90DF1C7E010}"/>
                </a:ext>
              </a:extLst>
            </p:cNvPr>
            <p:cNvGrpSpPr/>
            <p:nvPr/>
          </p:nvGrpSpPr>
          <p:grpSpPr>
            <a:xfrm>
              <a:off x="5210819" y="832715"/>
              <a:ext cx="1981883" cy="1795195"/>
              <a:chOff x="5300437" y="1111401"/>
              <a:chExt cx="1981883" cy="1795195"/>
            </a:xfrm>
          </p:grpSpPr>
          <p:sp>
            <p:nvSpPr>
              <p:cNvPr id="9" name="TextBox 8">
                <a:extLst>
                  <a:ext uri="{FF2B5EF4-FFF2-40B4-BE49-F238E27FC236}">
                    <a16:creationId xmlns:a16="http://schemas.microsoft.com/office/drawing/2014/main" id="{25D7DF5D-7DBB-47D2-B489-CDE54982CCCD}"/>
                  </a:ext>
                </a:extLst>
              </p:cNvPr>
              <p:cNvSpPr txBox="1"/>
              <p:nvPr/>
            </p:nvSpPr>
            <p:spPr>
              <a:xfrm>
                <a:off x="5814503" y="1111401"/>
                <a:ext cx="877163" cy="584775"/>
              </a:xfrm>
              <a:prstGeom prst="rect">
                <a:avLst/>
              </a:prstGeom>
              <a:noFill/>
            </p:spPr>
            <p:txBody>
              <a:bodyPr wrap="none" rtlCol="0">
                <a:spAutoFit/>
              </a:bodyPr>
              <a:lstStyle/>
              <a:p>
                <a:pPr algn="ctr"/>
                <a:r>
                  <a:rPr lang="en-US" sz="3200" dirty="0">
                    <a:solidFill>
                      <a:schemeClr val="accent2">
                        <a:lumMod val="50000"/>
                      </a:schemeClr>
                    </a:solidFill>
                  </a:rPr>
                  <a:t>Ca</a:t>
                </a:r>
                <a:r>
                  <a:rPr lang="en-US" sz="3200" baseline="30000" dirty="0">
                    <a:solidFill>
                      <a:schemeClr val="accent2">
                        <a:lumMod val="50000"/>
                      </a:schemeClr>
                    </a:solidFill>
                  </a:rPr>
                  <a:t>2+</a:t>
                </a:r>
                <a:endParaRPr lang="en-US" sz="3200" dirty="0">
                  <a:solidFill>
                    <a:schemeClr val="accent2">
                      <a:lumMod val="50000"/>
                    </a:schemeClr>
                  </a:solidFill>
                </a:endParaRPr>
              </a:p>
            </p:txBody>
          </p:sp>
          <p:sp>
            <p:nvSpPr>
              <p:cNvPr id="137" name="TextBox 136">
                <a:extLst>
                  <a:ext uri="{FF2B5EF4-FFF2-40B4-BE49-F238E27FC236}">
                    <a16:creationId xmlns:a16="http://schemas.microsoft.com/office/drawing/2014/main" id="{C0785253-B7B8-436B-A28A-FA266BB9824F}"/>
                  </a:ext>
                </a:extLst>
              </p:cNvPr>
              <p:cNvSpPr txBox="1"/>
              <p:nvPr/>
            </p:nvSpPr>
            <p:spPr>
              <a:xfrm>
                <a:off x="5300437" y="1952489"/>
                <a:ext cx="1981883" cy="954107"/>
              </a:xfrm>
              <a:prstGeom prst="rect">
                <a:avLst/>
              </a:prstGeom>
              <a:noFill/>
            </p:spPr>
            <p:txBody>
              <a:bodyPr wrap="square">
                <a:spAutoFit/>
              </a:bodyPr>
              <a:lstStyle/>
              <a:p>
                <a:pPr algn="ctr"/>
                <a:r>
                  <a:rPr lang="en-US" sz="2000" b="1" dirty="0">
                    <a:solidFill>
                      <a:srgbClr val="232323"/>
                    </a:solidFill>
                  </a:rPr>
                  <a:t>Calcium</a:t>
                </a:r>
                <a:endParaRPr lang="en-US" sz="1800" b="1" dirty="0">
                  <a:solidFill>
                    <a:srgbClr val="232323"/>
                  </a:solidFill>
                </a:endParaRPr>
              </a:p>
              <a:p>
                <a:pPr algn="ctr"/>
                <a:r>
                  <a:rPr lang="en-US" sz="1800" b="0" dirty="0">
                    <a:solidFill>
                      <a:srgbClr val="232323"/>
                    </a:solidFill>
                  </a:rPr>
                  <a:t>1200 mg daily </a:t>
                </a:r>
              </a:p>
              <a:p>
                <a:pPr algn="ctr"/>
                <a:r>
                  <a:rPr lang="en-US" dirty="0">
                    <a:solidFill>
                      <a:srgbClr val="232323"/>
                    </a:solidFill>
                  </a:rPr>
                  <a:t>(ideally from diet)</a:t>
                </a:r>
                <a:endParaRPr lang="en-US" sz="1800" b="0" dirty="0">
                  <a:solidFill>
                    <a:srgbClr val="232323"/>
                  </a:solidFill>
                </a:endParaRPr>
              </a:p>
            </p:txBody>
          </p:sp>
        </p:grpSp>
        <p:pic>
          <p:nvPicPr>
            <p:cNvPr id="14" name="Picture 13" descr="A picture containing text&#10;&#10;Description automatically generated">
              <a:extLst>
                <a:ext uri="{FF2B5EF4-FFF2-40B4-BE49-F238E27FC236}">
                  <a16:creationId xmlns:a16="http://schemas.microsoft.com/office/drawing/2014/main" id="{AAB1E0B3-F861-4FC1-A5E9-432E8064F57C}"/>
                </a:ext>
              </a:extLst>
            </p:cNvPr>
            <p:cNvPicPr>
              <a:picLocks noChangeAspect="1"/>
            </p:cNvPicPr>
            <p:nvPr/>
          </p:nvPicPr>
          <p:blipFill>
            <a:blip r:embed="rId6" cstate="print">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9944251" y="201430"/>
              <a:ext cx="1732744" cy="1732744"/>
            </a:xfrm>
            <a:prstGeom prst="rect">
              <a:avLst/>
            </a:prstGeom>
          </p:spPr>
        </p:pic>
        <p:sp>
          <p:nvSpPr>
            <p:cNvPr id="138" name="TextBox 137">
              <a:extLst>
                <a:ext uri="{FF2B5EF4-FFF2-40B4-BE49-F238E27FC236}">
                  <a16:creationId xmlns:a16="http://schemas.microsoft.com/office/drawing/2014/main" id="{824CA9A7-E14D-4366-891A-D6645DA3E275}"/>
                </a:ext>
              </a:extLst>
            </p:cNvPr>
            <p:cNvSpPr txBox="1"/>
            <p:nvPr/>
          </p:nvSpPr>
          <p:spPr>
            <a:xfrm>
              <a:off x="9835941" y="1689614"/>
              <a:ext cx="1981883" cy="707886"/>
            </a:xfrm>
            <a:prstGeom prst="rect">
              <a:avLst/>
            </a:prstGeom>
            <a:noFill/>
          </p:spPr>
          <p:txBody>
            <a:bodyPr wrap="square">
              <a:spAutoFit/>
            </a:bodyPr>
            <a:lstStyle/>
            <a:p>
              <a:pPr algn="ctr"/>
              <a:r>
                <a:rPr lang="en-US" sz="2000" b="1" dirty="0">
                  <a:solidFill>
                    <a:srgbClr val="232323"/>
                  </a:solidFill>
                </a:rPr>
                <a:t>Weight-bearing exercise</a:t>
              </a:r>
              <a:endParaRPr lang="en-US" sz="2000" b="0" dirty="0">
                <a:solidFill>
                  <a:srgbClr val="232323"/>
                </a:solidFill>
              </a:endParaRPr>
            </a:p>
          </p:txBody>
        </p:sp>
      </p:grpSp>
      <p:sp>
        <p:nvSpPr>
          <p:cNvPr id="29" name="Primary interventions button">
            <a:hlinkClick r:id="rId8" action="ppaction://hlinksldjump"/>
            <a:extLst>
              <a:ext uri="{FF2B5EF4-FFF2-40B4-BE49-F238E27FC236}">
                <a16:creationId xmlns:a16="http://schemas.microsoft.com/office/drawing/2014/main" id="{99D3E013-0574-49EA-A0C4-8ED9BA1BD1B3}"/>
              </a:ext>
            </a:extLst>
          </p:cNvPr>
          <p:cNvSpPr txBox="1"/>
          <p:nvPr/>
        </p:nvSpPr>
        <p:spPr>
          <a:xfrm>
            <a:off x="3567107" y="310507"/>
            <a:ext cx="2755543" cy="562379"/>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chemeClr val="bg1"/>
                </a:solidFill>
              </a:rPr>
              <a:t>Primary Interventions</a:t>
            </a:r>
          </a:p>
        </p:txBody>
      </p:sp>
      <p:sp>
        <p:nvSpPr>
          <p:cNvPr id="33" name="Question 2">
            <a:hlinkClick r:id="rId9" action="ppaction://hlinksldjump"/>
            <a:extLst>
              <a:ext uri="{FF2B5EF4-FFF2-40B4-BE49-F238E27FC236}">
                <a16:creationId xmlns:a16="http://schemas.microsoft.com/office/drawing/2014/main" id="{3E0BBCC7-A3AE-4B49-9615-AB1372F02FBE}"/>
              </a:ext>
            </a:extLst>
          </p:cNvPr>
          <p:cNvSpPr txBox="1"/>
          <p:nvPr/>
        </p:nvSpPr>
        <p:spPr>
          <a:xfrm>
            <a:off x="7507791" y="310508"/>
            <a:ext cx="2755543" cy="562378"/>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Targeted Therapies</a:t>
            </a:r>
          </a:p>
        </p:txBody>
      </p:sp>
      <p:pic>
        <p:nvPicPr>
          <p:cNvPr id="34" name="Graphic 33" descr="Cursor with solid fill">
            <a:extLst>
              <a:ext uri="{FF2B5EF4-FFF2-40B4-BE49-F238E27FC236}">
                <a16:creationId xmlns:a16="http://schemas.microsoft.com/office/drawing/2014/main" id="{051ABE2B-34C3-47A0-86DE-3CF9DA14CEFF}"/>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112458" y="705314"/>
            <a:ext cx="301752" cy="301752"/>
          </a:xfrm>
          <a:prstGeom prst="rect">
            <a:avLst/>
          </a:prstGeom>
        </p:spPr>
      </p:pic>
      <p:sp>
        <p:nvSpPr>
          <p:cNvPr id="35" name="Question 2">
            <a:hlinkClick r:id="rId12" action="ppaction://hlinksldjump"/>
            <a:extLst>
              <a:ext uri="{FF2B5EF4-FFF2-40B4-BE49-F238E27FC236}">
                <a16:creationId xmlns:a16="http://schemas.microsoft.com/office/drawing/2014/main" id="{3D8F540A-49F9-43CD-8581-7A2BCEB1F803}"/>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36" name="Graphic 35" descr="Cursor with solid fill">
            <a:extLst>
              <a:ext uri="{FF2B5EF4-FFF2-40B4-BE49-F238E27FC236}">
                <a16:creationId xmlns:a16="http://schemas.microsoft.com/office/drawing/2014/main" id="{3A80AE07-CECD-49D7-B38A-50DFB94F7D19}"/>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172441" y="452702"/>
            <a:ext cx="301752" cy="301752"/>
          </a:xfrm>
          <a:prstGeom prst="rect">
            <a:avLst/>
          </a:prstGeom>
        </p:spPr>
      </p:pic>
      <p:sp>
        <p:nvSpPr>
          <p:cNvPr id="37" name="Question 2">
            <a:hlinkClick r:id="rId13" action="ppaction://hlinksldjump"/>
            <a:extLst>
              <a:ext uri="{FF2B5EF4-FFF2-40B4-BE49-F238E27FC236}">
                <a16:creationId xmlns:a16="http://schemas.microsoft.com/office/drawing/2014/main" id="{0EBB35FE-7BB7-48CB-B95C-57838784DCC4}"/>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38" name="Graphic 37" descr="Cursor with solid fill">
            <a:extLst>
              <a:ext uri="{FF2B5EF4-FFF2-40B4-BE49-F238E27FC236}">
                <a16:creationId xmlns:a16="http://schemas.microsoft.com/office/drawing/2014/main" id="{B9F0F158-6E7E-4015-A2EB-13D6E9AAB111}"/>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172441" y="1569162"/>
            <a:ext cx="301752" cy="301752"/>
          </a:xfrm>
          <a:prstGeom prst="rect">
            <a:avLst/>
          </a:prstGeom>
        </p:spPr>
      </p:pic>
      <p:sp>
        <p:nvSpPr>
          <p:cNvPr id="39" name="Question 2">
            <a:hlinkClick r:id="rId14" action="ppaction://hlinksldjump"/>
            <a:extLst>
              <a:ext uri="{FF2B5EF4-FFF2-40B4-BE49-F238E27FC236}">
                <a16:creationId xmlns:a16="http://schemas.microsoft.com/office/drawing/2014/main" id="{77DDFAEB-097E-4D7A-A7C3-6921CC9A8151}"/>
              </a:ext>
            </a:extLst>
          </p:cNvPr>
          <p:cNvSpPr txBox="1"/>
          <p:nvPr/>
        </p:nvSpPr>
        <p:spPr>
          <a:xfrm>
            <a:off x="183859" y="1901291"/>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Treatment</a:t>
            </a:r>
          </a:p>
        </p:txBody>
      </p:sp>
      <p:sp>
        <p:nvSpPr>
          <p:cNvPr id="41" name="Cases">
            <a:hlinkClick r:id="rId15" action="ppaction://hlinksldjump"/>
            <a:extLst>
              <a:ext uri="{FF2B5EF4-FFF2-40B4-BE49-F238E27FC236}">
                <a16:creationId xmlns:a16="http://schemas.microsoft.com/office/drawing/2014/main" id="{800A7BC8-B36D-4CAC-986C-25AB9A22E5BA}"/>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42" name="Graphic 41" descr="Cursor with solid fill">
            <a:extLst>
              <a:ext uri="{FF2B5EF4-FFF2-40B4-BE49-F238E27FC236}">
                <a16:creationId xmlns:a16="http://schemas.microsoft.com/office/drawing/2014/main" id="{C7A6C593-7345-4D02-BCEC-8A4966E7044D}"/>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172441" y="3329280"/>
            <a:ext cx="301752" cy="301752"/>
          </a:xfrm>
          <a:prstGeom prst="rect">
            <a:avLst/>
          </a:prstGeom>
        </p:spPr>
      </p:pic>
      <p:sp>
        <p:nvSpPr>
          <p:cNvPr id="43" name="Question 2">
            <a:hlinkClick r:id="rId16" action="ppaction://hlinksldjump"/>
            <a:extLst>
              <a:ext uri="{FF2B5EF4-FFF2-40B4-BE49-F238E27FC236}">
                <a16:creationId xmlns:a16="http://schemas.microsoft.com/office/drawing/2014/main" id="{752ACEAF-1C18-4A9D-9D3F-CEC3BEEE527F}"/>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44" name="Graphic 43" descr="Cursor with solid fill">
            <a:extLst>
              <a:ext uri="{FF2B5EF4-FFF2-40B4-BE49-F238E27FC236}">
                <a16:creationId xmlns:a16="http://schemas.microsoft.com/office/drawing/2014/main" id="{D46C3B92-CF3F-4DFD-93BF-61B91E37E565}"/>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172441" y="1022277"/>
            <a:ext cx="301752" cy="301752"/>
          </a:xfrm>
          <a:prstGeom prst="rect">
            <a:avLst/>
          </a:prstGeom>
        </p:spPr>
      </p:pic>
      <p:cxnSp>
        <p:nvCxnSpPr>
          <p:cNvPr id="46" name="Connector: Elbow 45">
            <a:extLst>
              <a:ext uri="{FF2B5EF4-FFF2-40B4-BE49-F238E27FC236}">
                <a16:creationId xmlns:a16="http://schemas.microsoft.com/office/drawing/2014/main" id="{CFB84230-C94F-4A2A-AB7B-8C2889101E93}"/>
              </a:ext>
            </a:extLst>
          </p:cNvPr>
          <p:cNvCxnSpPr>
            <a:cxnSpLocks/>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27" name="Question 2">
            <a:hlinkClick r:id="rId17" action="ppaction://hlinksldjump"/>
            <a:extLst>
              <a:ext uri="{FF2B5EF4-FFF2-40B4-BE49-F238E27FC236}">
                <a16:creationId xmlns:a16="http://schemas.microsoft.com/office/drawing/2014/main" id="{9C1D0538-E4CE-482F-8FB6-2D13D7CF1E39}"/>
              </a:ext>
            </a:extLst>
          </p:cNvPr>
          <p:cNvSpPr txBox="1"/>
          <p:nvPr/>
        </p:nvSpPr>
        <p:spPr>
          <a:xfrm>
            <a:off x="464646" y="2461746"/>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Algorithm</a:t>
            </a:r>
          </a:p>
        </p:txBody>
      </p:sp>
    </p:spTree>
    <p:extLst>
      <p:ext uri="{BB962C8B-B14F-4D97-AF65-F5344CB8AC3E}">
        <p14:creationId xmlns:p14="http://schemas.microsoft.com/office/powerpoint/2010/main" val="3925173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26B47A31-638D-4745-A0DF-4944873115E4}"/>
              </a:ext>
            </a:extLst>
          </p:cNvPr>
          <p:cNvGrpSpPr/>
          <p:nvPr/>
        </p:nvGrpSpPr>
        <p:grpSpPr>
          <a:xfrm rot="755332">
            <a:off x="8379654" y="2281533"/>
            <a:ext cx="1016540" cy="1005554"/>
            <a:chOff x="8411407" y="2167158"/>
            <a:chExt cx="1016540" cy="1005554"/>
          </a:xfrm>
        </p:grpSpPr>
        <p:pic>
          <p:nvPicPr>
            <p:cNvPr id="123" name="Picture 122" descr="Icon&#10;&#10;Description automatically generated">
              <a:extLst>
                <a:ext uri="{FF2B5EF4-FFF2-40B4-BE49-F238E27FC236}">
                  <a16:creationId xmlns:a16="http://schemas.microsoft.com/office/drawing/2014/main" id="{182A2020-29AB-4743-8F62-050422B5E3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6062450">
              <a:off x="8397579" y="2273559"/>
              <a:ext cx="912981" cy="885326"/>
            </a:xfrm>
            <a:prstGeom prst="rect">
              <a:avLst/>
            </a:prstGeom>
          </p:spPr>
        </p:pic>
        <p:grpSp>
          <p:nvGrpSpPr>
            <p:cNvPr id="124" name="Group 123">
              <a:extLst>
                <a:ext uri="{FF2B5EF4-FFF2-40B4-BE49-F238E27FC236}">
                  <a16:creationId xmlns:a16="http://schemas.microsoft.com/office/drawing/2014/main" id="{A2BAC480-A9E1-42DB-BEF6-2E477D4B3A09}"/>
                </a:ext>
              </a:extLst>
            </p:cNvPr>
            <p:cNvGrpSpPr/>
            <p:nvPr/>
          </p:nvGrpSpPr>
          <p:grpSpPr>
            <a:xfrm rot="7212932">
              <a:off x="9220779" y="2893955"/>
              <a:ext cx="143971" cy="270365"/>
              <a:chOff x="8666284" y="1588867"/>
              <a:chExt cx="280183" cy="458121"/>
            </a:xfrm>
          </p:grpSpPr>
          <p:cxnSp>
            <p:nvCxnSpPr>
              <p:cNvPr id="130" name="Straight Connector 129">
                <a:extLst>
                  <a:ext uri="{FF2B5EF4-FFF2-40B4-BE49-F238E27FC236}">
                    <a16:creationId xmlns:a16="http://schemas.microsoft.com/office/drawing/2014/main" id="{EB638E88-D986-4E23-BA41-D8FA05F40753}"/>
                  </a:ext>
                </a:extLst>
              </p:cNvPr>
              <p:cNvCxnSpPr>
                <a:cxnSpLocks/>
              </p:cNvCxnSpPr>
              <p:nvPr/>
            </p:nvCxnSpPr>
            <p:spPr>
              <a:xfrm>
                <a:off x="8666284" y="1596683"/>
                <a:ext cx="138899"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32388DA-EACA-4A69-9E73-5091058A5843}"/>
                  </a:ext>
                </a:extLst>
              </p:cNvPr>
              <p:cNvCxnSpPr>
                <a:cxnSpLocks/>
              </p:cNvCxnSpPr>
              <p:nvPr/>
            </p:nvCxnSpPr>
            <p:spPr>
              <a:xfrm flipH="1">
                <a:off x="8805183" y="1588867"/>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38E5AC4-60B9-4A34-AB7A-EEA0EB702EF3}"/>
                  </a:ext>
                </a:extLst>
              </p:cNvPr>
              <p:cNvCxnSpPr>
                <a:cxnSpLocks/>
              </p:cNvCxnSpPr>
              <p:nvPr/>
            </p:nvCxnSpPr>
            <p:spPr>
              <a:xfrm>
                <a:off x="8806375" y="1741267"/>
                <a:ext cx="0" cy="30572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763B0344-8B74-4012-9BB6-9D98C9C1A505}"/>
                </a:ext>
              </a:extLst>
            </p:cNvPr>
            <p:cNvGrpSpPr/>
            <p:nvPr/>
          </p:nvGrpSpPr>
          <p:grpSpPr>
            <a:xfrm rot="2323730">
              <a:off x="9152309" y="2167158"/>
              <a:ext cx="143971" cy="270366"/>
              <a:chOff x="7577684" y="2635155"/>
              <a:chExt cx="280184" cy="458123"/>
            </a:xfrm>
          </p:grpSpPr>
          <p:cxnSp>
            <p:nvCxnSpPr>
              <p:cNvPr id="126" name="Straight Connector 125">
                <a:extLst>
                  <a:ext uri="{FF2B5EF4-FFF2-40B4-BE49-F238E27FC236}">
                    <a16:creationId xmlns:a16="http://schemas.microsoft.com/office/drawing/2014/main" id="{6E295ED7-65DD-41F2-80DA-01C43E030173}"/>
                  </a:ext>
                </a:extLst>
              </p:cNvPr>
              <p:cNvCxnSpPr>
                <a:cxnSpLocks/>
              </p:cNvCxnSpPr>
              <p:nvPr/>
            </p:nvCxnSpPr>
            <p:spPr>
              <a:xfrm>
                <a:off x="7577684" y="2642970"/>
                <a:ext cx="138900"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62E3FE0-500C-4D4E-86AE-FCF77A753236}"/>
                  </a:ext>
                </a:extLst>
              </p:cNvPr>
              <p:cNvCxnSpPr>
                <a:cxnSpLocks/>
              </p:cNvCxnSpPr>
              <p:nvPr/>
            </p:nvCxnSpPr>
            <p:spPr>
              <a:xfrm flipH="1">
                <a:off x="7716584" y="2635155"/>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11FE16B-1C5D-461F-A844-204CA7795360}"/>
                  </a:ext>
                </a:extLst>
              </p:cNvPr>
              <p:cNvCxnSpPr>
                <a:cxnSpLocks/>
              </p:cNvCxnSpPr>
              <p:nvPr/>
            </p:nvCxnSpPr>
            <p:spPr>
              <a:xfrm>
                <a:off x="7717780" y="2787558"/>
                <a:ext cx="0" cy="305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43" name="TextBox 142">
            <a:extLst>
              <a:ext uri="{FF2B5EF4-FFF2-40B4-BE49-F238E27FC236}">
                <a16:creationId xmlns:a16="http://schemas.microsoft.com/office/drawing/2014/main" id="{44BC2A4D-0729-4061-BB41-287D8161FB73}"/>
              </a:ext>
            </a:extLst>
          </p:cNvPr>
          <p:cNvSpPr txBox="1"/>
          <p:nvPr/>
        </p:nvSpPr>
        <p:spPr>
          <a:xfrm>
            <a:off x="7832912" y="3288781"/>
            <a:ext cx="1467742" cy="677108"/>
          </a:xfrm>
          <a:prstGeom prst="rect">
            <a:avLst/>
          </a:prstGeom>
          <a:noFill/>
          <a:ln>
            <a:noFill/>
          </a:ln>
        </p:spPr>
        <p:txBody>
          <a:bodyPr wrap="square" rtlCol="0">
            <a:spAutoFit/>
          </a:bodyPr>
          <a:lstStyle/>
          <a:p>
            <a:pPr algn="ctr"/>
            <a:r>
              <a:rPr lang="en-US" sz="2000" dirty="0">
                <a:solidFill>
                  <a:schemeClr val="accent1"/>
                </a:solidFill>
              </a:rPr>
              <a:t>Osteoblast</a:t>
            </a:r>
          </a:p>
          <a:p>
            <a:pPr algn="ctr"/>
            <a:r>
              <a:rPr lang="en-US" dirty="0"/>
              <a:t>Builds bone </a:t>
            </a:r>
          </a:p>
        </p:txBody>
      </p:sp>
      <p:grpSp>
        <p:nvGrpSpPr>
          <p:cNvPr id="2" name="Group 1">
            <a:extLst>
              <a:ext uri="{FF2B5EF4-FFF2-40B4-BE49-F238E27FC236}">
                <a16:creationId xmlns:a16="http://schemas.microsoft.com/office/drawing/2014/main" id="{68683108-B158-4A44-A822-5CC0FCFB93CA}"/>
              </a:ext>
            </a:extLst>
          </p:cNvPr>
          <p:cNvGrpSpPr/>
          <p:nvPr/>
        </p:nvGrpSpPr>
        <p:grpSpPr>
          <a:xfrm rot="14540414">
            <a:off x="5588908" y="2320055"/>
            <a:ext cx="1230198" cy="1253677"/>
            <a:chOff x="5048910" y="3439947"/>
            <a:chExt cx="1230198" cy="1253677"/>
          </a:xfrm>
        </p:grpSpPr>
        <p:pic>
          <p:nvPicPr>
            <p:cNvPr id="71" name="Picture 70" descr="Bubble chart&#10;&#10;Description automatically generated">
              <a:extLst>
                <a:ext uri="{FF2B5EF4-FFF2-40B4-BE49-F238E27FC236}">
                  <a16:creationId xmlns:a16="http://schemas.microsoft.com/office/drawing/2014/main" id="{47278DF5-A306-F843-977F-7A10BC3946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11283">
              <a:off x="5048910" y="3819364"/>
              <a:ext cx="1076013" cy="874260"/>
            </a:xfrm>
            <a:prstGeom prst="rect">
              <a:avLst/>
            </a:prstGeom>
          </p:spPr>
        </p:pic>
        <p:grpSp>
          <p:nvGrpSpPr>
            <p:cNvPr id="76" name="Group 75">
              <a:extLst>
                <a:ext uri="{FF2B5EF4-FFF2-40B4-BE49-F238E27FC236}">
                  <a16:creationId xmlns:a16="http://schemas.microsoft.com/office/drawing/2014/main" id="{1CD3C1E6-2489-8145-AC2E-D4D9C602A84C}"/>
                </a:ext>
              </a:extLst>
            </p:cNvPr>
            <p:cNvGrpSpPr/>
            <p:nvPr/>
          </p:nvGrpSpPr>
          <p:grpSpPr>
            <a:xfrm rot="2555858">
              <a:off x="5999672" y="3825511"/>
              <a:ext cx="143971" cy="270365"/>
              <a:chOff x="8666284" y="1588867"/>
              <a:chExt cx="280183" cy="458121"/>
            </a:xfrm>
          </p:grpSpPr>
          <p:cxnSp>
            <p:nvCxnSpPr>
              <p:cNvPr id="114" name="Straight Connector 113">
                <a:extLst>
                  <a:ext uri="{FF2B5EF4-FFF2-40B4-BE49-F238E27FC236}">
                    <a16:creationId xmlns:a16="http://schemas.microsoft.com/office/drawing/2014/main" id="{76199FF7-71F5-984A-AB7E-AFAFBD9B82F2}"/>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F255363-879B-CC4B-ADC9-9EE880ED3AEA}"/>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34231F8-DA37-2C47-A639-90674E25CD65}"/>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BEC5D09E-AAC1-CC40-B4C9-9DF0E374085C}"/>
                </a:ext>
              </a:extLst>
            </p:cNvPr>
            <p:cNvGrpSpPr/>
            <p:nvPr/>
          </p:nvGrpSpPr>
          <p:grpSpPr>
            <a:xfrm>
              <a:off x="5537474" y="3584124"/>
              <a:ext cx="143971" cy="270365"/>
              <a:chOff x="8666284" y="1588867"/>
              <a:chExt cx="280183" cy="458121"/>
            </a:xfrm>
          </p:grpSpPr>
          <p:cxnSp>
            <p:nvCxnSpPr>
              <p:cNvPr id="111" name="Straight Connector 110">
                <a:extLst>
                  <a:ext uri="{FF2B5EF4-FFF2-40B4-BE49-F238E27FC236}">
                    <a16:creationId xmlns:a16="http://schemas.microsoft.com/office/drawing/2014/main" id="{DFBDDDEC-A03E-204F-9CEE-C1E63E63EEB7}"/>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02FB5BF-3E62-104F-A02B-E44B9A34388B}"/>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3ABBA6C-ECFC-9C47-8993-78624A4736E8}"/>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9" name="Oval 78">
              <a:extLst>
                <a:ext uri="{FF2B5EF4-FFF2-40B4-BE49-F238E27FC236}">
                  <a16:creationId xmlns:a16="http://schemas.microsoft.com/office/drawing/2014/main" id="{351475B2-0CD4-2E46-8188-2D5CD7F32A7E}"/>
                </a:ext>
              </a:extLst>
            </p:cNvPr>
            <p:cNvSpPr>
              <a:spLocks noChangeAspect="1"/>
            </p:cNvSpPr>
            <p:nvPr/>
          </p:nvSpPr>
          <p:spPr>
            <a:xfrm>
              <a:off x="5555405" y="3439947"/>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80" name="Oval 79">
              <a:extLst>
                <a:ext uri="{FF2B5EF4-FFF2-40B4-BE49-F238E27FC236}">
                  <a16:creationId xmlns:a16="http://schemas.microsoft.com/office/drawing/2014/main" id="{5782D633-6111-6744-BCB9-5364B735660A}"/>
                </a:ext>
              </a:extLst>
            </p:cNvPr>
            <p:cNvSpPr>
              <a:spLocks noChangeAspect="1"/>
            </p:cNvSpPr>
            <p:nvPr/>
          </p:nvSpPr>
          <p:spPr>
            <a:xfrm>
              <a:off x="6122597" y="3704455"/>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sp>
        <p:nvSpPr>
          <p:cNvPr id="83" name="TextBox 82">
            <a:extLst>
              <a:ext uri="{FF2B5EF4-FFF2-40B4-BE49-F238E27FC236}">
                <a16:creationId xmlns:a16="http://schemas.microsoft.com/office/drawing/2014/main" id="{1B2984CA-5058-ED44-84A3-F714C5BD34B0}"/>
              </a:ext>
            </a:extLst>
          </p:cNvPr>
          <p:cNvSpPr txBox="1"/>
          <p:nvPr/>
        </p:nvSpPr>
        <p:spPr>
          <a:xfrm>
            <a:off x="5663571" y="3292989"/>
            <a:ext cx="655950" cy="338554"/>
          </a:xfrm>
          <a:prstGeom prst="rect">
            <a:avLst/>
          </a:prstGeom>
          <a:noFill/>
        </p:spPr>
        <p:txBody>
          <a:bodyPr wrap="none" rtlCol="0">
            <a:spAutoFit/>
          </a:bodyPr>
          <a:lstStyle/>
          <a:p>
            <a:pPr algn="ctr"/>
            <a:r>
              <a:rPr lang="en-US" sz="1600" dirty="0"/>
              <a:t>RANK</a:t>
            </a:r>
          </a:p>
        </p:txBody>
      </p:sp>
      <p:sp>
        <p:nvSpPr>
          <p:cNvPr id="90" name="TextBox 89">
            <a:extLst>
              <a:ext uri="{FF2B5EF4-FFF2-40B4-BE49-F238E27FC236}">
                <a16:creationId xmlns:a16="http://schemas.microsoft.com/office/drawing/2014/main" id="{E9BE6899-7614-A449-B53F-DB1A27ECA411}"/>
              </a:ext>
            </a:extLst>
          </p:cNvPr>
          <p:cNvSpPr txBox="1"/>
          <p:nvPr/>
        </p:nvSpPr>
        <p:spPr>
          <a:xfrm>
            <a:off x="5834078" y="1682126"/>
            <a:ext cx="1460272" cy="677108"/>
          </a:xfrm>
          <a:prstGeom prst="rect">
            <a:avLst/>
          </a:prstGeom>
          <a:noFill/>
        </p:spPr>
        <p:txBody>
          <a:bodyPr wrap="none" rtlCol="0">
            <a:spAutoFit/>
          </a:bodyPr>
          <a:lstStyle/>
          <a:p>
            <a:pPr algn="ctr"/>
            <a:r>
              <a:rPr lang="en-US" sz="2000" dirty="0">
                <a:solidFill>
                  <a:schemeClr val="accent2"/>
                </a:solidFill>
              </a:rPr>
              <a:t>Osteoclast</a:t>
            </a:r>
          </a:p>
          <a:p>
            <a:pPr algn="ctr"/>
            <a:r>
              <a:rPr lang="en-US" dirty="0"/>
              <a:t>Resorbs Bone</a:t>
            </a:r>
          </a:p>
        </p:txBody>
      </p:sp>
      <p:sp>
        <p:nvSpPr>
          <p:cNvPr id="95" name="TextBox 94">
            <a:hlinkClick r:id="rId5" action="ppaction://hlinksldjump"/>
            <a:extLst>
              <a:ext uri="{FF2B5EF4-FFF2-40B4-BE49-F238E27FC236}">
                <a16:creationId xmlns:a16="http://schemas.microsoft.com/office/drawing/2014/main" id="{10FD54F7-F82F-2043-9B5A-76443E7FD8F4}"/>
              </a:ext>
            </a:extLst>
          </p:cNvPr>
          <p:cNvSpPr txBox="1"/>
          <p:nvPr/>
        </p:nvSpPr>
        <p:spPr>
          <a:xfrm>
            <a:off x="10553773" y="2649032"/>
            <a:ext cx="1343937" cy="442674"/>
          </a:xfrm>
          <a:prstGeom prst="roundRect">
            <a:avLst/>
          </a:prstGeom>
          <a:solidFill>
            <a:schemeClr val="bg1"/>
          </a:solidFill>
          <a:ln w="38100" cap="rnd">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000" dirty="0"/>
              <a:t>Anabolics</a:t>
            </a:r>
          </a:p>
        </p:txBody>
      </p:sp>
      <p:pic>
        <p:nvPicPr>
          <p:cNvPr id="78" name="Picture 77" descr="A picture containing text&#10;&#10;Description automatically generated">
            <a:extLst>
              <a:ext uri="{FF2B5EF4-FFF2-40B4-BE49-F238E27FC236}">
                <a16:creationId xmlns:a16="http://schemas.microsoft.com/office/drawing/2014/main" id="{3BBFCF05-FA1D-4BA1-9EB7-EA0477CAC72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5115" r="23132"/>
          <a:stretch/>
        </p:blipFill>
        <p:spPr>
          <a:xfrm>
            <a:off x="6673699" y="1901291"/>
            <a:ext cx="1964169" cy="2656705"/>
          </a:xfrm>
          <a:prstGeom prst="rect">
            <a:avLst/>
          </a:prstGeom>
        </p:spPr>
      </p:pic>
      <p:pic>
        <p:nvPicPr>
          <p:cNvPr id="86" name="Graphic 85" descr="Cursor with solid fill">
            <a:extLst>
              <a:ext uri="{FF2B5EF4-FFF2-40B4-BE49-F238E27FC236}">
                <a16:creationId xmlns:a16="http://schemas.microsoft.com/office/drawing/2014/main" id="{4DF44741-A60B-4D07-9494-36528A30CC4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789134" y="2942381"/>
            <a:ext cx="301752" cy="301752"/>
          </a:xfrm>
          <a:prstGeom prst="rect">
            <a:avLst/>
          </a:prstGeom>
        </p:spPr>
      </p:pic>
      <p:sp>
        <p:nvSpPr>
          <p:cNvPr id="146" name="TextBox 145">
            <a:hlinkClick r:id="rId9" action="ppaction://hlinksldjump"/>
            <a:extLst>
              <a:ext uri="{FF2B5EF4-FFF2-40B4-BE49-F238E27FC236}">
                <a16:creationId xmlns:a16="http://schemas.microsoft.com/office/drawing/2014/main" id="{C37A8EB5-391A-4A1B-9FE2-193C184CC451}"/>
              </a:ext>
            </a:extLst>
          </p:cNvPr>
          <p:cNvSpPr txBox="1"/>
          <p:nvPr/>
        </p:nvSpPr>
        <p:spPr>
          <a:xfrm>
            <a:off x="3149600" y="1063944"/>
            <a:ext cx="1990253" cy="442674"/>
          </a:xfrm>
          <a:prstGeom prst="roundRect">
            <a:avLst/>
          </a:prstGeom>
          <a:solidFill>
            <a:schemeClr val="bg1"/>
          </a:solidFill>
          <a:ln w="38100">
            <a:solidFill>
              <a:schemeClr val="accent2">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2000"/>
              <a:t>Bisphosphonate</a:t>
            </a:r>
          </a:p>
        </p:txBody>
      </p:sp>
      <p:pic>
        <p:nvPicPr>
          <p:cNvPr id="147" name="Graphic 146" descr="Cursor with solid fill">
            <a:extLst>
              <a:ext uri="{FF2B5EF4-FFF2-40B4-BE49-F238E27FC236}">
                <a16:creationId xmlns:a16="http://schemas.microsoft.com/office/drawing/2014/main" id="{2A1FCE45-9E2D-4C6C-84CA-0E389589E5C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98772" y="1354223"/>
            <a:ext cx="301752" cy="301752"/>
          </a:xfrm>
          <a:prstGeom prst="rect">
            <a:avLst/>
          </a:prstGeom>
        </p:spPr>
      </p:pic>
      <p:sp>
        <p:nvSpPr>
          <p:cNvPr id="56" name="Primary interventions button">
            <a:hlinkClick r:id="rId10" action="ppaction://hlinksldjump"/>
            <a:extLst>
              <a:ext uri="{FF2B5EF4-FFF2-40B4-BE49-F238E27FC236}">
                <a16:creationId xmlns:a16="http://schemas.microsoft.com/office/drawing/2014/main" id="{4B80158A-44DB-4E79-A72C-C9C96A17C252}"/>
              </a:ext>
            </a:extLst>
          </p:cNvPr>
          <p:cNvSpPr txBox="1"/>
          <p:nvPr/>
        </p:nvSpPr>
        <p:spPr>
          <a:xfrm>
            <a:off x="3567107" y="310507"/>
            <a:ext cx="2755543" cy="56237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Primary Interventions</a:t>
            </a:r>
          </a:p>
        </p:txBody>
      </p:sp>
      <p:pic>
        <p:nvPicPr>
          <p:cNvPr id="57" name="Graphic 56" descr="Cursor with solid fill">
            <a:extLst>
              <a:ext uri="{FF2B5EF4-FFF2-40B4-BE49-F238E27FC236}">
                <a16:creationId xmlns:a16="http://schemas.microsoft.com/office/drawing/2014/main" id="{726E772F-546C-40FD-BDD5-B9D889DBA9A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71774" y="722815"/>
            <a:ext cx="301752" cy="301752"/>
          </a:xfrm>
          <a:prstGeom prst="rect">
            <a:avLst/>
          </a:prstGeom>
        </p:spPr>
      </p:pic>
      <p:sp>
        <p:nvSpPr>
          <p:cNvPr id="58" name="Question 2">
            <a:hlinkClick r:id="rId11" action="ppaction://hlinksldjump"/>
            <a:extLst>
              <a:ext uri="{FF2B5EF4-FFF2-40B4-BE49-F238E27FC236}">
                <a16:creationId xmlns:a16="http://schemas.microsoft.com/office/drawing/2014/main" id="{65265DB8-1A34-4E81-BD6A-4E1058B2BA37}"/>
              </a:ext>
            </a:extLst>
          </p:cNvPr>
          <p:cNvSpPr txBox="1"/>
          <p:nvPr/>
        </p:nvSpPr>
        <p:spPr>
          <a:xfrm>
            <a:off x="7507791" y="310508"/>
            <a:ext cx="2755543" cy="5623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chemeClr val="bg1"/>
                </a:solidFill>
              </a:rPr>
              <a:t>Targeted Therapies</a:t>
            </a:r>
          </a:p>
        </p:txBody>
      </p:sp>
      <p:sp>
        <p:nvSpPr>
          <p:cNvPr id="60" name="Question 2">
            <a:hlinkClick r:id="rId12" action="ppaction://hlinksldjump"/>
            <a:extLst>
              <a:ext uri="{FF2B5EF4-FFF2-40B4-BE49-F238E27FC236}">
                <a16:creationId xmlns:a16="http://schemas.microsoft.com/office/drawing/2014/main" id="{7BDF457D-A69D-42BB-9C33-B04EDD4406A5}"/>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61" name="Graphic 60" descr="Cursor with solid fill">
            <a:extLst>
              <a:ext uri="{FF2B5EF4-FFF2-40B4-BE49-F238E27FC236}">
                <a16:creationId xmlns:a16="http://schemas.microsoft.com/office/drawing/2014/main" id="{2290AEB0-743C-4A5D-9716-39DB9633AAB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452702"/>
            <a:ext cx="301752" cy="301752"/>
          </a:xfrm>
          <a:prstGeom prst="rect">
            <a:avLst/>
          </a:prstGeom>
        </p:spPr>
      </p:pic>
      <p:sp>
        <p:nvSpPr>
          <p:cNvPr id="62" name="Question 2">
            <a:hlinkClick r:id="rId13" action="ppaction://hlinksldjump"/>
            <a:extLst>
              <a:ext uri="{FF2B5EF4-FFF2-40B4-BE49-F238E27FC236}">
                <a16:creationId xmlns:a16="http://schemas.microsoft.com/office/drawing/2014/main" id="{89358058-AE36-4B96-A2F9-D6951F5491C5}"/>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63" name="Graphic 62" descr="Cursor with solid fill">
            <a:extLst>
              <a:ext uri="{FF2B5EF4-FFF2-40B4-BE49-F238E27FC236}">
                <a16:creationId xmlns:a16="http://schemas.microsoft.com/office/drawing/2014/main" id="{9E6D1DF7-BB94-41D0-960E-61C4AFBE79F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569162"/>
            <a:ext cx="301752" cy="301752"/>
          </a:xfrm>
          <a:prstGeom prst="rect">
            <a:avLst/>
          </a:prstGeom>
        </p:spPr>
      </p:pic>
      <p:sp>
        <p:nvSpPr>
          <p:cNvPr id="64" name="Question 2">
            <a:hlinkClick r:id="rId14" action="ppaction://hlinksldjump"/>
            <a:extLst>
              <a:ext uri="{FF2B5EF4-FFF2-40B4-BE49-F238E27FC236}">
                <a16:creationId xmlns:a16="http://schemas.microsoft.com/office/drawing/2014/main" id="{BA36E53E-22BA-4F70-97CB-293A68D15FC5}"/>
              </a:ext>
            </a:extLst>
          </p:cNvPr>
          <p:cNvSpPr txBox="1"/>
          <p:nvPr/>
        </p:nvSpPr>
        <p:spPr>
          <a:xfrm>
            <a:off x="183859" y="1901291"/>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Treatment</a:t>
            </a:r>
          </a:p>
        </p:txBody>
      </p:sp>
      <p:sp>
        <p:nvSpPr>
          <p:cNvPr id="65" name="Cases">
            <a:hlinkClick r:id="rId15" action="ppaction://hlinksldjump"/>
            <a:extLst>
              <a:ext uri="{FF2B5EF4-FFF2-40B4-BE49-F238E27FC236}">
                <a16:creationId xmlns:a16="http://schemas.microsoft.com/office/drawing/2014/main" id="{4D58FC2C-34B9-4112-84EA-546470A1E834}"/>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66" name="Graphic 65" descr="Cursor with solid fill">
            <a:extLst>
              <a:ext uri="{FF2B5EF4-FFF2-40B4-BE49-F238E27FC236}">
                <a16:creationId xmlns:a16="http://schemas.microsoft.com/office/drawing/2014/main" id="{CAD9F78A-AB35-4F48-9A7B-8D0088E575AB}"/>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3329280"/>
            <a:ext cx="301752" cy="301752"/>
          </a:xfrm>
          <a:prstGeom prst="rect">
            <a:avLst/>
          </a:prstGeom>
        </p:spPr>
      </p:pic>
      <p:sp>
        <p:nvSpPr>
          <p:cNvPr id="67" name="Question 2">
            <a:hlinkClick r:id="rId16" action="ppaction://hlinksldjump"/>
            <a:extLst>
              <a:ext uri="{FF2B5EF4-FFF2-40B4-BE49-F238E27FC236}">
                <a16:creationId xmlns:a16="http://schemas.microsoft.com/office/drawing/2014/main" id="{27F0CE3B-9985-4E6A-A252-90FAC3F313B5}"/>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68" name="Graphic 67" descr="Cursor with solid fill">
            <a:extLst>
              <a:ext uri="{FF2B5EF4-FFF2-40B4-BE49-F238E27FC236}">
                <a16:creationId xmlns:a16="http://schemas.microsoft.com/office/drawing/2014/main" id="{9C4E6C59-8E37-4942-AFDE-7D7BB006812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022277"/>
            <a:ext cx="301752" cy="301752"/>
          </a:xfrm>
          <a:prstGeom prst="rect">
            <a:avLst/>
          </a:prstGeom>
        </p:spPr>
      </p:pic>
      <p:cxnSp>
        <p:nvCxnSpPr>
          <p:cNvPr id="70" name="Connector: Elbow 69">
            <a:extLst>
              <a:ext uri="{FF2B5EF4-FFF2-40B4-BE49-F238E27FC236}">
                <a16:creationId xmlns:a16="http://schemas.microsoft.com/office/drawing/2014/main" id="{F4586E7B-8F9C-4986-912A-0D0D04A7A307}"/>
              </a:ext>
            </a:extLst>
          </p:cNvPr>
          <p:cNvCxnSpPr>
            <a:cxnSpLocks/>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74" name="sub-q 1 button">
            <a:hlinkClick r:id="rId17" action="ppaction://hlinksldjump"/>
            <a:extLst>
              <a:ext uri="{FF2B5EF4-FFF2-40B4-BE49-F238E27FC236}">
                <a16:creationId xmlns:a16="http://schemas.microsoft.com/office/drawing/2014/main" id="{5DB95FCB-A499-41A5-9133-A4F5F928850D}"/>
              </a:ext>
            </a:extLst>
          </p:cNvPr>
          <p:cNvSpPr txBox="1"/>
          <p:nvPr/>
        </p:nvSpPr>
        <p:spPr>
          <a:xfrm>
            <a:off x="8071342" y="4060720"/>
            <a:ext cx="1198930" cy="442674"/>
          </a:xfrm>
          <a:prstGeom prst="roundRect">
            <a:avLst/>
          </a:prstGeom>
          <a:ln w="38100">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a:solidFill>
                  <a:schemeClr val="tx1"/>
                </a:solidFill>
              </a:rPr>
              <a:t>SERMs </a:t>
            </a:r>
          </a:p>
        </p:txBody>
      </p:sp>
      <p:pic>
        <p:nvPicPr>
          <p:cNvPr id="75" name="Graphic 74" descr="Cursor with solid fill">
            <a:extLst>
              <a:ext uri="{FF2B5EF4-FFF2-40B4-BE49-F238E27FC236}">
                <a16:creationId xmlns:a16="http://schemas.microsoft.com/office/drawing/2014/main" id="{BCAC721E-61FC-46E8-BFEB-EF0963A945D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1696" y="4342182"/>
            <a:ext cx="301752" cy="301752"/>
          </a:xfrm>
          <a:prstGeom prst="rect">
            <a:avLst/>
          </a:prstGeom>
        </p:spPr>
      </p:pic>
      <p:sp>
        <p:nvSpPr>
          <p:cNvPr id="81" name="TextBox 80">
            <a:hlinkClick r:id="rId18" action="ppaction://hlinksldjump"/>
            <a:extLst>
              <a:ext uri="{FF2B5EF4-FFF2-40B4-BE49-F238E27FC236}">
                <a16:creationId xmlns:a16="http://schemas.microsoft.com/office/drawing/2014/main" id="{20313DB5-2E38-4572-9099-1E23B3FE8D34}"/>
              </a:ext>
            </a:extLst>
          </p:cNvPr>
          <p:cNvSpPr txBox="1"/>
          <p:nvPr/>
        </p:nvSpPr>
        <p:spPr>
          <a:xfrm>
            <a:off x="5397268" y="4060720"/>
            <a:ext cx="1850764" cy="442674"/>
          </a:xfrm>
          <a:prstGeom prst="roundRect">
            <a:avLst/>
          </a:prstGeom>
          <a:solidFill>
            <a:schemeClr val="bg1"/>
          </a:solidFill>
          <a:ln w="38100" cap="rnd">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000" dirty="0"/>
              <a:t>Denosumab</a:t>
            </a:r>
          </a:p>
        </p:txBody>
      </p:sp>
      <p:pic>
        <p:nvPicPr>
          <p:cNvPr id="82" name="Graphic 81" descr="Cursor with solid fill">
            <a:extLst>
              <a:ext uri="{FF2B5EF4-FFF2-40B4-BE49-F238E27FC236}">
                <a16:creationId xmlns:a16="http://schemas.microsoft.com/office/drawing/2014/main" id="{AF391DBA-B0E9-4AA0-8411-A84B4D50FFE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14097" y="4352949"/>
            <a:ext cx="301752" cy="301752"/>
          </a:xfrm>
          <a:prstGeom prst="rect">
            <a:avLst/>
          </a:prstGeom>
        </p:spPr>
      </p:pic>
      <p:sp>
        <p:nvSpPr>
          <p:cNvPr id="50" name="Question 2">
            <a:hlinkClick r:id="rId19" action="ppaction://hlinksldjump"/>
            <a:extLst>
              <a:ext uri="{FF2B5EF4-FFF2-40B4-BE49-F238E27FC236}">
                <a16:creationId xmlns:a16="http://schemas.microsoft.com/office/drawing/2014/main" id="{4B14F08A-4D26-4714-B2F2-A32B5D24676C}"/>
              </a:ext>
            </a:extLst>
          </p:cNvPr>
          <p:cNvSpPr txBox="1"/>
          <p:nvPr/>
        </p:nvSpPr>
        <p:spPr>
          <a:xfrm>
            <a:off x="464646" y="2461746"/>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Algorithm</a:t>
            </a:r>
          </a:p>
        </p:txBody>
      </p:sp>
    </p:spTree>
    <p:extLst>
      <p:ext uri="{BB962C8B-B14F-4D97-AF65-F5344CB8AC3E}">
        <p14:creationId xmlns:p14="http://schemas.microsoft.com/office/powerpoint/2010/main" val="2565520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 name="Table 130">
            <a:extLst>
              <a:ext uri="{FF2B5EF4-FFF2-40B4-BE49-F238E27FC236}">
                <a16:creationId xmlns:a16="http://schemas.microsoft.com/office/drawing/2014/main" id="{C6106257-E8F0-4DDA-A396-BA2D7BFFDE63}"/>
              </a:ext>
            </a:extLst>
          </p:cNvPr>
          <p:cNvGraphicFramePr>
            <a:graphicFrameLocks noGrp="1"/>
          </p:cNvGraphicFramePr>
          <p:nvPr>
            <p:extLst>
              <p:ext uri="{D42A27DB-BD31-4B8C-83A1-F6EECF244321}">
                <p14:modId xmlns:p14="http://schemas.microsoft.com/office/powerpoint/2010/main" val="156599811"/>
              </p:ext>
            </p:extLst>
          </p:nvPr>
        </p:nvGraphicFramePr>
        <p:xfrm>
          <a:off x="2581636" y="1848606"/>
          <a:ext cx="2663047" cy="3383280"/>
        </p:xfrm>
        <a:graphic>
          <a:graphicData uri="http://schemas.openxmlformats.org/drawingml/2006/table">
            <a:tbl>
              <a:tblPr firstRow="1" bandRow="1">
                <a:tableStyleId>{8A107856-5554-42FB-B03E-39F5DBC370BA}</a:tableStyleId>
              </a:tblPr>
              <a:tblGrid>
                <a:gridCol w="2663047">
                  <a:extLst>
                    <a:ext uri="{9D8B030D-6E8A-4147-A177-3AD203B41FA5}">
                      <a16:colId xmlns:a16="http://schemas.microsoft.com/office/drawing/2014/main" val="868264713"/>
                    </a:ext>
                  </a:extLst>
                </a:gridCol>
              </a:tblGrid>
              <a:tr h="603723">
                <a:tc>
                  <a:txBody>
                    <a:bodyPr/>
                    <a:lstStyle/>
                    <a:p>
                      <a:r>
                        <a:rPr lang="en-US" sz="1800" dirty="0"/>
                        <a:t>Alendronate (PO weekly) Zoledronic acid (IV yearly)</a:t>
                      </a:r>
                      <a:endParaRPr lang="en-US" sz="1800" dirty="0">
                        <a:latin typeface="Cambria" panose="02040503050406030204" pitchFamily="18" charset="0"/>
                      </a:endParaRPr>
                    </a:p>
                  </a:txBody>
                  <a:tcPr/>
                </a:tc>
                <a:extLst>
                  <a:ext uri="{0D108BD9-81ED-4DB2-BD59-A6C34878D82A}">
                    <a16:rowId xmlns:a16="http://schemas.microsoft.com/office/drawing/2014/main" val="213225059"/>
                  </a:ext>
                </a:extLst>
              </a:tr>
              <a:tr h="304894">
                <a:tc>
                  <a:txBody>
                    <a:bodyPr/>
                    <a:lstStyle/>
                    <a:p>
                      <a:r>
                        <a:rPr lang="en-US" sz="1800" dirty="0"/>
                        <a:t>1</a:t>
                      </a:r>
                      <a:r>
                        <a:rPr lang="en-US" sz="1800" baseline="30000" dirty="0"/>
                        <a:t>st</a:t>
                      </a:r>
                      <a:r>
                        <a:rPr lang="en-US" sz="1800" dirty="0"/>
                        <a:t> line for most, GFR &gt;35 </a:t>
                      </a:r>
                      <a:endParaRPr lang="en-US" sz="1800" dirty="0">
                        <a:latin typeface="Cambria" panose="02040503050406030204" pitchFamily="18" charset="0"/>
                      </a:endParaRPr>
                    </a:p>
                  </a:txBody>
                  <a:tcPr/>
                </a:tc>
                <a:extLst>
                  <a:ext uri="{0D108BD9-81ED-4DB2-BD59-A6C34878D82A}">
                    <a16:rowId xmlns:a16="http://schemas.microsoft.com/office/drawing/2014/main" val="1908691472"/>
                  </a:ext>
                </a:extLst>
              </a:tr>
              <a:tr h="748376">
                <a:tc>
                  <a:txBody>
                    <a:bodyPr/>
                    <a:lstStyle/>
                    <a:p>
                      <a:pPr marL="0" indent="0">
                        <a:buFont typeface="Arial" panose="020B0604020202020204" pitchFamily="34" charset="0"/>
                        <a:buNone/>
                      </a:pPr>
                      <a:r>
                        <a:rPr lang="en-US" sz="1800" i="1" dirty="0"/>
                        <a:t>Adverse effects</a:t>
                      </a:r>
                      <a:r>
                        <a:rPr lang="en-US" sz="1800" dirty="0"/>
                        <a:t>:</a:t>
                      </a:r>
                    </a:p>
                    <a:p>
                      <a:pPr marL="177800" indent="-177800">
                        <a:buFont typeface="Arial" panose="020B0604020202020204" pitchFamily="34" charset="0"/>
                        <a:buChar char="•"/>
                      </a:pPr>
                      <a:r>
                        <a:rPr lang="en-US" sz="1800" dirty="0"/>
                        <a:t>Esophagitis (PO)</a:t>
                      </a:r>
                    </a:p>
                    <a:p>
                      <a:pPr marL="177800" indent="-177800">
                        <a:buFont typeface="Arial" panose="020B0604020202020204" pitchFamily="34" charset="0"/>
                        <a:buChar char="•"/>
                      </a:pPr>
                      <a:r>
                        <a:rPr lang="en-US" sz="1800" dirty="0"/>
                        <a:t>Hypocalcemia</a:t>
                      </a:r>
                    </a:p>
                    <a:p>
                      <a:pPr marL="177800" indent="-177800">
                        <a:buFont typeface="Arial" panose="020B0604020202020204" pitchFamily="34" charset="0"/>
                        <a:buChar char="•"/>
                      </a:pPr>
                      <a:r>
                        <a:rPr lang="en-US" sz="1800" dirty="0"/>
                        <a:t>Atypical femur fracture</a:t>
                      </a:r>
                    </a:p>
                    <a:p>
                      <a:pPr marL="177800" indent="-177800">
                        <a:buFont typeface="Arial" panose="020B0604020202020204" pitchFamily="34" charset="0"/>
                        <a:buChar char="•"/>
                      </a:pPr>
                      <a:r>
                        <a:rPr lang="en-US" sz="1800" dirty="0"/>
                        <a:t>Osteonecrosis of jaw</a:t>
                      </a:r>
                      <a:endParaRPr lang="en-US" sz="1800" dirty="0">
                        <a:latin typeface="Cambria" panose="02040503050406030204" pitchFamily="18" charset="0"/>
                      </a:endParaRPr>
                    </a:p>
                  </a:txBody>
                  <a:tcPr/>
                </a:tc>
                <a:extLst>
                  <a:ext uri="{0D108BD9-81ED-4DB2-BD59-A6C34878D82A}">
                    <a16:rowId xmlns:a16="http://schemas.microsoft.com/office/drawing/2014/main" val="2602418981"/>
                  </a:ext>
                </a:extLst>
              </a:tr>
              <a:tr h="526635">
                <a:tc>
                  <a:txBody>
                    <a:bodyPr/>
                    <a:lstStyle/>
                    <a:p>
                      <a:r>
                        <a:rPr lang="en-US" sz="1800" dirty="0"/>
                        <a:t>Consider drug holiday after 5 years (PO) or 3 years (IV)</a:t>
                      </a:r>
                      <a:endParaRPr lang="en-US" sz="1800" dirty="0">
                        <a:latin typeface="Cambria" panose="02040503050406030204" pitchFamily="18" charset="0"/>
                      </a:endParaRPr>
                    </a:p>
                  </a:txBody>
                  <a:tcPr/>
                </a:tc>
                <a:extLst>
                  <a:ext uri="{0D108BD9-81ED-4DB2-BD59-A6C34878D82A}">
                    <a16:rowId xmlns:a16="http://schemas.microsoft.com/office/drawing/2014/main" val="859726881"/>
                  </a:ext>
                </a:extLst>
              </a:tr>
            </a:tbl>
          </a:graphicData>
        </a:graphic>
      </p:graphicFrame>
      <p:cxnSp>
        <p:nvCxnSpPr>
          <p:cNvPr id="93" name="Straight Connector 92">
            <a:extLst>
              <a:ext uri="{FF2B5EF4-FFF2-40B4-BE49-F238E27FC236}">
                <a16:creationId xmlns:a16="http://schemas.microsoft.com/office/drawing/2014/main" id="{4355C9C2-C361-400A-8705-4ADE0ED9C30F}"/>
              </a:ext>
            </a:extLst>
          </p:cNvPr>
          <p:cNvCxnSpPr>
            <a:cxnSpLocks/>
          </p:cNvCxnSpPr>
          <p:nvPr/>
        </p:nvCxnSpPr>
        <p:spPr>
          <a:xfrm>
            <a:off x="5139853" y="1268256"/>
            <a:ext cx="737234" cy="564674"/>
          </a:xfrm>
          <a:prstGeom prst="line">
            <a:avLst/>
          </a:prstGeom>
          <a:ln w="381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94" name="Straight Connector 93">
            <a:extLst>
              <a:ext uri="{FF2B5EF4-FFF2-40B4-BE49-F238E27FC236}">
                <a16:creationId xmlns:a16="http://schemas.microsoft.com/office/drawing/2014/main" id="{5B391F96-6348-4ABB-9F1B-B47BAAE698F0}"/>
              </a:ext>
            </a:extLst>
          </p:cNvPr>
          <p:cNvCxnSpPr>
            <a:cxnSpLocks/>
          </p:cNvCxnSpPr>
          <p:nvPr/>
        </p:nvCxnSpPr>
        <p:spPr>
          <a:xfrm flipV="1">
            <a:off x="5783132" y="1790466"/>
            <a:ext cx="213600" cy="101570"/>
          </a:xfrm>
          <a:prstGeom prst="line">
            <a:avLst/>
          </a:prstGeom>
          <a:ln w="381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grpSp>
        <p:nvGrpSpPr>
          <p:cNvPr id="53" name="Group 52">
            <a:extLst>
              <a:ext uri="{FF2B5EF4-FFF2-40B4-BE49-F238E27FC236}">
                <a16:creationId xmlns:a16="http://schemas.microsoft.com/office/drawing/2014/main" id="{150720DE-9C0B-4B98-B46F-8C7AF4D5A88B}"/>
              </a:ext>
            </a:extLst>
          </p:cNvPr>
          <p:cNvGrpSpPr/>
          <p:nvPr/>
        </p:nvGrpSpPr>
        <p:grpSpPr>
          <a:xfrm rot="755332">
            <a:off x="8379654" y="2281533"/>
            <a:ext cx="1016540" cy="1005554"/>
            <a:chOff x="8411407" y="2167158"/>
            <a:chExt cx="1016540" cy="1005554"/>
          </a:xfrm>
        </p:grpSpPr>
        <p:pic>
          <p:nvPicPr>
            <p:cNvPr id="54" name="Picture 53" descr="Icon&#10;&#10;Description automatically generated">
              <a:extLst>
                <a:ext uri="{FF2B5EF4-FFF2-40B4-BE49-F238E27FC236}">
                  <a16:creationId xmlns:a16="http://schemas.microsoft.com/office/drawing/2014/main" id="{5E6B9F3E-133E-4659-B7B7-62775ACE3D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6062450">
              <a:off x="8397579" y="2273559"/>
              <a:ext cx="912981" cy="885326"/>
            </a:xfrm>
            <a:prstGeom prst="rect">
              <a:avLst/>
            </a:prstGeom>
          </p:spPr>
        </p:pic>
        <p:grpSp>
          <p:nvGrpSpPr>
            <p:cNvPr id="57" name="Group 56">
              <a:extLst>
                <a:ext uri="{FF2B5EF4-FFF2-40B4-BE49-F238E27FC236}">
                  <a16:creationId xmlns:a16="http://schemas.microsoft.com/office/drawing/2014/main" id="{F7C6F8C6-A3AC-411D-B6BB-30B2B581CD3B}"/>
                </a:ext>
              </a:extLst>
            </p:cNvPr>
            <p:cNvGrpSpPr/>
            <p:nvPr/>
          </p:nvGrpSpPr>
          <p:grpSpPr>
            <a:xfrm rot="7212932">
              <a:off x="9220779" y="2893955"/>
              <a:ext cx="143971" cy="270365"/>
              <a:chOff x="8666284" y="1588867"/>
              <a:chExt cx="280183" cy="458121"/>
            </a:xfrm>
          </p:grpSpPr>
          <p:cxnSp>
            <p:nvCxnSpPr>
              <p:cNvPr id="62" name="Straight Connector 61">
                <a:extLst>
                  <a:ext uri="{FF2B5EF4-FFF2-40B4-BE49-F238E27FC236}">
                    <a16:creationId xmlns:a16="http://schemas.microsoft.com/office/drawing/2014/main" id="{D7A66584-18A4-4E1B-AD48-DFD141ED1141}"/>
                  </a:ext>
                </a:extLst>
              </p:cNvPr>
              <p:cNvCxnSpPr>
                <a:cxnSpLocks/>
              </p:cNvCxnSpPr>
              <p:nvPr/>
            </p:nvCxnSpPr>
            <p:spPr>
              <a:xfrm>
                <a:off x="8666284" y="1596683"/>
                <a:ext cx="138899"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8B2D0CD-2AD8-46B9-8BCD-6937F28ABF74}"/>
                  </a:ext>
                </a:extLst>
              </p:cNvPr>
              <p:cNvCxnSpPr>
                <a:cxnSpLocks/>
              </p:cNvCxnSpPr>
              <p:nvPr/>
            </p:nvCxnSpPr>
            <p:spPr>
              <a:xfrm flipH="1">
                <a:off x="8805183" y="1588867"/>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04307D-1A49-48C1-A880-D5114B9C880C}"/>
                  </a:ext>
                </a:extLst>
              </p:cNvPr>
              <p:cNvCxnSpPr>
                <a:cxnSpLocks/>
              </p:cNvCxnSpPr>
              <p:nvPr/>
            </p:nvCxnSpPr>
            <p:spPr>
              <a:xfrm>
                <a:off x="8806375" y="1741267"/>
                <a:ext cx="0" cy="30572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0346D1D9-E696-4079-AEA2-D962663C61C9}"/>
                </a:ext>
              </a:extLst>
            </p:cNvPr>
            <p:cNvGrpSpPr/>
            <p:nvPr/>
          </p:nvGrpSpPr>
          <p:grpSpPr>
            <a:xfrm rot="2323730">
              <a:off x="9152309" y="2167158"/>
              <a:ext cx="143971" cy="270366"/>
              <a:chOff x="7577684" y="2635155"/>
              <a:chExt cx="280184" cy="458123"/>
            </a:xfrm>
          </p:grpSpPr>
          <p:cxnSp>
            <p:nvCxnSpPr>
              <p:cNvPr id="59" name="Straight Connector 58">
                <a:extLst>
                  <a:ext uri="{FF2B5EF4-FFF2-40B4-BE49-F238E27FC236}">
                    <a16:creationId xmlns:a16="http://schemas.microsoft.com/office/drawing/2014/main" id="{1E90E8E7-748E-427C-BA57-5C96D38BC4BE}"/>
                  </a:ext>
                </a:extLst>
              </p:cNvPr>
              <p:cNvCxnSpPr>
                <a:cxnSpLocks/>
              </p:cNvCxnSpPr>
              <p:nvPr/>
            </p:nvCxnSpPr>
            <p:spPr>
              <a:xfrm>
                <a:off x="7577684" y="2642970"/>
                <a:ext cx="138900"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4472991-3662-4C44-B74F-960337EE0286}"/>
                  </a:ext>
                </a:extLst>
              </p:cNvPr>
              <p:cNvCxnSpPr>
                <a:cxnSpLocks/>
              </p:cNvCxnSpPr>
              <p:nvPr/>
            </p:nvCxnSpPr>
            <p:spPr>
              <a:xfrm flipH="1">
                <a:off x="7716584" y="2635155"/>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E181BFA-1A6A-4CA1-B290-002DF33EFB8E}"/>
                  </a:ext>
                </a:extLst>
              </p:cNvPr>
              <p:cNvCxnSpPr>
                <a:cxnSpLocks/>
              </p:cNvCxnSpPr>
              <p:nvPr/>
            </p:nvCxnSpPr>
            <p:spPr>
              <a:xfrm>
                <a:off x="7717780" y="2787558"/>
                <a:ext cx="0" cy="305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5" name="TextBox 64">
            <a:extLst>
              <a:ext uri="{FF2B5EF4-FFF2-40B4-BE49-F238E27FC236}">
                <a16:creationId xmlns:a16="http://schemas.microsoft.com/office/drawing/2014/main" id="{22B91723-8A76-48B4-B394-08E909B6E09E}"/>
              </a:ext>
            </a:extLst>
          </p:cNvPr>
          <p:cNvSpPr txBox="1"/>
          <p:nvPr/>
        </p:nvSpPr>
        <p:spPr>
          <a:xfrm>
            <a:off x="7832912" y="3288781"/>
            <a:ext cx="1467742" cy="677108"/>
          </a:xfrm>
          <a:prstGeom prst="rect">
            <a:avLst/>
          </a:prstGeom>
          <a:noFill/>
          <a:ln>
            <a:noFill/>
          </a:ln>
        </p:spPr>
        <p:txBody>
          <a:bodyPr wrap="square" rtlCol="0">
            <a:spAutoFit/>
          </a:bodyPr>
          <a:lstStyle/>
          <a:p>
            <a:pPr algn="ctr"/>
            <a:r>
              <a:rPr lang="en-US" sz="2000" dirty="0">
                <a:solidFill>
                  <a:schemeClr val="accent1"/>
                </a:solidFill>
              </a:rPr>
              <a:t>Osteoblast</a:t>
            </a:r>
          </a:p>
          <a:p>
            <a:pPr algn="ctr"/>
            <a:r>
              <a:rPr lang="en-US" dirty="0"/>
              <a:t>Builds bone </a:t>
            </a:r>
          </a:p>
        </p:txBody>
      </p:sp>
      <p:grpSp>
        <p:nvGrpSpPr>
          <p:cNvPr id="66" name="Group 65">
            <a:extLst>
              <a:ext uri="{FF2B5EF4-FFF2-40B4-BE49-F238E27FC236}">
                <a16:creationId xmlns:a16="http://schemas.microsoft.com/office/drawing/2014/main" id="{3D8B3C70-0469-4075-945D-2735BB37C897}"/>
              </a:ext>
            </a:extLst>
          </p:cNvPr>
          <p:cNvGrpSpPr/>
          <p:nvPr/>
        </p:nvGrpSpPr>
        <p:grpSpPr>
          <a:xfrm rot="14540414">
            <a:off x="5588908" y="2320055"/>
            <a:ext cx="1230198" cy="1253677"/>
            <a:chOff x="5048910" y="3439947"/>
            <a:chExt cx="1230198" cy="1253677"/>
          </a:xfrm>
        </p:grpSpPr>
        <p:pic>
          <p:nvPicPr>
            <p:cNvPr id="67" name="Picture 66" descr="Bubble chart&#10;&#10;Description automatically generated">
              <a:extLst>
                <a:ext uri="{FF2B5EF4-FFF2-40B4-BE49-F238E27FC236}">
                  <a16:creationId xmlns:a16="http://schemas.microsoft.com/office/drawing/2014/main" id="{9036F3C2-0B8A-43EC-90ED-43EA9C4403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11283">
              <a:off x="5048910" y="3819364"/>
              <a:ext cx="1076013" cy="874260"/>
            </a:xfrm>
            <a:prstGeom prst="rect">
              <a:avLst/>
            </a:prstGeom>
          </p:spPr>
        </p:pic>
        <p:grpSp>
          <p:nvGrpSpPr>
            <p:cNvPr id="81" name="Group 80">
              <a:extLst>
                <a:ext uri="{FF2B5EF4-FFF2-40B4-BE49-F238E27FC236}">
                  <a16:creationId xmlns:a16="http://schemas.microsoft.com/office/drawing/2014/main" id="{BC2F0C38-DD04-4109-B593-79C5F11BB5E0}"/>
                </a:ext>
              </a:extLst>
            </p:cNvPr>
            <p:cNvGrpSpPr/>
            <p:nvPr/>
          </p:nvGrpSpPr>
          <p:grpSpPr>
            <a:xfrm rot="2555858">
              <a:off x="5999672" y="3825511"/>
              <a:ext cx="143971" cy="270365"/>
              <a:chOff x="8666284" y="1588867"/>
              <a:chExt cx="280183" cy="458121"/>
            </a:xfrm>
          </p:grpSpPr>
          <p:cxnSp>
            <p:nvCxnSpPr>
              <p:cNvPr id="89" name="Straight Connector 88">
                <a:extLst>
                  <a:ext uri="{FF2B5EF4-FFF2-40B4-BE49-F238E27FC236}">
                    <a16:creationId xmlns:a16="http://schemas.microsoft.com/office/drawing/2014/main" id="{C9BDE738-D881-4DAE-9A93-17EC4E38B97D}"/>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E7B192A-7658-4131-94DF-8657F9088054}"/>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45AF551-2A3E-4FF4-8B81-7B3A4B7E7100}"/>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39C0E9B3-4982-4C85-BA84-BA2C3E0CF7C0}"/>
                </a:ext>
              </a:extLst>
            </p:cNvPr>
            <p:cNvGrpSpPr/>
            <p:nvPr/>
          </p:nvGrpSpPr>
          <p:grpSpPr>
            <a:xfrm>
              <a:off x="5537474" y="3584124"/>
              <a:ext cx="143971" cy="270365"/>
              <a:chOff x="8666284" y="1588867"/>
              <a:chExt cx="280183" cy="458121"/>
            </a:xfrm>
          </p:grpSpPr>
          <p:cxnSp>
            <p:nvCxnSpPr>
              <p:cNvPr id="86" name="Straight Connector 85">
                <a:extLst>
                  <a:ext uri="{FF2B5EF4-FFF2-40B4-BE49-F238E27FC236}">
                    <a16:creationId xmlns:a16="http://schemas.microsoft.com/office/drawing/2014/main" id="{6ACB1098-1BC6-40B6-B0DA-0FBAB1C95D09}"/>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C5C1195-8960-4DD9-A619-2D1498B5B796}"/>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EB0DCAA-4C31-419E-83B2-CF1534C6A0B8}"/>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84" name="Oval 83">
              <a:extLst>
                <a:ext uri="{FF2B5EF4-FFF2-40B4-BE49-F238E27FC236}">
                  <a16:creationId xmlns:a16="http://schemas.microsoft.com/office/drawing/2014/main" id="{6E2EC9F4-5E09-43BF-B572-34F865AD5DC4}"/>
                </a:ext>
              </a:extLst>
            </p:cNvPr>
            <p:cNvSpPr>
              <a:spLocks noChangeAspect="1"/>
            </p:cNvSpPr>
            <p:nvPr/>
          </p:nvSpPr>
          <p:spPr>
            <a:xfrm>
              <a:off x="5555405" y="3439947"/>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85" name="Oval 84">
              <a:extLst>
                <a:ext uri="{FF2B5EF4-FFF2-40B4-BE49-F238E27FC236}">
                  <a16:creationId xmlns:a16="http://schemas.microsoft.com/office/drawing/2014/main" id="{F5D0DAB7-43CC-4032-B19F-73B95C4FFDED}"/>
                </a:ext>
              </a:extLst>
            </p:cNvPr>
            <p:cNvSpPr>
              <a:spLocks noChangeAspect="1"/>
            </p:cNvSpPr>
            <p:nvPr/>
          </p:nvSpPr>
          <p:spPr>
            <a:xfrm>
              <a:off x="6122597" y="3704455"/>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sp>
        <p:nvSpPr>
          <p:cNvPr id="96" name="TextBox 95">
            <a:extLst>
              <a:ext uri="{FF2B5EF4-FFF2-40B4-BE49-F238E27FC236}">
                <a16:creationId xmlns:a16="http://schemas.microsoft.com/office/drawing/2014/main" id="{59253424-60BE-4787-A6FD-22D19D908A2E}"/>
              </a:ext>
            </a:extLst>
          </p:cNvPr>
          <p:cNvSpPr txBox="1"/>
          <p:nvPr/>
        </p:nvSpPr>
        <p:spPr>
          <a:xfrm>
            <a:off x="5672927" y="3277430"/>
            <a:ext cx="655950" cy="338554"/>
          </a:xfrm>
          <a:prstGeom prst="rect">
            <a:avLst/>
          </a:prstGeom>
          <a:noFill/>
        </p:spPr>
        <p:txBody>
          <a:bodyPr wrap="none" rtlCol="0">
            <a:spAutoFit/>
          </a:bodyPr>
          <a:lstStyle/>
          <a:p>
            <a:pPr algn="ctr"/>
            <a:r>
              <a:rPr lang="en-US" sz="1600" dirty="0"/>
              <a:t>RANK</a:t>
            </a:r>
          </a:p>
        </p:txBody>
      </p:sp>
      <p:sp>
        <p:nvSpPr>
          <p:cNvPr id="97" name="TextBox 96">
            <a:extLst>
              <a:ext uri="{FF2B5EF4-FFF2-40B4-BE49-F238E27FC236}">
                <a16:creationId xmlns:a16="http://schemas.microsoft.com/office/drawing/2014/main" id="{25E36D4E-AAF5-49D8-97DD-57F0EFC8A24D}"/>
              </a:ext>
            </a:extLst>
          </p:cNvPr>
          <p:cNvSpPr txBox="1"/>
          <p:nvPr/>
        </p:nvSpPr>
        <p:spPr>
          <a:xfrm>
            <a:off x="5834078" y="1682126"/>
            <a:ext cx="1460272" cy="677108"/>
          </a:xfrm>
          <a:prstGeom prst="rect">
            <a:avLst/>
          </a:prstGeom>
          <a:noFill/>
        </p:spPr>
        <p:txBody>
          <a:bodyPr wrap="none" rtlCol="0">
            <a:spAutoFit/>
          </a:bodyPr>
          <a:lstStyle/>
          <a:p>
            <a:pPr algn="ctr"/>
            <a:r>
              <a:rPr lang="en-US" sz="2000" dirty="0">
                <a:solidFill>
                  <a:schemeClr val="accent2"/>
                </a:solidFill>
              </a:rPr>
              <a:t>Osteoclast</a:t>
            </a:r>
          </a:p>
          <a:p>
            <a:pPr algn="ctr"/>
            <a:r>
              <a:rPr lang="en-US" dirty="0"/>
              <a:t>Resorbs Bone</a:t>
            </a:r>
          </a:p>
        </p:txBody>
      </p:sp>
      <p:sp>
        <p:nvSpPr>
          <p:cNvPr id="98" name="TextBox 97">
            <a:hlinkClick r:id="rId5" action="ppaction://hlinksldjump"/>
            <a:extLst>
              <a:ext uri="{FF2B5EF4-FFF2-40B4-BE49-F238E27FC236}">
                <a16:creationId xmlns:a16="http://schemas.microsoft.com/office/drawing/2014/main" id="{44E4A38C-2056-4DB1-948D-FCB13BFCC89B}"/>
              </a:ext>
            </a:extLst>
          </p:cNvPr>
          <p:cNvSpPr txBox="1"/>
          <p:nvPr/>
        </p:nvSpPr>
        <p:spPr>
          <a:xfrm>
            <a:off x="10553773" y="2649032"/>
            <a:ext cx="1343937" cy="442674"/>
          </a:xfrm>
          <a:prstGeom prst="roundRect">
            <a:avLst/>
          </a:prstGeom>
          <a:solidFill>
            <a:schemeClr val="bg1"/>
          </a:solidFill>
          <a:ln w="38100" cap="rnd">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000" dirty="0"/>
              <a:t>Anabolics</a:t>
            </a:r>
          </a:p>
        </p:txBody>
      </p:sp>
      <p:pic>
        <p:nvPicPr>
          <p:cNvPr id="99" name="Picture 98" descr="A picture containing text&#10;&#10;Description automatically generated">
            <a:extLst>
              <a:ext uri="{FF2B5EF4-FFF2-40B4-BE49-F238E27FC236}">
                <a16:creationId xmlns:a16="http://schemas.microsoft.com/office/drawing/2014/main" id="{9BC2F53C-B3CD-4ECD-AED3-E6ABA26BFFC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5115" r="23132"/>
          <a:stretch/>
        </p:blipFill>
        <p:spPr>
          <a:xfrm>
            <a:off x="6673699" y="1901291"/>
            <a:ext cx="1964169" cy="2656705"/>
          </a:xfrm>
          <a:prstGeom prst="rect">
            <a:avLst/>
          </a:prstGeom>
        </p:spPr>
      </p:pic>
      <p:pic>
        <p:nvPicPr>
          <p:cNvPr id="100" name="Graphic 99" descr="Cursor with solid fill">
            <a:extLst>
              <a:ext uri="{FF2B5EF4-FFF2-40B4-BE49-F238E27FC236}">
                <a16:creationId xmlns:a16="http://schemas.microsoft.com/office/drawing/2014/main" id="{96CDB0BF-F838-48F7-A8FB-EFF5F9E14B9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789134" y="2942381"/>
            <a:ext cx="301752" cy="301752"/>
          </a:xfrm>
          <a:prstGeom prst="rect">
            <a:avLst/>
          </a:prstGeom>
        </p:spPr>
      </p:pic>
      <p:sp>
        <p:nvSpPr>
          <p:cNvPr id="101" name="TextBox 100">
            <a:hlinkClick r:id="rId9" action="ppaction://hlinksldjump"/>
            <a:extLst>
              <a:ext uri="{FF2B5EF4-FFF2-40B4-BE49-F238E27FC236}">
                <a16:creationId xmlns:a16="http://schemas.microsoft.com/office/drawing/2014/main" id="{D8586950-C6D7-4464-BFA4-38067D33F4C6}"/>
              </a:ext>
            </a:extLst>
          </p:cNvPr>
          <p:cNvSpPr txBox="1"/>
          <p:nvPr/>
        </p:nvSpPr>
        <p:spPr>
          <a:xfrm>
            <a:off x="5397268" y="4060720"/>
            <a:ext cx="1850764" cy="442674"/>
          </a:xfrm>
          <a:prstGeom prst="roundRect">
            <a:avLst/>
          </a:prstGeom>
          <a:solidFill>
            <a:schemeClr val="bg1"/>
          </a:solidFill>
          <a:ln w="38100" cap="rnd">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000" dirty="0"/>
              <a:t>Denosumab</a:t>
            </a:r>
          </a:p>
        </p:txBody>
      </p:sp>
      <p:sp>
        <p:nvSpPr>
          <p:cNvPr id="102" name="sub-q 1 button">
            <a:hlinkClick r:id="rId10" action="ppaction://hlinksldjump"/>
            <a:extLst>
              <a:ext uri="{FF2B5EF4-FFF2-40B4-BE49-F238E27FC236}">
                <a16:creationId xmlns:a16="http://schemas.microsoft.com/office/drawing/2014/main" id="{11373C1C-AC83-4895-8156-42B1AA95CAA0}"/>
              </a:ext>
            </a:extLst>
          </p:cNvPr>
          <p:cNvSpPr txBox="1"/>
          <p:nvPr/>
        </p:nvSpPr>
        <p:spPr>
          <a:xfrm>
            <a:off x="8071342" y="4060720"/>
            <a:ext cx="1198930" cy="442674"/>
          </a:xfrm>
          <a:prstGeom prst="roundRect">
            <a:avLst/>
          </a:prstGeom>
          <a:ln w="38100">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a:solidFill>
                  <a:schemeClr val="tx1"/>
                </a:solidFill>
              </a:rPr>
              <a:t>SERMs </a:t>
            </a:r>
          </a:p>
        </p:txBody>
      </p:sp>
      <p:pic>
        <p:nvPicPr>
          <p:cNvPr id="103" name="Graphic 102" descr="Cursor with solid fill">
            <a:extLst>
              <a:ext uri="{FF2B5EF4-FFF2-40B4-BE49-F238E27FC236}">
                <a16:creationId xmlns:a16="http://schemas.microsoft.com/office/drawing/2014/main" id="{29469EF1-F8C6-4080-8AF3-83D7A9F4DBA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1696" y="4342182"/>
            <a:ext cx="301752" cy="301752"/>
          </a:xfrm>
          <a:prstGeom prst="rect">
            <a:avLst/>
          </a:prstGeom>
        </p:spPr>
      </p:pic>
      <p:sp>
        <p:nvSpPr>
          <p:cNvPr id="104" name="TextBox 103">
            <a:hlinkClick r:id="rId11" action="ppaction://hlinksldjump"/>
            <a:extLst>
              <a:ext uri="{FF2B5EF4-FFF2-40B4-BE49-F238E27FC236}">
                <a16:creationId xmlns:a16="http://schemas.microsoft.com/office/drawing/2014/main" id="{EC427022-90D5-44C8-AFF2-B05C1B589724}"/>
              </a:ext>
            </a:extLst>
          </p:cNvPr>
          <p:cNvSpPr txBox="1"/>
          <p:nvPr/>
        </p:nvSpPr>
        <p:spPr>
          <a:xfrm>
            <a:off x="3149600" y="1063944"/>
            <a:ext cx="1990253" cy="442674"/>
          </a:xfrm>
          <a:prstGeom prst="roundRect">
            <a:avLst/>
          </a:prstGeom>
          <a:solidFill>
            <a:schemeClr val="accent2">
              <a:lumMod val="75000"/>
            </a:schemeClr>
          </a:solidFill>
          <a:ln w="38100">
            <a:solidFill>
              <a:schemeClr val="accent2">
                <a:lumMod val="75000"/>
              </a:schemeClr>
            </a:solidFill>
          </a:ln>
          <a:effectLst/>
        </p:spPr>
        <p:txBody>
          <a:bodyPr wrap="square" rtlCol="0">
            <a:spAutoFit/>
          </a:bodyPr>
          <a:lstStyle/>
          <a:p>
            <a:pPr algn="ctr"/>
            <a:r>
              <a:rPr lang="en-US" sz="2000">
                <a:solidFill>
                  <a:schemeClr val="bg1"/>
                </a:solidFill>
              </a:rPr>
              <a:t>Bisphosphonate</a:t>
            </a:r>
          </a:p>
        </p:txBody>
      </p:sp>
      <p:pic>
        <p:nvPicPr>
          <p:cNvPr id="106" name="Graphic 105" descr="Cursor with solid fill">
            <a:extLst>
              <a:ext uri="{FF2B5EF4-FFF2-40B4-BE49-F238E27FC236}">
                <a16:creationId xmlns:a16="http://schemas.microsoft.com/office/drawing/2014/main" id="{09459A27-C0F1-4257-80BE-8EBF1417988C}"/>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14097" y="4352949"/>
            <a:ext cx="301752" cy="301752"/>
          </a:xfrm>
          <a:prstGeom prst="rect">
            <a:avLst/>
          </a:prstGeom>
        </p:spPr>
      </p:pic>
      <p:sp>
        <p:nvSpPr>
          <p:cNvPr id="107" name="Primary interventions button">
            <a:hlinkClick r:id="rId12" action="ppaction://hlinksldjump"/>
            <a:extLst>
              <a:ext uri="{FF2B5EF4-FFF2-40B4-BE49-F238E27FC236}">
                <a16:creationId xmlns:a16="http://schemas.microsoft.com/office/drawing/2014/main" id="{E5CF52E2-4711-409D-8D50-5F5400A6DFAF}"/>
              </a:ext>
            </a:extLst>
          </p:cNvPr>
          <p:cNvSpPr txBox="1"/>
          <p:nvPr/>
        </p:nvSpPr>
        <p:spPr>
          <a:xfrm>
            <a:off x="3567107" y="310507"/>
            <a:ext cx="2755543" cy="56237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Primary Interventions</a:t>
            </a:r>
          </a:p>
        </p:txBody>
      </p:sp>
      <p:pic>
        <p:nvPicPr>
          <p:cNvPr id="108" name="Graphic 107" descr="Cursor with solid fill">
            <a:extLst>
              <a:ext uri="{FF2B5EF4-FFF2-40B4-BE49-F238E27FC236}">
                <a16:creationId xmlns:a16="http://schemas.microsoft.com/office/drawing/2014/main" id="{EEA95669-4E89-41CB-AE8C-6B35E679796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71774" y="722815"/>
            <a:ext cx="301752" cy="301752"/>
          </a:xfrm>
          <a:prstGeom prst="rect">
            <a:avLst/>
          </a:prstGeom>
        </p:spPr>
      </p:pic>
      <p:sp>
        <p:nvSpPr>
          <p:cNvPr id="109" name="Question 2">
            <a:hlinkClick r:id="rId13" action="ppaction://hlinksldjump"/>
            <a:extLst>
              <a:ext uri="{FF2B5EF4-FFF2-40B4-BE49-F238E27FC236}">
                <a16:creationId xmlns:a16="http://schemas.microsoft.com/office/drawing/2014/main" id="{D1B73E90-181B-4913-AE87-DD4C6EBC3E3C}"/>
              </a:ext>
            </a:extLst>
          </p:cNvPr>
          <p:cNvSpPr txBox="1"/>
          <p:nvPr/>
        </p:nvSpPr>
        <p:spPr>
          <a:xfrm>
            <a:off x="7507791" y="310508"/>
            <a:ext cx="2755543" cy="5623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chemeClr val="bg1"/>
                </a:solidFill>
              </a:rPr>
              <a:t>Targeted Therapies</a:t>
            </a:r>
          </a:p>
        </p:txBody>
      </p:sp>
      <p:sp>
        <p:nvSpPr>
          <p:cNvPr id="117" name="Question 2">
            <a:hlinkClick r:id="rId14" action="ppaction://hlinksldjump"/>
            <a:extLst>
              <a:ext uri="{FF2B5EF4-FFF2-40B4-BE49-F238E27FC236}">
                <a16:creationId xmlns:a16="http://schemas.microsoft.com/office/drawing/2014/main" id="{14E4D930-D9EA-4DA5-936F-5635EAC3E417}"/>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118" name="Graphic 117" descr="Cursor with solid fill">
            <a:extLst>
              <a:ext uri="{FF2B5EF4-FFF2-40B4-BE49-F238E27FC236}">
                <a16:creationId xmlns:a16="http://schemas.microsoft.com/office/drawing/2014/main" id="{1095CB27-7E7D-48A1-9388-9422C37A1B5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452702"/>
            <a:ext cx="301752" cy="301752"/>
          </a:xfrm>
          <a:prstGeom prst="rect">
            <a:avLst/>
          </a:prstGeom>
        </p:spPr>
      </p:pic>
      <p:sp>
        <p:nvSpPr>
          <p:cNvPr id="119" name="Question 2">
            <a:hlinkClick r:id="rId15" action="ppaction://hlinksldjump"/>
            <a:extLst>
              <a:ext uri="{FF2B5EF4-FFF2-40B4-BE49-F238E27FC236}">
                <a16:creationId xmlns:a16="http://schemas.microsoft.com/office/drawing/2014/main" id="{40E2C6A9-4394-4558-A6EF-18BCB66E6E53}"/>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120" name="Graphic 119" descr="Cursor with solid fill">
            <a:extLst>
              <a:ext uri="{FF2B5EF4-FFF2-40B4-BE49-F238E27FC236}">
                <a16:creationId xmlns:a16="http://schemas.microsoft.com/office/drawing/2014/main" id="{24CC34AB-4B8F-4D1D-B39D-6326A470D38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569162"/>
            <a:ext cx="301752" cy="301752"/>
          </a:xfrm>
          <a:prstGeom prst="rect">
            <a:avLst/>
          </a:prstGeom>
        </p:spPr>
      </p:pic>
      <p:sp>
        <p:nvSpPr>
          <p:cNvPr id="121" name="Question 2">
            <a:hlinkClick r:id="rId16" action="ppaction://hlinksldjump"/>
            <a:extLst>
              <a:ext uri="{FF2B5EF4-FFF2-40B4-BE49-F238E27FC236}">
                <a16:creationId xmlns:a16="http://schemas.microsoft.com/office/drawing/2014/main" id="{27A1FEE3-DC1B-4C84-8710-7995493A45D8}"/>
              </a:ext>
            </a:extLst>
          </p:cNvPr>
          <p:cNvSpPr txBox="1"/>
          <p:nvPr/>
        </p:nvSpPr>
        <p:spPr>
          <a:xfrm>
            <a:off x="183859" y="1901291"/>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Treatment</a:t>
            </a:r>
          </a:p>
        </p:txBody>
      </p:sp>
      <p:sp>
        <p:nvSpPr>
          <p:cNvPr id="122" name="Cases">
            <a:hlinkClick r:id="rId17" action="ppaction://hlinksldjump"/>
            <a:extLst>
              <a:ext uri="{FF2B5EF4-FFF2-40B4-BE49-F238E27FC236}">
                <a16:creationId xmlns:a16="http://schemas.microsoft.com/office/drawing/2014/main" id="{12C1AF0E-EF85-4D7B-8839-73260BD132BA}"/>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128" name="Graphic 127" descr="Cursor with solid fill">
            <a:extLst>
              <a:ext uri="{FF2B5EF4-FFF2-40B4-BE49-F238E27FC236}">
                <a16:creationId xmlns:a16="http://schemas.microsoft.com/office/drawing/2014/main" id="{58A92A06-ECD2-4053-A3E6-3F200F03979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3329280"/>
            <a:ext cx="301752" cy="301752"/>
          </a:xfrm>
          <a:prstGeom prst="rect">
            <a:avLst/>
          </a:prstGeom>
        </p:spPr>
      </p:pic>
      <p:sp>
        <p:nvSpPr>
          <p:cNvPr id="135" name="Question 2">
            <a:hlinkClick r:id="rId18" action="ppaction://hlinksldjump"/>
            <a:extLst>
              <a:ext uri="{FF2B5EF4-FFF2-40B4-BE49-F238E27FC236}">
                <a16:creationId xmlns:a16="http://schemas.microsoft.com/office/drawing/2014/main" id="{CB61FF77-FA0D-454B-80A5-D3CE35777948}"/>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137" name="Graphic 136" descr="Cursor with solid fill">
            <a:extLst>
              <a:ext uri="{FF2B5EF4-FFF2-40B4-BE49-F238E27FC236}">
                <a16:creationId xmlns:a16="http://schemas.microsoft.com/office/drawing/2014/main" id="{D227CA6F-E750-4C95-8693-70995A552FC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022277"/>
            <a:ext cx="301752" cy="301752"/>
          </a:xfrm>
          <a:prstGeom prst="rect">
            <a:avLst/>
          </a:prstGeom>
        </p:spPr>
      </p:pic>
      <p:cxnSp>
        <p:nvCxnSpPr>
          <p:cNvPr id="144" name="Connector: Elbow 143">
            <a:extLst>
              <a:ext uri="{FF2B5EF4-FFF2-40B4-BE49-F238E27FC236}">
                <a16:creationId xmlns:a16="http://schemas.microsoft.com/office/drawing/2014/main" id="{C98AE4DD-17E6-4B32-AA7C-3C804F819FB4}"/>
              </a:ext>
            </a:extLst>
          </p:cNvPr>
          <p:cNvCxnSpPr>
            <a:cxnSpLocks/>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52" name="Question 2">
            <a:hlinkClick r:id="rId19" action="ppaction://hlinksldjump"/>
            <a:extLst>
              <a:ext uri="{FF2B5EF4-FFF2-40B4-BE49-F238E27FC236}">
                <a16:creationId xmlns:a16="http://schemas.microsoft.com/office/drawing/2014/main" id="{88ED4B19-5710-446F-8976-6852AFE1353E}"/>
              </a:ext>
            </a:extLst>
          </p:cNvPr>
          <p:cNvSpPr txBox="1"/>
          <p:nvPr/>
        </p:nvSpPr>
        <p:spPr>
          <a:xfrm>
            <a:off x="464646" y="2461746"/>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Algorithm</a:t>
            </a:r>
          </a:p>
        </p:txBody>
      </p:sp>
    </p:spTree>
    <p:extLst>
      <p:ext uri="{BB962C8B-B14F-4D97-AF65-F5344CB8AC3E}">
        <p14:creationId xmlns:p14="http://schemas.microsoft.com/office/powerpoint/2010/main" val="1306471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Table 67">
            <a:extLst>
              <a:ext uri="{FF2B5EF4-FFF2-40B4-BE49-F238E27FC236}">
                <a16:creationId xmlns:a16="http://schemas.microsoft.com/office/drawing/2014/main" id="{4E04CC43-0A66-45BB-B9A5-64F87F6B7AB4}"/>
              </a:ext>
            </a:extLst>
          </p:cNvPr>
          <p:cNvGraphicFramePr>
            <a:graphicFrameLocks noGrp="1"/>
          </p:cNvGraphicFramePr>
          <p:nvPr>
            <p:extLst>
              <p:ext uri="{D42A27DB-BD31-4B8C-83A1-F6EECF244321}">
                <p14:modId xmlns:p14="http://schemas.microsoft.com/office/powerpoint/2010/main" val="2410614317"/>
              </p:ext>
            </p:extLst>
          </p:nvPr>
        </p:nvGraphicFramePr>
        <p:xfrm>
          <a:off x="1273837" y="4018514"/>
          <a:ext cx="3910677" cy="2480416"/>
        </p:xfrm>
        <a:graphic>
          <a:graphicData uri="http://schemas.openxmlformats.org/drawingml/2006/table">
            <a:tbl>
              <a:tblPr bandRow="1">
                <a:tableStyleId>{93296810-A885-4BE3-A3E7-6D5BEEA58F35}</a:tableStyleId>
              </a:tblPr>
              <a:tblGrid>
                <a:gridCol w="3910677">
                  <a:extLst>
                    <a:ext uri="{9D8B030D-6E8A-4147-A177-3AD203B41FA5}">
                      <a16:colId xmlns:a16="http://schemas.microsoft.com/office/drawing/2014/main" val="3830106253"/>
                    </a:ext>
                  </a:extLst>
                </a:gridCol>
              </a:tblGrid>
              <a:tr h="377296">
                <a:tc>
                  <a:txBody>
                    <a:bodyPr/>
                    <a:lstStyle/>
                    <a:p>
                      <a:r>
                        <a:rPr lang="en-US" sz="1800" b="1" dirty="0">
                          <a:solidFill>
                            <a:schemeClr val="tx1"/>
                          </a:solidFill>
                          <a:latin typeface="+mn-lt"/>
                        </a:rPr>
                        <a:t>Denosumab/Prolia (SQ Q6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1FF"/>
                    </a:solidFill>
                  </a:tcPr>
                </a:tc>
                <a:extLst>
                  <a:ext uri="{0D108BD9-81ED-4DB2-BD59-A6C34878D82A}">
                    <a16:rowId xmlns:a16="http://schemas.microsoft.com/office/drawing/2014/main" val="1764934382"/>
                  </a:ext>
                </a:extLst>
              </a:tr>
              <a:tr h="377296">
                <a:tc>
                  <a:txBody>
                    <a:bodyPr/>
                    <a:lstStyle/>
                    <a:p>
                      <a:pPr marL="177800" indent="-177800">
                        <a:buFont typeface="Arial" panose="020B0604020202020204" pitchFamily="34" charset="0"/>
                        <a:buChar char="•"/>
                      </a:pPr>
                      <a:r>
                        <a:rPr lang="en-US" sz="1800" dirty="0">
                          <a:latin typeface="+mn-lt"/>
                        </a:rPr>
                        <a:t>2</a:t>
                      </a:r>
                      <a:r>
                        <a:rPr lang="en-US" sz="1800" baseline="30000" dirty="0">
                          <a:latin typeface="+mn-lt"/>
                        </a:rPr>
                        <a:t>nd</a:t>
                      </a:r>
                      <a:r>
                        <a:rPr lang="en-US" sz="1800" dirty="0">
                          <a:latin typeface="+mn-lt"/>
                        </a:rPr>
                        <a:t> line, lifetime therapy</a:t>
                      </a:r>
                    </a:p>
                    <a:p>
                      <a:pPr marL="177800" indent="-177800">
                        <a:buFont typeface="Arial" panose="020B0604020202020204" pitchFamily="34" charset="0"/>
                        <a:buChar char="•"/>
                      </a:pPr>
                      <a:r>
                        <a:rPr lang="en-US" sz="1800" dirty="0">
                          <a:latin typeface="+mn-lt"/>
                        </a:rPr>
                        <a:t>Intolerant or refractory to bisphosphonate </a:t>
                      </a:r>
                    </a:p>
                    <a:p>
                      <a:pPr marL="177800" indent="-177800">
                        <a:buFont typeface="Arial" panose="020B0604020202020204" pitchFamily="34" charset="0"/>
                        <a:buChar char="•"/>
                      </a:pPr>
                      <a:r>
                        <a:rPr lang="en-US" sz="1800" dirty="0">
                          <a:latin typeface="+mn-lt"/>
                        </a:rPr>
                        <a:t>GFR &lt;35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3FF"/>
                    </a:solidFill>
                  </a:tcPr>
                </a:tc>
                <a:extLst>
                  <a:ext uri="{0D108BD9-81ED-4DB2-BD59-A6C34878D82A}">
                    <a16:rowId xmlns:a16="http://schemas.microsoft.com/office/drawing/2014/main" val="1694847596"/>
                  </a:ext>
                </a:extLst>
              </a:tr>
              <a:tr h="377296">
                <a:tc>
                  <a:txBody>
                    <a:bodyPr/>
                    <a:lstStyle/>
                    <a:p>
                      <a:pPr marL="173038" indent="-173038">
                        <a:buFont typeface="Arial" panose="020B0604020202020204" pitchFamily="34" charset="0"/>
                        <a:buChar char="•"/>
                      </a:pPr>
                      <a:r>
                        <a:rPr lang="en-US" sz="1800" dirty="0">
                          <a:latin typeface="+mn-lt"/>
                        </a:rPr>
                        <a:t>Rapid bone loss and increased risk of vertebral fractures after discontinuation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1FF"/>
                    </a:solidFill>
                  </a:tcPr>
                </a:tc>
                <a:extLst>
                  <a:ext uri="{0D108BD9-81ED-4DB2-BD59-A6C34878D82A}">
                    <a16:rowId xmlns:a16="http://schemas.microsoft.com/office/drawing/2014/main" val="2476511951"/>
                  </a:ext>
                </a:extLst>
              </a:tr>
            </a:tbl>
          </a:graphicData>
        </a:graphic>
      </p:graphicFrame>
      <p:grpSp>
        <p:nvGrpSpPr>
          <p:cNvPr id="62" name="Group 61">
            <a:extLst>
              <a:ext uri="{FF2B5EF4-FFF2-40B4-BE49-F238E27FC236}">
                <a16:creationId xmlns:a16="http://schemas.microsoft.com/office/drawing/2014/main" id="{1DAE4BAA-45FC-4D4A-8405-12A40DDC4B02}"/>
              </a:ext>
            </a:extLst>
          </p:cNvPr>
          <p:cNvGrpSpPr/>
          <p:nvPr/>
        </p:nvGrpSpPr>
        <p:grpSpPr>
          <a:xfrm rot="755332">
            <a:off x="8379654" y="2281533"/>
            <a:ext cx="1016540" cy="1005554"/>
            <a:chOff x="8411407" y="2167158"/>
            <a:chExt cx="1016540" cy="1005554"/>
          </a:xfrm>
        </p:grpSpPr>
        <p:pic>
          <p:nvPicPr>
            <p:cNvPr id="63" name="Picture 62" descr="Icon&#10;&#10;Description automatically generated">
              <a:extLst>
                <a:ext uri="{FF2B5EF4-FFF2-40B4-BE49-F238E27FC236}">
                  <a16:creationId xmlns:a16="http://schemas.microsoft.com/office/drawing/2014/main" id="{3A733C48-A2D9-4406-AA06-CD15AC1812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6062450">
              <a:off x="8397579" y="2273559"/>
              <a:ext cx="912981" cy="885326"/>
            </a:xfrm>
            <a:prstGeom prst="rect">
              <a:avLst/>
            </a:prstGeom>
          </p:spPr>
        </p:pic>
        <p:grpSp>
          <p:nvGrpSpPr>
            <p:cNvPr id="66" name="Group 65">
              <a:extLst>
                <a:ext uri="{FF2B5EF4-FFF2-40B4-BE49-F238E27FC236}">
                  <a16:creationId xmlns:a16="http://schemas.microsoft.com/office/drawing/2014/main" id="{88D3DEE0-02C4-4E55-BCD1-D0A920F53F39}"/>
                </a:ext>
              </a:extLst>
            </p:cNvPr>
            <p:cNvGrpSpPr/>
            <p:nvPr/>
          </p:nvGrpSpPr>
          <p:grpSpPr>
            <a:xfrm rot="7212932">
              <a:off x="9220779" y="2893955"/>
              <a:ext cx="143971" cy="270365"/>
              <a:chOff x="8666284" y="1588867"/>
              <a:chExt cx="280183" cy="458121"/>
            </a:xfrm>
          </p:grpSpPr>
          <p:cxnSp>
            <p:nvCxnSpPr>
              <p:cNvPr id="74" name="Straight Connector 73">
                <a:extLst>
                  <a:ext uri="{FF2B5EF4-FFF2-40B4-BE49-F238E27FC236}">
                    <a16:creationId xmlns:a16="http://schemas.microsoft.com/office/drawing/2014/main" id="{926A49B0-B09A-4D4A-B041-20120C3332EC}"/>
                  </a:ext>
                </a:extLst>
              </p:cNvPr>
              <p:cNvCxnSpPr>
                <a:cxnSpLocks/>
              </p:cNvCxnSpPr>
              <p:nvPr/>
            </p:nvCxnSpPr>
            <p:spPr>
              <a:xfrm>
                <a:off x="8666284" y="1596683"/>
                <a:ext cx="138899"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D8A2742-4F7A-41B5-9BA1-FF5031B9B82C}"/>
                  </a:ext>
                </a:extLst>
              </p:cNvPr>
              <p:cNvCxnSpPr>
                <a:cxnSpLocks/>
              </p:cNvCxnSpPr>
              <p:nvPr/>
            </p:nvCxnSpPr>
            <p:spPr>
              <a:xfrm flipH="1">
                <a:off x="8805183" y="1588867"/>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0804B20-F1D8-4980-9B09-61E5B5038C4E}"/>
                  </a:ext>
                </a:extLst>
              </p:cNvPr>
              <p:cNvCxnSpPr>
                <a:cxnSpLocks/>
              </p:cNvCxnSpPr>
              <p:nvPr/>
            </p:nvCxnSpPr>
            <p:spPr>
              <a:xfrm>
                <a:off x="8806375" y="1741267"/>
                <a:ext cx="0" cy="30572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49B89CC0-68BA-4D0F-97BA-28CBEE60460D}"/>
                </a:ext>
              </a:extLst>
            </p:cNvPr>
            <p:cNvGrpSpPr/>
            <p:nvPr/>
          </p:nvGrpSpPr>
          <p:grpSpPr>
            <a:xfrm rot="2323730">
              <a:off x="9152309" y="2167158"/>
              <a:ext cx="143971" cy="270366"/>
              <a:chOff x="7577684" y="2635155"/>
              <a:chExt cx="280184" cy="458123"/>
            </a:xfrm>
          </p:grpSpPr>
          <p:cxnSp>
            <p:nvCxnSpPr>
              <p:cNvPr id="68" name="Straight Connector 67">
                <a:extLst>
                  <a:ext uri="{FF2B5EF4-FFF2-40B4-BE49-F238E27FC236}">
                    <a16:creationId xmlns:a16="http://schemas.microsoft.com/office/drawing/2014/main" id="{0E3D4652-D215-43A9-8AB4-21634558DD6B}"/>
                  </a:ext>
                </a:extLst>
              </p:cNvPr>
              <p:cNvCxnSpPr>
                <a:cxnSpLocks/>
              </p:cNvCxnSpPr>
              <p:nvPr/>
            </p:nvCxnSpPr>
            <p:spPr>
              <a:xfrm>
                <a:off x="7577684" y="2642970"/>
                <a:ext cx="138900"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8069282-B273-47D9-8EE4-036BA7100AC5}"/>
                  </a:ext>
                </a:extLst>
              </p:cNvPr>
              <p:cNvCxnSpPr>
                <a:cxnSpLocks/>
              </p:cNvCxnSpPr>
              <p:nvPr/>
            </p:nvCxnSpPr>
            <p:spPr>
              <a:xfrm flipH="1">
                <a:off x="7716584" y="2635155"/>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47425C6-6239-4BC9-9186-337850E8F4FF}"/>
                  </a:ext>
                </a:extLst>
              </p:cNvPr>
              <p:cNvCxnSpPr>
                <a:cxnSpLocks/>
              </p:cNvCxnSpPr>
              <p:nvPr/>
            </p:nvCxnSpPr>
            <p:spPr>
              <a:xfrm>
                <a:off x="7717780" y="2787558"/>
                <a:ext cx="0" cy="305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88BB3E4D-03CC-423C-B381-C1FE4160B2B0}"/>
              </a:ext>
            </a:extLst>
          </p:cNvPr>
          <p:cNvSpPr txBox="1"/>
          <p:nvPr/>
        </p:nvSpPr>
        <p:spPr>
          <a:xfrm>
            <a:off x="7832912" y="3288781"/>
            <a:ext cx="1467742" cy="677108"/>
          </a:xfrm>
          <a:prstGeom prst="rect">
            <a:avLst/>
          </a:prstGeom>
          <a:noFill/>
          <a:ln>
            <a:noFill/>
          </a:ln>
        </p:spPr>
        <p:txBody>
          <a:bodyPr wrap="square" rtlCol="0">
            <a:spAutoFit/>
          </a:bodyPr>
          <a:lstStyle/>
          <a:p>
            <a:pPr algn="ctr"/>
            <a:r>
              <a:rPr lang="en-US" sz="2000" dirty="0">
                <a:solidFill>
                  <a:schemeClr val="accent1"/>
                </a:solidFill>
              </a:rPr>
              <a:t>Osteoblast</a:t>
            </a:r>
          </a:p>
          <a:p>
            <a:pPr algn="ctr"/>
            <a:r>
              <a:rPr lang="en-US" dirty="0"/>
              <a:t>Builds bone </a:t>
            </a:r>
          </a:p>
        </p:txBody>
      </p:sp>
      <p:grpSp>
        <p:nvGrpSpPr>
          <p:cNvPr id="86" name="Group 85">
            <a:extLst>
              <a:ext uri="{FF2B5EF4-FFF2-40B4-BE49-F238E27FC236}">
                <a16:creationId xmlns:a16="http://schemas.microsoft.com/office/drawing/2014/main" id="{BB0BB39E-CAED-4C0F-AFAD-A74B3EDF55F5}"/>
              </a:ext>
            </a:extLst>
          </p:cNvPr>
          <p:cNvGrpSpPr/>
          <p:nvPr/>
        </p:nvGrpSpPr>
        <p:grpSpPr>
          <a:xfrm rot="14540414">
            <a:off x="5588908" y="2320055"/>
            <a:ext cx="1230198" cy="1253677"/>
            <a:chOff x="5048910" y="3439947"/>
            <a:chExt cx="1230198" cy="1253677"/>
          </a:xfrm>
        </p:grpSpPr>
        <p:pic>
          <p:nvPicPr>
            <p:cNvPr id="87" name="Picture 86" descr="Bubble chart&#10;&#10;Description automatically generated">
              <a:extLst>
                <a:ext uri="{FF2B5EF4-FFF2-40B4-BE49-F238E27FC236}">
                  <a16:creationId xmlns:a16="http://schemas.microsoft.com/office/drawing/2014/main" id="{06BB7401-3908-4A38-89D8-10654F57E4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11283">
              <a:off x="5048910" y="3819364"/>
              <a:ext cx="1076013" cy="874260"/>
            </a:xfrm>
            <a:prstGeom prst="rect">
              <a:avLst/>
            </a:prstGeom>
          </p:spPr>
        </p:pic>
        <p:grpSp>
          <p:nvGrpSpPr>
            <p:cNvPr id="89" name="Group 88">
              <a:extLst>
                <a:ext uri="{FF2B5EF4-FFF2-40B4-BE49-F238E27FC236}">
                  <a16:creationId xmlns:a16="http://schemas.microsoft.com/office/drawing/2014/main" id="{6C62854C-8E14-45A4-8B34-F9257D1C18B1}"/>
                </a:ext>
              </a:extLst>
            </p:cNvPr>
            <p:cNvGrpSpPr/>
            <p:nvPr/>
          </p:nvGrpSpPr>
          <p:grpSpPr>
            <a:xfrm rot="2555858">
              <a:off x="5999672" y="3825511"/>
              <a:ext cx="143971" cy="270365"/>
              <a:chOff x="8666284" y="1588867"/>
              <a:chExt cx="280183" cy="458121"/>
            </a:xfrm>
          </p:grpSpPr>
          <p:cxnSp>
            <p:nvCxnSpPr>
              <p:cNvPr id="117" name="Straight Connector 116">
                <a:extLst>
                  <a:ext uri="{FF2B5EF4-FFF2-40B4-BE49-F238E27FC236}">
                    <a16:creationId xmlns:a16="http://schemas.microsoft.com/office/drawing/2014/main" id="{9EA793E9-C646-429D-9A84-C8015E6E33F3}"/>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77E1D32-8F27-4B4C-9730-E32039130765}"/>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7DAB3D3-24CA-483D-AA47-E92B4BF07DFA}"/>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17BACC53-071D-4951-941F-83D4BB91573C}"/>
                </a:ext>
              </a:extLst>
            </p:cNvPr>
            <p:cNvGrpSpPr/>
            <p:nvPr/>
          </p:nvGrpSpPr>
          <p:grpSpPr>
            <a:xfrm>
              <a:off x="5537474" y="3584124"/>
              <a:ext cx="143971" cy="270365"/>
              <a:chOff x="8666284" y="1588867"/>
              <a:chExt cx="280183" cy="458121"/>
            </a:xfrm>
          </p:grpSpPr>
          <p:cxnSp>
            <p:nvCxnSpPr>
              <p:cNvPr id="94" name="Straight Connector 93">
                <a:extLst>
                  <a:ext uri="{FF2B5EF4-FFF2-40B4-BE49-F238E27FC236}">
                    <a16:creationId xmlns:a16="http://schemas.microsoft.com/office/drawing/2014/main" id="{0F7E43A5-1140-4A9C-9FBE-33987E06EEAE}"/>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0C0BCCE-E3CE-4A72-ADC9-3378599B7DC6}"/>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6F13DA8-337F-41C8-B699-ED34655E47AB}"/>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2" name="Oval 91">
              <a:extLst>
                <a:ext uri="{FF2B5EF4-FFF2-40B4-BE49-F238E27FC236}">
                  <a16:creationId xmlns:a16="http://schemas.microsoft.com/office/drawing/2014/main" id="{816E4EAB-164F-4A6E-B2C0-5BB0C6BE0DF2}"/>
                </a:ext>
              </a:extLst>
            </p:cNvPr>
            <p:cNvSpPr>
              <a:spLocks noChangeAspect="1"/>
            </p:cNvSpPr>
            <p:nvPr/>
          </p:nvSpPr>
          <p:spPr>
            <a:xfrm>
              <a:off x="5555405" y="3439947"/>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3" name="Oval 92">
              <a:extLst>
                <a:ext uri="{FF2B5EF4-FFF2-40B4-BE49-F238E27FC236}">
                  <a16:creationId xmlns:a16="http://schemas.microsoft.com/office/drawing/2014/main" id="{F35EDD34-5682-4CE9-B779-645734BF8915}"/>
                </a:ext>
              </a:extLst>
            </p:cNvPr>
            <p:cNvSpPr>
              <a:spLocks noChangeAspect="1"/>
            </p:cNvSpPr>
            <p:nvPr/>
          </p:nvSpPr>
          <p:spPr>
            <a:xfrm>
              <a:off x="6122597" y="3704455"/>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sp>
        <p:nvSpPr>
          <p:cNvPr id="121" name="TextBox 120">
            <a:extLst>
              <a:ext uri="{FF2B5EF4-FFF2-40B4-BE49-F238E27FC236}">
                <a16:creationId xmlns:a16="http://schemas.microsoft.com/office/drawing/2014/main" id="{7F8287DE-B9C7-4D13-90A5-40082141FDCA}"/>
              </a:ext>
            </a:extLst>
          </p:cNvPr>
          <p:cNvSpPr txBox="1"/>
          <p:nvPr/>
        </p:nvSpPr>
        <p:spPr>
          <a:xfrm>
            <a:off x="5834078" y="1682126"/>
            <a:ext cx="1460272" cy="677108"/>
          </a:xfrm>
          <a:prstGeom prst="rect">
            <a:avLst/>
          </a:prstGeom>
          <a:noFill/>
        </p:spPr>
        <p:txBody>
          <a:bodyPr wrap="none" rtlCol="0">
            <a:spAutoFit/>
          </a:bodyPr>
          <a:lstStyle/>
          <a:p>
            <a:pPr algn="ctr"/>
            <a:r>
              <a:rPr lang="en-US" sz="2000" dirty="0">
                <a:solidFill>
                  <a:schemeClr val="accent2"/>
                </a:solidFill>
              </a:rPr>
              <a:t>Osteoclast</a:t>
            </a:r>
          </a:p>
          <a:p>
            <a:pPr algn="ctr"/>
            <a:r>
              <a:rPr lang="en-US" dirty="0"/>
              <a:t>Resorbs Bone</a:t>
            </a:r>
          </a:p>
        </p:txBody>
      </p:sp>
      <p:sp>
        <p:nvSpPr>
          <p:cNvPr id="122" name="TextBox 121">
            <a:hlinkClick r:id="rId5" action="ppaction://hlinksldjump"/>
            <a:extLst>
              <a:ext uri="{FF2B5EF4-FFF2-40B4-BE49-F238E27FC236}">
                <a16:creationId xmlns:a16="http://schemas.microsoft.com/office/drawing/2014/main" id="{79FFCD97-9EA5-4D7D-A691-C54C535F6842}"/>
              </a:ext>
            </a:extLst>
          </p:cNvPr>
          <p:cNvSpPr txBox="1"/>
          <p:nvPr/>
        </p:nvSpPr>
        <p:spPr>
          <a:xfrm>
            <a:off x="10553773" y="2649032"/>
            <a:ext cx="1343937" cy="442674"/>
          </a:xfrm>
          <a:prstGeom prst="roundRect">
            <a:avLst/>
          </a:prstGeom>
          <a:solidFill>
            <a:schemeClr val="bg1"/>
          </a:solidFill>
          <a:ln w="38100" cap="rnd">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000" dirty="0"/>
              <a:t>Anabolics</a:t>
            </a:r>
          </a:p>
        </p:txBody>
      </p:sp>
      <p:pic>
        <p:nvPicPr>
          <p:cNvPr id="127" name="Picture 126" descr="A picture containing text&#10;&#10;Description automatically generated">
            <a:extLst>
              <a:ext uri="{FF2B5EF4-FFF2-40B4-BE49-F238E27FC236}">
                <a16:creationId xmlns:a16="http://schemas.microsoft.com/office/drawing/2014/main" id="{F549DB79-A75B-49A2-A0EF-9BC90EA5FAD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5115" r="23132"/>
          <a:stretch/>
        </p:blipFill>
        <p:spPr>
          <a:xfrm>
            <a:off x="6673699" y="1901291"/>
            <a:ext cx="1964169" cy="2656705"/>
          </a:xfrm>
          <a:prstGeom prst="rect">
            <a:avLst/>
          </a:prstGeom>
        </p:spPr>
      </p:pic>
      <p:pic>
        <p:nvPicPr>
          <p:cNvPr id="128" name="Graphic 127" descr="Cursor with solid fill">
            <a:extLst>
              <a:ext uri="{FF2B5EF4-FFF2-40B4-BE49-F238E27FC236}">
                <a16:creationId xmlns:a16="http://schemas.microsoft.com/office/drawing/2014/main" id="{2E5D002F-315D-43C6-88F0-2611D97ADCB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789134" y="2942381"/>
            <a:ext cx="301752" cy="301752"/>
          </a:xfrm>
          <a:prstGeom prst="rect">
            <a:avLst/>
          </a:prstGeom>
        </p:spPr>
      </p:pic>
      <p:sp>
        <p:nvSpPr>
          <p:cNvPr id="133" name="sub-q 1 button">
            <a:hlinkClick r:id="rId9" action="ppaction://hlinksldjump"/>
            <a:extLst>
              <a:ext uri="{FF2B5EF4-FFF2-40B4-BE49-F238E27FC236}">
                <a16:creationId xmlns:a16="http://schemas.microsoft.com/office/drawing/2014/main" id="{D1795C6A-9D2E-4360-A34D-CE3140063617}"/>
              </a:ext>
            </a:extLst>
          </p:cNvPr>
          <p:cNvSpPr txBox="1"/>
          <p:nvPr/>
        </p:nvSpPr>
        <p:spPr>
          <a:xfrm>
            <a:off x="8071342" y="4060720"/>
            <a:ext cx="1198930" cy="442674"/>
          </a:xfrm>
          <a:prstGeom prst="roundRect">
            <a:avLst/>
          </a:prstGeom>
          <a:ln w="38100">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a:solidFill>
                  <a:schemeClr val="tx1"/>
                </a:solidFill>
              </a:rPr>
              <a:t>SERMs </a:t>
            </a:r>
          </a:p>
        </p:txBody>
      </p:sp>
      <p:pic>
        <p:nvPicPr>
          <p:cNvPr id="140" name="Graphic 139" descr="Cursor with solid fill">
            <a:extLst>
              <a:ext uri="{FF2B5EF4-FFF2-40B4-BE49-F238E27FC236}">
                <a16:creationId xmlns:a16="http://schemas.microsoft.com/office/drawing/2014/main" id="{D876D410-729F-494C-BA5E-253C44167F6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61696" y="4342182"/>
            <a:ext cx="301752" cy="301752"/>
          </a:xfrm>
          <a:prstGeom prst="rect">
            <a:avLst/>
          </a:prstGeom>
        </p:spPr>
      </p:pic>
      <p:sp>
        <p:nvSpPr>
          <p:cNvPr id="141" name="TextBox 140">
            <a:hlinkClick r:id="rId10" action="ppaction://hlinksldjump"/>
            <a:extLst>
              <a:ext uri="{FF2B5EF4-FFF2-40B4-BE49-F238E27FC236}">
                <a16:creationId xmlns:a16="http://schemas.microsoft.com/office/drawing/2014/main" id="{8C49F598-EB84-4A70-A91C-E38E5287150C}"/>
              </a:ext>
            </a:extLst>
          </p:cNvPr>
          <p:cNvSpPr txBox="1"/>
          <p:nvPr/>
        </p:nvSpPr>
        <p:spPr>
          <a:xfrm>
            <a:off x="3149600" y="1063944"/>
            <a:ext cx="1990253" cy="442674"/>
          </a:xfrm>
          <a:prstGeom prst="roundRect">
            <a:avLst/>
          </a:prstGeom>
          <a:solidFill>
            <a:schemeClr val="bg1"/>
          </a:solidFill>
          <a:ln w="38100">
            <a:solidFill>
              <a:schemeClr val="accent2">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2000"/>
              <a:t>Bisphosphonate</a:t>
            </a:r>
          </a:p>
        </p:txBody>
      </p:sp>
      <p:pic>
        <p:nvPicPr>
          <p:cNvPr id="142" name="Graphic 141" descr="Cursor with solid fill">
            <a:extLst>
              <a:ext uri="{FF2B5EF4-FFF2-40B4-BE49-F238E27FC236}">
                <a16:creationId xmlns:a16="http://schemas.microsoft.com/office/drawing/2014/main" id="{0DF58260-E7BD-4F51-8B20-C750B79E19BB}"/>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98772" y="1354223"/>
            <a:ext cx="301752" cy="301752"/>
          </a:xfrm>
          <a:prstGeom prst="rect">
            <a:avLst/>
          </a:prstGeom>
        </p:spPr>
      </p:pic>
      <p:sp>
        <p:nvSpPr>
          <p:cNvPr id="144" name="Primary interventions button">
            <a:hlinkClick r:id="rId11" action="ppaction://hlinksldjump"/>
            <a:extLst>
              <a:ext uri="{FF2B5EF4-FFF2-40B4-BE49-F238E27FC236}">
                <a16:creationId xmlns:a16="http://schemas.microsoft.com/office/drawing/2014/main" id="{833C861F-B19D-4EA6-BD1C-6AE0302939E9}"/>
              </a:ext>
            </a:extLst>
          </p:cNvPr>
          <p:cNvSpPr txBox="1"/>
          <p:nvPr/>
        </p:nvSpPr>
        <p:spPr>
          <a:xfrm>
            <a:off x="3567107" y="310507"/>
            <a:ext cx="2755543" cy="56237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Primary Interventions</a:t>
            </a:r>
          </a:p>
        </p:txBody>
      </p:sp>
      <p:pic>
        <p:nvPicPr>
          <p:cNvPr id="145" name="Graphic 144" descr="Cursor with solid fill">
            <a:extLst>
              <a:ext uri="{FF2B5EF4-FFF2-40B4-BE49-F238E27FC236}">
                <a16:creationId xmlns:a16="http://schemas.microsoft.com/office/drawing/2014/main" id="{91649A82-02E4-4184-AF25-44C9A9EE709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71774" y="722815"/>
            <a:ext cx="301752" cy="301752"/>
          </a:xfrm>
          <a:prstGeom prst="rect">
            <a:avLst/>
          </a:prstGeom>
        </p:spPr>
      </p:pic>
      <p:sp>
        <p:nvSpPr>
          <p:cNvPr id="146" name="Question 2">
            <a:hlinkClick r:id="rId12" action="ppaction://hlinksldjump"/>
            <a:extLst>
              <a:ext uri="{FF2B5EF4-FFF2-40B4-BE49-F238E27FC236}">
                <a16:creationId xmlns:a16="http://schemas.microsoft.com/office/drawing/2014/main" id="{C391EF76-026A-445F-839F-9E68F7992447}"/>
              </a:ext>
            </a:extLst>
          </p:cNvPr>
          <p:cNvSpPr txBox="1"/>
          <p:nvPr/>
        </p:nvSpPr>
        <p:spPr>
          <a:xfrm>
            <a:off x="7507791" y="310508"/>
            <a:ext cx="2755543" cy="5623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chemeClr val="bg1"/>
                </a:solidFill>
              </a:rPr>
              <a:t>Targeted Therapies</a:t>
            </a:r>
          </a:p>
        </p:txBody>
      </p:sp>
      <p:sp>
        <p:nvSpPr>
          <p:cNvPr id="147" name="Question 2">
            <a:hlinkClick r:id="rId13" action="ppaction://hlinksldjump"/>
            <a:extLst>
              <a:ext uri="{FF2B5EF4-FFF2-40B4-BE49-F238E27FC236}">
                <a16:creationId xmlns:a16="http://schemas.microsoft.com/office/drawing/2014/main" id="{33167BFD-CACD-4262-ADE8-F6E48535C982}"/>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148" name="Graphic 147" descr="Cursor with solid fill">
            <a:extLst>
              <a:ext uri="{FF2B5EF4-FFF2-40B4-BE49-F238E27FC236}">
                <a16:creationId xmlns:a16="http://schemas.microsoft.com/office/drawing/2014/main" id="{67B4E495-5B55-449E-B0F1-1E07434EB13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452702"/>
            <a:ext cx="301752" cy="301752"/>
          </a:xfrm>
          <a:prstGeom prst="rect">
            <a:avLst/>
          </a:prstGeom>
        </p:spPr>
      </p:pic>
      <p:sp>
        <p:nvSpPr>
          <p:cNvPr id="149" name="Question 2">
            <a:hlinkClick r:id="rId14" action="ppaction://hlinksldjump"/>
            <a:extLst>
              <a:ext uri="{FF2B5EF4-FFF2-40B4-BE49-F238E27FC236}">
                <a16:creationId xmlns:a16="http://schemas.microsoft.com/office/drawing/2014/main" id="{372EFBF1-F18B-4FCA-AC66-7B8DE67DD839}"/>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150" name="Graphic 149" descr="Cursor with solid fill">
            <a:extLst>
              <a:ext uri="{FF2B5EF4-FFF2-40B4-BE49-F238E27FC236}">
                <a16:creationId xmlns:a16="http://schemas.microsoft.com/office/drawing/2014/main" id="{AD2A1E6B-DA11-4B46-9282-5D35135B579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569162"/>
            <a:ext cx="301752" cy="301752"/>
          </a:xfrm>
          <a:prstGeom prst="rect">
            <a:avLst/>
          </a:prstGeom>
        </p:spPr>
      </p:pic>
      <p:sp>
        <p:nvSpPr>
          <p:cNvPr id="151" name="Question 2">
            <a:hlinkClick r:id="rId15" action="ppaction://hlinksldjump"/>
            <a:extLst>
              <a:ext uri="{FF2B5EF4-FFF2-40B4-BE49-F238E27FC236}">
                <a16:creationId xmlns:a16="http://schemas.microsoft.com/office/drawing/2014/main" id="{71B4C062-4715-4EA9-BF18-9DB21F70BDF2}"/>
              </a:ext>
            </a:extLst>
          </p:cNvPr>
          <p:cNvSpPr txBox="1"/>
          <p:nvPr/>
        </p:nvSpPr>
        <p:spPr>
          <a:xfrm>
            <a:off x="183859" y="1901291"/>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Treatment</a:t>
            </a:r>
          </a:p>
        </p:txBody>
      </p:sp>
      <p:sp>
        <p:nvSpPr>
          <p:cNvPr id="152" name="Cases">
            <a:hlinkClick r:id="rId16" action="ppaction://hlinksldjump"/>
            <a:extLst>
              <a:ext uri="{FF2B5EF4-FFF2-40B4-BE49-F238E27FC236}">
                <a16:creationId xmlns:a16="http://schemas.microsoft.com/office/drawing/2014/main" id="{08D41AC6-E7E9-4848-9F32-FDAE735ACF15}"/>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153" name="Graphic 152" descr="Cursor with solid fill">
            <a:extLst>
              <a:ext uri="{FF2B5EF4-FFF2-40B4-BE49-F238E27FC236}">
                <a16:creationId xmlns:a16="http://schemas.microsoft.com/office/drawing/2014/main" id="{675837D2-4295-46B2-8D3D-09592919398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3329280"/>
            <a:ext cx="301752" cy="301752"/>
          </a:xfrm>
          <a:prstGeom prst="rect">
            <a:avLst/>
          </a:prstGeom>
        </p:spPr>
      </p:pic>
      <p:sp>
        <p:nvSpPr>
          <p:cNvPr id="154" name="Question 2">
            <a:hlinkClick r:id="rId17" action="ppaction://hlinksldjump"/>
            <a:extLst>
              <a:ext uri="{FF2B5EF4-FFF2-40B4-BE49-F238E27FC236}">
                <a16:creationId xmlns:a16="http://schemas.microsoft.com/office/drawing/2014/main" id="{B58B4FAA-8D25-4E34-B243-AAD88F2CC61E}"/>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155" name="Graphic 154" descr="Cursor with solid fill">
            <a:extLst>
              <a:ext uri="{FF2B5EF4-FFF2-40B4-BE49-F238E27FC236}">
                <a16:creationId xmlns:a16="http://schemas.microsoft.com/office/drawing/2014/main" id="{D56FDB0E-5D86-461C-994E-34B76786EB3A}"/>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441" y="1022277"/>
            <a:ext cx="301752" cy="301752"/>
          </a:xfrm>
          <a:prstGeom prst="rect">
            <a:avLst/>
          </a:prstGeom>
        </p:spPr>
      </p:pic>
      <p:cxnSp>
        <p:nvCxnSpPr>
          <p:cNvPr id="157" name="Connector: Elbow 156">
            <a:extLst>
              <a:ext uri="{FF2B5EF4-FFF2-40B4-BE49-F238E27FC236}">
                <a16:creationId xmlns:a16="http://schemas.microsoft.com/office/drawing/2014/main" id="{AB7AC1D6-A982-42E3-BF60-8C195074AB4B}"/>
              </a:ext>
            </a:extLst>
          </p:cNvPr>
          <p:cNvCxnSpPr>
            <a:cxnSpLocks/>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58" name="TextBox 157">
            <a:hlinkClick r:id="rId18" action="ppaction://hlinksldjump"/>
            <a:extLst>
              <a:ext uri="{FF2B5EF4-FFF2-40B4-BE49-F238E27FC236}">
                <a16:creationId xmlns:a16="http://schemas.microsoft.com/office/drawing/2014/main" id="{78A977D2-55BF-41D3-8A2A-CED8BB9C8BD0}"/>
              </a:ext>
            </a:extLst>
          </p:cNvPr>
          <p:cNvSpPr txBox="1"/>
          <p:nvPr/>
        </p:nvSpPr>
        <p:spPr>
          <a:xfrm>
            <a:off x="5397268" y="4069606"/>
            <a:ext cx="1850764" cy="442674"/>
          </a:xfrm>
          <a:prstGeom prst="roundRect">
            <a:avLst/>
          </a:prstGeom>
          <a:solidFill>
            <a:srgbClr val="7030A0"/>
          </a:solidFill>
          <a:ln w="38100" cap="rnd">
            <a:solidFill>
              <a:srgbClr val="7030A0"/>
            </a:solidFill>
          </a:ln>
          <a:effectLst/>
        </p:spPr>
        <p:txBody>
          <a:bodyPr wrap="square" rtlCol="0">
            <a:spAutoFit/>
          </a:bodyPr>
          <a:lstStyle/>
          <a:p>
            <a:pPr algn="ctr"/>
            <a:r>
              <a:rPr lang="en-US" sz="2000">
                <a:solidFill>
                  <a:schemeClr val="bg1"/>
                </a:solidFill>
              </a:rPr>
              <a:t>Denosumab</a:t>
            </a:r>
          </a:p>
        </p:txBody>
      </p:sp>
      <p:grpSp>
        <p:nvGrpSpPr>
          <p:cNvPr id="160" name="Group 159">
            <a:extLst>
              <a:ext uri="{FF2B5EF4-FFF2-40B4-BE49-F238E27FC236}">
                <a16:creationId xmlns:a16="http://schemas.microsoft.com/office/drawing/2014/main" id="{84531BB9-19E7-4479-9385-F1EC6730840C}"/>
              </a:ext>
            </a:extLst>
          </p:cNvPr>
          <p:cNvGrpSpPr/>
          <p:nvPr/>
        </p:nvGrpSpPr>
        <p:grpSpPr>
          <a:xfrm rot="8197588">
            <a:off x="5121335" y="3576739"/>
            <a:ext cx="268438" cy="137395"/>
            <a:chOff x="6181447" y="4358034"/>
            <a:chExt cx="268438" cy="137395"/>
          </a:xfrm>
        </p:grpSpPr>
        <p:cxnSp>
          <p:nvCxnSpPr>
            <p:cNvPr id="161" name="Straight Connector 160">
              <a:extLst>
                <a:ext uri="{FF2B5EF4-FFF2-40B4-BE49-F238E27FC236}">
                  <a16:creationId xmlns:a16="http://schemas.microsoft.com/office/drawing/2014/main" id="{34017B45-4AAA-4283-BFF1-5ED49F4418AD}"/>
                </a:ext>
              </a:extLst>
            </p:cNvPr>
            <p:cNvCxnSpPr>
              <a:cxnSpLocks/>
            </p:cNvCxnSpPr>
            <p:nvPr/>
          </p:nvCxnSpPr>
          <p:spPr>
            <a:xfrm rot="14562700">
              <a:off x="6234068" y="4408019"/>
              <a:ext cx="72671" cy="102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CDECA93-D3CB-4534-923A-68A9EC63BF6C}"/>
                </a:ext>
              </a:extLst>
            </p:cNvPr>
            <p:cNvCxnSpPr>
              <a:cxnSpLocks/>
            </p:cNvCxnSpPr>
            <p:nvPr/>
          </p:nvCxnSpPr>
          <p:spPr>
            <a:xfrm rot="14562700" flipH="1">
              <a:off x="6197827" y="4341654"/>
              <a:ext cx="73919" cy="10668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C62125A-E068-4C2E-9B8A-884A9EFE6715}"/>
                </a:ext>
              </a:extLst>
            </p:cNvPr>
            <p:cNvCxnSpPr>
              <a:cxnSpLocks/>
            </p:cNvCxnSpPr>
            <p:nvPr/>
          </p:nvCxnSpPr>
          <p:spPr>
            <a:xfrm rot="14562700">
              <a:off x="6361285" y="4282022"/>
              <a:ext cx="0" cy="17720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64" name="TextBox 163">
            <a:extLst>
              <a:ext uri="{FF2B5EF4-FFF2-40B4-BE49-F238E27FC236}">
                <a16:creationId xmlns:a16="http://schemas.microsoft.com/office/drawing/2014/main" id="{D1FCE7E9-5C3E-4AB4-9C6B-AE3E5BCC377F}"/>
              </a:ext>
            </a:extLst>
          </p:cNvPr>
          <p:cNvSpPr txBox="1"/>
          <p:nvPr/>
        </p:nvSpPr>
        <p:spPr>
          <a:xfrm>
            <a:off x="4722996" y="2581486"/>
            <a:ext cx="805029" cy="338554"/>
          </a:xfrm>
          <a:prstGeom prst="rect">
            <a:avLst/>
          </a:prstGeom>
          <a:noFill/>
        </p:spPr>
        <p:txBody>
          <a:bodyPr wrap="none" rtlCol="0">
            <a:spAutoFit/>
          </a:bodyPr>
          <a:lstStyle/>
          <a:p>
            <a:r>
              <a:rPr lang="en-US" sz="1600" dirty="0">
                <a:solidFill>
                  <a:srgbClr val="00B050"/>
                </a:solidFill>
              </a:rPr>
              <a:t>RANK-L</a:t>
            </a:r>
          </a:p>
        </p:txBody>
      </p:sp>
      <p:grpSp>
        <p:nvGrpSpPr>
          <p:cNvPr id="165" name="Group 164">
            <a:extLst>
              <a:ext uri="{FF2B5EF4-FFF2-40B4-BE49-F238E27FC236}">
                <a16:creationId xmlns:a16="http://schemas.microsoft.com/office/drawing/2014/main" id="{C8033966-2660-44E8-8C0A-6732E2187A2A}"/>
              </a:ext>
            </a:extLst>
          </p:cNvPr>
          <p:cNvGrpSpPr/>
          <p:nvPr/>
        </p:nvGrpSpPr>
        <p:grpSpPr>
          <a:xfrm rot="9487334">
            <a:off x="4881680" y="3059522"/>
            <a:ext cx="268438" cy="137395"/>
            <a:chOff x="6181447" y="4358034"/>
            <a:chExt cx="268438" cy="137395"/>
          </a:xfrm>
        </p:grpSpPr>
        <p:cxnSp>
          <p:nvCxnSpPr>
            <p:cNvPr id="166" name="Straight Connector 165">
              <a:extLst>
                <a:ext uri="{FF2B5EF4-FFF2-40B4-BE49-F238E27FC236}">
                  <a16:creationId xmlns:a16="http://schemas.microsoft.com/office/drawing/2014/main" id="{6FCD4C5F-191C-4828-AE2A-48456A075827}"/>
                </a:ext>
              </a:extLst>
            </p:cNvPr>
            <p:cNvCxnSpPr>
              <a:cxnSpLocks/>
            </p:cNvCxnSpPr>
            <p:nvPr/>
          </p:nvCxnSpPr>
          <p:spPr>
            <a:xfrm rot="14562700">
              <a:off x="6234068" y="4408019"/>
              <a:ext cx="72671" cy="10215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65FB48C-F4D6-4A61-823F-82775CFA05BC}"/>
                </a:ext>
              </a:extLst>
            </p:cNvPr>
            <p:cNvCxnSpPr>
              <a:cxnSpLocks/>
            </p:cNvCxnSpPr>
            <p:nvPr/>
          </p:nvCxnSpPr>
          <p:spPr>
            <a:xfrm rot="14562700" flipH="1">
              <a:off x="6197827" y="4341654"/>
              <a:ext cx="73919" cy="10668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1AA813E8-5660-45F0-A0F5-5953166F6E37}"/>
                </a:ext>
              </a:extLst>
            </p:cNvPr>
            <p:cNvCxnSpPr>
              <a:cxnSpLocks/>
            </p:cNvCxnSpPr>
            <p:nvPr/>
          </p:nvCxnSpPr>
          <p:spPr>
            <a:xfrm rot="14562700">
              <a:off x="6361285" y="4282022"/>
              <a:ext cx="0" cy="17720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71" name="Oval 170">
            <a:extLst>
              <a:ext uri="{FF2B5EF4-FFF2-40B4-BE49-F238E27FC236}">
                <a16:creationId xmlns:a16="http://schemas.microsoft.com/office/drawing/2014/main" id="{956E9BF1-ECD2-48EB-8AB1-7805168DF116}"/>
              </a:ext>
            </a:extLst>
          </p:cNvPr>
          <p:cNvSpPr>
            <a:spLocks noChangeAspect="1"/>
          </p:cNvSpPr>
          <p:nvPr/>
        </p:nvSpPr>
        <p:spPr>
          <a:xfrm rot="14540414">
            <a:off x="5085120" y="2908605"/>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77" name="Oval 176">
            <a:extLst>
              <a:ext uri="{FF2B5EF4-FFF2-40B4-BE49-F238E27FC236}">
                <a16:creationId xmlns:a16="http://schemas.microsoft.com/office/drawing/2014/main" id="{3D877316-BED9-4DD3-90D4-4C451C2B0BC6}"/>
              </a:ext>
            </a:extLst>
          </p:cNvPr>
          <p:cNvSpPr>
            <a:spLocks noChangeAspect="1"/>
          </p:cNvSpPr>
          <p:nvPr/>
        </p:nvSpPr>
        <p:spPr>
          <a:xfrm rot="14540414">
            <a:off x="5288241" y="3356011"/>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3" name="TextBox 2">
            <a:extLst>
              <a:ext uri="{FF2B5EF4-FFF2-40B4-BE49-F238E27FC236}">
                <a16:creationId xmlns:a16="http://schemas.microsoft.com/office/drawing/2014/main" id="{7B5678C8-96E2-4212-920B-8179E985183B}"/>
              </a:ext>
            </a:extLst>
          </p:cNvPr>
          <p:cNvSpPr txBox="1"/>
          <p:nvPr/>
        </p:nvSpPr>
        <p:spPr>
          <a:xfrm>
            <a:off x="3653055" y="3116149"/>
            <a:ext cx="1578532" cy="369332"/>
          </a:xfrm>
          <a:prstGeom prst="rect">
            <a:avLst/>
          </a:prstGeom>
          <a:noFill/>
        </p:spPr>
        <p:txBody>
          <a:bodyPr wrap="square" rtlCol="0">
            <a:spAutoFit/>
          </a:bodyPr>
          <a:lstStyle/>
          <a:p>
            <a:r>
              <a:rPr lang="en-US" dirty="0">
                <a:solidFill>
                  <a:srgbClr val="7030A0"/>
                </a:solidFill>
              </a:rPr>
              <a:t>Denosumab</a:t>
            </a:r>
          </a:p>
        </p:txBody>
      </p:sp>
      <p:sp>
        <p:nvSpPr>
          <p:cNvPr id="178" name="TextBox 177">
            <a:extLst>
              <a:ext uri="{FF2B5EF4-FFF2-40B4-BE49-F238E27FC236}">
                <a16:creationId xmlns:a16="http://schemas.microsoft.com/office/drawing/2014/main" id="{5E020573-6C56-4C7B-A261-512744C44FAC}"/>
              </a:ext>
            </a:extLst>
          </p:cNvPr>
          <p:cNvSpPr txBox="1"/>
          <p:nvPr/>
        </p:nvSpPr>
        <p:spPr>
          <a:xfrm>
            <a:off x="5663571" y="3292989"/>
            <a:ext cx="655950" cy="338554"/>
          </a:xfrm>
          <a:prstGeom prst="rect">
            <a:avLst/>
          </a:prstGeom>
          <a:noFill/>
        </p:spPr>
        <p:txBody>
          <a:bodyPr wrap="none" rtlCol="0">
            <a:spAutoFit/>
          </a:bodyPr>
          <a:lstStyle/>
          <a:p>
            <a:pPr algn="ctr"/>
            <a:r>
              <a:rPr lang="en-US" sz="1600" dirty="0">
                <a:solidFill>
                  <a:schemeClr val="accent1"/>
                </a:solidFill>
              </a:rPr>
              <a:t>RANK</a:t>
            </a:r>
          </a:p>
        </p:txBody>
      </p:sp>
      <p:sp>
        <p:nvSpPr>
          <p:cNvPr id="64" name="Question 2">
            <a:hlinkClick r:id="rId19" action="ppaction://hlinksldjump"/>
            <a:extLst>
              <a:ext uri="{FF2B5EF4-FFF2-40B4-BE49-F238E27FC236}">
                <a16:creationId xmlns:a16="http://schemas.microsoft.com/office/drawing/2014/main" id="{DB8F5E0E-1032-40B8-8BAF-038D35AB9B60}"/>
              </a:ext>
            </a:extLst>
          </p:cNvPr>
          <p:cNvSpPr txBox="1"/>
          <p:nvPr/>
        </p:nvSpPr>
        <p:spPr>
          <a:xfrm>
            <a:off x="464646" y="2461746"/>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Algorithm</a:t>
            </a:r>
          </a:p>
        </p:txBody>
      </p:sp>
    </p:spTree>
    <p:extLst>
      <p:ext uri="{BB962C8B-B14F-4D97-AF65-F5344CB8AC3E}">
        <p14:creationId xmlns:p14="http://schemas.microsoft.com/office/powerpoint/2010/main" val="422793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675D1E6B-C288-4584-87CA-28644422C8E1}"/>
              </a:ext>
            </a:extLst>
          </p:cNvPr>
          <p:cNvGrpSpPr/>
          <p:nvPr/>
        </p:nvGrpSpPr>
        <p:grpSpPr>
          <a:xfrm rot="755332">
            <a:off x="8379654" y="2281533"/>
            <a:ext cx="1016540" cy="1005554"/>
            <a:chOff x="8411407" y="2167158"/>
            <a:chExt cx="1016540" cy="1005554"/>
          </a:xfrm>
        </p:grpSpPr>
        <p:pic>
          <p:nvPicPr>
            <p:cNvPr id="87" name="Picture 86" descr="Icon&#10;&#10;Description automatically generated">
              <a:extLst>
                <a:ext uri="{FF2B5EF4-FFF2-40B4-BE49-F238E27FC236}">
                  <a16:creationId xmlns:a16="http://schemas.microsoft.com/office/drawing/2014/main" id="{E74707A7-30B9-4CCB-9EDA-A2D5B4C127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6062450">
              <a:off x="8397579" y="2273559"/>
              <a:ext cx="912981" cy="885326"/>
            </a:xfrm>
            <a:prstGeom prst="rect">
              <a:avLst/>
            </a:prstGeom>
          </p:spPr>
        </p:pic>
        <p:grpSp>
          <p:nvGrpSpPr>
            <p:cNvPr id="88" name="Group 87">
              <a:extLst>
                <a:ext uri="{FF2B5EF4-FFF2-40B4-BE49-F238E27FC236}">
                  <a16:creationId xmlns:a16="http://schemas.microsoft.com/office/drawing/2014/main" id="{7443E234-3215-45B4-9E14-A468C83C2ED4}"/>
                </a:ext>
              </a:extLst>
            </p:cNvPr>
            <p:cNvGrpSpPr/>
            <p:nvPr/>
          </p:nvGrpSpPr>
          <p:grpSpPr>
            <a:xfrm rot="7212932">
              <a:off x="9220779" y="2893955"/>
              <a:ext cx="143971" cy="270365"/>
              <a:chOff x="8666284" y="1588867"/>
              <a:chExt cx="280183" cy="458121"/>
            </a:xfrm>
          </p:grpSpPr>
          <p:cxnSp>
            <p:nvCxnSpPr>
              <p:cNvPr id="96" name="Straight Connector 95">
                <a:extLst>
                  <a:ext uri="{FF2B5EF4-FFF2-40B4-BE49-F238E27FC236}">
                    <a16:creationId xmlns:a16="http://schemas.microsoft.com/office/drawing/2014/main" id="{F7DCBDE4-DA10-4E23-8EBE-48F3C41761AD}"/>
                  </a:ext>
                </a:extLst>
              </p:cNvPr>
              <p:cNvCxnSpPr>
                <a:cxnSpLocks/>
              </p:cNvCxnSpPr>
              <p:nvPr/>
            </p:nvCxnSpPr>
            <p:spPr>
              <a:xfrm>
                <a:off x="8666284" y="1596683"/>
                <a:ext cx="138899"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936F3BB-E498-4D8B-8361-7A596FEE7216}"/>
                  </a:ext>
                </a:extLst>
              </p:cNvPr>
              <p:cNvCxnSpPr>
                <a:cxnSpLocks/>
              </p:cNvCxnSpPr>
              <p:nvPr/>
            </p:nvCxnSpPr>
            <p:spPr>
              <a:xfrm flipH="1">
                <a:off x="8805183" y="1588867"/>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D2F5EC9-F511-4929-83E5-94D66D5881FE}"/>
                  </a:ext>
                </a:extLst>
              </p:cNvPr>
              <p:cNvCxnSpPr>
                <a:cxnSpLocks/>
              </p:cNvCxnSpPr>
              <p:nvPr/>
            </p:nvCxnSpPr>
            <p:spPr>
              <a:xfrm>
                <a:off x="8806375" y="1741267"/>
                <a:ext cx="0" cy="30572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3E365A51-32DE-462C-926D-47191BE6EFD0}"/>
                </a:ext>
              </a:extLst>
            </p:cNvPr>
            <p:cNvGrpSpPr/>
            <p:nvPr/>
          </p:nvGrpSpPr>
          <p:grpSpPr>
            <a:xfrm rot="2323730">
              <a:off x="9152309" y="2167158"/>
              <a:ext cx="143971" cy="270366"/>
              <a:chOff x="7577684" y="2635155"/>
              <a:chExt cx="280184" cy="458123"/>
            </a:xfrm>
          </p:grpSpPr>
          <p:cxnSp>
            <p:nvCxnSpPr>
              <p:cNvPr id="92" name="Straight Connector 91">
                <a:extLst>
                  <a:ext uri="{FF2B5EF4-FFF2-40B4-BE49-F238E27FC236}">
                    <a16:creationId xmlns:a16="http://schemas.microsoft.com/office/drawing/2014/main" id="{F80C6942-ACC2-4A7A-AE88-F04FC6F7ED10}"/>
                  </a:ext>
                </a:extLst>
              </p:cNvPr>
              <p:cNvCxnSpPr>
                <a:cxnSpLocks/>
              </p:cNvCxnSpPr>
              <p:nvPr/>
            </p:nvCxnSpPr>
            <p:spPr>
              <a:xfrm>
                <a:off x="7577684" y="2642970"/>
                <a:ext cx="138900"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2C9388C-C350-4011-A53E-FAACAAE2F5E0}"/>
                  </a:ext>
                </a:extLst>
              </p:cNvPr>
              <p:cNvCxnSpPr>
                <a:cxnSpLocks/>
              </p:cNvCxnSpPr>
              <p:nvPr/>
            </p:nvCxnSpPr>
            <p:spPr>
              <a:xfrm flipH="1">
                <a:off x="7716584" y="2635155"/>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67F5767-2A50-4329-B0A1-894AF9D83BD5}"/>
                  </a:ext>
                </a:extLst>
              </p:cNvPr>
              <p:cNvCxnSpPr>
                <a:cxnSpLocks/>
              </p:cNvCxnSpPr>
              <p:nvPr/>
            </p:nvCxnSpPr>
            <p:spPr>
              <a:xfrm>
                <a:off x="7717780" y="2787558"/>
                <a:ext cx="0" cy="305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23" name="TextBox 122">
            <a:extLst>
              <a:ext uri="{FF2B5EF4-FFF2-40B4-BE49-F238E27FC236}">
                <a16:creationId xmlns:a16="http://schemas.microsoft.com/office/drawing/2014/main" id="{D0206FCB-9E75-4224-A234-952E2B12BF20}"/>
              </a:ext>
            </a:extLst>
          </p:cNvPr>
          <p:cNvSpPr txBox="1"/>
          <p:nvPr/>
        </p:nvSpPr>
        <p:spPr>
          <a:xfrm>
            <a:off x="7832912" y="3288781"/>
            <a:ext cx="1467742" cy="677108"/>
          </a:xfrm>
          <a:prstGeom prst="rect">
            <a:avLst/>
          </a:prstGeom>
          <a:noFill/>
          <a:ln>
            <a:noFill/>
          </a:ln>
        </p:spPr>
        <p:txBody>
          <a:bodyPr wrap="square" rtlCol="0">
            <a:spAutoFit/>
          </a:bodyPr>
          <a:lstStyle/>
          <a:p>
            <a:pPr algn="ctr"/>
            <a:r>
              <a:rPr lang="en-US" sz="2000" dirty="0">
                <a:solidFill>
                  <a:schemeClr val="accent1"/>
                </a:solidFill>
              </a:rPr>
              <a:t>Osteoblast</a:t>
            </a:r>
          </a:p>
          <a:p>
            <a:pPr algn="ctr"/>
            <a:r>
              <a:rPr lang="en-US" dirty="0"/>
              <a:t>Builds bone </a:t>
            </a:r>
          </a:p>
        </p:txBody>
      </p:sp>
      <p:grpSp>
        <p:nvGrpSpPr>
          <p:cNvPr id="124" name="Group 123">
            <a:extLst>
              <a:ext uri="{FF2B5EF4-FFF2-40B4-BE49-F238E27FC236}">
                <a16:creationId xmlns:a16="http://schemas.microsoft.com/office/drawing/2014/main" id="{C2EC5D10-96F1-4917-8A6B-5670F834FE94}"/>
              </a:ext>
            </a:extLst>
          </p:cNvPr>
          <p:cNvGrpSpPr/>
          <p:nvPr/>
        </p:nvGrpSpPr>
        <p:grpSpPr>
          <a:xfrm rot="14540414">
            <a:off x="5588908" y="2320055"/>
            <a:ext cx="1230198" cy="1253677"/>
            <a:chOff x="5048910" y="3439947"/>
            <a:chExt cx="1230198" cy="1253677"/>
          </a:xfrm>
        </p:grpSpPr>
        <p:pic>
          <p:nvPicPr>
            <p:cNvPr id="125" name="Picture 124" descr="Bubble chart&#10;&#10;Description automatically generated">
              <a:extLst>
                <a:ext uri="{FF2B5EF4-FFF2-40B4-BE49-F238E27FC236}">
                  <a16:creationId xmlns:a16="http://schemas.microsoft.com/office/drawing/2014/main" id="{99DA0C92-FF49-442E-A446-9A89C17968A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11283">
              <a:off x="5048910" y="3819364"/>
              <a:ext cx="1076013" cy="874260"/>
            </a:xfrm>
            <a:prstGeom prst="rect">
              <a:avLst/>
            </a:prstGeom>
          </p:spPr>
        </p:pic>
        <p:grpSp>
          <p:nvGrpSpPr>
            <p:cNvPr id="126" name="Group 125">
              <a:extLst>
                <a:ext uri="{FF2B5EF4-FFF2-40B4-BE49-F238E27FC236}">
                  <a16:creationId xmlns:a16="http://schemas.microsoft.com/office/drawing/2014/main" id="{1136543C-8FA7-46E6-A005-6E0C7F649FD1}"/>
                </a:ext>
              </a:extLst>
            </p:cNvPr>
            <p:cNvGrpSpPr/>
            <p:nvPr/>
          </p:nvGrpSpPr>
          <p:grpSpPr>
            <a:xfrm rot="2555858">
              <a:off x="5999672" y="3825511"/>
              <a:ext cx="143971" cy="270365"/>
              <a:chOff x="8666284" y="1588867"/>
              <a:chExt cx="280183" cy="458121"/>
            </a:xfrm>
          </p:grpSpPr>
          <p:cxnSp>
            <p:nvCxnSpPr>
              <p:cNvPr id="135" name="Straight Connector 134">
                <a:extLst>
                  <a:ext uri="{FF2B5EF4-FFF2-40B4-BE49-F238E27FC236}">
                    <a16:creationId xmlns:a16="http://schemas.microsoft.com/office/drawing/2014/main" id="{9FBF246E-2EE2-4CE7-8620-5D4F72DC3694}"/>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6A816CF-A8C2-4E1C-9D24-4B9C266181E8}"/>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AB433E5-2BA8-40F8-B207-704362E60393}"/>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2BD3F5ED-4768-4869-A0F6-DF55F52A6B8E}"/>
                </a:ext>
              </a:extLst>
            </p:cNvPr>
            <p:cNvGrpSpPr/>
            <p:nvPr/>
          </p:nvGrpSpPr>
          <p:grpSpPr>
            <a:xfrm>
              <a:off x="5537474" y="3584124"/>
              <a:ext cx="143971" cy="270365"/>
              <a:chOff x="8666284" y="1588867"/>
              <a:chExt cx="280183" cy="458121"/>
            </a:xfrm>
          </p:grpSpPr>
          <p:cxnSp>
            <p:nvCxnSpPr>
              <p:cNvPr id="130" name="Straight Connector 129">
                <a:extLst>
                  <a:ext uri="{FF2B5EF4-FFF2-40B4-BE49-F238E27FC236}">
                    <a16:creationId xmlns:a16="http://schemas.microsoft.com/office/drawing/2014/main" id="{DA5FF594-1CC1-41B8-B420-53EA2F541759}"/>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B314FBE-EFE1-4FD1-A334-795303A4CB96}"/>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BB6D039-333A-4145-A0D3-B1A5112B34EF}"/>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8" name="Oval 127">
              <a:extLst>
                <a:ext uri="{FF2B5EF4-FFF2-40B4-BE49-F238E27FC236}">
                  <a16:creationId xmlns:a16="http://schemas.microsoft.com/office/drawing/2014/main" id="{872A5C44-AC8A-4528-9984-30E6B1045F01}"/>
                </a:ext>
              </a:extLst>
            </p:cNvPr>
            <p:cNvSpPr>
              <a:spLocks noChangeAspect="1"/>
            </p:cNvSpPr>
            <p:nvPr/>
          </p:nvSpPr>
          <p:spPr>
            <a:xfrm>
              <a:off x="5555405" y="3439947"/>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29" name="Oval 128">
              <a:extLst>
                <a:ext uri="{FF2B5EF4-FFF2-40B4-BE49-F238E27FC236}">
                  <a16:creationId xmlns:a16="http://schemas.microsoft.com/office/drawing/2014/main" id="{59DEF206-5D0A-457D-BCF0-330EE7C2B655}"/>
                </a:ext>
              </a:extLst>
            </p:cNvPr>
            <p:cNvSpPr>
              <a:spLocks noChangeAspect="1"/>
            </p:cNvSpPr>
            <p:nvPr/>
          </p:nvSpPr>
          <p:spPr>
            <a:xfrm>
              <a:off x="6122597" y="3704455"/>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sp>
        <p:nvSpPr>
          <p:cNvPr id="143" name="TextBox 142">
            <a:extLst>
              <a:ext uri="{FF2B5EF4-FFF2-40B4-BE49-F238E27FC236}">
                <a16:creationId xmlns:a16="http://schemas.microsoft.com/office/drawing/2014/main" id="{10CDB6F2-F595-4400-B6D6-7FE011A08C99}"/>
              </a:ext>
            </a:extLst>
          </p:cNvPr>
          <p:cNvSpPr txBox="1"/>
          <p:nvPr/>
        </p:nvSpPr>
        <p:spPr>
          <a:xfrm>
            <a:off x="5663571" y="3292989"/>
            <a:ext cx="655950" cy="338554"/>
          </a:xfrm>
          <a:prstGeom prst="rect">
            <a:avLst/>
          </a:prstGeom>
          <a:noFill/>
        </p:spPr>
        <p:txBody>
          <a:bodyPr wrap="none" rtlCol="0">
            <a:spAutoFit/>
          </a:bodyPr>
          <a:lstStyle/>
          <a:p>
            <a:pPr algn="ctr"/>
            <a:r>
              <a:rPr lang="en-US" sz="1600" dirty="0"/>
              <a:t>RANK</a:t>
            </a:r>
          </a:p>
        </p:txBody>
      </p:sp>
      <p:sp>
        <p:nvSpPr>
          <p:cNvPr id="149" name="TextBox 148">
            <a:extLst>
              <a:ext uri="{FF2B5EF4-FFF2-40B4-BE49-F238E27FC236}">
                <a16:creationId xmlns:a16="http://schemas.microsoft.com/office/drawing/2014/main" id="{A2B9DF34-FB01-4DA7-B929-EE7D0B0DE87A}"/>
              </a:ext>
            </a:extLst>
          </p:cNvPr>
          <p:cNvSpPr txBox="1"/>
          <p:nvPr/>
        </p:nvSpPr>
        <p:spPr>
          <a:xfrm>
            <a:off x="5834078" y="1682126"/>
            <a:ext cx="1460272" cy="677108"/>
          </a:xfrm>
          <a:prstGeom prst="rect">
            <a:avLst/>
          </a:prstGeom>
          <a:noFill/>
        </p:spPr>
        <p:txBody>
          <a:bodyPr wrap="none" rtlCol="0">
            <a:spAutoFit/>
          </a:bodyPr>
          <a:lstStyle/>
          <a:p>
            <a:pPr algn="ctr"/>
            <a:r>
              <a:rPr lang="en-US" sz="2000" dirty="0">
                <a:solidFill>
                  <a:schemeClr val="accent2"/>
                </a:solidFill>
              </a:rPr>
              <a:t>Osteoclast</a:t>
            </a:r>
          </a:p>
          <a:p>
            <a:pPr algn="ctr"/>
            <a:r>
              <a:rPr lang="en-US" dirty="0"/>
              <a:t>Resorbs Bone</a:t>
            </a:r>
          </a:p>
        </p:txBody>
      </p:sp>
      <p:sp>
        <p:nvSpPr>
          <p:cNvPr id="150" name="TextBox 149">
            <a:hlinkClick r:id="rId5" action="ppaction://hlinksldjump"/>
            <a:extLst>
              <a:ext uri="{FF2B5EF4-FFF2-40B4-BE49-F238E27FC236}">
                <a16:creationId xmlns:a16="http://schemas.microsoft.com/office/drawing/2014/main" id="{8DAD1B9B-BE6B-45E9-9648-5F91743EC927}"/>
              </a:ext>
            </a:extLst>
          </p:cNvPr>
          <p:cNvSpPr txBox="1"/>
          <p:nvPr/>
        </p:nvSpPr>
        <p:spPr>
          <a:xfrm>
            <a:off x="10553773" y="2649032"/>
            <a:ext cx="1343937" cy="442674"/>
          </a:xfrm>
          <a:prstGeom prst="roundRect">
            <a:avLst/>
          </a:prstGeom>
          <a:solidFill>
            <a:schemeClr val="accent1"/>
          </a:solidFill>
          <a:ln w="38100" cap="rnd">
            <a:solidFill>
              <a:schemeClr val="accent1"/>
            </a:solidFill>
          </a:ln>
          <a:effectLst/>
        </p:spPr>
        <p:txBody>
          <a:bodyPr wrap="square" rtlCol="0">
            <a:spAutoFit/>
          </a:bodyPr>
          <a:lstStyle/>
          <a:p>
            <a:pPr algn="ctr"/>
            <a:r>
              <a:rPr lang="en-US" sz="2000" dirty="0">
                <a:solidFill>
                  <a:schemeClr val="bg1"/>
                </a:solidFill>
              </a:rPr>
              <a:t>Anabolics</a:t>
            </a:r>
          </a:p>
        </p:txBody>
      </p:sp>
      <p:pic>
        <p:nvPicPr>
          <p:cNvPr id="154" name="Picture 153" descr="A picture containing text&#10;&#10;Description automatically generated">
            <a:extLst>
              <a:ext uri="{FF2B5EF4-FFF2-40B4-BE49-F238E27FC236}">
                <a16:creationId xmlns:a16="http://schemas.microsoft.com/office/drawing/2014/main" id="{A63038AE-489B-4DDD-8A4C-6AA14ED3886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5115" r="23132"/>
          <a:stretch/>
        </p:blipFill>
        <p:spPr>
          <a:xfrm>
            <a:off x="6673699" y="1901291"/>
            <a:ext cx="1964169" cy="2656705"/>
          </a:xfrm>
          <a:prstGeom prst="rect">
            <a:avLst/>
          </a:prstGeom>
        </p:spPr>
      </p:pic>
      <p:sp>
        <p:nvSpPr>
          <p:cNvPr id="158" name="TextBox 157">
            <a:hlinkClick r:id="rId7" action="ppaction://hlinksldjump"/>
            <a:extLst>
              <a:ext uri="{FF2B5EF4-FFF2-40B4-BE49-F238E27FC236}">
                <a16:creationId xmlns:a16="http://schemas.microsoft.com/office/drawing/2014/main" id="{29018E3D-366C-4F67-BCF0-D3D61C0FFB6B}"/>
              </a:ext>
            </a:extLst>
          </p:cNvPr>
          <p:cNvSpPr txBox="1"/>
          <p:nvPr/>
        </p:nvSpPr>
        <p:spPr>
          <a:xfrm>
            <a:off x="3149600" y="1063944"/>
            <a:ext cx="1990253" cy="442674"/>
          </a:xfrm>
          <a:prstGeom prst="roundRect">
            <a:avLst/>
          </a:prstGeom>
          <a:solidFill>
            <a:schemeClr val="bg1"/>
          </a:solidFill>
          <a:ln w="38100">
            <a:solidFill>
              <a:schemeClr val="accent2">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2000"/>
              <a:t>Bisphosphonate</a:t>
            </a:r>
          </a:p>
        </p:txBody>
      </p:sp>
      <p:pic>
        <p:nvPicPr>
          <p:cNvPr id="159" name="Graphic 158" descr="Cursor with solid fill">
            <a:extLst>
              <a:ext uri="{FF2B5EF4-FFF2-40B4-BE49-F238E27FC236}">
                <a16:creationId xmlns:a16="http://schemas.microsoft.com/office/drawing/2014/main" id="{35735E8D-417B-42A3-B21E-5855DCBBB442}"/>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98772" y="1354223"/>
            <a:ext cx="301752" cy="301752"/>
          </a:xfrm>
          <a:prstGeom prst="rect">
            <a:avLst/>
          </a:prstGeom>
        </p:spPr>
      </p:pic>
      <p:sp>
        <p:nvSpPr>
          <p:cNvPr id="160" name="Primary interventions button">
            <a:hlinkClick r:id="rId10" action="ppaction://hlinksldjump"/>
            <a:extLst>
              <a:ext uri="{FF2B5EF4-FFF2-40B4-BE49-F238E27FC236}">
                <a16:creationId xmlns:a16="http://schemas.microsoft.com/office/drawing/2014/main" id="{3D9F09B6-9645-4356-BF04-45BDD888931A}"/>
              </a:ext>
            </a:extLst>
          </p:cNvPr>
          <p:cNvSpPr txBox="1"/>
          <p:nvPr/>
        </p:nvSpPr>
        <p:spPr>
          <a:xfrm>
            <a:off x="3567107" y="310507"/>
            <a:ext cx="2755543" cy="56237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Primary Interventions</a:t>
            </a:r>
          </a:p>
        </p:txBody>
      </p:sp>
      <p:pic>
        <p:nvPicPr>
          <p:cNvPr id="161" name="Graphic 160" descr="Cursor with solid fill">
            <a:extLst>
              <a:ext uri="{FF2B5EF4-FFF2-40B4-BE49-F238E27FC236}">
                <a16:creationId xmlns:a16="http://schemas.microsoft.com/office/drawing/2014/main" id="{DCC36635-8845-48EA-90F2-7077E96310AD}"/>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71774" y="722815"/>
            <a:ext cx="301752" cy="301752"/>
          </a:xfrm>
          <a:prstGeom prst="rect">
            <a:avLst/>
          </a:prstGeom>
        </p:spPr>
      </p:pic>
      <p:sp>
        <p:nvSpPr>
          <p:cNvPr id="162" name="Question 2">
            <a:hlinkClick r:id="rId11" action="ppaction://hlinksldjump"/>
            <a:extLst>
              <a:ext uri="{FF2B5EF4-FFF2-40B4-BE49-F238E27FC236}">
                <a16:creationId xmlns:a16="http://schemas.microsoft.com/office/drawing/2014/main" id="{5E0FCEE0-3884-46A8-B1A2-8D224643EE4D}"/>
              </a:ext>
            </a:extLst>
          </p:cNvPr>
          <p:cNvSpPr txBox="1"/>
          <p:nvPr/>
        </p:nvSpPr>
        <p:spPr>
          <a:xfrm>
            <a:off x="7507791" y="310508"/>
            <a:ext cx="2755543" cy="5623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chemeClr val="bg1"/>
                </a:solidFill>
              </a:rPr>
              <a:t>Targeted Therapies</a:t>
            </a:r>
          </a:p>
        </p:txBody>
      </p:sp>
      <p:graphicFrame>
        <p:nvGraphicFramePr>
          <p:cNvPr id="165" name="Table 130">
            <a:extLst>
              <a:ext uri="{FF2B5EF4-FFF2-40B4-BE49-F238E27FC236}">
                <a16:creationId xmlns:a16="http://schemas.microsoft.com/office/drawing/2014/main" id="{67AAF555-7994-4DD8-BEFD-912D0B128167}"/>
              </a:ext>
            </a:extLst>
          </p:cNvPr>
          <p:cNvGraphicFramePr>
            <a:graphicFrameLocks noGrp="1"/>
          </p:cNvGraphicFramePr>
          <p:nvPr>
            <p:extLst>
              <p:ext uri="{D42A27DB-BD31-4B8C-83A1-F6EECF244321}">
                <p14:modId xmlns:p14="http://schemas.microsoft.com/office/powerpoint/2010/main" val="1766975863"/>
              </p:ext>
            </p:extLst>
          </p:nvPr>
        </p:nvGraphicFramePr>
        <p:xfrm>
          <a:off x="8499738" y="1010285"/>
          <a:ext cx="3641462" cy="1280160"/>
        </p:xfrm>
        <a:graphic>
          <a:graphicData uri="http://schemas.openxmlformats.org/drawingml/2006/table">
            <a:tbl>
              <a:tblPr firstRow="1" bandRow="1">
                <a:tableStyleId>{69CF1AB2-1976-4502-BF36-3FF5EA218861}</a:tableStyleId>
              </a:tblPr>
              <a:tblGrid>
                <a:gridCol w="3641462">
                  <a:extLst>
                    <a:ext uri="{9D8B030D-6E8A-4147-A177-3AD203B41FA5}">
                      <a16:colId xmlns:a16="http://schemas.microsoft.com/office/drawing/2014/main" val="868264713"/>
                    </a:ext>
                  </a:extLst>
                </a:gridCol>
              </a:tblGrid>
              <a:tr h="296773">
                <a:tc>
                  <a:txBody>
                    <a:bodyPr/>
                    <a:lstStyle/>
                    <a:p>
                      <a:pPr algn="ctr"/>
                      <a:r>
                        <a:rPr lang="en-US" dirty="0" err="1">
                          <a:ln w="0"/>
                          <a:latin typeface="+mn-lt"/>
                        </a:rPr>
                        <a:t>Romosozumab</a:t>
                      </a:r>
                      <a:r>
                        <a:rPr lang="en-US" sz="1800" dirty="0">
                          <a:latin typeface="+mn-lt"/>
                        </a:rPr>
                        <a:t> (SQ monthly)</a:t>
                      </a:r>
                    </a:p>
                    <a:p>
                      <a:pPr algn="ctr"/>
                      <a:r>
                        <a:rPr lang="en-US" dirty="0">
                          <a:latin typeface="+mn-lt"/>
                        </a:rPr>
                        <a:t>Teriparatide (SQ daily)</a:t>
                      </a:r>
                      <a:endParaRPr lang="en-US" sz="1800" dirty="0">
                        <a:latin typeface="+mn-lt"/>
                      </a:endParaRPr>
                    </a:p>
                  </a:txBody>
                  <a:tcPr/>
                </a:tc>
                <a:extLst>
                  <a:ext uri="{0D108BD9-81ED-4DB2-BD59-A6C34878D82A}">
                    <a16:rowId xmlns:a16="http://schemas.microsoft.com/office/drawing/2014/main" val="213225059"/>
                  </a:ext>
                </a:extLst>
              </a:tr>
              <a:tr h="304894">
                <a:tc>
                  <a:txBody>
                    <a:bodyPr/>
                    <a:lstStyle/>
                    <a:p>
                      <a:pPr algn="ctr"/>
                      <a:r>
                        <a:rPr lang="en-US" sz="1800" dirty="0">
                          <a:latin typeface="+mn-lt"/>
                        </a:rPr>
                        <a:t>3</a:t>
                      </a:r>
                      <a:r>
                        <a:rPr lang="en-US" sz="1800" baseline="30000" dirty="0">
                          <a:latin typeface="+mn-lt"/>
                        </a:rPr>
                        <a:t>rd</a:t>
                      </a:r>
                      <a:r>
                        <a:rPr lang="en-US" sz="1800" dirty="0">
                          <a:latin typeface="+mn-lt"/>
                        </a:rPr>
                        <a:t> line; severe osteoporosis (T &lt; -3) or T &lt; -2.5 + fragility fracture</a:t>
                      </a:r>
                    </a:p>
                  </a:txBody>
                  <a:tcPr/>
                </a:tc>
                <a:extLst>
                  <a:ext uri="{0D108BD9-81ED-4DB2-BD59-A6C34878D82A}">
                    <a16:rowId xmlns:a16="http://schemas.microsoft.com/office/drawing/2014/main" val="1908691472"/>
                  </a:ext>
                </a:extLst>
              </a:tr>
            </a:tbl>
          </a:graphicData>
        </a:graphic>
      </p:graphicFrame>
      <p:sp>
        <p:nvSpPr>
          <p:cNvPr id="166" name="sub-q 1 button">
            <a:hlinkClick r:id="rId12" action="ppaction://hlinksldjump"/>
            <a:extLst>
              <a:ext uri="{FF2B5EF4-FFF2-40B4-BE49-F238E27FC236}">
                <a16:creationId xmlns:a16="http://schemas.microsoft.com/office/drawing/2014/main" id="{921760BA-984C-4D6A-9A1A-3A2453FE9F96}"/>
              </a:ext>
            </a:extLst>
          </p:cNvPr>
          <p:cNvSpPr txBox="1"/>
          <p:nvPr/>
        </p:nvSpPr>
        <p:spPr>
          <a:xfrm>
            <a:off x="8071342" y="4060720"/>
            <a:ext cx="1198930" cy="442674"/>
          </a:xfrm>
          <a:prstGeom prst="roundRect">
            <a:avLst/>
          </a:prstGeom>
          <a:ln w="38100">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a:solidFill>
                  <a:schemeClr val="tx1"/>
                </a:solidFill>
              </a:rPr>
              <a:t>SERMs </a:t>
            </a:r>
          </a:p>
        </p:txBody>
      </p:sp>
      <p:pic>
        <p:nvPicPr>
          <p:cNvPr id="167" name="Graphic 166" descr="Cursor with solid fill">
            <a:extLst>
              <a:ext uri="{FF2B5EF4-FFF2-40B4-BE49-F238E27FC236}">
                <a16:creationId xmlns:a16="http://schemas.microsoft.com/office/drawing/2014/main" id="{0BD50C15-AB2D-40EA-9DAC-8B4170183CE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161696" y="4342182"/>
            <a:ext cx="301752" cy="301752"/>
          </a:xfrm>
          <a:prstGeom prst="rect">
            <a:avLst/>
          </a:prstGeom>
        </p:spPr>
      </p:pic>
      <p:sp>
        <p:nvSpPr>
          <p:cNvPr id="168" name="Question 2">
            <a:hlinkClick r:id="rId13" action="ppaction://hlinksldjump"/>
            <a:extLst>
              <a:ext uri="{FF2B5EF4-FFF2-40B4-BE49-F238E27FC236}">
                <a16:creationId xmlns:a16="http://schemas.microsoft.com/office/drawing/2014/main" id="{0DA29645-DDB9-4943-A6B8-3F4A43C454B4}"/>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169" name="Graphic 168" descr="Cursor with solid fill">
            <a:extLst>
              <a:ext uri="{FF2B5EF4-FFF2-40B4-BE49-F238E27FC236}">
                <a16:creationId xmlns:a16="http://schemas.microsoft.com/office/drawing/2014/main" id="{5A0579E5-AEE3-4ED5-92F5-4982A70E152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452702"/>
            <a:ext cx="301752" cy="301752"/>
          </a:xfrm>
          <a:prstGeom prst="rect">
            <a:avLst/>
          </a:prstGeom>
        </p:spPr>
      </p:pic>
      <p:sp>
        <p:nvSpPr>
          <p:cNvPr id="170" name="Question 2">
            <a:hlinkClick r:id="rId14" action="ppaction://hlinksldjump"/>
            <a:extLst>
              <a:ext uri="{FF2B5EF4-FFF2-40B4-BE49-F238E27FC236}">
                <a16:creationId xmlns:a16="http://schemas.microsoft.com/office/drawing/2014/main" id="{6CC67D18-38AD-49C3-AD3F-87C37098FA05}"/>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171" name="Graphic 170" descr="Cursor with solid fill">
            <a:extLst>
              <a:ext uri="{FF2B5EF4-FFF2-40B4-BE49-F238E27FC236}">
                <a16:creationId xmlns:a16="http://schemas.microsoft.com/office/drawing/2014/main" id="{FB74FBCB-0B1E-4696-A92C-16CAE5EF109F}"/>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1569162"/>
            <a:ext cx="301752" cy="301752"/>
          </a:xfrm>
          <a:prstGeom prst="rect">
            <a:avLst/>
          </a:prstGeom>
        </p:spPr>
      </p:pic>
      <p:sp>
        <p:nvSpPr>
          <p:cNvPr id="172" name="Question 2">
            <a:hlinkClick r:id="rId15" action="ppaction://hlinksldjump"/>
            <a:extLst>
              <a:ext uri="{FF2B5EF4-FFF2-40B4-BE49-F238E27FC236}">
                <a16:creationId xmlns:a16="http://schemas.microsoft.com/office/drawing/2014/main" id="{D50B0282-A56C-40CB-8AC6-0F9D07D7234F}"/>
              </a:ext>
            </a:extLst>
          </p:cNvPr>
          <p:cNvSpPr txBox="1"/>
          <p:nvPr/>
        </p:nvSpPr>
        <p:spPr>
          <a:xfrm>
            <a:off x="183859" y="1901291"/>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Treatment</a:t>
            </a:r>
          </a:p>
        </p:txBody>
      </p:sp>
      <p:sp>
        <p:nvSpPr>
          <p:cNvPr id="173" name="Cases">
            <a:hlinkClick r:id="rId16" action="ppaction://hlinksldjump"/>
            <a:extLst>
              <a:ext uri="{FF2B5EF4-FFF2-40B4-BE49-F238E27FC236}">
                <a16:creationId xmlns:a16="http://schemas.microsoft.com/office/drawing/2014/main" id="{5AE6672F-4F82-45B0-A776-096FC9B4D2B2}"/>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174" name="Graphic 173" descr="Cursor with solid fill">
            <a:extLst>
              <a:ext uri="{FF2B5EF4-FFF2-40B4-BE49-F238E27FC236}">
                <a16:creationId xmlns:a16="http://schemas.microsoft.com/office/drawing/2014/main" id="{A45A3815-AFD3-4DDF-BA72-56EC55031BD9}"/>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3329280"/>
            <a:ext cx="301752" cy="301752"/>
          </a:xfrm>
          <a:prstGeom prst="rect">
            <a:avLst/>
          </a:prstGeom>
        </p:spPr>
      </p:pic>
      <p:sp>
        <p:nvSpPr>
          <p:cNvPr id="175" name="Question 2">
            <a:hlinkClick r:id="rId17" action="ppaction://hlinksldjump"/>
            <a:extLst>
              <a:ext uri="{FF2B5EF4-FFF2-40B4-BE49-F238E27FC236}">
                <a16:creationId xmlns:a16="http://schemas.microsoft.com/office/drawing/2014/main" id="{08242DC3-6158-462E-9BEC-775EFD20CC19}"/>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176" name="Graphic 175" descr="Cursor with solid fill">
            <a:extLst>
              <a:ext uri="{FF2B5EF4-FFF2-40B4-BE49-F238E27FC236}">
                <a16:creationId xmlns:a16="http://schemas.microsoft.com/office/drawing/2014/main" id="{3822BB09-2421-4375-AC65-FCF2E470A3C5}"/>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1022277"/>
            <a:ext cx="301752" cy="301752"/>
          </a:xfrm>
          <a:prstGeom prst="rect">
            <a:avLst/>
          </a:prstGeom>
        </p:spPr>
      </p:pic>
      <p:cxnSp>
        <p:nvCxnSpPr>
          <p:cNvPr id="178" name="Connector: Elbow 177">
            <a:extLst>
              <a:ext uri="{FF2B5EF4-FFF2-40B4-BE49-F238E27FC236}">
                <a16:creationId xmlns:a16="http://schemas.microsoft.com/office/drawing/2014/main" id="{8D4EDC07-AE17-4718-9656-80FA8F7C82C9}"/>
              </a:ext>
            </a:extLst>
          </p:cNvPr>
          <p:cNvCxnSpPr>
            <a:cxnSpLocks/>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50" name="TextBox 49">
            <a:hlinkClick r:id="rId18" action="ppaction://hlinksldjump"/>
            <a:extLst>
              <a:ext uri="{FF2B5EF4-FFF2-40B4-BE49-F238E27FC236}">
                <a16:creationId xmlns:a16="http://schemas.microsoft.com/office/drawing/2014/main" id="{BA7E98EE-F272-477F-9DE6-AF74755FFB29}"/>
              </a:ext>
            </a:extLst>
          </p:cNvPr>
          <p:cNvSpPr txBox="1"/>
          <p:nvPr/>
        </p:nvSpPr>
        <p:spPr>
          <a:xfrm>
            <a:off x="5397268" y="4060720"/>
            <a:ext cx="1850764" cy="442674"/>
          </a:xfrm>
          <a:prstGeom prst="roundRect">
            <a:avLst/>
          </a:prstGeom>
          <a:solidFill>
            <a:schemeClr val="bg1"/>
          </a:solidFill>
          <a:ln w="38100" cap="rnd">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000" dirty="0"/>
              <a:t>Denosumab</a:t>
            </a:r>
          </a:p>
        </p:txBody>
      </p:sp>
      <p:pic>
        <p:nvPicPr>
          <p:cNvPr id="51" name="Graphic 50" descr="Cursor with solid fill">
            <a:extLst>
              <a:ext uri="{FF2B5EF4-FFF2-40B4-BE49-F238E27FC236}">
                <a16:creationId xmlns:a16="http://schemas.microsoft.com/office/drawing/2014/main" id="{C984B17F-6E72-49C4-9D89-2126A448A865}"/>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14097" y="4352949"/>
            <a:ext cx="301752" cy="301752"/>
          </a:xfrm>
          <a:prstGeom prst="rect">
            <a:avLst/>
          </a:prstGeom>
        </p:spPr>
      </p:pic>
      <p:sp>
        <p:nvSpPr>
          <p:cNvPr id="4" name="Arc 3">
            <a:extLst>
              <a:ext uri="{FF2B5EF4-FFF2-40B4-BE49-F238E27FC236}">
                <a16:creationId xmlns:a16="http://schemas.microsoft.com/office/drawing/2014/main" id="{F33FCF30-FBAD-44E3-95EB-09B68FCB990B}"/>
              </a:ext>
            </a:extLst>
          </p:cNvPr>
          <p:cNvSpPr/>
          <p:nvPr/>
        </p:nvSpPr>
        <p:spPr>
          <a:xfrm rot="5961251">
            <a:off x="9162425" y="1843816"/>
            <a:ext cx="914400" cy="914400"/>
          </a:xfrm>
          <a:prstGeom prst="arc">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52" name="Question 2">
            <a:hlinkClick r:id="rId19" action="ppaction://hlinksldjump"/>
            <a:extLst>
              <a:ext uri="{FF2B5EF4-FFF2-40B4-BE49-F238E27FC236}">
                <a16:creationId xmlns:a16="http://schemas.microsoft.com/office/drawing/2014/main" id="{5768313D-0A1A-4160-935E-226873B42C80}"/>
              </a:ext>
            </a:extLst>
          </p:cNvPr>
          <p:cNvSpPr txBox="1"/>
          <p:nvPr/>
        </p:nvSpPr>
        <p:spPr>
          <a:xfrm>
            <a:off x="464646" y="2461746"/>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Algorithm</a:t>
            </a:r>
          </a:p>
        </p:txBody>
      </p:sp>
    </p:spTree>
    <p:extLst>
      <p:ext uri="{BB962C8B-B14F-4D97-AF65-F5344CB8AC3E}">
        <p14:creationId xmlns:p14="http://schemas.microsoft.com/office/powerpoint/2010/main" val="126338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 name="Table 122">
            <a:extLst>
              <a:ext uri="{FF2B5EF4-FFF2-40B4-BE49-F238E27FC236}">
                <a16:creationId xmlns:a16="http://schemas.microsoft.com/office/drawing/2014/main" id="{1687BB6B-B1A9-4CC6-AE35-B5A93B65BB5E}"/>
              </a:ext>
            </a:extLst>
          </p:cNvPr>
          <p:cNvGraphicFramePr>
            <a:graphicFrameLocks noGrp="1"/>
          </p:cNvGraphicFramePr>
          <p:nvPr>
            <p:extLst>
              <p:ext uri="{D42A27DB-BD31-4B8C-83A1-F6EECF244321}">
                <p14:modId xmlns:p14="http://schemas.microsoft.com/office/powerpoint/2010/main" val="997935994"/>
              </p:ext>
            </p:extLst>
          </p:nvPr>
        </p:nvGraphicFramePr>
        <p:xfrm>
          <a:off x="4089400" y="4729444"/>
          <a:ext cx="7763529" cy="1920240"/>
        </p:xfrm>
        <a:graphic>
          <a:graphicData uri="http://schemas.openxmlformats.org/drawingml/2006/table">
            <a:tbl>
              <a:tblPr bandRow="1">
                <a:tableStyleId>{93296810-A885-4BE3-A3E7-6D5BEEA58F35}</a:tableStyleId>
              </a:tblPr>
              <a:tblGrid>
                <a:gridCol w="7763529">
                  <a:extLst>
                    <a:ext uri="{9D8B030D-6E8A-4147-A177-3AD203B41FA5}">
                      <a16:colId xmlns:a16="http://schemas.microsoft.com/office/drawing/2014/main" val="3276535554"/>
                    </a:ext>
                  </a:extLst>
                </a:gridCol>
              </a:tblGrid>
              <a:tr h="331391">
                <a:tc>
                  <a:txBody>
                    <a:bodyPr/>
                    <a:lstStyle/>
                    <a:p>
                      <a:r>
                        <a:rPr lang="en-US" sz="1800" b="1" dirty="0">
                          <a:latin typeface="+mn-lt"/>
                        </a:rPr>
                        <a:t>Raloxifene/</a:t>
                      </a:r>
                      <a:r>
                        <a:rPr lang="en-US" sz="1800" b="1" dirty="0" err="1">
                          <a:latin typeface="+mn-lt"/>
                        </a:rPr>
                        <a:t>Evista</a:t>
                      </a:r>
                      <a:r>
                        <a:rPr lang="en-US" sz="1800" b="1" dirty="0">
                          <a:latin typeface="+mn-lt"/>
                        </a:rPr>
                        <a:t> (PO 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184912479"/>
                  </a:ext>
                </a:extLst>
              </a:tr>
              <a:tr h="331391">
                <a:tc>
                  <a:txBody>
                    <a:bodyPr/>
                    <a:lstStyle/>
                    <a:p>
                      <a:pPr marL="177800" indent="-177800">
                        <a:buFont typeface="Arial" panose="020B0604020202020204" pitchFamily="34" charset="0"/>
                        <a:buChar char="•"/>
                      </a:pPr>
                      <a:r>
                        <a:rPr lang="en-US" sz="1800" dirty="0">
                          <a:latin typeface="+mn-lt"/>
                        </a:rPr>
                        <a:t>Rarely used, typically 5 year duration</a:t>
                      </a:r>
                    </a:p>
                    <a:p>
                      <a:pPr marL="177800" indent="-177800">
                        <a:buFont typeface="Arial" panose="020B0604020202020204" pitchFamily="34" charset="0"/>
                        <a:buChar char="•"/>
                      </a:pPr>
                      <a:r>
                        <a:rPr lang="en-US" sz="1800" dirty="0">
                          <a:latin typeface="+mn-lt"/>
                        </a:rPr>
                        <a:t>Selective estrogen receptor modifier</a:t>
                      </a:r>
                    </a:p>
                    <a:p>
                      <a:pPr marL="177800" indent="-177800">
                        <a:buFont typeface="Arial" panose="020B0604020202020204" pitchFamily="34" charset="0"/>
                        <a:buChar char="•"/>
                      </a:pPr>
                      <a:r>
                        <a:rPr lang="en-US" sz="1800" dirty="0">
                          <a:latin typeface="+mn-lt"/>
                        </a:rPr>
                        <a:t>Consider in post-menopausal women who can’t take bisphosphonate/ denosumab and/or high risk for breast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206212467"/>
                  </a:ext>
                </a:extLst>
              </a:tr>
              <a:tr h="0">
                <a:tc>
                  <a:txBody>
                    <a:bodyPr/>
                    <a:lstStyle/>
                    <a:p>
                      <a:r>
                        <a:rPr lang="en-US" sz="1800" i="1" dirty="0">
                          <a:latin typeface="+mn-lt"/>
                        </a:rPr>
                        <a:t>Adverse effects</a:t>
                      </a:r>
                      <a:r>
                        <a:rPr lang="en-US" sz="1800" dirty="0">
                          <a:latin typeface="+mn-lt"/>
                        </a:rPr>
                        <a:t>: ↑ risk of DVT, hot flashes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029305"/>
                  </a:ext>
                </a:extLst>
              </a:tr>
            </a:tbl>
          </a:graphicData>
        </a:graphic>
      </p:graphicFrame>
      <p:grpSp>
        <p:nvGrpSpPr>
          <p:cNvPr id="62" name="Group 61">
            <a:extLst>
              <a:ext uri="{FF2B5EF4-FFF2-40B4-BE49-F238E27FC236}">
                <a16:creationId xmlns:a16="http://schemas.microsoft.com/office/drawing/2014/main" id="{76687AF0-D997-42B8-B3A4-D2B8888359B2}"/>
              </a:ext>
            </a:extLst>
          </p:cNvPr>
          <p:cNvGrpSpPr/>
          <p:nvPr/>
        </p:nvGrpSpPr>
        <p:grpSpPr>
          <a:xfrm rot="755332">
            <a:off x="8379654" y="2281533"/>
            <a:ext cx="1016540" cy="1005554"/>
            <a:chOff x="8411407" y="2167158"/>
            <a:chExt cx="1016540" cy="1005554"/>
          </a:xfrm>
        </p:grpSpPr>
        <p:pic>
          <p:nvPicPr>
            <p:cNvPr id="63" name="Picture 62" descr="Icon&#10;&#10;Description automatically generated">
              <a:extLst>
                <a:ext uri="{FF2B5EF4-FFF2-40B4-BE49-F238E27FC236}">
                  <a16:creationId xmlns:a16="http://schemas.microsoft.com/office/drawing/2014/main" id="{6E1BDA31-402D-4632-9D5E-E0D45DD38B1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6062450">
              <a:off x="8397579" y="2273559"/>
              <a:ext cx="912981" cy="885326"/>
            </a:xfrm>
            <a:prstGeom prst="rect">
              <a:avLst/>
            </a:prstGeom>
          </p:spPr>
        </p:pic>
        <p:grpSp>
          <p:nvGrpSpPr>
            <p:cNvPr id="66" name="Group 65">
              <a:extLst>
                <a:ext uri="{FF2B5EF4-FFF2-40B4-BE49-F238E27FC236}">
                  <a16:creationId xmlns:a16="http://schemas.microsoft.com/office/drawing/2014/main" id="{15352645-9F0F-4344-B977-5B808A89CECB}"/>
                </a:ext>
              </a:extLst>
            </p:cNvPr>
            <p:cNvGrpSpPr/>
            <p:nvPr/>
          </p:nvGrpSpPr>
          <p:grpSpPr>
            <a:xfrm rot="7212932">
              <a:off x="9220779" y="2893955"/>
              <a:ext cx="143971" cy="270365"/>
              <a:chOff x="8666284" y="1588867"/>
              <a:chExt cx="280183" cy="458121"/>
            </a:xfrm>
          </p:grpSpPr>
          <p:cxnSp>
            <p:nvCxnSpPr>
              <p:cNvPr id="85" name="Straight Connector 84">
                <a:extLst>
                  <a:ext uri="{FF2B5EF4-FFF2-40B4-BE49-F238E27FC236}">
                    <a16:creationId xmlns:a16="http://schemas.microsoft.com/office/drawing/2014/main" id="{AEFE09D9-78A5-4784-AC05-DD1F217934F2}"/>
                  </a:ext>
                </a:extLst>
              </p:cNvPr>
              <p:cNvCxnSpPr>
                <a:cxnSpLocks/>
              </p:cNvCxnSpPr>
              <p:nvPr/>
            </p:nvCxnSpPr>
            <p:spPr>
              <a:xfrm>
                <a:off x="8666284" y="1596683"/>
                <a:ext cx="138899"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F10960A-631E-4BDF-8963-3E05DF3CE8A3}"/>
                  </a:ext>
                </a:extLst>
              </p:cNvPr>
              <p:cNvCxnSpPr>
                <a:cxnSpLocks/>
              </p:cNvCxnSpPr>
              <p:nvPr/>
            </p:nvCxnSpPr>
            <p:spPr>
              <a:xfrm flipH="1">
                <a:off x="8805183" y="1588867"/>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B5DA19B-E54E-40A4-B22B-B5B1CA8C1CE4}"/>
                  </a:ext>
                </a:extLst>
              </p:cNvPr>
              <p:cNvCxnSpPr>
                <a:cxnSpLocks/>
              </p:cNvCxnSpPr>
              <p:nvPr/>
            </p:nvCxnSpPr>
            <p:spPr>
              <a:xfrm>
                <a:off x="8806375" y="1741267"/>
                <a:ext cx="0" cy="30572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7A296613-C47C-4034-B050-22262183812F}"/>
                </a:ext>
              </a:extLst>
            </p:cNvPr>
            <p:cNvGrpSpPr/>
            <p:nvPr/>
          </p:nvGrpSpPr>
          <p:grpSpPr>
            <a:xfrm rot="2323730">
              <a:off x="9152309" y="2167158"/>
              <a:ext cx="143971" cy="270366"/>
              <a:chOff x="7577684" y="2635155"/>
              <a:chExt cx="280184" cy="458123"/>
            </a:xfrm>
          </p:grpSpPr>
          <p:cxnSp>
            <p:nvCxnSpPr>
              <p:cNvPr id="68" name="Straight Connector 67">
                <a:extLst>
                  <a:ext uri="{FF2B5EF4-FFF2-40B4-BE49-F238E27FC236}">
                    <a16:creationId xmlns:a16="http://schemas.microsoft.com/office/drawing/2014/main" id="{6F29C227-E500-446A-B7DC-263BF1923DAC}"/>
                  </a:ext>
                </a:extLst>
              </p:cNvPr>
              <p:cNvCxnSpPr>
                <a:cxnSpLocks/>
              </p:cNvCxnSpPr>
              <p:nvPr/>
            </p:nvCxnSpPr>
            <p:spPr>
              <a:xfrm>
                <a:off x="7577684" y="2642970"/>
                <a:ext cx="138900" cy="176237"/>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AD83DBC-0DCD-4D21-BD70-4131E9F5CCBE}"/>
                  </a:ext>
                </a:extLst>
              </p:cNvPr>
              <p:cNvCxnSpPr>
                <a:cxnSpLocks/>
              </p:cNvCxnSpPr>
              <p:nvPr/>
            </p:nvCxnSpPr>
            <p:spPr>
              <a:xfrm flipH="1">
                <a:off x="7716584" y="2635155"/>
                <a:ext cx="141284" cy="1840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EE88F2-2032-4D53-A4AF-F51CE494F7DE}"/>
                  </a:ext>
                </a:extLst>
              </p:cNvPr>
              <p:cNvCxnSpPr>
                <a:cxnSpLocks/>
              </p:cNvCxnSpPr>
              <p:nvPr/>
            </p:nvCxnSpPr>
            <p:spPr>
              <a:xfrm>
                <a:off x="7717780" y="2787558"/>
                <a:ext cx="0" cy="30572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91" name="TextBox 90">
            <a:extLst>
              <a:ext uri="{FF2B5EF4-FFF2-40B4-BE49-F238E27FC236}">
                <a16:creationId xmlns:a16="http://schemas.microsoft.com/office/drawing/2014/main" id="{A8A1DBC1-258F-4722-A4A7-8BDF4F822065}"/>
              </a:ext>
            </a:extLst>
          </p:cNvPr>
          <p:cNvSpPr txBox="1"/>
          <p:nvPr/>
        </p:nvSpPr>
        <p:spPr>
          <a:xfrm>
            <a:off x="7832912" y="3288781"/>
            <a:ext cx="1467742" cy="677108"/>
          </a:xfrm>
          <a:prstGeom prst="rect">
            <a:avLst/>
          </a:prstGeom>
          <a:noFill/>
          <a:ln>
            <a:noFill/>
          </a:ln>
        </p:spPr>
        <p:txBody>
          <a:bodyPr wrap="square" rtlCol="0">
            <a:spAutoFit/>
          </a:bodyPr>
          <a:lstStyle/>
          <a:p>
            <a:pPr algn="ctr"/>
            <a:r>
              <a:rPr lang="en-US" sz="2000" dirty="0">
                <a:solidFill>
                  <a:schemeClr val="accent1"/>
                </a:solidFill>
              </a:rPr>
              <a:t>Osteoblast</a:t>
            </a:r>
          </a:p>
          <a:p>
            <a:pPr algn="ctr"/>
            <a:r>
              <a:rPr lang="en-US" dirty="0"/>
              <a:t>Builds bone </a:t>
            </a:r>
          </a:p>
        </p:txBody>
      </p:sp>
      <p:grpSp>
        <p:nvGrpSpPr>
          <p:cNvPr id="92" name="Group 91">
            <a:extLst>
              <a:ext uri="{FF2B5EF4-FFF2-40B4-BE49-F238E27FC236}">
                <a16:creationId xmlns:a16="http://schemas.microsoft.com/office/drawing/2014/main" id="{8DB0B685-436A-43E2-97CF-7D3920F03270}"/>
              </a:ext>
            </a:extLst>
          </p:cNvPr>
          <p:cNvGrpSpPr/>
          <p:nvPr/>
        </p:nvGrpSpPr>
        <p:grpSpPr>
          <a:xfrm rot="14540414">
            <a:off x="5588908" y="2320055"/>
            <a:ext cx="1230198" cy="1253677"/>
            <a:chOff x="5048910" y="3439947"/>
            <a:chExt cx="1230198" cy="1253677"/>
          </a:xfrm>
        </p:grpSpPr>
        <p:pic>
          <p:nvPicPr>
            <p:cNvPr id="93" name="Picture 92" descr="Bubble chart&#10;&#10;Description automatically generated">
              <a:extLst>
                <a:ext uri="{FF2B5EF4-FFF2-40B4-BE49-F238E27FC236}">
                  <a16:creationId xmlns:a16="http://schemas.microsoft.com/office/drawing/2014/main" id="{DA5BBEE1-6E85-44D1-8597-B08BED8CD3D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811283">
              <a:off x="5048910" y="3819364"/>
              <a:ext cx="1076013" cy="874260"/>
            </a:xfrm>
            <a:prstGeom prst="rect">
              <a:avLst/>
            </a:prstGeom>
          </p:spPr>
        </p:pic>
        <p:grpSp>
          <p:nvGrpSpPr>
            <p:cNvPr id="94" name="Group 93">
              <a:extLst>
                <a:ext uri="{FF2B5EF4-FFF2-40B4-BE49-F238E27FC236}">
                  <a16:creationId xmlns:a16="http://schemas.microsoft.com/office/drawing/2014/main" id="{3D8612D8-70B4-4629-B909-C35B33EEB89F}"/>
                </a:ext>
              </a:extLst>
            </p:cNvPr>
            <p:cNvGrpSpPr/>
            <p:nvPr/>
          </p:nvGrpSpPr>
          <p:grpSpPr>
            <a:xfrm rot="2555858">
              <a:off x="5999672" y="3825511"/>
              <a:ext cx="143971" cy="270365"/>
              <a:chOff x="8666284" y="1588867"/>
              <a:chExt cx="280183" cy="458121"/>
            </a:xfrm>
          </p:grpSpPr>
          <p:cxnSp>
            <p:nvCxnSpPr>
              <p:cNvPr id="135" name="Straight Connector 134">
                <a:extLst>
                  <a:ext uri="{FF2B5EF4-FFF2-40B4-BE49-F238E27FC236}">
                    <a16:creationId xmlns:a16="http://schemas.microsoft.com/office/drawing/2014/main" id="{219BC538-5BCB-4D34-B523-B1CB6815F948}"/>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1DAFFDD-9A68-4265-80BE-A26B320B5AF6}"/>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3204354-BF20-49A3-8EA5-8B218224BAC5}"/>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9DA04C9E-B4E8-43D0-8251-9742FA80A227}"/>
                </a:ext>
              </a:extLst>
            </p:cNvPr>
            <p:cNvGrpSpPr/>
            <p:nvPr/>
          </p:nvGrpSpPr>
          <p:grpSpPr>
            <a:xfrm>
              <a:off x="5537474" y="3584124"/>
              <a:ext cx="143971" cy="270365"/>
              <a:chOff x="8666284" y="1588867"/>
              <a:chExt cx="280183" cy="458121"/>
            </a:xfrm>
          </p:grpSpPr>
          <p:cxnSp>
            <p:nvCxnSpPr>
              <p:cNvPr id="124" name="Straight Connector 123">
                <a:extLst>
                  <a:ext uri="{FF2B5EF4-FFF2-40B4-BE49-F238E27FC236}">
                    <a16:creationId xmlns:a16="http://schemas.microsoft.com/office/drawing/2014/main" id="{271312D8-44AD-4D60-8B1A-F355D520B0E5}"/>
                  </a:ext>
                </a:extLst>
              </p:cNvPr>
              <p:cNvCxnSpPr>
                <a:cxnSpLocks/>
              </p:cNvCxnSpPr>
              <p:nvPr/>
            </p:nvCxnSpPr>
            <p:spPr>
              <a:xfrm>
                <a:off x="8666284" y="1596683"/>
                <a:ext cx="138899" cy="17623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1986394-37E7-4072-9288-5E81C6CA6009}"/>
                  </a:ext>
                </a:extLst>
              </p:cNvPr>
              <p:cNvCxnSpPr>
                <a:cxnSpLocks/>
              </p:cNvCxnSpPr>
              <p:nvPr/>
            </p:nvCxnSpPr>
            <p:spPr>
              <a:xfrm flipH="1">
                <a:off x="8805183" y="1588867"/>
                <a:ext cx="141284" cy="1840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E646719-7F9B-47F6-BB6D-6356110692BA}"/>
                  </a:ext>
                </a:extLst>
              </p:cNvPr>
              <p:cNvCxnSpPr>
                <a:cxnSpLocks/>
              </p:cNvCxnSpPr>
              <p:nvPr/>
            </p:nvCxnSpPr>
            <p:spPr>
              <a:xfrm>
                <a:off x="8806375" y="1741267"/>
                <a:ext cx="0" cy="305721"/>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96" name="Oval 95">
              <a:extLst>
                <a:ext uri="{FF2B5EF4-FFF2-40B4-BE49-F238E27FC236}">
                  <a16:creationId xmlns:a16="http://schemas.microsoft.com/office/drawing/2014/main" id="{F584B454-023B-45EA-9B28-D7D1F4ED34C8}"/>
                </a:ext>
              </a:extLst>
            </p:cNvPr>
            <p:cNvSpPr>
              <a:spLocks noChangeAspect="1"/>
            </p:cNvSpPr>
            <p:nvPr/>
          </p:nvSpPr>
          <p:spPr>
            <a:xfrm>
              <a:off x="5555405" y="3439947"/>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08" name="Oval 107">
              <a:extLst>
                <a:ext uri="{FF2B5EF4-FFF2-40B4-BE49-F238E27FC236}">
                  <a16:creationId xmlns:a16="http://schemas.microsoft.com/office/drawing/2014/main" id="{E6814D5B-0581-4BDD-B1A4-292A5A36A9ED}"/>
                </a:ext>
              </a:extLst>
            </p:cNvPr>
            <p:cNvSpPr>
              <a:spLocks noChangeAspect="1"/>
            </p:cNvSpPr>
            <p:nvPr/>
          </p:nvSpPr>
          <p:spPr>
            <a:xfrm>
              <a:off x="6122597" y="3704455"/>
              <a:ext cx="156511" cy="1708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grpSp>
      <p:sp>
        <p:nvSpPr>
          <p:cNvPr id="143" name="TextBox 142">
            <a:extLst>
              <a:ext uri="{FF2B5EF4-FFF2-40B4-BE49-F238E27FC236}">
                <a16:creationId xmlns:a16="http://schemas.microsoft.com/office/drawing/2014/main" id="{7D4F78FF-E1C0-4F3B-A771-3BA2F244613B}"/>
              </a:ext>
            </a:extLst>
          </p:cNvPr>
          <p:cNvSpPr txBox="1"/>
          <p:nvPr/>
        </p:nvSpPr>
        <p:spPr>
          <a:xfrm>
            <a:off x="5834078" y="1682126"/>
            <a:ext cx="1460272" cy="677108"/>
          </a:xfrm>
          <a:prstGeom prst="rect">
            <a:avLst/>
          </a:prstGeom>
          <a:noFill/>
        </p:spPr>
        <p:txBody>
          <a:bodyPr wrap="none" rtlCol="0">
            <a:spAutoFit/>
          </a:bodyPr>
          <a:lstStyle/>
          <a:p>
            <a:pPr algn="ctr"/>
            <a:r>
              <a:rPr lang="en-US" sz="2000" dirty="0">
                <a:solidFill>
                  <a:schemeClr val="accent2"/>
                </a:solidFill>
              </a:rPr>
              <a:t>Osteoclast</a:t>
            </a:r>
          </a:p>
          <a:p>
            <a:pPr algn="ctr"/>
            <a:r>
              <a:rPr lang="en-US" dirty="0"/>
              <a:t>Resorbs Bone</a:t>
            </a:r>
          </a:p>
        </p:txBody>
      </p:sp>
      <p:sp>
        <p:nvSpPr>
          <p:cNvPr id="144" name="TextBox 143">
            <a:hlinkClick r:id="rId6" action="ppaction://hlinksldjump"/>
            <a:extLst>
              <a:ext uri="{FF2B5EF4-FFF2-40B4-BE49-F238E27FC236}">
                <a16:creationId xmlns:a16="http://schemas.microsoft.com/office/drawing/2014/main" id="{50EB83D9-6AB6-4F62-8CCB-D178A87B5BFF}"/>
              </a:ext>
            </a:extLst>
          </p:cNvPr>
          <p:cNvSpPr txBox="1"/>
          <p:nvPr/>
        </p:nvSpPr>
        <p:spPr>
          <a:xfrm>
            <a:off x="10553773" y="2649032"/>
            <a:ext cx="1343937" cy="442674"/>
          </a:xfrm>
          <a:prstGeom prst="roundRect">
            <a:avLst/>
          </a:prstGeom>
          <a:solidFill>
            <a:schemeClr val="bg1"/>
          </a:solidFill>
          <a:ln w="38100" cap="rnd">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2000" dirty="0"/>
              <a:t>Anabolics</a:t>
            </a:r>
          </a:p>
        </p:txBody>
      </p:sp>
      <p:pic>
        <p:nvPicPr>
          <p:cNvPr id="145" name="Picture 144" descr="A picture containing text&#10;&#10;Description automatically generated">
            <a:extLst>
              <a:ext uri="{FF2B5EF4-FFF2-40B4-BE49-F238E27FC236}">
                <a16:creationId xmlns:a16="http://schemas.microsoft.com/office/drawing/2014/main" id="{9F63FB8C-79EA-4D7C-8F0C-C2A096BEBEF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25115" r="23132"/>
          <a:stretch/>
        </p:blipFill>
        <p:spPr>
          <a:xfrm>
            <a:off x="6673699" y="1901291"/>
            <a:ext cx="1964169" cy="2656705"/>
          </a:xfrm>
          <a:prstGeom prst="rect">
            <a:avLst/>
          </a:prstGeom>
        </p:spPr>
      </p:pic>
      <p:pic>
        <p:nvPicPr>
          <p:cNvPr id="146" name="Graphic 145" descr="Cursor with solid fill">
            <a:extLst>
              <a:ext uri="{FF2B5EF4-FFF2-40B4-BE49-F238E27FC236}">
                <a16:creationId xmlns:a16="http://schemas.microsoft.com/office/drawing/2014/main" id="{7BEFA479-EA60-4BFB-9814-3DEC42F8A420}"/>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789134" y="2942381"/>
            <a:ext cx="301752" cy="301752"/>
          </a:xfrm>
          <a:prstGeom prst="rect">
            <a:avLst/>
          </a:prstGeom>
        </p:spPr>
      </p:pic>
      <p:sp>
        <p:nvSpPr>
          <p:cNvPr id="148" name="sub-q 1 button">
            <a:hlinkClick r:id="rId10" action="ppaction://hlinksldjump"/>
            <a:extLst>
              <a:ext uri="{FF2B5EF4-FFF2-40B4-BE49-F238E27FC236}">
                <a16:creationId xmlns:a16="http://schemas.microsoft.com/office/drawing/2014/main" id="{68D0F5D0-00B4-42AB-9937-F54403C66027}"/>
              </a:ext>
            </a:extLst>
          </p:cNvPr>
          <p:cNvSpPr txBox="1"/>
          <p:nvPr/>
        </p:nvSpPr>
        <p:spPr>
          <a:xfrm>
            <a:off x="8052438" y="4060720"/>
            <a:ext cx="1198930" cy="442674"/>
          </a:xfrm>
          <a:prstGeom prst="roundRect">
            <a:avLst/>
          </a:prstGeom>
          <a:solidFill>
            <a:schemeClr val="accent6"/>
          </a:solidFill>
          <a:ln w="38100">
            <a:solidFill>
              <a:schemeClr val="accent6"/>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a:solidFill>
                  <a:schemeClr val="bg1"/>
                </a:solidFill>
              </a:rPr>
              <a:t>SERMs </a:t>
            </a:r>
          </a:p>
        </p:txBody>
      </p:sp>
      <p:sp>
        <p:nvSpPr>
          <p:cNvPr id="150" name="TextBox 149">
            <a:hlinkClick r:id="rId11" action="ppaction://hlinksldjump"/>
            <a:extLst>
              <a:ext uri="{FF2B5EF4-FFF2-40B4-BE49-F238E27FC236}">
                <a16:creationId xmlns:a16="http://schemas.microsoft.com/office/drawing/2014/main" id="{E90D3FF2-ABE9-4275-8ADA-38372E352A4E}"/>
              </a:ext>
            </a:extLst>
          </p:cNvPr>
          <p:cNvSpPr txBox="1"/>
          <p:nvPr/>
        </p:nvSpPr>
        <p:spPr>
          <a:xfrm>
            <a:off x="3149600" y="1063944"/>
            <a:ext cx="1990253" cy="442674"/>
          </a:xfrm>
          <a:prstGeom prst="roundRect">
            <a:avLst/>
          </a:prstGeom>
          <a:solidFill>
            <a:schemeClr val="bg1"/>
          </a:solidFill>
          <a:ln w="38100">
            <a:solidFill>
              <a:schemeClr val="accent2">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2000"/>
              <a:t>Bisphosphonate</a:t>
            </a:r>
          </a:p>
        </p:txBody>
      </p:sp>
      <p:pic>
        <p:nvPicPr>
          <p:cNvPr id="151" name="Graphic 150" descr="Cursor with solid fill">
            <a:extLst>
              <a:ext uri="{FF2B5EF4-FFF2-40B4-BE49-F238E27FC236}">
                <a16:creationId xmlns:a16="http://schemas.microsoft.com/office/drawing/2014/main" id="{C32D6E3F-65B8-42FB-AA40-7A15D5FEF57D}"/>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98772" y="1354223"/>
            <a:ext cx="301752" cy="301752"/>
          </a:xfrm>
          <a:prstGeom prst="rect">
            <a:avLst/>
          </a:prstGeom>
        </p:spPr>
      </p:pic>
      <p:sp>
        <p:nvSpPr>
          <p:cNvPr id="153" name="Primary interventions button">
            <a:hlinkClick r:id="rId12" action="ppaction://hlinksldjump"/>
            <a:extLst>
              <a:ext uri="{FF2B5EF4-FFF2-40B4-BE49-F238E27FC236}">
                <a16:creationId xmlns:a16="http://schemas.microsoft.com/office/drawing/2014/main" id="{EBBC42DC-9EF5-438D-AFD7-364734716057}"/>
              </a:ext>
            </a:extLst>
          </p:cNvPr>
          <p:cNvSpPr txBox="1"/>
          <p:nvPr/>
        </p:nvSpPr>
        <p:spPr>
          <a:xfrm>
            <a:off x="3567107" y="310507"/>
            <a:ext cx="2755543" cy="56237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Primary Interventions</a:t>
            </a:r>
          </a:p>
        </p:txBody>
      </p:sp>
      <p:pic>
        <p:nvPicPr>
          <p:cNvPr id="154" name="Graphic 153" descr="Cursor with solid fill">
            <a:extLst>
              <a:ext uri="{FF2B5EF4-FFF2-40B4-BE49-F238E27FC236}">
                <a16:creationId xmlns:a16="http://schemas.microsoft.com/office/drawing/2014/main" id="{41CAAD3D-5454-4EC2-BA1C-1D29FCD4FB3B}"/>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71774" y="722815"/>
            <a:ext cx="301752" cy="301752"/>
          </a:xfrm>
          <a:prstGeom prst="rect">
            <a:avLst/>
          </a:prstGeom>
        </p:spPr>
      </p:pic>
      <p:sp>
        <p:nvSpPr>
          <p:cNvPr id="155" name="Question 2">
            <a:hlinkClick r:id="rId13" action="ppaction://hlinksldjump"/>
            <a:extLst>
              <a:ext uri="{FF2B5EF4-FFF2-40B4-BE49-F238E27FC236}">
                <a16:creationId xmlns:a16="http://schemas.microsoft.com/office/drawing/2014/main" id="{7D807087-8085-4E4C-9ED5-41190ABB462C}"/>
              </a:ext>
            </a:extLst>
          </p:cNvPr>
          <p:cNvSpPr txBox="1"/>
          <p:nvPr/>
        </p:nvSpPr>
        <p:spPr>
          <a:xfrm>
            <a:off x="7507791" y="310508"/>
            <a:ext cx="2755543" cy="5623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chemeClr val="bg1"/>
                </a:solidFill>
              </a:rPr>
              <a:t>Targeted Therapies</a:t>
            </a:r>
          </a:p>
        </p:txBody>
      </p:sp>
      <p:sp>
        <p:nvSpPr>
          <p:cNvPr id="156" name="Question 2">
            <a:hlinkClick r:id="rId14" action="ppaction://hlinksldjump"/>
            <a:extLst>
              <a:ext uri="{FF2B5EF4-FFF2-40B4-BE49-F238E27FC236}">
                <a16:creationId xmlns:a16="http://schemas.microsoft.com/office/drawing/2014/main" id="{76FA4FC7-12EE-4E33-946A-2640FA361645}"/>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157" name="Graphic 156" descr="Cursor with solid fill">
            <a:extLst>
              <a:ext uri="{FF2B5EF4-FFF2-40B4-BE49-F238E27FC236}">
                <a16:creationId xmlns:a16="http://schemas.microsoft.com/office/drawing/2014/main" id="{003EA82F-A4BA-41AC-AFF3-F498F6C4F5D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452702"/>
            <a:ext cx="301752" cy="301752"/>
          </a:xfrm>
          <a:prstGeom prst="rect">
            <a:avLst/>
          </a:prstGeom>
        </p:spPr>
      </p:pic>
      <p:sp>
        <p:nvSpPr>
          <p:cNvPr id="158" name="Question 2">
            <a:hlinkClick r:id="rId15" action="ppaction://hlinksldjump"/>
            <a:extLst>
              <a:ext uri="{FF2B5EF4-FFF2-40B4-BE49-F238E27FC236}">
                <a16:creationId xmlns:a16="http://schemas.microsoft.com/office/drawing/2014/main" id="{01F4E5E5-12B1-4AF0-9945-98825F44B506}"/>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159" name="Graphic 158" descr="Cursor with solid fill">
            <a:extLst>
              <a:ext uri="{FF2B5EF4-FFF2-40B4-BE49-F238E27FC236}">
                <a16:creationId xmlns:a16="http://schemas.microsoft.com/office/drawing/2014/main" id="{782EA55F-8304-4585-B73C-18935DBC7C9F}"/>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1569162"/>
            <a:ext cx="301752" cy="301752"/>
          </a:xfrm>
          <a:prstGeom prst="rect">
            <a:avLst/>
          </a:prstGeom>
        </p:spPr>
      </p:pic>
      <p:sp>
        <p:nvSpPr>
          <p:cNvPr id="160" name="Question 2">
            <a:hlinkClick r:id="rId16" action="ppaction://hlinksldjump"/>
            <a:extLst>
              <a:ext uri="{FF2B5EF4-FFF2-40B4-BE49-F238E27FC236}">
                <a16:creationId xmlns:a16="http://schemas.microsoft.com/office/drawing/2014/main" id="{B1EFBF97-E6DC-4D5D-8243-16F827F4F156}"/>
              </a:ext>
            </a:extLst>
          </p:cNvPr>
          <p:cNvSpPr txBox="1"/>
          <p:nvPr/>
        </p:nvSpPr>
        <p:spPr>
          <a:xfrm>
            <a:off x="183859" y="1901291"/>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Treatment</a:t>
            </a:r>
          </a:p>
        </p:txBody>
      </p:sp>
      <p:sp>
        <p:nvSpPr>
          <p:cNvPr id="161" name="Cases">
            <a:hlinkClick r:id="rId17" action="ppaction://hlinksldjump"/>
            <a:extLst>
              <a:ext uri="{FF2B5EF4-FFF2-40B4-BE49-F238E27FC236}">
                <a16:creationId xmlns:a16="http://schemas.microsoft.com/office/drawing/2014/main" id="{986D0150-BD87-4E8D-83F3-EEFE551293B1}"/>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162" name="Graphic 161" descr="Cursor with solid fill">
            <a:extLst>
              <a:ext uri="{FF2B5EF4-FFF2-40B4-BE49-F238E27FC236}">
                <a16:creationId xmlns:a16="http://schemas.microsoft.com/office/drawing/2014/main" id="{FDC222E5-1F58-4495-BE12-2002B0FC53E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3329280"/>
            <a:ext cx="301752" cy="301752"/>
          </a:xfrm>
          <a:prstGeom prst="rect">
            <a:avLst/>
          </a:prstGeom>
        </p:spPr>
      </p:pic>
      <p:sp>
        <p:nvSpPr>
          <p:cNvPr id="163" name="Question 2">
            <a:hlinkClick r:id="rId18" action="ppaction://hlinksldjump"/>
            <a:extLst>
              <a:ext uri="{FF2B5EF4-FFF2-40B4-BE49-F238E27FC236}">
                <a16:creationId xmlns:a16="http://schemas.microsoft.com/office/drawing/2014/main" id="{D99AA5E5-FF8C-48DA-8AA2-C7E0D589725C}"/>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164" name="Graphic 163" descr="Cursor with solid fill">
            <a:extLst>
              <a:ext uri="{FF2B5EF4-FFF2-40B4-BE49-F238E27FC236}">
                <a16:creationId xmlns:a16="http://schemas.microsoft.com/office/drawing/2014/main" id="{49336338-9866-4816-B2F6-57F15A4DE4A8}"/>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1022277"/>
            <a:ext cx="301752" cy="301752"/>
          </a:xfrm>
          <a:prstGeom prst="rect">
            <a:avLst/>
          </a:prstGeom>
        </p:spPr>
      </p:pic>
      <p:sp>
        <p:nvSpPr>
          <p:cNvPr id="165" name="Question 2">
            <a:hlinkClick r:id="rId19" action="ppaction://hlinksldjump"/>
            <a:extLst>
              <a:ext uri="{FF2B5EF4-FFF2-40B4-BE49-F238E27FC236}">
                <a16:creationId xmlns:a16="http://schemas.microsoft.com/office/drawing/2014/main" id="{2AE347FD-5BFF-4FCD-8DBA-527E7413C1F8}"/>
              </a:ext>
            </a:extLst>
          </p:cNvPr>
          <p:cNvSpPr txBox="1"/>
          <p:nvPr/>
        </p:nvSpPr>
        <p:spPr>
          <a:xfrm>
            <a:off x="464646" y="2461746"/>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Algorithm</a:t>
            </a:r>
          </a:p>
        </p:txBody>
      </p:sp>
      <p:cxnSp>
        <p:nvCxnSpPr>
          <p:cNvPr id="166" name="Connector: Elbow 165">
            <a:extLst>
              <a:ext uri="{FF2B5EF4-FFF2-40B4-BE49-F238E27FC236}">
                <a16:creationId xmlns:a16="http://schemas.microsoft.com/office/drawing/2014/main" id="{E5751762-3665-4836-891A-3D8523B1373B}"/>
              </a:ext>
            </a:extLst>
          </p:cNvPr>
          <p:cNvCxnSpPr>
            <a:cxnSpLocks/>
            <a:endCxn id="165" idx="1"/>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67" name="TextBox 166">
            <a:extLst>
              <a:ext uri="{FF2B5EF4-FFF2-40B4-BE49-F238E27FC236}">
                <a16:creationId xmlns:a16="http://schemas.microsoft.com/office/drawing/2014/main" id="{51C157F3-911C-4A0B-82BD-C9E05E448311}"/>
              </a:ext>
            </a:extLst>
          </p:cNvPr>
          <p:cNvSpPr txBox="1"/>
          <p:nvPr/>
        </p:nvSpPr>
        <p:spPr>
          <a:xfrm>
            <a:off x="5672927" y="3277430"/>
            <a:ext cx="655950" cy="338554"/>
          </a:xfrm>
          <a:prstGeom prst="rect">
            <a:avLst/>
          </a:prstGeom>
          <a:noFill/>
        </p:spPr>
        <p:txBody>
          <a:bodyPr wrap="none" rtlCol="0">
            <a:spAutoFit/>
          </a:bodyPr>
          <a:lstStyle/>
          <a:p>
            <a:pPr algn="ctr"/>
            <a:r>
              <a:rPr lang="en-US" sz="1600" dirty="0"/>
              <a:t>RANK</a:t>
            </a:r>
          </a:p>
        </p:txBody>
      </p:sp>
      <p:sp>
        <p:nvSpPr>
          <p:cNvPr id="178" name="TextBox 177">
            <a:hlinkClick r:id="rId20" action="ppaction://hlinksldjump"/>
            <a:extLst>
              <a:ext uri="{FF2B5EF4-FFF2-40B4-BE49-F238E27FC236}">
                <a16:creationId xmlns:a16="http://schemas.microsoft.com/office/drawing/2014/main" id="{962FC4D2-98B4-48B3-B89F-53D216B8CBEF}"/>
              </a:ext>
            </a:extLst>
          </p:cNvPr>
          <p:cNvSpPr txBox="1"/>
          <p:nvPr/>
        </p:nvSpPr>
        <p:spPr>
          <a:xfrm>
            <a:off x="5397268" y="4060720"/>
            <a:ext cx="1850764" cy="442674"/>
          </a:xfrm>
          <a:prstGeom prst="roundRect">
            <a:avLst/>
          </a:prstGeom>
          <a:solidFill>
            <a:schemeClr val="bg1"/>
          </a:solidFill>
          <a:ln w="38100" cap="rnd">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US" sz="2000" dirty="0"/>
              <a:t>Denosumab</a:t>
            </a:r>
          </a:p>
        </p:txBody>
      </p:sp>
      <p:pic>
        <p:nvPicPr>
          <p:cNvPr id="179" name="Graphic 178" descr="Cursor with solid fill">
            <a:extLst>
              <a:ext uri="{FF2B5EF4-FFF2-40B4-BE49-F238E27FC236}">
                <a16:creationId xmlns:a16="http://schemas.microsoft.com/office/drawing/2014/main" id="{E764CC3C-C967-441D-BAE7-A441502E265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114097" y="4352949"/>
            <a:ext cx="301752" cy="301752"/>
          </a:xfrm>
          <a:prstGeom prst="rect">
            <a:avLst/>
          </a:prstGeom>
        </p:spPr>
      </p:pic>
    </p:spTree>
    <p:extLst>
      <p:ext uri="{BB962C8B-B14F-4D97-AF65-F5344CB8AC3E}">
        <p14:creationId xmlns:p14="http://schemas.microsoft.com/office/powerpoint/2010/main" val="3973623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Connector: Elbow 85">
            <a:extLst>
              <a:ext uri="{FF2B5EF4-FFF2-40B4-BE49-F238E27FC236}">
                <a16:creationId xmlns:a16="http://schemas.microsoft.com/office/drawing/2014/main" id="{15EC80A7-6F43-4C68-B0F3-2AC10E3B80F0}"/>
              </a:ext>
            </a:extLst>
          </p:cNvPr>
          <p:cNvCxnSpPr>
            <a:cxnSpLocks/>
            <a:stCxn id="121" idx="2"/>
            <a:endCxn id="73" idx="0"/>
          </p:cNvCxnSpPr>
          <p:nvPr/>
        </p:nvCxnSpPr>
        <p:spPr>
          <a:xfrm flipH="1">
            <a:off x="7038071" y="5631852"/>
            <a:ext cx="436" cy="2433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25DC0E1-F906-4AAF-8B74-962D969E6F4F}"/>
              </a:ext>
            </a:extLst>
          </p:cNvPr>
          <p:cNvSpPr txBox="1"/>
          <p:nvPr/>
        </p:nvSpPr>
        <p:spPr>
          <a:xfrm>
            <a:off x="5829293" y="135987"/>
            <a:ext cx="2857705" cy="707886"/>
          </a:xfrm>
          <a:prstGeom prst="rect">
            <a:avLst/>
          </a:prstGeom>
          <a:noFill/>
          <a:ln w="38100">
            <a:solidFill>
              <a:schemeClr val="tx1"/>
            </a:solidFill>
          </a:ln>
        </p:spPr>
        <p:txBody>
          <a:bodyPr wrap="none" rtlCol="0">
            <a:spAutoFit/>
          </a:bodyPr>
          <a:lstStyle/>
          <a:p>
            <a:r>
              <a:rPr lang="en-US" sz="2000" dirty="0"/>
              <a:t>1. Obtain </a:t>
            </a:r>
            <a:r>
              <a:rPr lang="en-US" sz="2000" b="1" dirty="0"/>
              <a:t>screening DXA</a:t>
            </a:r>
          </a:p>
          <a:p>
            <a:r>
              <a:rPr lang="en-US" sz="2000" dirty="0"/>
              <a:t>2. Determine </a:t>
            </a:r>
            <a:r>
              <a:rPr lang="en-US" sz="2000" b="1" dirty="0"/>
              <a:t>FRAX score</a:t>
            </a:r>
          </a:p>
        </p:txBody>
      </p:sp>
      <p:sp>
        <p:nvSpPr>
          <p:cNvPr id="66" name="Rectangle 65">
            <a:extLst>
              <a:ext uri="{FF2B5EF4-FFF2-40B4-BE49-F238E27FC236}">
                <a16:creationId xmlns:a16="http://schemas.microsoft.com/office/drawing/2014/main" id="{3CE9E87E-B3C0-4450-91D3-C875193EEF6A}"/>
              </a:ext>
            </a:extLst>
          </p:cNvPr>
          <p:cNvSpPr/>
          <p:nvPr/>
        </p:nvSpPr>
        <p:spPr>
          <a:xfrm>
            <a:off x="2593823" y="2697981"/>
            <a:ext cx="115640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solidFill>
                  <a:schemeClr val="tx1"/>
                </a:solidFill>
              </a:rPr>
              <a:t>Repeat DXA in </a:t>
            </a:r>
            <a:r>
              <a:rPr lang="en-US" sz="1600" b="1" dirty="0">
                <a:solidFill>
                  <a:schemeClr val="tx1"/>
                </a:solidFill>
              </a:rPr>
              <a:t>15y</a:t>
            </a:r>
          </a:p>
        </p:txBody>
      </p:sp>
      <p:sp>
        <p:nvSpPr>
          <p:cNvPr id="73" name="Rectangle 72">
            <a:extLst>
              <a:ext uri="{FF2B5EF4-FFF2-40B4-BE49-F238E27FC236}">
                <a16:creationId xmlns:a16="http://schemas.microsoft.com/office/drawing/2014/main" id="{F74FC111-8261-4330-97C9-6831477E5B21}"/>
              </a:ext>
            </a:extLst>
          </p:cNvPr>
          <p:cNvSpPr/>
          <p:nvPr/>
        </p:nvSpPr>
        <p:spPr>
          <a:xfrm>
            <a:off x="5742632" y="5875177"/>
            <a:ext cx="2590877"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a:solidFill>
                  <a:schemeClr val="tx1"/>
                </a:solidFill>
              </a:rPr>
              <a:t>Drug Holiday</a:t>
            </a:r>
          </a:p>
          <a:p>
            <a:pPr algn="ctr"/>
            <a:r>
              <a:rPr lang="en-US" sz="1600" dirty="0">
                <a:solidFill>
                  <a:schemeClr val="tx1"/>
                </a:solidFill>
              </a:rPr>
              <a:t>Repeat DXA in </a:t>
            </a:r>
            <a:r>
              <a:rPr lang="en-US" sz="1600" b="1" dirty="0">
                <a:solidFill>
                  <a:schemeClr val="tx1"/>
                </a:solidFill>
              </a:rPr>
              <a:t>2-4y</a:t>
            </a:r>
          </a:p>
        </p:txBody>
      </p:sp>
      <p:cxnSp>
        <p:nvCxnSpPr>
          <p:cNvPr id="18" name="Straight Arrow Connector 17">
            <a:extLst>
              <a:ext uri="{FF2B5EF4-FFF2-40B4-BE49-F238E27FC236}">
                <a16:creationId xmlns:a16="http://schemas.microsoft.com/office/drawing/2014/main" id="{3B6A8F6B-D986-4E7A-BE62-0914CA735338}"/>
              </a:ext>
            </a:extLst>
          </p:cNvPr>
          <p:cNvCxnSpPr>
            <a:cxnSpLocks/>
            <a:stCxn id="65" idx="2"/>
            <a:endCxn id="66" idx="0"/>
          </p:cNvCxnSpPr>
          <p:nvPr/>
        </p:nvCxnSpPr>
        <p:spPr>
          <a:xfrm flipH="1">
            <a:off x="3172026" y="2372235"/>
            <a:ext cx="1" cy="325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Connector: Elbow 78">
            <a:extLst>
              <a:ext uri="{FF2B5EF4-FFF2-40B4-BE49-F238E27FC236}">
                <a16:creationId xmlns:a16="http://schemas.microsoft.com/office/drawing/2014/main" id="{5E12178A-0BF6-4602-B1D0-43CEE1E5561A}"/>
              </a:ext>
            </a:extLst>
          </p:cNvPr>
          <p:cNvCxnSpPr>
            <a:cxnSpLocks/>
            <a:stCxn id="237" idx="2"/>
            <a:endCxn id="67" idx="0"/>
          </p:cNvCxnSpPr>
          <p:nvPr/>
        </p:nvCxnSpPr>
        <p:spPr>
          <a:xfrm flipH="1">
            <a:off x="8531097" y="2075225"/>
            <a:ext cx="2636" cy="862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3C49B1A8-C401-4224-A285-EC9847BCB76C}"/>
              </a:ext>
            </a:extLst>
          </p:cNvPr>
          <p:cNvCxnSpPr>
            <a:cxnSpLocks/>
            <a:stCxn id="67" idx="2"/>
            <a:endCxn id="71" idx="0"/>
          </p:cNvCxnSpPr>
          <p:nvPr/>
        </p:nvCxnSpPr>
        <p:spPr>
          <a:xfrm>
            <a:off x="8531097" y="3346085"/>
            <a:ext cx="21636" cy="690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Connector: Elbow 85">
            <a:extLst>
              <a:ext uri="{FF2B5EF4-FFF2-40B4-BE49-F238E27FC236}">
                <a16:creationId xmlns:a16="http://schemas.microsoft.com/office/drawing/2014/main" id="{ECAA39CB-44F3-43AD-834F-F13709A5ACB7}"/>
              </a:ext>
            </a:extLst>
          </p:cNvPr>
          <p:cNvCxnSpPr>
            <a:cxnSpLocks/>
            <a:stCxn id="47" idx="2"/>
            <a:endCxn id="72" idx="0"/>
          </p:cNvCxnSpPr>
          <p:nvPr/>
        </p:nvCxnSpPr>
        <p:spPr>
          <a:xfrm>
            <a:off x="9246668" y="5631852"/>
            <a:ext cx="0" cy="2561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Connector: Elbow 86">
            <a:extLst>
              <a:ext uri="{FF2B5EF4-FFF2-40B4-BE49-F238E27FC236}">
                <a16:creationId xmlns:a16="http://schemas.microsoft.com/office/drawing/2014/main" id="{7FB98E75-53A4-401F-93A2-C7922CA5DDDB}"/>
              </a:ext>
            </a:extLst>
          </p:cNvPr>
          <p:cNvCxnSpPr>
            <a:cxnSpLocks/>
            <a:stCxn id="71" idx="2"/>
            <a:endCxn id="47" idx="0"/>
          </p:cNvCxnSpPr>
          <p:nvPr/>
        </p:nvCxnSpPr>
        <p:spPr>
          <a:xfrm rot="16200000" flipH="1">
            <a:off x="8646705" y="4623265"/>
            <a:ext cx="505991" cy="69393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CCBDC8C1-F50A-44BA-BCFD-C3C442B924FB}"/>
              </a:ext>
            </a:extLst>
          </p:cNvPr>
          <p:cNvCxnSpPr>
            <a:cxnSpLocks/>
            <a:stCxn id="63" idx="2"/>
            <a:endCxn id="103" idx="0"/>
          </p:cNvCxnSpPr>
          <p:nvPr/>
        </p:nvCxnSpPr>
        <p:spPr>
          <a:xfrm>
            <a:off x="6119611" y="2370255"/>
            <a:ext cx="8335" cy="3432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4F81D452-6D0C-4678-990D-99320AED4729}"/>
              </a:ext>
            </a:extLst>
          </p:cNvPr>
          <p:cNvSpPr/>
          <p:nvPr/>
        </p:nvSpPr>
        <p:spPr>
          <a:xfrm>
            <a:off x="4046988" y="2739947"/>
            <a:ext cx="1156405"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solidFill>
                  <a:schemeClr val="tx1"/>
                </a:solidFill>
              </a:rPr>
              <a:t>Repeat DXA in </a:t>
            </a:r>
            <a:r>
              <a:rPr lang="en-US" sz="1600" b="1" dirty="0">
                <a:solidFill>
                  <a:schemeClr val="tx1"/>
                </a:solidFill>
              </a:rPr>
              <a:t>5y</a:t>
            </a:r>
          </a:p>
        </p:txBody>
      </p:sp>
      <p:cxnSp>
        <p:nvCxnSpPr>
          <p:cNvPr id="94" name="Straight Arrow Connector 93">
            <a:extLst>
              <a:ext uri="{FF2B5EF4-FFF2-40B4-BE49-F238E27FC236}">
                <a16:creationId xmlns:a16="http://schemas.microsoft.com/office/drawing/2014/main" id="{96A2B535-59CC-4370-BA81-3BD735BBA494}"/>
              </a:ext>
            </a:extLst>
          </p:cNvPr>
          <p:cNvCxnSpPr>
            <a:cxnSpLocks/>
            <a:stCxn id="88" idx="2"/>
            <a:endCxn id="90" idx="0"/>
          </p:cNvCxnSpPr>
          <p:nvPr/>
        </p:nvCxnSpPr>
        <p:spPr>
          <a:xfrm>
            <a:off x="4625191" y="2370255"/>
            <a:ext cx="0" cy="369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 name="Rectangle 102">
            <a:extLst>
              <a:ext uri="{FF2B5EF4-FFF2-40B4-BE49-F238E27FC236}">
                <a16:creationId xmlns:a16="http://schemas.microsoft.com/office/drawing/2014/main" id="{36732FE3-8953-4C70-B6B9-338895CC18E1}"/>
              </a:ext>
            </a:extLst>
          </p:cNvPr>
          <p:cNvSpPr/>
          <p:nvPr/>
        </p:nvSpPr>
        <p:spPr>
          <a:xfrm>
            <a:off x="5334954" y="2713489"/>
            <a:ext cx="1585983"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a:solidFill>
                  <a:schemeClr val="tx1"/>
                </a:solidFill>
              </a:rPr>
              <a:t>If RFs persists,  repeat DXA in </a:t>
            </a:r>
            <a:r>
              <a:rPr lang="en-US" sz="1600" b="1" dirty="0">
                <a:solidFill>
                  <a:schemeClr val="tx1"/>
                </a:solidFill>
              </a:rPr>
              <a:t>1y</a:t>
            </a:r>
            <a:endParaRPr lang="en-US" sz="1600" dirty="0">
              <a:solidFill>
                <a:schemeClr val="tx1"/>
              </a:solidFill>
            </a:endParaRPr>
          </a:p>
        </p:txBody>
      </p:sp>
      <p:sp>
        <p:nvSpPr>
          <p:cNvPr id="71" name="re-assess bisphos">
            <a:extLst>
              <a:ext uri="{FF2B5EF4-FFF2-40B4-BE49-F238E27FC236}">
                <a16:creationId xmlns:a16="http://schemas.microsoft.com/office/drawing/2014/main" id="{2EBA278B-9240-4AAE-BC3A-F586FA1EC2C7}"/>
              </a:ext>
            </a:extLst>
          </p:cNvPr>
          <p:cNvSpPr/>
          <p:nvPr/>
        </p:nvSpPr>
        <p:spPr>
          <a:xfrm>
            <a:off x="7287385" y="4036200"/>
            <a:ext cx="2530695" cy="681038"/>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Re-assess BMD</a:t>
            </a:r>
          </a:p>
          <a:p>
            <a:pPr algn="ctr"/>
            <a:r>
              <a:rPr lang="en-US" sz="1600" dirty="0">
                <a:solidFill>
                  <a:schemeClr val="tx1"/>
                </a:solidFill>
              </a:rPr>
              <a:t>5 years (PO)  or 3 years (IV)</a:t>
            </a:r>
          </a:p>
        </p:txBody>
      </p:sp>
      <p:sp>
        <p:nvSpPr>
          <p:cNvPr id="67" name="bisphosphonate">
            <a:extLst>
              <a:ext uri="{FF2B5EF4-FFF2-40B4-BE49-F238E27FC236}">
                <a16:creationId xmlns:a16="http://schemas.microsoft.com/office/drawing/2014/main" id="{3627D0E5-2BC4-40B8-92FB-0766467623FB}"/>
              </a:ext>
            </a:extLst>
          </p:cNvPr>
          <p:cNvSpPr/>
          <p:nvPr/>
        </p:nvSpPr>
        <p:spPr>
          <a:xfrm>
            <a:off x="7620451" y="2937462"/>
            <a:ext cx="1821292" cy="408623"/>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en-US" dirty="0">
                <a:solidFill>
                  <a:schemeClr val="accent2">
                    <a:lumMod val="75000"/>
                  </a:schemeClr>
                </a:solidFill>
              </a:rPr>
              <a:t>Bisphosphonate</a:t>
            </a:r>
          </a:p>
        </p:txBody>
      </p:sp>
      <p:sp>
        <p:nvSpPr>
          <p:cNvPr id="10" name="High risk">
            <a:extLst>
              <a:ext uri="{FF2B5EF4-FFF2-40B4-BE49-F238E27FC236}">
                <a16:creationId xmlns:a16="http://schemas.microsoft.com/office/drawing/2014/main" id="{C290434B-F898-4633-9580-385ECB3D8D2C}"/>
              </a:ext>
            </a:extLst>
          </p:cNvPr>
          <p:cNvSpPr/>
          <p:nvPr/>
        </p:nvSpPr>
        <p:spPr>
          <a:xfrm>
            <a:off x="7274143" y="1648422"/>
            <a:ext cx="2530694" cy="1123712"/>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b="1" dirty="0">
                <a:solidFill>
                  <a:schemeClr val="tx1"/>
                </a:solidFill>
              </a:rPr>
              <a:t>High risk (Osteoporosis)</a:t>
            </a:r>
          </a:p>
          <a:p>
            <a:pPr marL="171450" indent="-114300">
              <a:buFont typeface="Arial" panose="020B0604020202020204" pitchFamily="34" charset="0"/>
              <a:buChar char="•"/>
            </a:pPr>
            <a:r>
              <a:rPr lang="en-US" sz="1600" dirty="0">
                <a:solidFill>
                  <a:schemeClr val="tx1"/>
                </a:solidFill>
              </a:rPr>
              <a:t>Fragility fracture</a:t>
            </a:r>
          </a:p>
          <a:p>
            <a:pPr marL="171450" indent="-114300">
              <a:buFont typeface="Arial" panose="020B0604020202020204" pitchFamily="34" charset="0"/>
              <a:buChar char="•"/>
            </a:pPr>
            <a:r>
              <a:rPr lang="en-US" sz="1600" dirty="0">
                <a:solidFill>
                  <a:schemeClr val="tx1"/>
                </a:solidFill>
              </a:rPr>
              <a:t>FRAX 10y risk of major &gt;10% or hip &gt;3%</a:t>
            </a:r>
          </a:p>
        </p:txBody>
      </p:sp>
      <p:sp>
        <p:nvSpPr>
          <p:cNvPr id="63" name="Mod risk">
            <a:extLst>
              <a:ext uri="{FF2B5EF4-FFF2-40B4-BE49-F238E27FC236}">
                <a16:creationId xmlns:a16="http://schemas.microsoft.com/office/drawing/2014/main" id="{1F18D880-5658-4A2C-8655-10C9DA1D2402}"/>
              </a:ext>
            </a:extLst>
          </p:cNvPr>
          <p:cNvSpPr/>
          <p:nvPr/>
        </p:nvSpPr>
        <p:spPr>
          <a:xfrm>
            <a:off x="5529046" y="1655166"/>
            <a:ext cx="1181129" cy="715089"/>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spAutoFit/>
          </a:bodyPr>
          <a:lstStyle/>
          <a:p>
            <a:pPr algn="ctr"/>
            <a:r>
              <a:rPr lang="en-US" b="1" dirty="0">
                <a:solidFill>
                  <a:schemeClr val="tx1"/>
                </a:solidFill>
              </a:rPr>
              <a:t>Moderate risk</a:t>
            </a:r>
          </a:p>
        </p:txBody>
      </p:sp>
      <p:sp>
        <p:nvSpPr>
          <p:cNvPr id="88" name="Low - mod risk">
            <a:extLst>
              <a:ext uri="{FF2B5EF4-FFF2-40B4-BE49-F238E27FC236}">
                <a16:creationId xmlns:a16="http://schemas.microsoft.com/office/drawing/2014/main" id="{6AA52E5F-1CB8-44C8-8828-97514BC16340}"/>
              </a:ext>
            </a:extLst>
          </p:cNvPr>
          <p:cNvSpPr/>
          <p:nvPr/>
        </p:nvSpPr>
        <p:spPr>
          <a:xfrm>
            <a:off x="3978568" y="1655166"/>
            <a:ext cx="1293246" cy="715089"/>
          </a:xfrm>
          <a:prstGeom prst="roundRect">
            <a:avLst/>
          </a:prstGeom>
          <a:solidFill>
            <a:schemeClr val="bg1"/>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spAutoFit/>
          </a:bodyPr>
          <a:lstStyle/>
          <a:p>
            <a:pPr algn="ctr"/>
            <a:r>
              <a:rPr lang="en-US" b="1" dirty="0">
                <a:solidFill>
                  <a:schemeClr val="tx1"/>
                </a:solidFill>
              </a:rPr>
              <a:t>Low-Mod risk</a:t>
            </a:r>
          </a:p>
        </p:txBody>
      </p:sp>
      <p:sp>
        <p:nvSpPr>
          <p:cNvPr id="65" name="Low risk">
            <a:extLst>
              <a:ext uri="{FF2B5EF4-FFF2-40B4-BE49-F238E27FC236}">
                <a16:creationId xmlns:a16="http://schemas.microsoft.com/office/drawing/2014/main" id="{81EA3345-7C1B-4951-A155-81F3DFBDA79A}"/>
              </a:ext>
            </a:extLst>
          </p:cNvPr>
          <p:cNvSpPr/>
          <p:nvPr/>
        </p:nvSpPr>
        <p:spPr>
          <a:xfrm>
            <a:off x="2774047" y="1657146"/>
            <a:ext cx="795959" cy="715089"/>
          </a:xfrm>
          <a:prstGeom prst="roundRect">
            <a:avLst/>
          </a:prstGeom>
          <a:solidFill>
            <a:schemeClr val="bg1"/>
          </a:solidFill>
          <a:ln w="381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spAutoFit/>
          </a:bodyPr>
          <a:lstStyle/>
          <a:p>
            <a:pPr algn="ctr"/>
            <a:r>
              <a:rPr lang="en-US" b="1" dirty="0">
                <a:solidFill>
                  <a:schemeClr val="tx1"/>
                </a:solidFill>
              </a:rPr>
              <a:t>Low risk</a:t>
            </a:r>
          </a:p>
        </p:txBody>
      </p:sp>
      <p:pic>
        <p:nvPicPr>
          <p:cNvPr id="129" name="Graphic 128" descr="Cursor with solid fill">
            <a:extLst>
              <a:ext uri="{FF2B5EF4-FFF2-40B4-BE49-F238E27FC236}">
                <a16:creationId xmlns:a16="http://schemas.microsoft.com/office/drawing/2014/main" id="{6BDA0DDE-5E1F-433D-A88F-7D1D2895A58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40823" y="2621259"/>
            <a:ext cx="301752" cy="301752"/>
          </a:xfrm>
          <a:prstGeom prst="rect">
            <a:avLst/>
          </a:prstGeom>
        </p:spPr>
      </p:pic>
      <p:pic>
        <p:nvPicPr>
          <p:cNvPr id="127" name="Graphic 126" descr="Cursor with solid fill">
            <a:extLst>
              <a:ext uri="{FF2B5EF4-FFF2-40B4-BE49-F238E27FC236}">
                <a16:creationId xmlns:a16="http://schemas.microsoft.com/office/drawing/2014/main" id="{B2628DBC-A5EC-4CE6-9E59-8AC62B32CD0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6691" y="2202277"/>
            <a:ext cx="301752" cy="301752"/>
          </a:xfrm>
          <a:prstGeom prst="rect">
            <a:avLst/>
          </a:prstGeom>
        </p:spPr>
      </p:pic>
      <p:pic>
        <p:nvPicPr>
          <p:cNvPr id="128" name="Graphic 127" descr="Cursor with solid fill">
            <a:extLst>
              <a:ext uri="{FF2B5EF4-FFF2-40B4-BE49-F238E27FC236}">
                <a16:creationId xmlns:a16="http://schemas.microsoft.com/office/drawing/2014/main" id="{B5DBEEE1-F575-4C65-8863-7C56483D69D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3418" y="2200735"/>
            <a:ext cx="301752" cy="301752"/>
          </a:xfrm>
          <a:prstGeom prst="rect">
            <a:avLst/>
          </a:prstGeom>
        </p:spPr>
      </p:pic>
      <p:pic>
        <p:nvPicPr>
          <p:cNvPr id="95" name="Graphic 94" descr="Cursor with solid fill">
            <a:extLst>
              <a:ext uri="{FF2B5EF4-FFF2-40B4-BE49-F238E27FC236}">
                <a16:creationId xmlns:a16="http://schemas.microsoft.com/office/drawing/2014/main" id="{9FB75459-ADE5-44D1-A4D1-F6752B8085C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28317" y="2233356"/>
            <a:ext cx="301752" cy="301752"/>
          </a:xfrm>
          <a:prstGeom prst="rect">
            <a:avLst/>
          </a:prstGeom>
        </p:spPr>
      </p:pic>
      <p:pic>
        <p:nvPicPr>
          <p:cNvPr id="130" name="Graphic 129" descr="Cursor with solid fill">
            <a:extLst>
              <a:ext uri="{FF2B5EF4-FFF2-40B4-BE49-F238E27FC236}">
                <a16:creationId xmlns:a16="http://schemas.microsoft.com/office/drawing/2014/main" id="{BDE6189B-112F-41CE-8FF2-6081B114257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04546" y="3232952"/>
            <a:ext cx="301752" cy="301752"/>
          </a:xfrm>
          <a:prstGeom prst="rect">
            <a:avLst/>
          </a:prstGeom>
        </p:spPr>
      </p:pic>
      <p:cxnSp>
        <p:nvCxnSpPr>
          <p:cNvPr id="104" name="Straight Arrow Connector 103">
            <a:extLst>
              <a:ext uri="{FF2B5EF4-FFF2-40B4-BE49-F238E27FC236}">
                <a16:creationId xmlns:a16="http://schemas.microsoft.com/office/drawing/2014/main" id="{D46ED3C5-00DF-4DF6-923A-57DEE904DF6F}"/>
              </a:ext>
            </a:extLst>
          </p:cNvPr>
          <p:cNvCxnSpPr>
            <a:cxnSpLocks/>
            <a:stCxn id="107" idx="2"/>
            <a:endCxn id="105" idx="0"/>
          </p:cNvCxnSpPr>
          <p:nvPr/>
        </p:nvCxnSpPr>
        <p:spPr>
          <a:xfrm>
            <a:off x="10947286" y="2377176"/>
            <a:ext cx="30140" cy="1921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5" name="denosumab">
            <a:extLst>
              <a:ext uri="{FF2B5EF4-FFF2-40B4-BE49-F238E27FC236}">
                <a16:creationId xmlns:a16="http://schemas.microsoft.com/office/drawing/2014/main" id="{4FA0E26A-513D-4D29-859D-BF68D6E0A6F7}"/>
              </a:ext>
            </a:extLst>
          </p:cNvPr>
          <p:cNvSpPr/>
          <p:nvPr/>
        </p:nvSpPr>
        <p:spPr>
          <a:xfrm>
            <a:off x="10066782" y="4298330"/>
            <a:ext cx="1821287" cy="1107996"/>
          </a:xfrm>
          <a:prstGeom prst="rect">
            <a:avLst/>
          </a:prstGeom>
          <a:solidFill>
            <a:schemeClr val="bg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u="sng" dirty="0">
                <a:solidFill>
                  <a:schemeClr val="tx1"/>
                </a:solidFill>
              </a:rPr>
              <a:t>Consult Endo </a:t>
            </a:r>
          </a:p>
          <a:p>
            <a:pPr algn="ctr"/>
            <a:r>
              <a:rPr lang="en-US" sz="1600" dirty="0">
                <a:solidFill>
                  <a:schemeClr val="tx1"/>
                </a:solidFill>
              </a:rPr>
              <a:t>to consider </a:t>
            </a:r>
            <a:r>
              <a:rPr lang="en-US" sz="1600" dirty="0">
                <a:solidFill>
                  <a:srgbClr val="7030A0"/>
                </a:solidFill>
              </a:rPr>
              <a:t>Denosumab</a:t>
            </a:r>
            <a:r>
              <a:rPr lang="en-US" sz="1600" b="1" dirty="0">
                <a:solidFill>
                  <a:srgbClr val="7030A0"/>
                </a:solidFill>
              </a:rPr>
              <a:t> </a:t>
            </a:r>
            <a:r>
              <a:rPr lang="en-US" sz="1600" dirty="0">
                <a:solidFill>
                  <a:schemeClr val="tx1"/>
                </a:solidFill>
              </a:rPr>
              <a:t>or</a:t>
            </a:r>
          </a:p>
          <a:p>
            <a:pPr algn="ctr"/>
            <a:r>
              <a:rPr lang="en-US" sz="1600" dirty="0">
                <a:solidFill>
                  <a:schemeClr val="accent1"/>
                </a:solidFill>
              </a:rPr>
              <a:t>Anabolic</a:t>
            </a:r>
          </a:p>
        </p:txBody>
      </p:sp>
      <p:sp>
        <p:nvSpPr>
          <p:cNvPr id="107" name="if no bisphosphonate">
            <a:extLst>
              <a:ext uri="{FF2B5EF4-FFF2-40B4-BE49-F238E27FC236}">
                <a16:creationId xmlns:a16="http://schemas.microsoft.com/office/drawing/2014/main" id="{03C42BB2-7DA3-445C-9E63-30C835A48578}"/>
              </a:ext>
            </a:extLst>
          </p:cNvPr>
          <p:cNvSpPr/>
          <p:nvPr/>
        </p:nvSpPr>
        <p:spPr>
          <a:xfrm>
            <a:off x="10036640" y="1662087"/>
            <a:ext cx="1821292" cy="715089"/>
          </a:xfrm>
          <a:prstGeom prst="roundRect">
            <a:avLst/>
          </a:prstGeom>
          <a:solidFill>
            <a:schemeClr val="bg1"/>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Severe osteoporosis</a:t>
            </a:r>
          </a:p>
        </p:txBody>
      </p:sp>
      <p:pic>
        <p:nvPicPr>
          <p:cNvPr id="109" name="Graphic 108" descr="Cursor with solid fill">
            <a:extLst>
              <a:ext uri="{FF2B5EF4-FFF2-40B4-BE49-F238E27FC236}">
                <a16:creationId xmlns:a16="http://schemas.microsoft.com/office/drawing/2014/main" id="{174FFBF5-CCC4-41E7-A536-00B616F2613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85330" y="4573029"/>
            <a:ext cx="301752" cy="301752"/>
          </a:xfrm>
          <a:prstGeom prst="rect">
            <a:avLst/>
          </a:prstGeom>
        </p:spPr>
      </p:pic>
      <p:cxnSp>
        <p:nvCxnSpPr>
          <p:cNvPr id="111" name="Straight Arrow Connector 110">
            <a:extLst>
              <a:ext uri="{FF2B5EF4-FFF2-40B4-BE49-F238E27FC236}">
                <a16:creationId xmlns:a16="http://schemas.microsoft.com/office/drawing/2014/main" id="{50FE9DCD-F606-45C0-A7A8-71B8B17BCB5C}"/>
              </a:ext>
            </a:extLst>
          </p:cNvPr>
          <p:cNvCxnSpPr>
            <a:cxnSpLocks/>
            <a:endCxn id="105" idx="0"/>
          </p:cNvCxnSpPr>
          <p:nvPr/>
        </p:nvCxnSpPr>
        <p:spPr>
          <a:xfrm>
            <a:off x="8576790" y="3607730"/>
            <a:ext cx="2400636" cy="690600"/>
          </a:xfrm>
          <a:prstGeom prst="bentConnector2">
            <a:avLst/>
          </a:prstGeom>
          <a:ln>
            <a:prstDash val="dashDot"/>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EAF9C506-3FFB-4A84-8711-5F13FD9F17F4}"/>
              </a:ext>
            </a:extLst>
          </p:cNvPr>
          <p:cNvSpPr/>
          <p:nvPr/>
        </p:nvSpPr>
        <p:spPr>
          <a:xfrm>
            <a:off x="8320953" y="5888048"/>
            <a:ext cx="1851429"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dirty="0">
                <a:solidFill>
                  <a:schemeClr val="tx1"/>
                </a:solidFill>
              </a:rPr>
              <a:t>Consider continuing for 10 years</a:t>
            </a:r>
          </a:p>
        </p:txBody>
      </p:sp>
      <p:sp>
        <p:nvSpPr>
          <p:cNvPr id="47" name="BMD worse">
            <a:extLst>
              <a:ext uri="{FF2B5EF4-FFF2-40B4-BE49-F238E27FC236}">
                <a16:creationId xmlns:a16="http://schemas.microsoft.com/office/drawing/2014/main" id="{31D44BF6-A9C3-4738-9200-464C71A20871}"/>
              </a:ext>
            </a:extLst>
          </p:cNvPr>
          <p:cNvSpPr txBox="1"/>
          <p:nvPr/>
        </p:nvSpPr>
        <p:spPr>
          <a:xfrm>
            <a:off x="8836050" y="5223229"/>
            <a:ext cx="821236" cy="408623"/>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txBody>
          <a:bodyPr wrap="none" rtlCol="0">
            <a:spAutoFit/>
          </a:bodyPr>
          <a:lstStyle/>
          <a:p>
            <a:r>
              <a:rPr lang="en-US" dirty="0"/>
              <a:t>Worse</a:t>
            </a:r>
          </a:p>
        </p:txBody>
      </p:sp>
      <p:sp>
        <p:nvSpPr>
          <p:cNvPr id="121" name="BMD improved">
            <a:extLst>
              <a:ext uri="{FF2B5EF4-FFF2-40B4-BE49-F238E27FC236}">
                <a16:creationId xmlns:a16="http://schemas.microsoft.com/office/drawing/2014/main" id="{3882526F-9BF0-44A0-8CB4-21FE54F1CA73}"/>
              </a:ext>
            </a:extLst>
          </p:cNvPr>
          <p:cNvSpPr txBox="1"/>
          <p:nvPr/>
        </p:nvSpPr>
        <p:spPr>
          <a:xfrm>
            <a:off x="6146273" y="5223229"/>
            <a:ext cx="1784468" cy="408623"/>
          </a:xfrm>
          <a:prstGeom prst="roundRect">
            <a:avLst/>
          </a:prstGeom>
          <a:solidFill>
            <a:schemeClr val="bg1"/>
          </a:solidFill>
          <a:ln w="38100">
            <a:solidFill>
              <a:schemeClr val="accent6"/>
            </a:solidFill>
          </a:ln>
          <a:effectLst>
            <a:outerShdw blurRad="50800" dist="38100" dir="2700000" algn="tl" rotWithShape="0">
              <a:prstClr val="black">
                <a:alpha val="40000"/>
              </a:prstClr>
            </a:outerShdw>
          </a:effectLst>
        </p:spPr>
        <p:txBody>
          <a:bodyPr wrap="none" rtlCol="0">
            <a:spAutoFit/>
          </a:bodyPr>
          <a:lstStyle/>
          <a:p>
            <a:r>
              <a:rPr lang="en-US" dirty="0"/>
              <a:t>Stable/improved</a:t>
            </a:r>
          </a:p>
        </p:txBody>
      </p:sp>
      <p:pic>
        <p:nvPicPr>
          <p:cNvPr id="125" name="Graphic 124" descr="Cursor with solid fill">
            <a:extLst>
              <a:ext uri="{FF2B5EF4-FFF2-40B4-BE49-F238E27FC236}">
                <a16:creationId xmlns:a16="http://schemas.microsoft.com/office/drawing/2014/main" id="{80A71303-B4CF-46EA-A51D-EF38463FAA2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08953" y="5502150"/>
            <a:ext cx="301752" cy="301752"/>
          </a:xfrm>
          <a:prstGeom prst="rect">
            <a:avLst/>
          </a:prstGeom>
        </p:spPr>
      </p:pic>
      <p:pic>
        <p:nvPicPr>
          <p:cNvPr id="81" name="Graphic 80" descr="Cursor with solid fill">
            <a:extLst>
              <a:ext uri="{FF2B5EF4-FFF2-40B4-BE49-F238E27FC236}">
                <a16:creationId xmlns:a16="http://schemas.microsoft.com/office/drawing/2014/main" id="{CA130128-2C9F-44DD-A193-41AF26F31D3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34199" y="5502150"/>
            <a:ext cx="301752" cy="301752"/>
          </a:xfrm>
          <a:prstGeom prst="rect">
            <a:avLst/>
          </a:prstGeom>
        </p:spPr>
      </p:pic>
      <p:pic>
        <p:nvPicPr>
          <p:cNvPr id="150" name="Graphic 149" descr="Cursor with solid fill">
            <a:extLst>
              <a:ext uri="{FF2B5EF4-FFF2-40B4-BE49-F238E27FC236}">
                <a16:creationId xmlns:a16="http://schemas.microsoft.com/office/drawing/2014/main" id="{CA26E5E0-FB6B-4AC1-AD52-8951CCE74CC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00481" y="2233218"/>
            <a:ext cx="301752" cy="301752"/>
          </a:xfrm>
          <a:prstGeom prst="rect">
            <a:avLst/>
          </a:prstGeom>
        </p:spPr>
      </p:pic>
      <p:sp>
        <p:nvSpPr>
          <p:cNvPr id="54" name="Question 2">
            <a:hlinkClick r:id="rId5" action="ppaction://hlinksldjump"/>
            <a:extLst>
              <a:ext uri="{FF2B5EF4-FFF2-40B4-BE49-F238E27FC236}">
                <a16:creationId xmlns:a16="http://schemas.microsoft.com/office/drawing/2014/main" id="{402FCD3D-144F-4B55-8C45-0616B6BB6579}"/>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55" name="Graphic 54" descr="Cursor with solid fill">
            <a:extLst>
              <a:ext uri="{FF2B5EF4-FFF2-40B4-BE49-F238E27FC236}">
                <a16:creationId xmlns:a16="http://schemas.microsoft.com/office/drawing/2014/main" id="{27953D47-0862-405C-BB3F-D6F5ED7951D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452702"/>
            <a:ext cx="301752" cy="301752"/>
          </a:xfrm>
          <a:prstGeom prst="rect">
            <a:avLst/>
          </a:prstGeom>
        </p:spPr>
      </p:pic>
      <p:sp>
        <p:nvSpPr>
          <p:cNvPr id="56" name="Question 2">
            <a:hlinkClick r:id="rId6" action="ppaction://hlinksldjump"/>
            <a:extLst>
              <a:ext uri="{FF2B5EF4-FFF2-40B4-BE49-F238E27FC236}">
                <a16:creationId xmlns:a16="http://schemas.microsoft.com/office/drawing/2014/main" id="{B55CC11E-4B6E-46A1-A369-409E4CDF42EA}"/>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57" name="Graphic 56" descr="Cursor with solid fill">
            <a:extLst>
              <a:ext uri="{FF2B5EF4-FFF2-40B4-BE49-F238E27FC236}">
                <a16:creationId xmlns:a16="http://schemas.microsoft.com/office/drawing/2014/main" id="{8DA4E4B1-16CD-4211-8659-B9F302D092D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1569162"/>
            <a:ext cx="301752" cy="301752"/>
          </a:xfrm>
          <a:prstGeom prst="rect">
            <a:avLst/>
          </a:prstGeom>
        </p:spPr>
      </p:pic>
      <p:sp>
        <p:nvSpPr>
          <p:cNvPr id="58" name="Question 2">
            <a:hlinkClick r:id="rId7" action="ppaction://hlinksldjump"/>
            <a:extLst>
              <a:ext uri="{FF2B5EF4-FFF2-40B4-BE49-F238E27FC236}">
                <a16:creationId xmlns:a16="http://schemas.microsoft.com/office/drawing/2014/main" id="{42FEC589-4B54-4E2B-AE60-9CD3A01ACB3F}"/>
              </a:ext>
            </a:extLst>
          </p:cNvPr>
          <p:cNvSpPr txBox="1"/>
          <p:nvPr/>
        </p:nvSpPr>
        <p:spPr>
          <a:xfrm>
            <a:off x="183859" y="1901291"/>
            <a:ext cx="2147884"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Treatment</a:t>
            </a:r>
          </a:p>
        </p:txBody>
      </p:sp>
      <p:sp>
        <p:nvSpPr>
          <p:cNvPr id="59" name="Cases">
            <a:hlinkClick r:id="rId8" action="ppaction://hlinksldjump"/>
            <a:extLst>
              <a:ext uri="{FF2B5EF4-FFF2-40B4-BE49-F238E27FC236}">
                <a16:creationId xmlns:a16="http://schemas.microsoft.com/office/drawing/2014/main" id="{E84BC977-BB66-4046-B29F-71C5004F2600}"/>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60" name="Graphic 59" descr="Cursor with solid fill">
            <a:extLst>
              <a:ext uri="{FF2B5EF4-FFF2-40B4-BE49-F238E27FC236}">
                <a16:creationId xmlns:a16="http://schemas.microsoft.com/office/drawing/2014/main" id="{D0416C95-F482-42FB-B7E6-96F21EB7279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3329280"/>
            <a:ext cx="301752" cy="301752"/>
          </a:xfrm>
          <a:prstGeom prst="rect">
            <a:avLst/>
          </a:prstGeom>
        </p:spPr>
      </p:pic>
      <p:sp>
        <p:nvSpPr>
          <p:cNvPr id="61" name="Question 2">
            <a:hlinkClick r:id="rId9" action="ppaction://hlinksldjump"/>
            <a:extLst>
              <a:ext uri="{FF2B5EF4-FFF2-40B4-BE49-F238E27FC236}">
                <a16:creationId xmlns:a16="http://schemas.microsoft.com/office/drawing/2014/main" id="{07D4F068-1B40-401E-8FC7-1857E2B83656}"/>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62" name="Graphic 61" descr="Cursor with solid fill">
            <a:extLst>
              <a:ext uri="{FF2B5EF4-FFF2-40B4-BE49-F238E27FC236}">
                <a16:creationId xmlns:a16="http://schemas.microsoft.com/office/drawing/2014/main" id="{33C76C03-7F1F-4179-A501-D5DBA7AF749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1022277"/>
            <a:ext cx="301752" cy="301752"/>
          </a:xfrm>
          <a:prstGeom prst="rect">
            <a:avLst/>
          </a:prstGeom>
        </p:spPr>
      </p:pic>
      <p:sp>
        <p:nvSpPr>
          <p:cNvPr id="64" name="Question 2">
            <a:extLst>
              <a:ext uri="{FF2B5EF4-FFF2-40B4-BE49-F238E27FC236}">
                <a16:creationId xmlns:a16="http://schemas.microsoft.com/office/drawing/2014/main" id="{F7AE024E-AA96-40AA-B8BE-83F82086320D}"/>
              </a:ext>
            </a:extLst>
          </p:cNvPr>
          <p:cNvSpPr txBox="1"/>
          <p:nvPr/>
        </p:nvSpPr>
        <p:spPr>
          <a:xfrm>
            <a:off x="464646" y="2461746"/>
            <a:ext cx="1867097"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Algorithm</a:t>
            </a:r>
          </a:p>
        </p:txBody>
      </p:sp>
      <p:cxnSp>
        <p:nvCxnSpPr>
          <p:cNvPr id="68" name="Connector: Elbow 67">
            <a:extLst>
              <a:ext uri="{FF2B5EF4-FFF2-40B4-BE49-F238E27FC236}">
                <a16:creationId xmlns:a16="http://schemas.microsoft.com/office/drawing/2014/main" id="{6B35DF63-2624-4B93-92E3-675F0E30DCAE}"/>
              </a:ext>
            </a:extLst>
          </p:cNvPr>
          <p:cNvCxnSpPr>
            <a:cxnSpLocks/>
            <a:endCxn id="64" idx="1"/>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24" name="Right Brace 23">
            <a:extLst>
              <a:ext uri="{FF2B5EF4-FFF2-40B4-BE49-F238E27FC236}">
                <a16:creationId xmlns:a16="http://schemas.microsoft.com/office/drawing/2014/main" id="{F3F2D314-B958-4999-9852-5E4B39A07DD5}"/>
              </a:ext>
            </a:extLst>
          </p:cNvPr>
          <p:cNvSpPr/>
          <p:nvPr/>
        </p:nvSpPr>
        <p:spPr>
          <a:xfrm rot="5400000">
            <a:off x="9128999" y="493756"/>
            <a:ext cx="298007" cy="1989802"/>
          </a:xfrm>
          <a:prstGeom prst="rightBrace">
            <a:avLst>
              <a:gd name="adj1" fmla="val 0"/>
              <a:gd name="adj2" fmla="val 53876"/>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6" name="Right Brace 105">
            <a:extLst>
              <a:ext uri="{FF2B5EF4-FFF2-40B4-BE49-F238E27FC236}">
                <a16:creationId xmlns:a16="http://schemas.microsoft.com/office/drawing/2014/main" id="{7CFFF1E0-75C5-4A4A-89DC-7375063F0DCE}"/>
              </a:ext>
            </a:extLst>
          </p:cNvPr>
          <p:cNvSpPr/>
          <p:nvPr/>
        </p:nvSpPr>
        <p:spPr>
          <a:xfrm rot="5400000">
            <a:off x="6963214" y="348399"/>
            <a:ext cx="297414" cy="2279922"/>
          </a:xfrm>
          <a:prstGeom prst="rightBrace">
            <a:avLst>
              <a:gd name="adj1" fmla="val 0"/>
              <a:gd name="adj2" fmla="val 9288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14" name="Right Brace 113">
            <a:extLst>
              <a:ext uri="{FF2B5EF4-FFF2-40B4-BE49-F238E27FC236}">
                <a16:creationId xmlns:a16="http://schemas.microsoft.com/office/drawing/2014/main" id="{7790615E-D653-4EE6-B412-E90F46EC69A8}"/>
              </a:ext>
            </a:extLst>
          </p:cNvPr>
          <p:cNvSpPr/>
          <p:nvPr/>
        </p:nvSpPr>
        <p:spPr>
          <a:xfrm rot="5400000">
            <a:off x="4693157" y="424108"/>
            <a:ext cx="319579" cy="2141043"/>
          </a:xfrm>
          <a:prstGeom prst="rightBrace">
            <a:avLst>
              <a:gd name="adj1" fmla="val 0"/>
              <a:gd name="adj2" fmla="val 66896"/>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15" name="Right Brace 114">
            <a:extLst>
              <a:ext uri="{FF2B5EF4-FFF2-40B4-BE49-F238E27FC236}">
                <a16:creationId xmlns:a16="http://schemas.microsoft.com/office/drawing/2014/main" id="{D72DED76-500F-4E95-A831-986D8BC30669}"/>
              </a:ext>
            </a:extLst>
          </p:cNvPr>
          <p:cNvSpPr/>
          <p:nvPr/>
        </p:nvSpPr>
        <p:spPr>
          <a:xfrm rot="5400000">
            <a:off x="3026450" y="920363"/>
            <a:ext cx="298007" cy="1136587"/>
          </a:xfrm>
          <a:prstGeom prst="rightBrace">
            <a:avLst>
              <a:gd name="adj1" fmla="val 0"/>
              <a:gd name="adj2" fmla="val 47143"/>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16" name="Graphic 115" descr="Cursor with solid fill">
            <a:extLst>
              <a:ext uri="{FF2B5EF4-FFF2-40B4-BE49-F238E27FC236}">
                <a16:creationId xmlns:a16="http://schemas.microsoft.com/office/drawing/2014/main" id="{534A4ACD-2395-4891-8413-E0E02D20112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80867" y="2189905"/>
            <a:ext cx="301752" cy="301752"/>
          </a:xfrm>
          <a:prstGeom prst="rect">
            <a:avLst/>
          </a:prstGeom>
        </p:spPr>
      </p:pic>
      <p:grpSp>
        <p:nvGrpSpPr>
          <p:cNvPr id="233" name="Group 232">
            <a:extLst>
              <a:ext uri="{FF2B5EF4-FFF2-40B4-BE49-F238E27FC236}">
                <a16:creationId xmlns:a16="http://schemas.microsoft.com/office/drawing/2014/main" id="{4FCB4B32-AFA1-4BC7-8767-BFEE6C288320}"/>
              </a:ext>
            </a:extLst>
          </p:cNvPr>
          <p:cNvGrpSpPr/>
          <p:nvPr/>
        </p:nvGrpSpPr>
        <p:grpSpPr>
          <a:xfrm>
            <a:off x="2583749" y="797029"/>
            <a:ext cx="9241359" cy="657198"/>
            <a:chOff x="2583749" y="797029"/>
            <a:chExt cx="9241359" cy="657198"/>
          </a:xfrm>
        </p:grpSpPr>
        <p:grpSp>
          <p:nvGrpSpPr>
            <p:cNvPr id="41" name="Group 40">
              <a:extLst>
                <a:ext uri="{FF2B5EF4-FFF2-40B4-BE49-F238E27FC236}">
                  <a16:creationId xmlns:a16="http://schemas.microsoft.com/office/drawing/2014/main" id="{72112D0C-364F-4553-A493-D1BAC7D47C4B}"/>
                </a:ext>
              </a:extLst>
            </p:cNvPr>
            <p:cNvGrpSpPr/>
            <p:nvPr/>
          </p:nvGrpSpPr>
          <p:grpSpPr>
            <a:xfrm>
              <a:off x="2583749" y="797029"/>
              <a:ext cx="9241359" cy="657198"/>
              <a:chOff x="2583749" y="797029"/>
              <a:chExt cx="9241359" cy="657198"/>
            </a:xfrm>
            <a:gradFill>
              <a:gsLst>
                <a:gs pos="0">
                  <a:schemeClr val="accent6"/>
                </a:gs>
                <a:gs pos="20000">
                  <a:schemeClr val="accent4"/>
                </a:gs>
                <a:gs pos="39000">
                  <a:schemeClr val="accent2"/>
                </a:gs>
                <a:gs pos="90000">
                  <a:srgbClr val="C00000"/>
                </a:gs>
                <a:gs pos="66000">
                  <a:srgbClr val="FF0000"/>
                </a:gs>
              </a:gsLst>
              <a:lin ang="0" scaled="1"/>
            </a:gradFill>
          </p:grpSpPr>
          <p:sp>
            <p:nvSpPr>
              <p:cNvPr id="16" name="Arrow: Left-Right 15">
                <a:extLst>
                  <a:ext uri="{FF2B5EF4-FFF2-40B4-BE49-F238E27FC236}">
                    <a16:creationId xmlns:a16="http://schemas.microsoft.com/office/drawing/2014/main" id="{819ABD17-D0F7-44CD-B18B-928969E64721}"/>
                  </a:ext>
                </a:extLst>
              </p:cNvPr>
              <p:cNvSpPr/>
              <p:nvPr/>
            </p:nvSpPr>
            <p:spPr>
              <a:xfrm>
                <a:off x="2583749" y="797029"/>
                <a:ext cx="9241359" cy="657198"/>
              </a:xfrm>
              <a:prstGeom prst="leftRightArrow">
                <a:avLst>
                  <a:gd name="adj1" fmla="val 59014"/>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TextBox 21">
                <a:extLst>
                  <a:ext uri="{FF2B5EF4-FFF2-40B4-BE49-F238E27FC236}">
                    <a16:creationId xmlns:a16="http://schemas.microsoft.com/office/drawing/2014/main" id="{450F4C9F-853E-4840-A611-46CE60154607}"/>
                  </a:ext>
                </a:extLst>
              </p:cNvPr>
              <p:cNvSpPr txBox="1"/>
              <p:nvPr/>
            </p:nvSpPr>
            <p:spPr>
              <a:xfrm>
                <a:off x="7911904" y="940074"/>
                <a:ext cx="679956" cy="369332"/>
              </a:xfrm>
              <a:prstGeom prst="rect">
                <a:avLst/>
              </a:prstGeom>
              <a:grpFill/>
            </p:spPr>
            <p:txBody>
              <a:bodyPr wrap="square" rtlCol="0">
                <a:spAutoFit/>
              </a:bodyPr>
              <a:lstStyle/>
              <a:p>
                <a:r>
                  <a:rPr lang="en-US" b="1" dirty="0">
                    <a:solidFill>
                      <a:schemeClr val="bg1"/>
                    </a:solidFill>
                  </a:rPr>
                  <a:t>- 2.5</a:t>
                </a:r>
              </a:p>
            </p:txBody>
          </p:sp>
          <p:sp>
            <p:nvSpPr>
              <p:cNvPr id="108" name="TextBox 107">
                <a:extLst>
                  <a:ext uri="{FF2B5EF4-FFF2-40B4-BE49-F238E27FC236}">
                    <a16:creationId xmlns:a16="http://schemas.microsoft.com/office/drawing/2014/main" id="{9064C78A-9261-4468-ACC0-5890B0249598}"/>
                  </a:ext>
                </a:extLst>
              </p:cNvPr>
              <p:cNvSpPr txBox="1"/>
              <p:nvPr/>
            </p:nvSpPr>
            <p:spPr>
              <a:xfrm>
                <a:off x="5620219" y="942860"/>
                <a:ext cx="679956" cy="369332"/>
              </a:xfrm>
              <a:prstGeom prst="rect">
                <a:avLst/>
              </a:prstGeom>
              <a:grpFill/>
            </p:spPr>
            <p:txBody>
              <a:bodyPr wrap="square" rtlCol="0">
                <a:spAutoFit/>
              </a:bodyPr>
              <a:lstStyle/>
              <a:p>
                <a:r>
                  <a:rPr lang="en-US" b="1" dirty="0">
                    <a:solidFill>
                      <a:schemeClr val="bg1"/>
                    </a:solidFill>
                  </a:rPr>
                  <a:t>- 2.0</a:t>
                </a:r>
              </a:p>
            </p:txBody>
          </p:sp>
          <p:sp>
            <p:nvSpPr>
              <p:cNvPr id="113" name="TextBox 112">
                <a:extLst>
                  <a:ext uri="{FF2B5EF4-FFF2-40B4-BE49-F238E27FC236}">
                    <a16:creationId xmlns:a16="http://schemas.microsoft.com/office/drawing/2014/main" id="{3BD14A5D-3B42-42A7-AC62-B692EE75CE5F}"/>
                  </a:ext>
                </a:extLst>
              </p:cNvPr>
              <p:cNvSpPr txBox="1"/>
              <p:nvPr/>
            </p:nvSpPr>
            <p:spPr>
              <a:xfrm>
                <a:off x="3465909" y="945753"/>
                <a:ext cx="679956" cy="369332"/>
              </a:xfrm>
              <a:prstGeom prst="rect">
                <a:avLst/>
              </a:prstGeom>
              <a:grpFill/>
            </p:spPr>
            <p:txBody>
              <a:bodyPr wrap="square" rtlCol="0">
                <a:spAutoFit/>
              </a:bodyPr>
              <a:lstStyle/>
              <a:p>
                <a:r>
                  <a:rPr lang="en-US" b="1" dirty="0">
                    <a:solidFill>
                      <a:schemeClr val="bg1"/>
                    </a:solidFill>
                  </a:rPr>
                  <a:t>- 1.5</a:t>
                </a:r>
              </a:p>
            </p:txBody>
          </p:sp>
          <p:sp>
            <p:nvSpPr>
              <p:cNvPr id="119" name="TextBox 118">
                <a:extLst>
                  <a:ext uri="{FF2B5EF4-FFF2-40B4-BE49-F238E27FC236}">
                    <a16:creationId xmlns:a16="http://schemas.microsoft.com/office/drawing/2014/main" id="{7964EEFA-F017-4D3A-B6F2-6169744033DC}"/>
                  </a:ext>
                </a:extLst>
              </p:cNvPr>
              <p:cNvSpPr txBox="1"/>
              <p:nvPr/>
            </p:nvSpPr>
            <p:spPr>
              <a:xfrm>
                <a:off x="2694766" y="937816"/>
                <a:ext cx="1075276" cy="369332"/>
              </a:xfrm>
              <a:prstGeom prst="rect">
                <a:avLst/>
              </a:prstGeom>
              <a:noFill/>
              <a:ln>
                <a:noFill/>
              </a:ln>
            </p:spPr>
            <p:txBody>
              <a:bodyPr wrap="square" rtlCol="0">
                <a:spAutoFit/>
              </a:bodyPr>
              <a:lstStyle/>
              <a:p>
                <a:r>
                  <a:rPr lang="en-US" b="1" dirty="0">
                    <a:solidFill>
                      <a:schemeClr val="bg1"/>
                    </a:solidFill>
                  </a:rPr>
                  <a:t>T score</a:t>
                </a:r>
              </a:p>
            </p:txBody>
          </p:sp>
        </p:grpSp>
        <p:sp>
          <p:nvSpPr>
            <p:cNvPr id="132" name="TextBox 131">
              <a:extLst>
                <a:ext uri="{FF2B5EF4-FFF2-40B4-BE49-F238E27FC236}">
                  <a16:creationId xmlns:a16="http://schemas.microsoft.com/office/drawing/2014/main" id="{5CBEEE32-CB68-4C35-98FC-0DEFDE3F06AC}"/>
                </a:ext>
              </a:extLst>
            </p:cNvPr>
            <p:cNvSpPr txBox="1"/>
            <p:nvPr/>
          </p:nvSpPr>
          <p:spPr>
            <a:xfrm>
              <a:off x="9932926" y="936662"/>
              <a:ext cx="679956" cy="369332"/>
            </a:xfrm>
            <a:prstGeom prst="rect">
              <a:avLst/>
            </a:prstGeom>
            <a:noFill/>
          </p:spPr>
          <p:txBody>
            <a:bodyPr wrap="square" rtlCol="0">
              <a:spAutoFit/>
            </a:bodyPr>
            <a:lstStyle/>
            <a:p>
              <a:r>
                <a:rPr lang="en-US" b="1" dirty="0">
                  <a:solidFill>
                    <a:schemeClr val="bg1"/>
                  </a:solidFill>
                </a:rPr>
                <a:t>- 3.0</a:t>
              </a:r>
            </a:p>
          </p:txBody>
        </p:sp>
      </p:grpSp>
      <p:sp>
        <p:nvSpPr>
          <p:cNvPr id="156" name="Right Brace 155">
            <a:extLst>
              <a:ext uri="{FF2B5EF4-FFF2-40B4-BE49-F238E27FC236}">
                <a16:creationId xmlns:a16="http://schemas.microsoft.com/office/drawing/2014/main" id="{74606F4F-DF55-48A5-87AF-FEFF66437EFA}"/>
              </a:ext>
            </a:extLst>
          </p:cNvPr>
          <p:cNvSpPr/>
          <p:nvPr/>
        </p:nvSpPr>
        <p:spPr>
          <a:xfrm rot="5400000">
            <a:off x="10914432" y="732440"/>
            <a:ext cx="309243" cy="1523670"/>
          </a:xfrm>
          <a:prstGeom prst="rightBrace">
            <a:avLst>
              <a:gd name="adj1" fmla="val 0"/>
              <a:gd name="adj2" fmla="val 53876"/>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3" name="TextBox 162">
            <a:extLst>
              <a:ext uri="{FF2B5EF4-FFF2-40B4-BE49-F238E27FC236}">
                <a16:creationId xmlns:a16="http://schemas.microsoft.com/office/drawing/2014/main" id="{EA0DEBCF-604E-41A8-ABA9-20F43E405BDA}"/>
              </a:ext>
            </a:extLst>
          </p:cNvPr>
          <p:cNvSpPr txBox="1"/>
          <p:nvPr/>
        </p:nvSpPr>
        <p:spPr>
          <a:xfrm>
            <a:off x="9087966" y="3500270"/>
            <a:ext cx="134814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i="1" dirty="0"/>
              <a:t>contraindicated</a:t>
            </a:r>
          </a:p>
        </p:txBody>
      </p:sp>
      <p:cxnSp>
        <p:nvCxnSpPr>
          <p:cNvPr id="207" name="Connector: Elbow 206">
            <a:extLst>
              <a:ext uri="{FF2B5EF4-FFF2-40B4-BE49-F238E27FC236}">
                <a16:creationId xmlns:a16="http://schemas.microsoft.com/office/drawing/2014/main" id="{35C23938-2B3D-4486-AAC9-00B31C056836}"/>
              </a:ext>
            </a:extLst>
          </p:cNvPr>
          <p:cNvCxnSpPr>
            <a:stCxn id="71" idx="2"/>
            <a:endCxn id="121" idx="0"/>
          </p:cNvCxnSpPr>
          <p:nvPr/>
        </p:nvCxnSpPr>
        <p:spPr>
          <a:xfrm rot="5400000">
            <a:off x="7542625" y="4213120"/>
            <a:ext cx="505991" cy="151422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14" name="Connector: Elbow 213">
            <a:extLst>
              <a:ext uri="{FF2B5EF4-FFF2-40B4-BE49-F238E27FC236}">
                <a16:creationId xmlns:a16="http://schemas.microsoft.com/office/drawing/2014/main" id="{5C723A00-4334-4A1E-915C-6A3EE670599C}"/>
              </a:ext>
            </a:extLst>
          </p:cNvPr>
          <p:cNvCxnSpPr>
            <a:stCxn id="72" idx="3"/>
            <a:endCxn id="105" idx="2"/>
          </p:cNvCxnSpPr>
          <p:nvPr/>
        </p:nvCxnSpPr>
        <p:spPr>
          <a:xfrm flipV="1">
            <a:off x="10172382" y="5406326"/>
            <a:ext cx="805044" cy="77411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34" name="Low risk">
            <a:extLst>
              <a:ext uri="{FF2B5EF4-FFF2-40B4-BE49-F238E27FC236}">
                <a16:creationId xmlns:a16="http://schemas.microsoft.com/office/drawing/2014/main" id="{E145914C-ECB4-4CF2-A325-709063A7ADCF}"/>
              </a:ext>
            </a:extLst>
          </p:cNvPr>
          <p:cNvSpPr/>
          <p:nvPr/>
        </p:nvSpPr>
        <p:spPr>
          <a:xfrm>
            <a:off x="2777623" y="1661133"/>
            <a:ext cx="795959" cy="715089"/>
          </a:xfrm>
          <a:prstGeom prst="roundRect">
            <a:avLst/>
          </a:prstGeom>
          <a:solidFill>
            <a:schemeClr val="accent6"/>
          </a:solidFill>
          <a:ln w="381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spAutoFit/>
          </a:bodyPr>
          <a:lstStyle/>
          <a:p>
            <a:pPr algn="ctr"/>
            <a:r>
              <a:rPr lang="en-US" b="1" dirty="0">
                <a:solidFill>
                  <a:schemeClr val="bg1"/>
                </a:solidFill>
              </a:rPr>
              <a:t>Low risk</a:t>
            </a:r>
          </a:p>
        </p:txBody>
      </p:sp>
      <p:sp>
        <p:nvSpPr>
          <p:cNvPr id="235" name="Low - mod risk">
            <a:extLst>
              <a:ext uri="{FF2B5EF4-FFF2-40B4-BE49-F238E27FC236}">
                <a16:creationId xmlns:a16="http://schemas.microsoft.com/office/drawing/2014/main" id="{F86DF31F-00AD-419E-A5FC-AC28D518CFFA}"/>
              </a:ext>
            </a:extLst>
          </p:cNvPr>
          <p:cNvSpPr/>
          <p:nvPr/>
        </p:nvSpPr>
        <p:spPr>
          <a:xfrm>
            <a:off x="3994270" y="1659926"/>
            <a:ext cx="1293246" cy="715089"/>
          </a:xfrm>
          <a:prstGeom prst="roundRect">
            <a:avLst/>
          </a:prstGeom>
          <a:solidFill>
            <a:schemeClr val="accent4"/>
          </a:solid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spAutoFit/>
          </a:bodyPr>
          <a:lstStyle/>
          <a:p>
            <a:pPr algn="ctr"/>
            <a:r>
              <a:rPr lang="en-US" b="1" dirty="0">
                <a:solidFill>
                  <a:schemeClr val="bg1"/>
                </a:solidFill>
              </a:rPr>
              <a:t>Low-Mod risk</a:t>
            </a:r>
          </a:p>
        </p:txBody>
      </p:sp>
      <p:sp>
        <p:nvSpPr>
          <p:cNvPr id="237" name="High risk">
            <a:extLst>
              <a:ext uri="{FF2B5EF4-FFF2-40B4-BE49-F238E27FC236}">
                <a16:creationId xmlns:a16="http://schemas.microsoft.com/office/drawing/2014/main" id="{01C3D598-C881-4219-A63B-16D4453D0396}"/>
              </a:ext>
            </a:extLst>
          </p:cNvPr>
          <p:cNvSpPr/>
          <p:nvPr/>
        </p:nvSpPr>
        <p:spPr>
          <a:xfrm>
            <a:off x="7268386" y="1666602"/>
            <a:ext cx="2530694" cy="408623"/>
          </a:xfrm>
          <a:prstGeom prst="roundRect">
            <a:avLst/>
          </a:prstGeom>
          <a:solidFill>
            <a:srgbClr val="FF0000"/>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spAutoFit/>
          </a:bodyPr>
          <a:lstStyle/>
          <a:p>
            <a:pPr algn="ctr"/>
            <a:r>
              <a:rPr lang="en-US" b="1" dirty="0">
                <a:solidFill>
                  <a:schemeClr val="bg1"/>
                </a:solidFill>
              </a:rPr>
              <a:t>High risk (Osteoporosis)</a:t>
            </a:r>
          </a:p>
        </p:txBody>
      </p:sp>
      <p:sp>
        <p:nvSpPr>
          <p:cNvPr id="238" name="Mod risk">
            <a:extLst>
              <a:ext uri="{FF2B5EF4-FFF2-40B4-BE49-F238E27FC236}">
                <a16:creationId xmlns:a16="http://schemas.microsoft.com/office/drawing/2014/main" id="{EF5EF26C-BEB5-467E-BAD4-CE86A8511212}"/>
              </a:ext>
            </a:extLst>
          </p:cNvPr>
          <p:cNvSpPr/>
          <p:nvPr/>
        </p:nvSpPr>
        <p:spPr>
          <a:xfrm>
            <a:off x="5534803" y="1659384"/>
            <a:ext cx="1181129" cy="715089"/>
          </a:xfrm>
          <a:prstGeom prst="roundRect">
            <a:avLst/>
          </a:prstGeom>
          <a:solidFill>
            <a:schemeClr val="accent2"/>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45720" rtlCol="0" anchor="ctr">
            <a:spAutoFit/>
          </a:bodyPr>
          <a:lstStyle/>
          <a:p>
            <a:pPr algn="ctr"/>
            <a:r>
              <a:rPr lang="en-US" b="1" dirty="0">
                <a:solidFill>
                  <a:schemeClr val="bg1"/>
                </a:solidFill>
              </a:rPr>
              <a:t>Moderate risk</a:t>
            </a:r>
          </a:p>
        </p:txBody>
      </p:sp>
      <p:sp>
        <p:nvSpPr>
          <p:cNvPr id="239" name="if no bisphosphonate">
            <a:extLst>
              <a:ext uri="{FF2B5EF4-FFF2-40B4-BE49-F238E27FC236}">
                <a16:creationId xmlns:a16="http://schemas.microsoft.com/office/drawing/2014/main" id="{7874CC01-07C2-47C3-95B8-36DCAB99F64C}"/>
              </a:ext>
            </a:extLst>
          </p:cNvPr>
          <p:cNvSpPr/>
          <p:nvPr/>
        </p:nvSpPr>
        <p:spPr>
          <a:xfrm>
            <a:off x="10036640" y="1675752"/>
            <a:ext cx="1821292" cy="715089"/>
          </a:xfrm>
          <a:prstGeom prst="roundRect">
            <a:avLst/>
          </a:prstGeom>
          <a:solidFill>
            <a:srgbClr val="C00000"/>
          </a:solid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bg1"/>
                </a:solidFill>
              </a:rPr>
              <a:t>Severe osteoporosis</a:t>
            </a:r>
          </a:p>
        </p:txBody>
      </p:sp>
      <p:sp>
        <p:nvSpPr>
          <p:cNvPr id="251" name="bisphosphonate">
            <a:extLst>
              <a:ext uri="{FF2B5EF4-FFF2-40B4-BE49-F238E27FC236}">
                <a16:creationId xmlns:a16="http://schemas.microsoft.com/office/drawing/2014/main" id="{A9F79274-BC78-4144-9844-EFAEC81B3515}"/>
              </a:ext>
            </a:extLst>
          </p:cNvPr>
          <p:cNvSpPr/>
          <p:nvPr/>
        </p:nvSpPr>
        <p:spPr>
          <a:xfrm>
            <a:off x="7634130" y="2937461"/>
            <a:ext cx="1821292" cy="408623"/>
          </a:xfrm>
          <a:prstGeom prst="roundRect">
            <a:avLst/>
          </a:prstGeom>
          <a:solidFill>
            <a:schemeClr val="tx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algn="ctr"/>
            <a:r>
              <a:rPr lang="en-US" dirty="0">
                <a:solidFill>
                  <a:schemeClr val="bg1"/>
                </a:solidFill>
              </a:rPr>
              <a:t>Bisphosphonate</a:t>
            </a:r>
          </a:p>
        </p:txBody>
      </p:sp>
      <p:sp>
        <p:nvSpPr>
          <p:cNvPr id="256" name="re-assess bisphos">
            <a:extLst>
              <a:ext uri="{FF2B5EF4-FFF2-40B4-BE49-F238E27FC236}">
                <a16:creationId xmlns:a16="http://schemas.microsoft.com/office/drawing/2014/main" id="{E4DFFBFF-B384-4D56-A98C-25A518069083}"/>
              </a:ext>
            </a:extLst>
          </p:cNvPr>
          <p:cNvSpPr/>
          <p:nvPr/>
        </p:nvSpPr>
        <p:spPr>
          <a:xfrm>
            <a:off x="7290021" y="4040010"/>
            <a:ext cx="2530695" cy="681038"/>
          </a:xfrm>
          <a:prstGeom prst="round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rPr>
              <a:t>Re-assess BMD</a:t>
            </a:r>
          </a:p>
          <a:p>
            <a:pPr algn="ctr"/>
            <a:r>
              <a:rPr lang="en-US" sz="1600" dirty="0">
                <a:solidFill>
                  <a:schemeClr val="tx1"/>
                </a:solidFill>
              </a:rPr>
              <a:t>5 years (PO)  or 3 years (IV)</a:t>
            </a:r>
          </a:p>
        </p:txBody>
      </p:sp>
      <p:sp>
        <p:nvSpPr>
          <p:cNvPr id="260" name="BMD improved">
            <a:extLst>
              <a:ext uri="{FF2B5EF4-FFF2-40B4-BE49-F238E27FC236}">
                <a16:creationId xmlns:a16="http://schemas.microsoft.com/office/drawing/2014/main" id="{E006025A-EB5B-439F-89BA-A0DD483E9B05}"/>
              </a:ext>
            </a:extLst>
          </p:cNvPr>
          <p:cNvSpPr txBox="1"/>
          <p:nvPr/>
        </p:nvSpPr>
        <p:spPr>
          <a:xfrm>
            <a:off x="6146273" y="5230572"/>
            <a:ext cx="1784468" cy="408623"/>
          </a:xfrm>
          <a:prstGeom prst="roundRect">
            <a:avLst/>
          </a:prstGeom>
          <a:solidFill>
            <a:schemeClr val="accent6"/>
          </a:solidFill>
          <a:ln w="38100">
            <a:solidFill>
              <a:schemeClr val="accent6"/>
            </a:solidFill>
          </a:ln>
          <a:effectLst/>
        </p:spPr>
        <p:txBody>
          <a:bodyPr wrap="none" rtlCol="0">
            <a:spAutoFit/>
          </a:bodyPr>
          <a:lstStyle/>
          <a:p>
            <a:r>
              <a:rPr lang="en-US" dirty="0"/>
              <a:t>Stable/improved</a:t>
            </a:r>
          </a:p>
        </p:txBody>
      </p:sp>
      <p:sp>
        <p:nvSpPr>
          <p:cNvPr id="261" name="BMD worse">
            <a:extLst>
              <a:ext uri="{FF2B5EF4-FFF2-40B4-BE49-F238E27FC236}">
                <a16:creationId xmlns:a16="http://schemas.microsoft.com/office/drawing/2014/main" id="{1B3A5DD5-37D0-4548-85B6-77A3BA1A94CB}"/>
              </a:ext>
            </a:extLst>
          </p:cNvPr>
          <p:cNvSpPr txBox="1"/>
          <p:nvPr/>
        </p:nvSpPr>
        <p:spPr>
          <a:xfrm>
            <a:off x="8836743" y="5230571"/>
            <a:ext cx="821236" cy="408623"/>
          </a:xfrm>
          <a:prstGeom prst="roundRect">
            <a:avLst/>
          </a:prstGeom>
          <a:solidFill>
            <a:srgbClr val="FF0000"/>
          </a:solidFill>
          <a:ln w="38100">
            <a:solidFill>
              <a:srgbClr val="FF0000"/>
            </a:solidFill>
          </a:ln>
          <a:effectLst/>
        </p:spPr>
        <p:txBody>
          <a:bodyPr wrap="none" rtlCol="0">
            <a:spAutoFit/>
          </a:bodyPr>
          <a:lstStyle/>
          <a:p>
            <a:r>
              <a:rPr lang="en-US" dirty="0"/>
              <a:t>Worse</a:t>
            </a:r>
          </a:p>
        </p:txBody>
      </p:sp>
    </p:spTree>
    <p:extLst>
      <p:ext uri="{BB962C8B-B14F-4D97-AF65-F5344CB8AC3E}">
        <p14:creationId xmlns:p14="http://schemas.microsoft.com/office/powerpoint/2010/main" val="3698076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5" restart="whenNotActive" fill="hold" evtFilter="cancelBubble" nodeType="interactiveSeq">
                <p:stCondLst>
                  <p:cond evt="onClick" delay="0">
                    <p:tgtEl>
                      <p:spTgt spid="88"/>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4"/>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88"/>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3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28" restart="whenNotActive" fill="hold" evtFilter="cancelBubble" nodeType="interactiveSeq">
                <p:stCondLst>
                  <p:cond evt="onClick" delay="0">
                    <p:tgtEl>
                      <p:spTgt spid="63"/>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2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7"/>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ntr" presetSubtype="0" fill="hold" grpId="1" nodeType="withEffect">
                                  <p:stCondLst>
                                    <p:cond delay="0"/>
                                  </p:stCondLst>
                                  <p:childTnLst>
                                    <p:set>
                                      <p:cBhvr>
                                        <p:cTn id="49" dur="1" fill="hold">
                                          <p:stCondLst>
                                            <p:cond delay="0"/>
                                          </p:stCondLst>
                                        </p:cTn>
                                        <p:tgtEl>
                                          <p:spTgt spid="23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30"/>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67"/>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3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7"/>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25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30"/>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childTnLst>
                                </p:cTn>
                              </p:par>
                            </p:childTnLst>
                          </p:cTn>
                        </p:par>
                      </p:childTnLst>
                    </p:cTn>
                  </p:par>
                </p:childTnLst>
              </p:cTn>
              <p:nextCondLst>
                <p:cond evt="onClick" delay="0">
                  <p:tgtEl>
                    <p:spTgt spid="67"/>
                  </p:tgtEl>
                </p:cond>
              </p:nextCondLst>
            </p:seq>
            <p:seq concurrent="1" nextAc="seek">
              <p:cTn id="79" restart="whenNotActive" fill="hold" evtFilter="cancelBubble" nodeType="interactiveSeq">
                <p:stCondLst>
                  <p:cond evt="onClick" delay="0">
                    <p:tgtEl>
                      <p:spTgt spid="107"/>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0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39"/>
                                        </p:tgtEl>
                                        <p:attrNameLst>
                                          <p:attrName>style.visibility</p:attrName>
                                        </p:attrNameLst>
                                      </p:cBhvr>
                                      <p:to>
                                        <p:strVal val="visible"/>
                                      </p:to>
                                    </p:set>
                                  </p:childTnLst>
                                </p:cTn>
                              </p:par>
                              <p:par>
                                <p:cTn id="86" presetID="1" presetClass="exit" presetSubtype="0" fill="hold" grpId="0" nodeType="withEffect">
                                  <p:stCondLst>
                                    <p:cond delay="0"/>
                                  </p:stCondLst>
                                  <p:childTnLst>
                                    <p:set>
                                      <p:cBhvr>
                                        <p:cTn id="87" dur="1" fill="hold">
                                          <p:stCondLst>
                                            <p:cond delay="0"/>
                                          </p:stCondLst>
                                        </p:cTn>
                                        <p:tgtEl>
                                          <p:spTgt spid="107"/>
                                        </p:tgtEl>
                                        <p:attrNameLst>
                                          <p:attrName>style.visibility</p:attrName>
                                        </p:attrNameLst>
                                      </p:cBhvr>
                                      <p:to>
                                        <p:strVal val="hidden"/>
                                      </p:to>
                                    </p:set>
                                  </p:childTnLst>
                                </p:cTn>
                              </p:par>
                              <p:par>
                                <p:cTn id="88" presetID="1" presetClass="entr" presetSubtype="0" fill="hold" grpId="0" nodeType="with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childTnLst>
                          </p:cTn>
                        </p:par>
                      </p:childTnLst>
                    </p:cTn>
                  </p:par>
                </p:childTnLst>
              </p:cTn>
              <p:nextCondLst>
                <p:cond evt="onClick" delay="0">
                  <p:tgtEl>
                    <p:spTgt spid="107"/>
                  </p:tgtEl>
                </p:cond>
              </p:nextCondLst>
            </p:seq>
            <p:seq concurrent="1" nextAc="seek">
              <p:cTn id="90" restart="whenNotActive" fill="hold" evtFilter="cancelBubble" nodeType="interactiveSeq">
                <p:stCondLst>
                  <p:cond evt="onClick" delay="0">
                    <p:tgtEl>
                      <p:spTgt spid="71"/>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50"/>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20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56"/>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71"/>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12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8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2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71"/>
                  </p:tgtEl>
                </p:cond>
              </p:nextCondLst>
            </p:seq>
            <p:seq concurrent="1" nextAc="seek">
              <p:cTn id="111" restart="whenNotActive" fill="hold" evtFilter="cancelBubble" nodeType="interactiveSeq">
                <p:stCondLst>
                  <p:cond evt="onClick" delay="0">
                    <p:tgtEl>
                      <p:spTgt spid="47"/>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72"/>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81"/>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86"/>
                                        </p:tgtEl>
                                        <p:attrNameLst>
                                          <p:attrName>style.visibility</p:attrName>
                                        </p:attrNameLst>
                                      </p:cBhvr>
                                      <p:to>
                                        <p:strVal val="visible"/>
                                      </p:to>
                                    </p:set>
                                  </p:childTnLst>
                                </p:cTn>
                              </p:par>
                              <p:par>
                                <p:cTn id="120" presetID="1" presetClass="exit" presetSubtype="0" fill="hold" grpId="1" nodeType="withEffect">
                                  <p:stCondLst>
                                    <p:cond delay="0"/>
                                  </p:stCondLst>
                                  <p:childTnLst>
                                    <p:set>
                                      <p:cBhvr>
                                        <p:cTn id="121" dur="1" fill="hold">
                                          <p:stCondLst>
                                            <p:cond delay="0"/>
                                          </p:stCondLst>
                                        </p:cTn>
                                        <p:tgtEl>
                                          <p:spTgt spid="47"/>
                                        </p:tgtEl>
                                        <p:attrNameLst>
                                          <p:attrName>style.visibility</p:attrName>
                                        </p:attrNameLst>
                                      </p:cBhvr>
                                      <p:to>
                                        <p:strVal val="hidden"/>
                                      </p:to>
                                    </p:set>
                                  </p:childTnLst>
                                </p:cTn>
                              </p:par>
                              <p:par>
                                <p:cTn id="122" presetID="1" presetClass="entr" presetSubtype="0" fill="hold" nodeType="withEffect">
                                  <p:stCondLst>
                                    <p:cond delay="0"/>
                                  </p:stCondLst>
                                  <p:childTnLst>
                                    <p:set>
                                      <p:cBhvr>
                                        <p:cTn id="123" dur="1" fill="hold">
                                          <p:stCondLst>
                                            <p:cond delay="0"/>
                                          </p:stCondLst>
                                        </p:cTn>
                                        <p:tgtEl>
                                          <p:spTgt spid="21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261"/>
                                        </p:tgtEl>
                                        <p:attrNameLst>
                                          <p:attrName>style.visibility</p:attrName>
                                        </p:attrNameLst>
                                      </p:cBhvr>
                                      <p:to>
                                        <p:strVal val="visible"/>
                                      </p:to>
                                    </p:set>
                                  </p:childTnLst>
                                </p:cTn>
                              </p:par>
                              <p:par>
                                <p:cTn id="126" presetID="1" presetClass="entr" presetSubtype="0" fill="hold" grpId="1" nodeType="withEffect">
                                  <p:stCondLst>
                                    <p:cond delay="0"/>
                                  </p:stCondLst>
                                  <p:childTnLst>
                                    <p:set>
                                      <p:cBhvr>
                                        <p:cTn id="127" dur="1" fill="hold">
                                          <p:stCondLst>
                                            <p:cond delay="0"/>
                                          </p:stCondLst>
                                        </p:cTn>
                                        <p:tgtEl>
                                          <p:spTgt spid="105"/>
                                        </p:tgtEl>
                                        <p:attrNameLst>
                                          <p:attrName>style.visibility</p:attrName>
                                        </p:attrNameLst>
                                      </p:cBhvr>
                                      <p:to>
                                        <p:strVal val="visible"/>
                                      </p:to>
                                    </p:set>
                                  </p:childTnLst>
                                </p:cTn>
                              </p:par>
                              <p:par>
                                <p:cTn id="128" presetID="1" presetClass="exit" presetSubtype="0" fill="hold" nodeType="withEffect">
                                  <p:stCondLst>
                                    <p:cond delay="0"/>
                                  </p:stCondLst>
                                  <p:childTnLst>
                                    <p:set>
                                      <p:cBhvr>
                                        <p:cTn id="129"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30" restart="whenNotActive" fill="hold" evtFilter="cancelBubble" nodeType="interactiveSeq">
                <p:stCondLst>
                  <p:cond evt="onClick" delay="0">
                    <p:tgtEl>
                      <p:spTgt spid="121"/>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grpId="0" nodeType="withEffect">
                                  <p:stCondLst>
                                    <p:cond delay="0"/>
                                  </p:stCondLst>
                                  <p:childTnLst>
                                    <p:set>
                                      <p:cBhvr>
                                        <p:cTn id="134" dur="1" fill="hold">
                                          <p:stCondLst>
                                            <p:cond delay="0"/>
                                          </p:stCondLst>
                                        </p:cTn>
                                        <p:tgtEl>
                                          <p:spTgt spid="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6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37"/>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12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25"/>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childTnLst>
        </p:cTn>
      </p:par>
    </p:tnLst>
    <p:bldLst>
      <p:bldP spid="66" grpId="0" animBg="1"/>
      <p:bldP spid="73" grpId="0" animBg="1"/>
      <p:bldP spid="90" grpId="0" animBg="1"/>
      <p:bldP spid="103" grpId="0" animBg="1"/>
      <p:bldP spid="71" grpId="0" animBg="1"/>
      <p:bldP spid="71" grpId="1" animBg="1"/>
      <p:bldP spid="67" grpId="0" animBg="1"/>
      <p:bldP spid="67" grpId="1" animBg="1"/>
      <p:bldP spid="10" grpId="0" animBg="1"/>
      <p:bldP spid="63" grpId="0" animBg="1"/>
      <p:bldP spid="88" grpId="0" animBg="1"/>
      <p:bldP spid="65" grpId="0" animBg="1"/>
      <p:bldP spid="105" grpId="0" animBg="1"/>
      <p:bldP spid="105" grpId="1" animBg="1"/>
      <p:bldP spid="107" grpId="0" animBg="1"/>
      <p:bldP spid="72" grpId="0" animBg="1"/>
      <p:bldP spid="47" grpId="0" animBg="1"/>
      <p:bldP spid="47" grpId="1" animBg="1"/>
      <p:bldP spid="121" grpId="0" animBg="1"/>
      <p:bldP spid="121" grpId="1" animBg="1"/>
      <p:bldP spid="163" grpId="0" animBg="1"/>
      <p:bldP spid="234" grpId="0" animBg="1"/>
      <p:bldP spid="235" grpId="0" animBg="1"/>
      <p:bldP spid="237" grpId="1" animBg="1"/>
      <p:bldP spid="238" grpId="1" animBg="1"/>
      <p:bldP spid="239" grpId="0" animBg="1"/>
      <p:bldP spid="251" grpId="0" animBg="1"/>
      <p:bldP spid="256" grpId="0" animBg="1"/>
      <p:bldP spid="260" grpId="0" animBg="1"/>
      <p:bldP spid="2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 1 text">
            <a:extLst>
              <a:ext uri="{FF2B5EF4-FFF2-40B4-BE49-F238E27FC236}">
                <a16:creationId xmlns:a16="http://schemas.microsoft.com/office/drawing/2014/main" id="{28FAF219-B0F0-4D6F-A011-8C6E213E6DC1}"/>
              </a:ext>
            </a:extLst>
          </p:cNvPr>
          <p:cNvSpPr txBox="1"/>
          <p:nvPr/>
        </p:nvSpPr>
        <p:spPr>
          <a:xfrm>
            <a:off x="2594898" y="121275"/>
            <a:ext cx="9413243" cy="830997"/>
          </a:xfrm>
          <a:prstGeom prst="rect">
            <a:avLst/>
          </a:prstGeom>
          <a:noFill/>
        </p:spPr>
        <p:txBody>
          <a:bodyPr wrap="square" lIns="91440" tIns="45720" rIns="91440" bIns="45720" rtlCol="0" anchor="t">
            <a:spAutoFit/>
          </a:bodyPr>
          <a:lstStyle/>
          <a:p>
            <a:pPr algn="ctr"/>
            <a:r>
              <a:rPr lang="en-US" sz="2400" dirty="0"/>
              <a:t>For the following clinical situations, when would you consider repeating a DXA scan?</a:t>
            </a:r>
            <a:endParaRPr lang="en-US" sz="2400" dirty="0">
              <a:ea typeface="+mn-lt"/>
              <a:cs typeface="+mn-lt"/>
            </a:endParaRPr>
          </a:p>
        </p:txBody>
      </p:sp>
      <p:sp>
        <p:nvSpPr>
          <p:cNvPr id="57" name="Case 2 - question1">
            <a:extLst>
              <a:ext uri="{FF2B5EF4-FFF2-40B4-BE49-F238E27FC236}">
                <a16:creationId xmlns:a16="http://schemas.microsoft.com/office/drawing/2014/main" id="{FC7CA112-FAF7-4731-AC02-423927DB914D}"/>
              </a:ext>
            </a:extLst>
          </p:cNvPr>
          <p:cNvSpPr/>
          <p:nvPr/>
        </p:nvSpPr>
        <p:spPr>
          <a:xfrm>
            <a:off x="4047956" y="1307004"/>
            <a:ext cx="6183447" cy="442674"/>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t>65 year-old with normal DXA (low risk)</a:t>
            </a:r>
          </a:p>
        </p:txBody>
      </p:sp>
      <p:sp>
        <p:nvSpPr>
          <p:cNvPr id="58" name="Case 2 - question2">
            <a:extLst>
              <a:ext uri="{FF2B5EF4-FFF2-40B4-BE49-F238E27FC236}">
                <a16:creationId xmlns:a16="http://schemas.microsoft.com/office/drawing/2014/main" id="{BD5CFEB8-C474-46CA-BDD5-725CAFB73BAA}"/>
              </a:ext>
            </a:extLst>
          </p:cNvPr>
          <p:cNvSpPr/>
          <p:nvPr/>
        </p:nvSpPr>
        <p:spPr>
          <a:xfrm>
            <a:off x="4047956" y="2414648"/>
            <a:ext cx="6183447" cy="423327"/>
          </a:xfrm>
          <a:prstGeom prst="roundRect">
            <a:avLst>
              <a:gd name="adj" fmla="val 10321"/>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t>60 year-old with osteopenia T = -2.2 (moderate risk)</a:t>
            </a:r>
          </a:p>
        </p:txBody>
      </p:sp>
      <p:sp>
        <p:nvSpPr>
          <p:cNvPr id="59" name="Case 2 - question3">
            <a:extLst>
              <a:ext uri="{FF2B5EF4-FFF2-40B4-BE49-F238E27FC236}">
                <a16:creationId xmlns:a16="http://schemas.microsoft.com/office/drawing/2014/main" id="{102D4C4C-A02D-4E4C-ADFC-63F9708B9654}"/>
              </a:ext>
            </a:extLst>
          </p:cNvPr>
          <p:cNvSpPr/>
          <p:nvPr/>
        </p:nvSpPr>
        <p:spPr>
          <a:xfrm>
            <a:off x="4047956" y="3503540"/>
            <a:ext cx="6177000" cy="434935"/>
          </a:xfrm>
          <a:prstGeom prst="roundRect">
            <a:avLst>
              <a:gd name="adj" fmla="val 13824"/>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t>Osteoporosis on bisphosphonate (IV)</a:t>
            </a:r>
          </a:p>
        </p:txBody>
      </p:sp>
      <p:sp>
        <p:nvSpPr>
          <p:cNvPr id="60" name="Case 2 - question4">
            <a:extLst>
              <a:ext uri="{FF2B5EF4-FFF2-40B4-BE49-F238E27FC236}">
                <a16:creationId xmlns:a16="http://schemas.microsoft.com/office/drawing/2014/main" id="{DBF342EB-17AA-4DC3-9E41-148100FBAA71}"/>
              </a:ext>
            </a:extLst>
          </p:cNvPr>
          <p:cNvSpPr/>
          <p:nvPr/>
        </p:nvSpPr>
        <p:spPr>
          <a:xfrm>
            <a:off x="4047952" y="4602552"/>
            <a:ext cx="6177000" cy="442674"/>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t>Osteoporosis on bisphosphonate (PO)</a:t>
            </a:r>
          </a:p>
        </p:txBody>
      </p:sp>
      <p:sp>
        <p:nvSpPr>
          <p:cNvPr id="61" name="Case 2 - answer1">
            <a:extLst>
              <a:ext uri="{FF2B5EF4-FFF2-40B4-BE49-F238E27FC236}">
                <a16:creationId xmlns:a16="http://schemas.microsoft.com/office/drawing/2014/main" id="{E9E14381-F561-4E85-8173-20AB47B470CD}"/>
              </a:ext>
            </a:extLst>
          </p:cNvPr>
          <p:cNvSpPr/>
          <p:nvPr/>
        </p:nvSpPr>
        <p:spPr>
          <a:xfrm>
            <a:off x="4807300" y="1812188"/>
            <a:ext cx="463230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000" dirty="0"/>
              <a:t>15 years</a:t>
            </a:r>
          </a:p>
        </p:txBody>
      </p:sp>
      <p:sp>
        <p:nvSpPr>
          <p:cNvPr id="62" name="Case 2 - answer2">
            <a:extLst>
              <a:ext uri="{FF2B5EF4-FFF2-40B4-BE49-F238E27FC236}">
                <a16:creationId xmlns:a16="http://schemas.microsoft.com/office/drawing/2014/main" id="{0BCE2D94-A3FD-4365-B4EA-AC7ABC7E185D}"/>
              </a:ext>
            </a:extLst>
          </p:cNvPr>
          <p:cNvSpPr/>
          <p:nvPr/>
        </p:nvSpPr>
        <p:spPr>
          <a:xfrm>
            <a:off x="4638001" y="2875780"/>
            <a:ext cx="4980524"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2000" dirty="0"/>
              <a:t>1-2 years. </a:t>
            </a:r>
          </a:p>
        </p:txBody>
      </p:sp>
      <p:sp>
        <p:nvSpPr>
          <p:cNvPr id="63" name="Case 2 - answer 3">
            <a:extLst>
              <a:ext uri="{FF2B5EF4-FFF2-40B4-BE49-F238E27FC236}">
                <a16:creationId xmlns:a16="http://schemas.microsoft.com/office/drawing/2014/main" id="{4ACA8447-EDC8-465C-B71B-62F13CBE21A9}"/>
              </a:ext>
            </a:extLst>
          </p:cNvPr>
          <p:cNvSpPr/>
          <p:nvPr/>
        </p:nvSpPr>
        <p:spPr>
          <a:xfrm>
            <a:off x="5017398" y="3993277"/>
            <a:ext cx="409982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en-US" sz="2000" dirty="0"/>
              <a:t>3 years</a:t>
            </a:r>
          </a:p>
        </p:txBody>
      </p:sp>
      <p:sp>
        <p:nvSpPr>
          <p:cNvPr id="64" name="Case 2 - answer4">
            <a:extLst>
              <a:ext uri="{FF2B5EF4-FFF2-40B4-BE49-F238E27FC236}">
                <a16:creationId xmlns:a16="http://schemas.microsoft.com/office/drawing/2014/main" id="{F6305EA6-27FC-4779-9450-DE85A5345922}"/>
              </a:ext>
            </a:extLst>
          </p:cNvPr>
          <p:cNvSpPr/>
          <p:nvPr/>
        </p:nvSpPr>
        <p:spPr>
          <a:xfrm>
            <a:off x="5006586" y="5100028"/>
            <a:ext cx="4110635"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en-US" sz="2000" dirty="0"/>
              <a:t>5 years</a:t>
            </a:r>
          </a:p>
        </p:txBody>
      </p:sp>
      <p:pic>
        <p:nvPicPr>
          <p:cNvPr id="65" name="Graphic 64" descr="Cursor with solid fill">
            <a:extLst>
              <a:ext uri="{FF2B5EF4-FFF2-40B4-BE49-F238E27FC236}">
                <a16:creationId xmlns:a16="http://schemas.microsoft.com/office/drawing/2014/main" id="{4DAAE46E-C1C8-4BAD-8D6E-8E91E2E5171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50" y="1636617"/>
            <a:ext cx="302506" cy="302506"/>
          </a:xfrm>
          <a:prstGeom prst="rect">
            <a:avLst/>
          </a:prstGeom>
        </p:spPr>
      </p:pic>
      <p:pic>
        <p:nvPicPr>
          <p:cNvPr id="66" name="Graphic 65" descr="Cursor with solid fill">
            <a:extLst>
              <a:ext uri="{FF2B5EF4-FFF2-40B4-BE49-F238E27FC236}">
                <a16:creationId xmlns:a16="http://schemas.microsoft.com/office/drawing/2014/main" id="{EA124C93-962C-44F2-B742-A9112F5156A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00683" y="2673051"/>
            <a:ext cx="302506" cy="302506"/>
          </a:xfrm>
          <a:prstGeom prst="rect">
            <a:avLst/>
          </a:prstGeom>
        </p:spPr>
      </p:pic>
      <p:pic>
        <p:nvPicPr>
          <p:cNvPr id="67" name="Graphic 66" descr="Cursor with solid fill">
            <a:extLst>
              <a:ext uri="{FF2B5EF4-FFF2-40B4-BE49-F238E27FC236}">
                <a16:creationId xmlns:a16="http://schemas.microsoft.com/office/drawing/2014/main" id="{80F59731-A935-4D08-B316-C5017E06F66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6663" y="3787383"/>
            <a:ext cx="302506" cy="302506"/>
          </a:xfrm>
          <a:prstGeom prst="rect">
            <a:avLst/>
          </a:prstGeom>
        </p:spPr>
      </p:pic>
      <p:pic>
        <p:nvPicPr>
          <p:cNvPr id="68" name="Graphic 67" descr="Cursor with solid fill">
            <a:extLst>
              <a:ext uri="{FF2B5EF4-FFF2-40B4-BE49-F238E27FC236}">
                <a16:creationId xmlns:a16="http://schemas.microsoft.com/office/drawing/2014/main" id="{33937060-7EBF-4F44-B452-D8B2727C1F1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50" y="4887278"/>
            <a:ext cx="302506" cy="302506"/>
          </a:xfrm>
          <a:prstGeom prst="rect">
            <a:avLst/>
          </a:prstGeom>
        </p:spPr>
      </p:pic>
      <p:sp>
        <p:nvSpPr>
          <p:cNvPr id="30" name="Obj 3b">
            <a:hlinkClick r:id="rId5" action="ppaction://hlinksldjump"/>
            <a:extLst>
              <a:ext uri="{FF2B5EF4-FFF2-40B4-BE49-F238E27FC236}">
                <a16:creationId xmlns:a16="http://schemas.microsoft.com/office/drawing/2014/main" id="{3722A82C-3488-44DD-BB0E-2E7051B6830B}"/>
              </a:ext>
            </a:extLst>
          </p:cNvPr>
          <p:cNvSpPr/>
          <p:nvPr/>
        </p:nvSpPr>
        <p:spPr>
          <a:xfrm>
            <a:off x="493867" y="2994646"/>
            <a:ext cx="1207838" cy="367979"/>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DXA</a:t>
            </a:r>
          </a:p>
        </p:txBody>
      </p:sp>
      <p:cxnSp>
        <p:nvCxnSpPr>
          <p:cNvPr id="35" name="Connector: Elbow 34">
            <a:extLst>
              <a:ext uri="{FF2B5EF4-FFF2-40B4-BE49-F238E27FC236}">
                <a16:creationId xmlns:a16="http://schemas.microsoft.com/office/drawing/2014/main" id="{C379C682-2C2E-476C-977E-7E9E651CAA16}"/>
              </a:ext>
            </a:extLst>
          </p:cNvPr>
          <p:cNvCxnSpPr>
            <a:cxnSpLocks/>
            <a:endCxn id="30" idx="1"/>
          </p:cNvCxnSpPr>
          <p:nvPr/>
        </p:nvCxnSpPr>
        <p:spPr>
          <a:xfrm rot="16200000" flipH="1">
            <a:off x="143003" y="2827771"/>
            <a:ext cx="500445" cy="201283"/>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36" name="Obj 3b">
            <a:hlinkClick r:id="rId6" action="ppaction://hlinksldjump"/>
            <a:extLst>
              <a:ext uri="{FF2B5EF4-FFF2-40B4-BE49-F238E27FC236}">
                <a16:creationId xmlns:a16="http://schemas.microsoft.com/office/drawing/2014/main" id="{AB54B5E1-17F1-4D72-8A6C-5B832136F67A}"/>
              </a:ext>
            </a:extLst>
          </p:cNvPr>
          <p:cNvSpPr/>
          <p:nvPr/>
        </p:nvSpPr>
        <p:spPr>
          <a:xfrm>
            <a:off x="493867" y="4051271"/>
            <a:ext cx="1176109" cy="367979"/>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3-4</a:t>
            </a:r>
          </a:p>
        </p:txBody>
      </p:sp>
      <p:pic>
        <p:nvPicPr>
          <p:cNvPr id="37" name="Graphic 36" descr="Cursor with solid fill">
            <a:extLst>
              <a:ext uri="{FF2B5EF4-FFF2-40B4-BE49-F238E27FC236}">
                <a16:creationId xmlns:a16="http://schemas.microsoft.com/office/drawing/2014/main" id="{F1E12DCF-904D-4FA0-82DF-EBDD6626BC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6016" y="4285673"/>
            <a:ext cx="301752" cy="301752"/>
          </a:xfrm>
          <a:prstGeom prst="rect">
            <a:avLst/>
          </a:prstGeom>
        </p:spPr>
      </p:pic>
      <p:cxnSp>
        <p:nvCxnSpPr>
          <p:cNvPr id="38" name="Connector: Elbow 37">
            <a:extLst>
              <a:ext uri="{FF2B5EF4-FFF2-40B4-BE49-F238E27FC236}">
                <a16:creationId xmlns:a16="http://schemas.microsoft.com/office/drawing/2014/main" id="{50F949B8-6B2B-472F-819B-3AC0E5561403}"/>
              </a:ext>
            </a:extLst>
          </p:cNvPr>
          <p:cNvCxnSpPr>
            <a:cxnSpLocks/>
            <a:endCxn id="46" idx="1"/>
          </p:cNvCxnSpPr>
          <p:nvPr/>
        </p:nvCxnSpPr>
        <p:spPr>
          <a:xfrm rot="16200000" flipH="1">
            <a:off x="-71814" y="3113685"/>
            <a:ext cx="935474" cy="195887"/>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Connector: Elbow 43">
            <a:extLst>
              <a:ext uri="{FF2B5EF4-FFF2-40B4-BE49-F238E27FC236}">
                <a16:creationId xmlns:a16="http://schemas.microsoft.com/office/drawing/2014/main" id="{2B441F84-40F7-4F02-A290-B70B654D118E}"/>
              </a:ext>
            </a:extLst>
          </p:cNvPr>
          <p:cNvCxnSpPr>
            <a:cxnSpLocks/>
          </p:cNvCxnSpPr>
          <p:nvPr/>
        </p:nvCxnSpPr>
        <p:spPr>
          <a:xfrm rot="16200000" flipH="1">
            <a:off x="-371022" y="3358319"/>
            <a:ext cx="1540547" cy="213335"/>
          </a:xfrm>
          <a:prstGeom prst="bentConnector3">
            <a:avLst>
              <a:gd name="adj1" fmla="val 99710"/>
            </a:avLst>
          </a:prstGeom>
          <a:ln w="38100">
            <a:tailEnd type="triangle"/>
          </a:ln>
        </p:spPr>
        <p:style>
          <a:lnRef idx="1">
            <a:schemeClr val="dk1"/>
          </a:lnRef>
          <a:fillRef idx="0">
            <a:schemeClr val="dk1"/>
          </a:fillRef>
          <a:effectRef idx="0">
            <a:schemeClr val="dk1"/>
          </a:effectRef>
          <a:fontRef idx="minor">
            <a:schemeClr val="tx1"/>
          </a:fontRef>
        </p:style>
      </p:cxnSp>
      <p:sp>
        <p:nvSpPr>
          <p:cNvPr id="46" name="Obj 3b">
            <a:hlinkClick r:id="rId8" action="ppaction://hlinksldjump"/>
            <a:extLst>
              <a:ext uri="{FF2B5EF4-FFF2-40B4-BE49-F238E27FC236}">
                <a16:creationId xmlns:a16="http://schemas.microsoft.com/office/drawing/2014/main" id="{DBF32E5F-5134-4F54-A639-960636F8446C}"/>
              </a:ext>
            </a:extLst>
          </p:cNvPr>
          <p:cNvSpPr/>
          <p:nvPr/>
        </p:nvSpPr>
        <p:spPr>
          <a:xfrm>
            <a:off x="493867" y="3495376"/>
            <a:ext cx="1176109" cy="367979"/>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pic>
        <p:nvPicPr>
          <p:cNvPr id="47" name="Graphic 46" descr="Cursor with solid fill">
            <a:extLst>
              <a:ext uri="{FF2B5EF4-FFF2-40B4-BE49-F238E27FC236}">
                <a16:creationId xmlns:a16="http://schemas.microsoft.com/office/drawing/2014/main" id="{93648508-ABDB-47A7-9F51-32C7E67240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6016" y="3751876"/>
            <a:ext cx="301752" cy="301752"/>
          </a:xfrm>
          <a:prstGeom prst="rect">
            <a:avLst/>
          </a:prstGeom>
        </p:spPr>
      </p:pic>
      <p:sp>
        <p:nvSpPr>
          <p:cNvPr id="49" name="Case 2 - question4">
            <a:extLst>
              <a:ext uri="{FF2B5EF4-FFF2-40B4-BE49-F238E27FC236}">
                <a16:creationId xmlns:a16="http://schemas.microsoft.com/office/drawing/2014/main" id="{E0115DCD-70DE-410B-8E2D-EB8839539BBC}"/>
              </a:ext>
            </a:extLst>
          </p:cNvPr>
          <p:cNvSpPr/>
          <p:nvPr/>
        </p:nvSpPr>
        <p:spPr>
          <a:xfrm>
            <a:off x="4047952" y="5708708"/>
            <a:ext cx="6177000" cy="442674"/>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ym typeface="Wingdings" pitchFamily="2" charset="2"/>
              </a:rPr>
              <a:t>During bisphosphonate holiday</a:t>
            </a:r>
            <a:endParaRPr lang="en-US" sz="2000" dirty="0"/>
          </a:p>
        </p:txBody>
      </p:sp>
      <p:sp>
        <p:nvSpPr>
          <p:cNvPr id="50" name="Case 2 - answer4">
            <a:extLst>
              <a:ext uri="{FF2B5EF4-FFF2-40B4-BE49-F238E27FC236}">
                <a16:creationId xmlns:a16="http://schemas.microsoft.com/office/drawing/2014/main" id="{239B2BD8-D70E-44EA-B804-82687092DD1A}"/>
              </a:ext>
            </a:extLst>
          </p:cNvPr>
          <p:cNvSpPr/>
          <p:nvPr/>
        </p:nvSpPr>
        <p:spPr>
          <a:xfrm>
            <a:off x="5068133" y="6206241"/>
            <a:ext cx="4110635"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en-US" sz="2000" dirty="0"/>
              <a:t>2-4 years</a:t>
            </a:r>
          </a:p>
        </p:txBody>
      </p:sp>
      <p:pic>
        <p:nvPicPr>
          <p:cNvPr id="51" name="Graphic 50" descr="Cursor with solid fill">
            <a:extLst>
              <a:ext uri="{FF2B5EF4-FFF2-40B4-BE49-F238E27FC236}">
                <a16:creationId xmlns:a16="http://schemas.microsoft.com/office/drawing/2014/main" id="{DB8711A9-EAE4-4A26-8534-E4F6622E519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80150" y="5996123"/>
            <a:ext cx="302506" cy="302506"/>
          </a:xfrm>
          <a:prstGeom prst="rect">
            <a:avLst/>
          </a:prstGeom>
        </p:spPr>
      </p:pic>
      <p:sp>
        <p:nvSpPr>
          <p:cNvPr id="39" name="Question 2">
            <a:hlinkClick r:id="rId9" action="ppaction://hlinksldjump"/>
            <a:extLst>
              <a:ext uri="{FF2B5EF4-FFF2-40B4-BE49-F238E27FC236}">
                <a16:creationId xmlns:a16="http://schemas.microsoft.com/office/drawing/2014/main" id="{F728B124-3472-4901-B702-FC17AFF7FE33}"/>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40" name="Graphic 39" descr="Cursor with solid fill">
            <a:extLst>
              <a:ext uri="{FF2B5EF4-FFF2-40B4-BE49-F238E27FC236}">
                <a16:creationId xmlns:a16="http://schemas.microsoft.com/office/drawing/2014/main" id="{8151C865-E61D-4AA1-A3AF-728715400BC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452702"/>
            <a:ext cx="301752" cy="301752"/>
          </a:xfrm>
          <a:prstGeom prst="rect">
            <a:avLst/>
          </a:prstGeom>
        </p:spPr>
      </p:pic>
      <p:sp>
        <p:nvSpPr>
          <p:cNvPr id="41" name="Question 2">
            <a:hlinkClick r:id="rId10" action="ppaction://hlinksldjump"/>
            <a:extLst>
              <a:ext uri="{FF2B5EF4-FFF2-40B4-BE49-F238E27FC236}">
                <a16:creationId xmlns:a16="http://schemas.microsoft.com/office/drawing/2014/main" id="{5E20B95C-6536-4989-8958-D37F4128D0D7}"/>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42" name="Graphic 41" descr="Cursor with solid fill">
            <a:extLst>
              <a:ext uri="{FF2B5EF4-FFF2-40B4-BE49-F238E27FC236}">
                <a16:creationId xmlns:a16="http://schemas.microsoft.com/office/drawing/2014/main" id="{4E8B18AB-A931-4CEC-B22A-7CC0853ECAA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1569162"/>
            <a:ext cx="301752" cy="301752"/>
          </a:xfrm>
          <a:prstGeom prst="rect">
            <a:avLst/>
          </a:prstGeom>
        </p:spPr>
      </p:pic>
      <p:sp>
        <p:nvSpPr>
          <p:cNvPr id="43" name="Question 2">
            <a:hlinkClick r:id="rId11" action="ppaction://hlinksldjump"/>
            <a:extLst>
              <a:ext uri="{FF2B5EF4-FFF2-40B4-BE49-F238E27FC236}">
                <a16:creationId xmlns:a16="http://schemas.microsoft.com/office/drawing/2014/main" id="{C6E8BA35-74F1-4F91-9207-14F25355D190}"/>
              </a:ext>
            </a:extLst>
          </p:cNvPr>
          <p:cNvSpPr txBox="1"/>
          <p:nvPr/>
        </p:nvSpPr>
        <p:spPr>
          <a:xfrm>
            <a:off x="183859" y="1885991"/>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45" name="Graphic 44" descr="Cursor with solid fill">
            <a:extLst>
              <a:ext uri="{FF2B5EF4-FFF2-40B4-BE49-F238E27FC236}">
                <a16:creationId xmlns:a16="http://schemas.microsoft.com/office/drawing/2014/main" id="{9A6C528B-3A47-4081-A95E-C99922734FB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2137291"/>
            <a:ext cx="301752" cy="301752"/>
          </a:xfrm>
          <a:prstGeom prst="rect">
            <a:avLst/>
          </a:prstGeom>
        </p:spPr>
      </p:pic>
      <p:sp>
        <p:nvSpPr>
          <p:cNvPr id="48" name="Cases">
            <a:hlinkClick r:id="rId8" action="ppaction://hlinksldjump"/>
            <a:extLst>
              <a:ext uri="{FF2B5EF4-FFF2-40B4-BE49-F238E27FC236}">
                <a16:creationId xmlns:a16="http://schemas.microsoft.com/office/drawing/2014/main" id="{3E2C3E57-0CDF-4F38-BDA2-270214FA93B1}"/>
              </a:ext>
            </a:extLst>
          </p:cNvPr>
          <p:cNvSpPr txBox="1"/>
          <p:nvPr/>
        </p:nvSpPr>
        <p:spPr>
          <a:xfrm>
            <a:off x="183859" y="2447953"/>
            <a:ext cx="2135099"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Cases</a:t>
            </a:r>
          </a:p>
        </p:txBody>
      </p:sp>
      <p:sp>
        <p:nvSpPr>
          <p:cNvPr id="56" name="Question 2">
            <a:hlinkClick r:id="rId12" action="ppaction://hlinksldjump"/>
            <a:extLst>
              <a:ext uri="{FF2B5EF4-FFF2-40B4-BE49-F238E27FC236}">
                <a16:creationId xmlns:a16="http://schemas.microsoft.com/office/drawing/2014/main" id="{EFEBFD9B-3776-45D3-AE84-A1A4EA860203}"/>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69" name="Graphic 68" descr="Cursor with solid fill">
            <a:extLst>
              <a:ext uri="{FF2B5EF4-FFF2-40B4-BE49-F238E27FC236}">
                <a16:creationId xmlns:a16="http://schemas.microsoft.com/office/drawing/2014/main" id="{45FDA272-8838-4DEF-8E90-158CD2A141E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1022277"/>
            <a:ext cx="301752" cy="301752"/>
          </a:xfrm>
          <a:prstGeom prst="rect">
            <a:avLst/>
          </a:prstGeom>
        </p:spPr>
      </p:pic>
    </p:spTree>
    <p:extLst>
      <p:ext uri="{BB962C8B-B14F-4D97-AF65-F5344CB8AC3E}">
        <p14:creationId xmlns:p14="http://schemas.microsoft.com/office/powerpoint/2010/main" val="1662016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9" restart="whenNotActive" fill="hold" evtFilter="cancelBubble" nodeType="interactiveSeq">
                <p:stCondLst>
                  <p:cond evt="onClick" delay="0">
                    <p:tgtEl>
                      <p:spTgt spid="58"/>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6" restart="whenNotActive" fill="hold" evtFilter="cancelBubble" nodeType="interactiveSeq">
                <p:stCondLst>
                  <p:cond evt="onClick" delay="0">
                    <p:tgtEl>
                      <p:spTgt spid="5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 restart="whenNotActive" fill="hold" evtFilter="cancelBubble" nodeType="interactiveSeq">
                <p:stCondLst>
                  <p:cond evt="onClick" delay="0">
                    <p:tgtEl>
                      <p:spTgt spid="60"/>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8"/>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30" restart="whenNotActive" fill="hold" evtFilter="cancelBubble" nodeType="interactiveSeq">
                <p:stCondLst>
                  <p:cond evt="onClick" delay="0">
                    <p:tgtEl>
                      <p:spTgt spid="49"/>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1"/>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childTnLst>
        </p:cTn>
      </p:par>
    </p:tnLst>
    <p:bldLst>
      <p:bldP spid="61" grpId="0" animBg="1"/>
      <p:bldP spid="62" grpId="0" animBg="1"/>
      <p:bldP spid="63" grpId="0" animBg="1"/>
      <p:bldP spid="64" grpId="0" animBg="1"/>
      <p:bldP spid="64" grpId="1" animBg="1"/>
      <p:bldP spid="50" grpId="0" animBg="1"/>
      <p:bldP spid="5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7B20797-FA42-4BBA-ABF2-5CF06A40D43C}"/>
              </a:ext>
            </a:extLst>
          </p:cNvPr>
          <p:cNvCxnSpPr>
            <a:cxnSpLocks/>
          </p:cNvCxnSpPr>
          <p:nvPr/>
        </p:nvCxnSpPr>
        <p:spPr>
          <a:xfrm>
            <a:off x="7516835" y="164529"/>
            <a:ext cx="0" cy="646055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Case 1">
            <a:extLst>
              <a:ext uri="{FF2B5EF4-FFF2-40B4-BE49-F238E27FC236}">
                <a16:creationId xmlns:a16="http://schemas.microsoft.com/office/drawing/2014/main" id="{D2B7E91F-D4C0-4BE2-8AA9-79828559D719}"/>
              </a:ext>
            </a:extLst>
          </p:cNvPr>
          <p:cNvSpPr/>
          <p:nvPr/>
        </p:nvSpPr>
        <p:spPr>
          <a:xfrm>
            <a:off x="3842624" y="262897"/>
            <a:ext cx="2194560" cy="412786"/>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Case 1</a:t>
            </a:r>
          </a:p>
        </p:txBody>
      </p:sp>
      <p:sp>
        <p:nvSpPr>
          <p:cNvPr id="13" name="Case 1 text">
            <a:extLst>
              <a:ext uri="{FF2B5EF4-FFF2-40B4-BE49-F238E27FC236}">
                <a16:creationId xmlns:a16="http://schemas.microsoft.com/office/drawing/2014/main" id="{28FAF219-B0F0-4D6F-A011-8C6E213E6DC1}"/>
              </a:ext>
            </a:extLst>
          </p:cNvPr>
          <p:cNvSpPr txBox="1"/>
          <p:nvPr/>
        </p:nvSpPr>
        <p:spPr>
          <a:xfrm>
            <a:off x="2659533" y="832198"/>
            <a:ext cx="4718158" cy="1477328"/>
          </a:xfrm>
          <a:prstGeom prst="rect">
            <a:avLst/>
          </a:prstGeom>
          <a:noFill/>
        </p:spPr>
        <p:txBody>
          <a:bodyPr wrap="square" lIns="91440" tIns="45720" rIns="91440" bIns="45720" rtlCol="0" anchor="t">
            <a:spAutoFit/>
          </a:bodyPr>
          <a:lstStyle/>
          <a:p>
            <a:r>
              <a:rPr lang="en-US" sz="1400" dirty="0"/>
              <a:t>A 72 year-old man is evaluated for a 2-week history of low back pain. He has a history of alcohol and tobacco use disorder (50 pack years) and stage 3 chronic kidney disease.  </a:t>
            </a:r>
          </a:p>
          <a:p>
            <a:endParaRPr lang="en-US" sz="600" dirty="0"/>
          </a:p>
          <a:p>
            <a:r>
              <a:rPr lang="en-US" sz="1400" dirty="0"/>
              <a:t>Weight 70kg, 160cm tall.  A lumbar XR shows a compression fracture of L4. A DXA scan shows a T-score of −2.2 in the lumbosacral spine and −1.7 in the left hip.</a:t>
            </a:r>
            <a:endParaRPr lang="en-US" sz="1400" dirty="0">
              <a:ea typeface="+mn-lt"/>
              <a:cs typeface="+mn-lt"/>
            </a:endParaRPr>
          </a:p>
        </p:txBody>
      </p:sp>
      <p:sp>
        <p:nvSpPr>
          <p:cNvPr id="28" name="Case 1 - Pre-test button">
            <a:extLst>
              <a:ext uri="{FF2B5EF4-FFF2-40B4-BE49-F238E27FC236}">
                <a16:creationId xmlns:a16="http://schemas.microsoft.com/office/drawing/2014/main" id="{A720D17D-CBB7-401A-B329-CE14FDF24C03}"/>
              </a:ext>
            </a:extLst>
          </p:cNvPr>
          <p:cNvSpPr/>
          <p:nvPr/>
        </p:nvSpPr>
        <p:spPr>
          <a:xfrm>
            <a:off x="2740605" y="3271532"/>
            <a:ext cx="4476878" cy="340519"/>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What is the diagnosis?</a:t>
            </a:r>
          </a:p>
        </p:txBody>
      </p:sp>
      <p:sp>
        <p:nvSpPr>
          <p:cNvPr id="31" name="Case 1 - ECG button">
            <a:extLst>
              <a:ext uri="{FF2B5EF4-FFF2-40B4-BE49-F238E27FC236}">
                <a16:creationId xmlns:a16="http://schemas.microsoft.com/office/drawing/2014/main" id="{FC95995F-E4E4-4637-AB4F-6B3EE9F47547}"/>
              </a:ext>
            </a:extLst>
          </p:cNvPr>
          <p:cNvSpPr/>
          <p:nvPr/>
        </p:nvSpPr>
        <p:spPr>
          <a:xfrm>
            <a:off x="2734341" y="5393651"/>
            <a:ext cx="4476868" cy="325636"/>
          </a:xfrm>
          <a:prstGeom prst="roundRect">
            <a:avLst>
              <a:gd name="adj" fmla="val 10321"/>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What is the next step in management?</a:t>
            </a:r>
          </a:p>
        </p:txBody>
      </p:sp>
      <p:sp>
        <p:nvSpPr>
          <p:cNvPr id="33" name="Case 1 - Pre-test answer">
            <a:extLst>
              <a:ext uri="{FF2B5EF4-FFF2-40B4-BE49-F238E27FC236}">
                <a16:creationId xmlns:a16="http://schemas.microsoft.com/office/drawing/2014/main" id="{8E93BC3D-9A48-4519-87F0-DC82D5777AEB}"/>
              </a:ext>
            </a:extLst>
          </p:cNvPr>
          <p:cNvSpPr/>
          <p:nvPr/>
        </p:nvSpPr>
        <p:spPr>
          <a:xfrm>
            <a:off x="2740605" y="3668951"/>
            <a:ext cx="4476877" cy="5005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t>Osteoporosis</a:t>
            </a:r>
            <a:r>
              <a:rPr lang="en-US" sz="1400" dirty="0"/>
              <a:t>, based on fragility fracture and FRAX score.  </a:t>
            </a:r>
          </a:p>
          <a:p>
            <a:pPr algn="ctr"/>
            <a:r>
              <a:rPr lang="en-US" sz="1400" dirty="0"/>
              <a:t>(Note DXA T-score of -1.7 is only </a:t>
            </a:r>
            <a:r>
              <a:rPr lang="en-US" sz="1400" dirty="0" err="1"/>
              <a:t>osteopenic</a:t>
            </a:r>
            <a:r>
              <a:rPr lang="en-US" sz="1400" dirty="0"/>
              <a:t> range) </a:t>
            </a:r>
          </a:p>
        </p:txBody>
      </p:sp>
      <p:sp>
        <p:nvSpPr>
          <p:cNvPr id="34" name="Case 1 - answer two">
            <a:extLst>
              <a:ext uri="{FF2B5EF4-FFF2-40B4-BE49-F238E27FC236}">
                <a16:creationId xmlns:a16="http://schemas.microsoft.com/office/drawing/2014/main" id="{78D59F4F-3EF0-4B50-B0DE-BD1DB0BEC628}"/>
              </a:ext>
            </a:extLst>
          </p:cNvPr>
          <p:cNvSpPr/>
          <p:nvPr/>
        </p:nvSpPr>
        <p:spPr>
          <a:xfrm>
            <a:off x="2734335" y="5764312"/>
            <a:ext cx="4476874" cy="96512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15888" indent="-115888">
              <a:buFont typeface="Arial" panose="020B0604020202020204" pitchFamily="34" charset="0"/>
              <a:buChar char="•"/>
            </a:pPr>
            <a:r>
              <a:rPr lang="en-US" sz="1400" dirty="0"/>
              <a:t>Encourage smoking cessation, </a:t>
            </a:r>
            <a:r>
              <a:rPr lang="en-US" sz="1400" dirty="0">
                <a:sym typeface="Wingdings" panose="05000000000000000000" pitchFamily="2" charset="2"/>
              </a:rPr>
              <a:t></a:t>
            </a:r>
            <a:r>
              <a:rPr lang="en-US" sz="1400" dirty="0"/>
              <a:t> alcohol intake and </a:t>
            </a:r>
            <a:r>
              <a:rPr lang="en-US" sz="1400" dirty="0">
                <a:sym typeface="Wingdings" panose="05000000000000000000" pitchFamily="2" charset="2"/>
              </a:rPr>
              <a:t></a:t>
            </a:r>
            <a:r>
              <a:rPr lang="en-US" sz="1400" dirty="0"/>
              <a:t> weight-bearing physical activity</a:t>
            </a:r>
          </a:p>
          <a:p>
            <a:pPr marL="115888" indent="-115888">
              <a:buFont typeface="Arial" panose="020B0604020202020204" pitchFamily="34" charset="0"/>
              <a:buChar char="•"/>
            </a:pPr>
            <a:r>
              <a:rPr lang="en-US" sz="1400" dirty="0"/>
              <a:t>Begin vitamin D and calcium supplementation. </a:t>
            </a:r>
          </a:p>
          <a:p>
            <a:pPr marL="115888" indent="-115888">
              <a:buFont typeface="Arial" panose="020B0604020202020204" pitchFamily="34" charset="0"/>
              <a:buChar char="•"/>
            </a:pPr>
            <a:r>
              <a:rPr lang="en-US" sz="1400" dirty="0"/>
              <a:t>Offer oral bisphosphonate</a:t>
            </a:r>
          </a:p>
        </p:txBody>
      </p:sp>
      <p:sp>
        <p:nvSpPr>
          <p:cNvPr id="129" name="Case 2">
            <a:extLst>
              <a:ext uri="{FF2B5EF4-FFF2-40B4-BE49-F238E27FC236}">
                <a16:creationId xmlns:a16="http://schemas.microsoft.com/office/drawing/2014/main" id="{41FEB336-49CA-4EC0-AC0A-587C0CD09C68}"/>
              </a:ext>
            </a:extLst>
          </p:cNvPr>
          <p:cNvSpPr/>
          <p:nvPr/>
        </p:nvSpPr>
        <p:spPr>
          <a:xfrm>
            <a:off x="8844776" y="278528"/>
            <a:ext cx="2194560" cy="412786"/>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Case 2</a:t>
            </a:r>
          </a:p>
        </p:txBody>
      </p:sp>
      <p:sp>
        <p:nvSpPr>
          <p:cNvPr id="131" name="Case 1 text">
            <a:extLst>
              <a:ext uri="{FF2B5EF4-FFF2-40B4-BE49-F238E27FC236}">
                <a16:creationId xmlns:a16="http://schemas.microsoft.com/office/drawing/2014/main" id="{83105C6D-94DC-444D-A80F-80E89A1ED833}"/>
              </a:ext>
            </a:extLst>
          </p:cNvPr>
          <p:cNvSpPr txBox="1"/>
          <p:nvPr/>
        </p:nvSpPr>
        <p:spPr>
          <a:xfrm>
            <a:off x="7742698" y="892112"/>
            <a:ext cx="4277183" cy="954107"/>
          </a:xfrm>
          <a:prstGeom prst="rect">
            <a:avLst/>
          </a:prstGeom>
          <a:noFill/>
        </p:spPr>
        <p:txBody>
          <a:bodyPr wrap="square" lIns="91440" tIns="45720" rIns="91440" bIns="45720" rtlCol="0" anchor="t">
            <a:spAutoFit/>
          </a:bodyPr>
          <a:lstStyle/>
          <a:p>
            <a:pPr marL="0" indent="0">
              <a:spcBef>
                <a:spcPts val="0"/>
              </a:spcBef>
              <a:buNone/>
            </a:pPr>
            <a:r>
              <a:rPr lang="en-US" sz="1400" dirty="0"/>
              <a:t>A 64 year-old woman with a history of hypertension, rheumatoid arthritis, and type II DM is admitted to the hospital after slipping on ice and sustaining a left femoral neck fracture.  </a:t>
            </a:r>
          </a:p>
        </p:txBody>
      </p:sp>
      <p:pic>
        <p:nvPicPr>
          <p:cNvPr id="3" name="Graphic 2" descr="Cursor with solid fill">
            <a:extLst>
              <a:ext uri="{FF2B5EF4-FFF2-40B4-BE49-F238E27FC236}">
                <a16:creationId xmlns:a16="http://schemas.microsoft.com/office/drawing/2014/main" id="{118C5D7E-E126-4BC6-B677-A96FE8D544B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58203" y="3485761"/>
            <a:ext cx="302506" cy="302506"/>
          </a:xfrm>
          <a:prstGeom prst="rect">
            <a:avLst/>
          </a:prstGeom>
        </p:spPr>
      </p:pic>
      <p:pic>
        <p:nvPicPr>
          <p:cNvPr id="52" name="Graphic 51" descr="Cursor with solid fill">
            <a:extLst>
              <a:ext uri="{FF2B5EF4-FFF2-40B4-BE49-F238E27FC236}">
                <a16:creationId xmlns:a16="http://schemas.microsoft.com/office/drawing/2014/main" id="{9DBF686D-ADBD-45BD-B2A8-ED386C519D7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58203" y="5617320"/>
            <a:ext cx="302506" cy="302506"/>
          </a:xfrm>
          <a:prstGeom prst="rect">
            <a:avLst/>
          </a:prstGeom>
        </p:spPr>
      </p:pic>
      <p:pic>
        <p:nvPicPr>
          <p:cNvPr id="56" name="Graphic 55" descr="Cursor with solid fill">
            <a:extLst>
              <a:ext uri="{FF2B5EF4-FFF2-40B4-BE49-F238E27FC236}">
                <a16:creationId xmlns:a16="http://schemas.microsoft.com/office/drawing/2014/main" id="{7F468C7A-552C-4BB3-995C-8675315955E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09070" y="524430"/>
            <a:ext cx="302506" cy="302506"/>
          </a:xfrm>
          <a:prstGeom prst="rect">
            <a:avLst/>
          </a:prstGeom>
        </p:spPr>
      </p:pic>
      <p:sp>
        <p:nvSpPr>
          <p:cNvPr id="57" name="Case 2 - question1">
            <a:extLst>
              <a:ext uri="{FF2B5EF4-FFF2-40B4-BE49-F238E27FC236}">
                <a16:creationId xmlns:a16="http://schemas.microsoft.com/office/drawing/2014/main" id="{FC7CA112-FAF7-4731-AC02-423927DB914D}"/>
              </a:ext>
            </a:extLst>
          </p:cNvPr>
          <p:cNvSpPr/>
          <p:nvPr/>
        </p:nvSpPr>
        <p:spPr>
          <a:xfrm>
            <a:off x="7742698" y="2157994"/>
            <a:ext cx="4110642" cy="340519"/>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What  diagnostic workup should be done?</a:t>
            </a:r>
          </a:p>
        </p:txBody>
      </p:sp>
      <p:sp>
        <p:nvSpPr>
          <p:cNvPr id="58" name="Case 2 - question2">
            <a:extLst>
              <a:ext uri="{FF2B5EF4-FFF2-40B4-BE49-F238E27FC236}">
                <a16:creationId xmlns:a16="http://schemas.microsoft.com/office/drawing/2014/main" id="{BD5CFEB8-C474-46CA-BDD5-725CAFB73BAA}"/>
              </a:ext>
            </a:extLst>
          </p:cNvPr>
          <p:cNvSpPr/>
          <p:nvPr/>
        </p:nvSpPr>
        <p:spPr>
          <a:xfrm>
            <a:off x="7742698" y="2979726"/>
            <a:ext cx="4099819" cy="553581"/>
          </a:xfrm>
          <a:prstGeom prst="roundRect">
            <a:avLst>
              <a:gd name="adj" fmla="val 10321"/>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400" dirty="0"/>
              <a:t>T-score at femoral neck is -2.7. </a:t>
            </a:r>
          </a:p>
          <a:p>
            <a:pPr algn="ctr"/>
            <a:r>
              <a:rPr lang="en-US" sz="1400" dirty="0"/>
              <a:t>What treatment should you start?</a:t>
            </a:r>
          </a:p>
        </p:txBody>
      </p:sp>
      <p:sp>
        <p:nvSpPr>
          <p:cNvPr id="59" name="Case 2 - question3">
            <a:extLst>
              <a:ext uri="{FF2B5EF4-FFF2-40B4-BE49-F238E27FC236}">
                <a16:creationId xmlns:a16="http://schemas.microsoft.com/office/drawing/2014/main" id="{102D4C4C-A02D-4E4C-ADFC-63F9708B9654}"/>
              </a:ext>
            </a:extLst>
          </p:cNvPr>
          <p:cNvSpPr/>
          <p:nvPr/>
        </p:nvSpPr>
        <p:spPr>
          <a:xfrm>
            <a:off x="7742698" y="4213131"/>
            <a:ext cx="4099825" cy="334566"/>
          </a:xfrm>
          <a:prstGeom prst="roundRect">
            <a:avLst>
              <a:gd name="adj" fmla="val 13824"/>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What are some side effects of bisphosphonates?</a:t>
            </a:r>
          </a:p>
        </p:txBody>
      </p:sp>
      <p:sp>
        <p:nvSpPr>
          <p:cNvPr id="60" name="Case 2 - question4">
            <a:extLst>
              <a:ext uri="{FF2B5EF4-FFF2-40B4-BE49-F238E27FC236}">
                <a16:creationId xmlns:a16="http://schemas.microsoft.com/office/drawing/2014/main" id="{DBF342EB-17AA-4DC3-9E41-148100FBAA71}"/>
              </a:ext>
            </a:extLst>
          </p:cNvPr>
          <p:cNvSpPr/>
          <p:nvPr/>
        </p:nvSpPr>
        <p:spPr>
          <a:xfrm>
            <a:off x="7742697" y="5669003"/>
            <a:ext cx="4099819" cy="340519"/>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How long do you continue bisphosphonate therapy?</a:t>
            </a:r>
          </a:p>
        </p:txBody>
      </p:sp>
      <p:sp>
        <p:nvSpPr>
          <p:cNvPr id="61" name="Case 2 - answer1">
            <a:extLst>
              <a:ext uri="{FF2B5EF4-FFF2-40B4-BE49-F238E27FC236}">
                <a16:creationId xmlns:a16="http://schemas.microsoft.com/office/drawing/2014/main" id="{E9E14381-F561-4E85-8173-20AB47B470CD}"/>
              </a:ext>
            </a:extLst>
          </p:cNvPr>
          <p:cNvSpPr/>
          <p:nvPr/>
        </p:nvSpPr>
        <p:spPr>
          <a:xfrm>
            <a:off x="7800481" y="2545822"/>
            <a:ext cx="4110641"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en-US" sz="1400" dirty="0"/>
              <a:t>Check vitamin D, BMP, calcium, DXA</a:t>
            </a:r>
          </a:p>
        </p:txBody>
      </p:sp>
      <p:sp>
        <p:nvSpPr>
          <p:cNvPr id="62" name="Case 2 - answer2">
            <a:extLst>
              <a:ext uri="{FF2B5EF4-FFF2-40B4-BE49-F238E27FC236}">
                <a16:creationId xmlns:a16="http://schemas.microsoft.com/office/drawing/2014/main" id="{0BCE2D94-A3FD-4365-B4EA-AC7ABC7E185D}"/>
              </a:ext>
            </a:extLst>
          </p:cNvPr>
          <p:cNvSpPr/>
          <p:nvPr/>
        </p:nvSpPr>
        <p:spPr>
          <a:xfrm>
            <a:off x="7742698" y="3587865"/>
            <a:ext cx="4099827"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spAutoFit/>
          </a:bodyPr>
          <a:lstStyle/>
          <a:p>
            <a:pPr algn="ctr"/>
            <a:r>
              <a:rPr lang="en-US" sz="1400" dirty="0"/>
              <a:t>Calcium, vitamin D, weight bearing exercise, and oral bisphosphonate</a:t>
            </a:r>
          </a:p>
        </p:txBody>
      </p:sp>
      <p:sp>
        <p:nvSpPr>
          <p:cNvPr id="63" name="Case 2 - answer 3">
            <a:extLst>
              <a:ext uri="{FF2B5EF4-FFF2-40B4-BE49-F238E27FC236}">
                <a16:creationId xmlns:a16="http://schemas.microsoft.com/office/drawing/2014/main" id="{4ACA8447-EDC8-465C-B71B-62F13CBE21A9}"/>
              </a:ext>
            </a:extLst>
          </p:cNvPr>
          <p:cNvSpPr/>
          <p:nvPr/>
        </p:nvSpPr>
        <p:spPr>
          <a:xfrm>
            <a:off x="7720809" y="4588997"/>
            <a:ext cx="4320959"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15888" indent="-115888">
              <a:buFont typeface="Arial" panose="020B0604020202020204" pitchFamily="34" charset="0"/>
              <a:buChar char="•"/>
            </a:pPr>
            <a:r>
              <a:rPr lang="en-US" sz="1400" dirty="0"/>
              <a:t>Esophagitis - take with full glass of water and stand upright &gt;30min to reduce risk.</a:t>
            </a:r>
          </a:p>
          <a:p>
            <a:pPr marL="115888" indent="-115888">
              <a:buFont typeface="Arial" panose="020B0604020202020204" pitchFamily="34" charset="0"/>
              <a:buChar char="•"/>
            </a:pPr>
            <a:r>
              <a:rPr lang="en-US" sz="1400" dirty="0"/>
              <a:t>Osteonecrosis of jaw and atypical fractures are very rare</a:t>
            </a:r>
          </a:p>
        </p:txBody>
      </p:sp>
      <p:sp>
        <p:nvSpPr>
          <p:cNvPr id="64" name="Case 2 - answer4">
            <a:extLst>
              <a:ext uri="{FF2B5EF4-FFF2-40B4-BE49-F238E27FC236}">
                <a16:creationId xmlns:a16="http://schemas.microsoft.com/office/drawing/2014/main" id="{F6305EA6-27FC-4779-9450-DE85A5345922}"/>
              </a:ext>
            </a:extLst>
          </p:cNvPr>
          <p:cNvSpPr/>
          <p:nvPr/>
        </p:nvSpPr>
        <p:spPr>
          <a:xfrm>
            <a:off x="7836786" y="6051314"/>
            <a:ext cx="401655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dirty="0"/>
              <a:t>Re-assess BMD in 5 years with DXA scan. If stable, can consider a drug holiday.</a:t>
            </a:r>
          </a:p>
        </p:txBody>
      </p:sp>
      <p:pic>
        <p:nvPicPr>
          <p:cNvPr id="65" name="Graphic 64" descr="Cursor with solid fill">
            <a:extLst>
              <a:ext uri="{FF2B5EF4-FFF2-40B4-BE49-F238E27FC236}">
                <a16:creationId xmlns:a16="http://schemas.microsoft.com/office/drawing/2014/main" id="{4DAAE46E-C1C8-4BAD-8D6E-8E91E2E5171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30571" y="2342370"/>
            <a:ext cx="302506" cy="302506"/>
          </a:xfrm>
          <a:prstGeom prst="rect">
            <a:avLst/>
          </a:prstGeom>
        </p:spPr>
      </p:pic>
      <p:pic>
        <p:nvPicPr>
          <p:cNvPr id="66" name="Graphic 65" descr="Cursor with solid fill">
            <a:extLst>
              <a:ext uri="{FF2B5EF4-FFF2-40B4-BE49-F238E27FC236}">
                <a16:creationId xmlns:a16="http://schemas.microsoft.com/office/drawing/2014/main" id="{EA124C93-962C-44F2-B742-A9112F5156A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30571" y="3402297"/>
            <a:ext cx="302506" cy="302506"/>
          </a:xfrm>
          <a:prstGeom prst="rect">
            <a:avLst/>
          </a:prstGeom>
        </p:spPr>
      </p:pic>
      <p:pic>
        <p:nvPicPr>
          <p:cNvPr id="67" name="Graphic 66" descr="Cursor with solid fill">
            <a:extLst>
              <a:ext uri="{FF2B5EF4-FFF2-40B4-BE49-F238E27FC236}">
                <a16:creationId xmlns:a16="http://schemas.microsoft.com/office/drawing/2014/main" id="{80F59731-A935-4D08-B316-C5017E06F66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30571" y="4401224"/>
            <a:ext cx="302506" cy="302506"/>
          </a:xfrm>
          <a:prstGeom prst="rect">
            <a:avLst/>
          </a:prstGeom>
        </p:spPr>
      </p:pic>
      <p:pic>
        <p:nvPicPr>
          <p:cNvPr id="68" name="Graphic 67" descr="Cursor with solid fill">
            <a:extLst>
              <a:ext uri="{FF2B5EF4-FFF2-40B4-BE49-F238E27FC236}">
                <a16:creationId xmlns:a16="http://schemas.microsoft.com/office/drawing/2014/main" id="{33937060-7EBF-4F44-B452-D8B2727C1F1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30570" y="5858269"/>
            <a:ext cx="302506" cy="302506"/>
          </a:xfrm>
          <a:prstGeom prst="rect">
            <a:avLst/>
          </a:prstGeom>
        </p:spPr>
      </p:pic>
      <p:pic>
        <p:nvPicPr>
          <p:cNvPr id="81" name="Graphic 80" descr="Cursor with solid fill">
            <a:extLst>
              <a:ext uri="{FF2B5EF4-FFF2-40B4-BE49-F238E27FC236}">
                <a16:creationId xmlns:a16="http://schemas.microsoft.com/office/drawing/2014/main" id="{956F63E8-63DB-4A08-A83A-19CFAA44097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11043" y="550234"/>
            <a:ext cx="302506" cy="302506"/>
          </a:xfrm>
          <a:prstGeom prst="rect">
            <a:avLst/>
          </a:prstGeom>
        </p:spPr>
      </p:pic>
      <p:sp>
        <p:nvSpPr>
          <p:cNvPr id="2" name="TextBox 1">
            <a:extLst>
              <a:ext uri="{FF2B5EF4-FFF2-40B4-BE49-F238E27FC236}">
                <a16:creationId xmlns:a16="http://schemas.microsoft.com/office/drawing/2014/main" id="{55528687-5871-0F4E-B8BA-34BF1C28B647}"/>
              </a:ext>
            </a:extLst>
          </p:cNvPr>
          <p:cNvSpPr txBox="1"/>
          <p:nvPr/>
        </p:nvSpPr>
        <p:spPr>
          <a:xfrm>
            <a:off x="2090076" y="181464"/>
            <a:ext cx="184731" cy="369332"/>
          </a:xfrm>
          <a:prstGeom prst="rect">
            <a:avLst/>
          </a:prstGeom>
          <a:noFill/>
        </p:spPr>
        <p:txBody>
          <a:bodyPr wrap="none" rtlCol="0">
            <a:spAutoFit/>
          </a:bodyPr>
          <a:lstStyle/>
          <a:p>
            <a:endParaRPr lang="en-US" dirty="0"/>
          </a:p>
        </p:txBody>
      </p:sp>
      <p:sp>
        <p:nvSpPr>
          <p:cNvPr id="45" name="Case 1 - Pre-test button">
            <a:extLst>
              <a:ext uri="{FF2B5EF4-FFF2-40B4-BE49-F238E27FC236}">
                <a16:creationId xmlns:a16="http://schemas.microsoft.com/office/drawing/2014/main" id="{4C581263-4D62-445C-A41B-AE51FD7D7EC6}"/>
              </a:ext>
            </a:extLst>
          </p:cNvPr>
          <p:cNvSpPr/>
          <p:nvPr/>
        </p:nvSpPr>
        <p:spPr>
          <a:xfrm>
            <a:off x="2732578" y="2379802"/>
            <a:ext cx="4476878" cy="340519"/>
          </a:xfrm>
          <a:prstGeom prst="roundRect">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What is his FRAX score?</a:t>
            </a:r>
          </a:p>
        </p:txBody>
      </p:sp>
      <p:sp>
        <p:nvSpPr>
          <p:cNvPr id="46" name="Case 1 - Pre-test answer">
            <a:extLst>
              <a:ext uri="{FF2B5EF4-FFF2-40B4-BE49-F238E27FC236}">
                <a16:creationId xmlns:a16="http://schemas.microsoft.com/office/drawing/2014/main" id="{4C51B12C-36D7-4E2E-97E9-DE205AD2A48C}"/>
              </a:ext>
            </a:extLst>
          </p:cNvPr>
          <p:cNvSpPr/>
          <p:nvPr/>
        </p:nvSpPr>
        <p:spPr>
          <a:xfrm>
            <a:off x="2749034" y="2772504"/>
            <a:ext cx="4476877" cy="3679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10-year risk of: major fracture = 15%; hip fracture = 6.5%</a:t>
            </a:r>
          </a:p>
        </p:txBody>
      </p:sp>
      <p:pic>
        <p:nvPicPr>
          <p:cNvPr id="69" name="Graphic 68" descr="Cursor with solid fill">
            <a:extLst>
              <a:ext uri="{FF2B5EF4-FFF2-40B4-BE49-F238E27FC236}">
                <a16:creationId xmlns:a16="http://schemas.microsoft.com/office/drawing/2014/main" id="{EFF88074-4DD1-4913-9598-850CE4F1E890}"/>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58203" y="2594031"/>
            <a:ext cx="302506" cy="302506"/>
          </a:xfrm>
          <a:prstGeom prst="rect">
            <a:avLst/>
          </a:prstGeom>
        </p:spPr>
      </p:pic>
      <p:sp>
        <p:nvSpPr>
          <p:cNvPr id="82" name="Case 1 - ECG button">
            <a:extLst>
              <a:ext uri="{FF2B5EF4-FFF2-40B4-BE49-F238E27FC236}">
                <a16:creationId xmlns:a16="http://schemas.microsoft.com/office/drawing/2014/main" id="{7FA0168E-5586-4466-9315-119B1442482A}"/>
              </a:ext>
            </a:extLst>
          </p:cNvPr>
          <p:cNvSpPr/>
          <p:nvPr/>
        </p:nvSpPr>
        <p:spPr>
          <a:xfrm>
            <a:off x="2755151" y="4379761"/>
            <a:ext cx="4476868" cy="325636"/>
          </a:xfrm>
          <a:prstGeom prst="roundRect">
            <a:avLst>
              <a:gd name="adj" fmla="val 10321"/>
            </a:avLst>
          </a:prstGeom>
          <a:solidFill>
            <a:schemeClr val="accent5"/>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400" dirty="0"/>
              <a:t>Is a secondary work-up indicated?</a:t>
            </a:r>
          </a:p>
        </p:txBody>
      </p:sp>
      <p:sp>
        <p:nvSpPr>
          <p:cNvPr id="83" name="Case 1 - answer two">
            <a:extLst>
              <a:ext uri="{FF2B5EF4-FFF2-40B4-BE49-F238E27FC236}">
                <a16:creationId xmlns:a16="http://schemas.microsoft.com/office/drawing/2014/main" id="{6A7CA376-6150-43E8-A2EE-862197D11FAB}"/>
              </a:ext>
            </a:extLst>
          </p:cNvPr>
          <p:cNvSpPr/>
          <p:nvPr/>
        </p:nvSpPr>
        <p:spPr>
          <a:xfrm>
            <a:off x="2734331" y="4737721"/>
            <a:ext cx="4568159" cy="5743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a:t>No</a:t>
            </a:r>
            <a:r>
              <a:rPr lang="en-US" sz="1400" dirty="0"/>
              <a:t>.  Osteoporosis likely explained by age and identified risk factors (tobacco use, alcohol use).</a:t>
            </a:r>
          </a:p>
        </p:txBody>
      </p:sp>
      <p:pic>
        <p:nvPicPr>
          <p:cNvPr id="84" name="Graphic 83" descr="Cursor with solid fill">
            <a:extLst>
              <a:ext uri="{FF2B5EF4-FFF2-40B4-BE49-F238E27FC236}">
                <a16:creationId xmlns:a16="http://schemas.microsoft.com/office/drawing/2014/main" id="{5F3A6C12-A3AF-476C-BC0A-1A7AD74B039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58203" y="4561853"/>
            <a:ext cx="302506" cy="302506"/>
          </a:xfrm>
          <a:prstGeom prst="rect">
            <a:avLst/>
          </a:prstGeom>
        </p:spPr>
      </p:pic>
      <p:sp>
        <p:nvSpPr>
          <p:cNvPr id="76" name="Obj 3b">
            <a:hlinkClick r:id="rId6" action="ppaction://hlinksldjump"/>
            <a:extLst>
              <a:ext uri="{FF2B5EF4-FFF2-40B4-BE49-F238E27FC236}">
                <a16:creationId xmlns:a16="http://schemas.microsoft.com/office/drawing/2014/main" id="{CBB521C7-503C-49A0-92C9-6641E7D2A27D}"/>
              </a:ext>
            </a:extLst>
          </p:cNvPr>
          <p:cNvSpPr/>
          <p:nvPr/>
        </p:nvSpPr>
        <p:spPr>
          <a:xfrm>
            <a:off x="493867" y="2994646"/>
            <a:ext cx="1176109" cy="367979"/>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DXA</a:t>
            </a:r>
          </a:p>
        </p:txBody>
      </p:sp>
      <p:cxnSp>
        <p:nvCxnSpPr>
          <p:cNvPr id="80" name="Connector: Elbow 79">
            <a:extLst>
              <a:ext uri="{FF2B5EF4-FFF2-40B4-BE49-F238E27FC236}">
                <a16:creationId xmlns:a16="http://schemas.microsoft.com/office/drawing/2014/main" id="{C6408768-5977-4AD9-ABBA-349362CCB2E6}"/>
              </a:ext>
            </a:extLst>
          </p:cNvPr>
          <p:cNvCxnSpPr>
            <a:cxnSpLocks/>
            <a:endCxn id="76" idx="1"/>
          </p:cNvCxnSpPr>
          <p:nvPr/>
        </p:nvCxnSpPr>
        <p:spPr>
          <a:xfrm rot="16200000" flipH="1">
            <a:off x="143002" y="2827771"/>
            <a:ext cx="500446" cy="20128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85" name="Obj 3b">
            <a:hlinkClick r:id="rId7" action="ppaction://hlinksldjump"/>
            <a:extLst>
              <a:ext uri="{FF2B5EF4-FFF2-40B4-BE49-F238E27FC236}">
                <a16:creationId xmlns:a16="http://schemas.microsoft.com/office/drawing/2014/main" id="{1D1FFA71-F948-44A2-A507-FC5EAF22B20B}"/>
              </a:ext>
            </a:extLst>
          </p:cNvPr>
          <p:cNvSpPr/>
          <p:nvPr/>
        </p:nvSpPr>
        <p:spPr>
          <a:xfrm>
            <a:off x="493867" y="4051271"/>
            <a:ext cx="1176109" cy="367979"/>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3-4</a:t>
            </a:r>
          </a:p>
        </p:txBody>
      </p:sp>
      <p:pic>
        <p:nvPicPr>
          <p:cNvPr id="86" name="Graphic 85" descr="Cursor with solid fill">
            <a:extLst>
              <a:ext uri="{FF2B5EF4-FFF2-40B4-BE49-F238E27FC236}">
                <a16:creationId xmlns:a16="http://schemas.microsoft.com/office/drawing/2014/main" id="{06AF286A-A0AD-43A1-BB3D-305DD9DEAD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6016" y="4285673"/>
            <a:ext cx="301752" cy="301752"/>
          </a:xfrm>
          <a:prstGeom prst="rect">
            <a:avLst/>
          </a:prstGeom>
        </p:spPr>
      </p:pic>
      <p:cxnSp>
        <p:nvCxnSpPr>
          <p:cNvPr id="87" name="Connector: Elbow 86">
            <a:extLst>
              <a:ext uri="{FF2B5EF4-FFF2-40B4-BE49-F238E27FC236}">
                <a16:creationId xmlns:a16="http://schemas.microsoft.com/office/drawing/2014/main" id="{8E36944E-DCFA-42AA-9997-D0041E1D467B}"/>
              </a:ext>
            </a:extLst>
          </p:cNvPr>
          <p:cNvCxnSpPr>
            <a:cxnSpLocks/>
            <a:endCxn id="89" idx="1"/>
          </p:cNvCxnSpPr>
          <p:nvPr/>
        </p:nvCxnSpPr>
        <p:spPr>
          <a:xfrm rot="16200000" flipH="1">
            <a:off x="-71814" y="3113685"/>
            <a:ext cx="935474" cy="195887"/>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88" name="Connector: Elbow 87">
            <a:extLst>
              <a:ext uri="{FF2B5EF4-FFF2-40B4-BE49-F238E27FC236}">
                <a16:creationId xmlns:a16="http://schemas.microsoft.com/office/drawing/2014/main" id="{9B52A2A8-1BFA-4523-AAED-5ADDAB995F94}"/>
              </a:ext>
            </a:extLst>
          </p:cNvPr>
          <p:cNvCxnSpPr>
            <a:cxnSpLocks/>
          </p:cNvCxnSpPr>
          <p:nvPr/>
        </p:nvCxnSpPr>
        <p:spPr>
          <a:xfrm rot="16200000" flipH="1">
            <a:off x="-371022" y="3358319"/>
            <a:ext cx="1540547" cy="213335"/>
          </a:xfrm>
          <a:prstGeom prst="bentConnector3">
            <a:avLst>
              <a:gd name="adj1" fmla="val 99710"/>
            </a:avLst>
          </a:prstGeom>
          <a:ln w="38100">
            <a:tailEnd type="triangle"/>
          </a:ln>
        </p:spPr>
        <p:style>
          <a:lnRef idx="1">
            <a:schemeClr val="dk1"/>
          </a:lnRef>
          <a:fillRef idx="0">
            <a:schemeClr val="dk1"/>
          </a:fillRef>
          <a:effectRef idx="0">
            <a:schemeClr val="dk1"/>
          </a:effectRef>
          <a:fontRef idx="minor">
            <a:schemeClr val="tx1"/>
          </a:fontRef>
        </p:style>
      </p:cxnSp>
      <p:sp>
        <p:nvSpPr>
          <p:cNvPr id="89" name="Obj 3b">
            <a:hlinkClick r:id="rId9" action="ppaction://hlinksldjump"/>
            <a:extLst>
              <a:ext uri="{FF2B5EF4-FFF2-40B4-BE49-F238E27FC236}">
                <a16:creationId xmlns:a16="http://schemas.microsoft.com/office/drawing/2014/main" id="{DE98CBE6-7C57-4FEA-ACAD-473A61D4136F}"/>
              </a:ext>
            </a:extLst>
          </p:cNvPr>
          <p:cNvSpPr/>
          <p:nvPr/>
        </p:nvSpPr>
        <p:spPr>
          <a:xfrm>
            <a:off x="493867" y="3495376"/>
            <a:ext cx="1176109" cy="367979"/>
          </a:xfrm>
          <a:prstGeom prst="roundRect">
            <a:avLst/>
          </a:prstGeom>
          <a:solidFill>
            <a:schemeClr val="tx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1-2</a:t>
            </a:r>
          </a:p>
        </p:txBody>
      </p:sp>
      <p:sp>
        <p:nvSpPr>
          <p:cNvPr id="91" name="Question 2">
            <a:hlinkClick r:id="rId10" action="ppaction://hlinksldjump"/>
            <a:extLst>
              <a:ext uri="{FF2B5EF4-FFF2-40B4-BE49-F238E27FC236}">
                <a16:creationId xmlns:a16="http://schemas.microsoft.com/office/drawing/2014/main" id="{76994A57-93F6-48E9-B38F-D9D8C2A4BB74}"/>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92" name="Graphic 91" descr="Cursor with solid fill">
            <a:extLst>
              <a:ext uri="{FF2B5EF4-FFF2-40B4-BE49-F238E27FC236}">
                <a16:creationId xmlns:a16="http://schemas.microsoft.com/office/drawing/2014/main" id="{9122F550-3483-49DA-B238-FD3AA63BA0E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452702"/>
            <a:ext cx="301752" cy="301752"/>
          </a:xfrm>
          <a:prstGeom prst="rect">
            <a:avLst/>
          </a:prstGeom>
        </p:spPr>
      </p:pic>
      <p:sp>
        <p:nvSpPr>
          <p:cNvPr id="93" name="Question 2">
            <a:hlinkClick r:id="rId11" action="ppaction://hlinksldjump"/>
            <a:extLst>
              <a:ext uri="{FF2B5EF4-FFF2-40B4-BE49-F238E27FC236}">
                <a16:creationId xmlns:a16="http://schemas.microsoft.com/office/drawing/2014/main" id="{0703CAF5-8270-4F2B-8C32-711374CB7969}"/>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94" name="Graphic 93" descr="Cursor with solid fill">
            <a:extLst>
              <a:ext uri="{FF2B5EF4-FFF2-40B4-BE49-F238E27FC236}">
                <a16:creationId xmlns:a16="http://schemas.microsoft.com/office/drawing/2014/main" id="{A0A1A49C-03F8-436F-975A-1A74AEE95AA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1569162"/>
            <a:ext cx="301752" cy="301752"/>
          </a:xfrm>
          <a:prstGeom prst="rect">
            <a:avLst/>
          </a:prstGeom>
        </p:spPr>
      </p:pic>
      <p:sp>
        <p:nvSpPr>
          <p:cNvPr id="95" name="Question 2">
            <a:hlinkClick r:id="rId12" action="ppaction://hlinksldjump"/>
            <a:extLst>
              <a:ext uri="{FF2B5EF4-FFF2-40B4-BE49-F238E27FC236}">
                <a16:creationId xmlns:a16="http://schemas.microsoft.com/office/drawing/2014/main" id="{762E2DC4-15A2-4FD6-814E-E3D20BF0B069}"/>
              </a:ext>
            </a:extLst>
          </p:cNvPr>
          <p:cNvSpPr txBox="1"/>
          <p:nvPr/>
        </p:nvSpPr>
        <p:spPr>
          <a:xfrm>
            <a:off x="183859" y="1885991"/>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96" name="Graphic 95" descr="Cursor with solid fill">
            <a:extLst>
              <a:ext uri="{FF2B5EF4-FFF2-40B4-BE49-F238E27FC236}">
                <a16:creationId xmlns:a16="http://schemas.microsoft.com/office/drawing/2014/main" id="{7BCC3305-B6B7-481E-827A-6B6A73DAB10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2137291"/>
            <a:ext cx="301752" cy="301752"/>
          </a:xfrm>
          <a:prstGeom prst="rect">
            <a:avLst/>
          </a:prstGeom>
        </p:spPr>
      </p:pic>
      <p:sp>
        <p:nvSpPr>
          <p:cNvPr id="97" name="Cases">
            <a:hlinkClick r:id="rId9" action="ppaction://hlinksldjump"/>
            <a:extLst>
              <a:ext uri="{FF2B5EF4-FFF2-40B4-BE49-F238E27FC236}">
                <a16:creationId xmlns:a16="http://schemas.microsoft.com/office/drawing/2014/main" id="{88144E13-65BC-4B95-BBEF-54EDD5961A10}"/>
              </a:ext>
            </a:extLst>
          </p:cNvPr>
          <p:cNvSpPr txBox="1"/>
          <p:nvPr/>
        </p:nvSpPr>
        <p:spPr>
          <a:xfrm>
            <a:off x="183859" y="2447953"/>
            <a:ext cx="2135099"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Cases</a:t>
            </a:r>
          </a:p>
        </p:txBody>
      </p:sp>
      <p:sp>
        <p:nvSpPr>
          <p:cNvPr id="98" name="Question 2">
            <a:hlinkClick r:id="rId13" action="ppaction://hlinksldjump"/>
            <a:extLst>
              <a:ext uri="{FF2B5EF4-FFF2-40B4-BE49-F238E27FC236}">
                <a16:creationId xmlns:a16="http://schemas.microsoft.com/office/drawing/2014/main" id="{5232B3C3-119D-4A5A-8303-4390BC1F8429}"/>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99" name="Graphic 98" descr="Cursor with solid fill">
            <a:extLst>
              <a:ext uri="{FF2B5EF4-FFF2-40B4-BE49-F238E27FC236}">
                <a16:creationId xmlns:a16="http://schemas.microsoft.com/office/drawing/2014/main" id="{A0727A4A-BFC0-4753-9020-52BBD822178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1022277"/>
            <a:ext cx="301752" cy="301752"/>
          </a:xfrm>
          <a:prstGeom prst="rect">
            <a:avLst/>
          </a:prstGeom>
        </p:spPr>
      </p:pic>
      <p:pic>
        <p:nvPicPr>
          <p:cNvPr id="100" name="Graphic 99" descr="Cursor with solid fill">
            <a:extLst>
              <a:ext uri="{FF2B5EF4-FFF2-40B4-BE49-F238E27FC236}">
                <a16:creationId xmlns:a16="http://schemas.microsoft.com/office/drawing/2014/main" id="{C0CD68DA-E1BC-45CF-A674-7B0ACE482E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1209" y="3217990"/>
            <a:ext cx="301752" cy="301752"/>
          </a:xfrm>
          <a:prstGeom prst="rect">
            <a:avLst/>
          </a:prstGeom>
        </p:spPr>
      </p:pic>
    </p:spTree>
    <p:extLst>
      <p:ext uri="{BB962C8B-B14F-4D97-AF65-F5344CB8AC3E}">
        <p14:creationId xmlns:p14="http://schemas.microsoft.com/office/powerpoint/2010/main" val="580258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28"/>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9" restart="whenNotActive" fill="hold" evtFilter="cancelBubble" nodeType="interactiveSeq">
                <p:stCondLst>
                  <p:cond evt="onClick" delay="0">
                    <p:tgtEl>
                      <p:spTgt spid="129"/>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6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31"/>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76" restart="whenNotActive" fill="hold" evtFilter="cancelBubble" nodeType="interactiveSeq">
                <p:stCondLst>
                  <p:cond evt="onClick" delay="0">
                    <p:tgtEl>
                      <p:spTgt spid="5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90" restart="whenNotActive" fill="hold" evtFilter="cancelBubble" nodeType="interactiveSeq">
                <p:stCondLst>
                  <p:cond evt="onClick" delay="0">
                    <p:tgtEl>
                      <p:spTgt spid="59"/>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7" restart="whenNotActive" fill="hold" evtFilter="cancelBubble" nodeType="interactiveSeq">
                <p:stCondLst>
                  <p:cond evt="onClick" delay="0">
                    <p:tgtEl>
                      <p:spTgt spid="60"/>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68"/>
                                        </p:tgtEl>
                                        <p:attrNameLst>
                                          <p:attrName>style.visibility</p:attrName>
                                        </p:attrNameLst>
                                      </p:cBhvr>
                                      <p:to>
                                        <p:strVal val="hidden"/>
                                      </p:to>
                                    </p:set>
                                  </p:childTnLst>
                                </p:cTn>
                              </p:par>
                              <p:par>
                                <p:cTn id="102" presetID="1" presetClass="entr" presetSubtype="0" fill="hold" grpId="1" nodeType="withEffect">
                                  <p:stCondLst>
                                    <p:cond delay="0"/>
                                  </p:stCondLst>
                                  <p:childTnLst>
                                    <p:set>
                                      <p:cBhvr>
                                        <p:cTn id="103"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104" restart="whenNotActive" fill="hold" evtFilter="cancelBubble" nodeType="interactiveSeq">
                <p:stCondLst>
                  <p:cond evt="onClick" delay="0">
                    <p:tgtEl>
                      <p:spTgt spid="45"/>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childTnLst>
                                </p:cTn>
                              </p:par>
                              <p:par>
                                <p:cTn id="109" presetID="1" presetClass="exit" presetSubtype="0" fill="hold" nodeType="withEffect">
                                  <p:stCondLst>
                                    <p:cond delay="0"/>
                                  </p:stCondLst>
                                  <p:childTnLst>
                                    <p:set>
                                      <p:cBhvr>
                                        <p:cTn id="110" dur="1" fill="hold">
                                          <p:stCondLst>
                                            <p:cond delay="0"/>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1" restart="whenNotActive" fill="hold" evtFilter="cancelBubble" nodeType="interactiveSeq">
                <p:stCondLst>
                  <p:cond evt="onClick" delay="0">
                    <p:tgtEl>
                      <p:spTgt spid="82"/>
                    </p:tgtEl>
                  </p:cond>
                </p:stCondLst>
                <p:endSync evt="end" delay="0">
                  <p:rtn val="all"/>
                </p:endSync>
                <p:childTnLst>
                  <p:par>
                    <p:cTn id="112" fill="hold">
                      <p:stCondLst>
                        <p:cond delay="0"/>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83"/>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2"/>
                  </p:tgtEl>
                </p:cond>
              </p:nextCondLst>
            </p:seq>
          </p:childTnLst>
        </p:cTn>
      </p:par>
    </p:tnLst>
    <p:bldLst>
      <p:bldP spid="13" grpId="0"/>
      <p:bldP spid="28" grpId="0" animBg="1"/>
      <p:bldP spid="31" grpId="0" animBg="1"/>
      <p:bldP spid="33" grpId="0" animBg="1"/>
      <p:bldP spid="34" grpId="0" animBg="1"/>
      <p:bldP spid="131" grpId="0"/>
      <p:bldP spid="58" grpId="0" animBg="1"/>
      <p:bldP spid="59" grpId="0" animBg="1"/>
      <p:bldP spid="60" grpId="0" animBg="1"/>
      <p:bldP spid="61" grpId="0" animBg="1"/>
      <p:bldP spid="62" grpId="0" animBg="1"/>
      <p:bldP spid="63" grpId="0" animBg="1"/>
      <p:bldP spid="64" grpId="0" animBg="1"/>
      <p:bldP spid="64" grpId="1" animBg="1"/>
      <p:bldP spid="45" grpId="0" animBg="1"/>
      <p:bldP spid="46" grpId="0" animBg="1"/>
      <p:bldP spid="82" grpId="0" animBg="1"/>
      <p:bldP spid="83" grpId="0" animBg="1"/>
    </p:bld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 1">
            <a:extLst>
              <a:ext uri="{FF2B5EF4-FFF2-40B4-BE49-F238E27FC236}">
                <a16:creationId xmlns:a16="http://schemas.microsoft.com/office/drawing/2014/main" id="{641526A1-210B-6A4B-B0A6-F945D918A044}"/>
              </a:ext>
            </a:extLst>
          </p:cNvPr>
          <p:cNvSpPr/>
          <p:nvPr/>
        </p:nvSpPr>
        <p:spPr>
          <a:xfrm>
            <a:off x="4105248" y="255412"/>
            <a:ext cx="2147881" cy="408623"/>
          </a:xfrm>
          <a:prstGeom prst="roundRect">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Case 3</a:t>
            </a:r>
          </a:p>
        </p:txBody>
      </p:sp>
      <p:cxnSp>
        <p:nvCxnSpPr>
          <p:cNvPr id="8" name="Straight Connector 7">
            <a:extLst>
              <a:ext uri="{FF2B5EF4-FFF2-40B4-BE49-F238E27FC236}">
                <a16:creationId xmlns:a16="http://schemas.microsoft.com/office/drawing/2014/main" id="{527DA788-CAA2-8E4E-93C5-59EA40F7070D}"/>
              </a:ext>
            </a:extLst>
          </p:cNvPr>
          <p:cNvCxnSpPr>
            <a:cxnSpLocks/>
          </p:cNvCxnSpPr>
          <p:nvPr/>
        </p:nvCxnSpPr>
        <p:spPr>
          <a:xfrm>
            <a:off x="7853972" y="202575"/>
            <a:ext cx="0" cy="6451205"/>
          </a:xfrm>
          <a:prstGeom prst="line">
            <a:avLst/>
          </a:prstGeom>
          <a:ln w="38100">
            <a:noFill/>
          </a:ln>
        </p:spPr>
        <p:style>
          <a:lnRef idx="1">
            <a:schemeClr val="dk1"/>
          </a:lnRef>
          <a:fillRef idx="0">
            <a:schemeClr val="dk1"/>
          </a:fillRef>
          <a:effectRef idx="0">
            <a:schemeClr val="dk1"/>
          </a:effectRef>
          <a:fontRef idx="minor">
            <a:schemeClr val="tx1"/>
          </a:fontRef>
        </p:style>
      </p:cxnSp>
      <p:sp>
        <p:nvSpPr>
          <p:cNvPr id="9" name="Case 4 stem">
            <a:extLst>
              <a:ext uri="{FF2B5EF4-FFF2-40B4-BE49-F238E27FC236}">
                <a16:creationId xmlns:a16="http://schemas.microsoft.com/office/drawing/2014/main" id="{AE15E9EE-3926-B24E-8E1A-A49B4F50AA55}"/>
              </a:ext>
            </a:extLst>
          </p:cNvPr>
          <p:cNvSpPr txBox="1"/>
          <p:nvPr/>
        </p:nvSpPr>
        <p:spPr>
          <a:xfrm>
            <a:off x="2643421" y="754549"/>
            <a:ext cx="5024463" cy="954107"/>
          </a:xfrm>
          <a:prstGeom prst="rect">
            <a:avLst/>
          </a:prstGeom>
          <a:noFill/>
          <a:ln>
            <a:noFill/>
          </a:ln>
        </p:spPr>
        <p:txBody>
          <a:bodyPr wrap="square" rtlCol="0">
            <a:spAutoFit/>
          </a:bodyPr>
          <a:lstStyle/>
          <a:p>
            <a:r>
              <a:rPr lang="en-US" sz="1400" dirty="0"/>
              <a:t>A 65 year-old-man with presents to clinic with acute atraumatic lower back pain and fatigue. He has no known chronic medical conditions and has never smoked.  Lumbar XR shows a L1 compression fracture. </a:t>
            </a:r>
          </a:p>
        </p:txBody>
      </p:sp>
      <p:sp>
        <p:nvSpPr>
          <p:cNvPr id="10" name="Case 4 Question 1">
            <a:extLst>
              <a:ext uri="{FF2B5EF4-FFF2-40B4-BE49-F238E27FC236}">
                <a16:creationId xmlns:a16="http://schemas.microsoft.com/office/drawing/2014/main" id="{B598A4AD-799B-9442-90E2-F029234CA1CA}"/>
              </a:ext>
            </a:extLst>
          </p:cNvPr>
          <p:cNvSpPr/>
          <p:nvPr/>
        </p:nvSpPr>
        <p:spPr>
          <a:xfrm>
            <a:off x="2753094" y="1760805"/>
            <a:ext cx="4866425" cy="320004"/>
          </a:xfrm>
          <a:prstGeom prst="roundRect">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What additional workup is warranted?</a:t>
            </a:r>
          </a:p>
        </p:txBody>
      </p:sp>
      <p:sp>
        <p:nvSpPr>
          <p:cNvPr id="12" name="Case 4 Answer 1">
            <a:extLst>
              <a:ext uri="{FF2B5EF4-FFF2-40B4-BE49-F238E27FC236}">
                <a16:creationId xmlns:a16="http://schemas.microsoft.com/office/drawing/2014/main" id="{CFEDD4B4-1F45-FB44-9A59-7496ADD727E5}"/>
              </a:ext>
            </a:extLst>
          </p:cNvPr>
          <p:cNvSpPr txBox="1"/>
          <p:nvPr/>
        </p:nvSpPr>
        <p:spPr>
          <a:xfrm>
            <a:off x="2749793" y="2135795"/>
            <a:ext cx="4866424" cy="738664"/>
          </a:xfrm>
          <a:prstGeom prst="rect">
            <a:avLst/>
          </a:prstGeom>
          <a:noFill/>
          <a:ln>
            <a:noFill/>
          </a:ln>
        </p:spPr>
        <p:txBody>
          <a:bodyPr wrap="square" rtlCol="0">
            <a:spAutoFit/>
          </a:bodyPr>
          <a:lstStyle/>
          <a:p>
            <a:pPr algn="ctr"/>
            <a:r>
              <a:rPr lang="en-US" sz="1400" dirty="0"/>
              <a:t>He has osteoporosis based on a fragility fracture. Initial work-up should include </a:t>
            </a:r>
            <a:r>
              <a:rPr lang="en-US" sz="1400" b="1" dirty="0"/>
              <a:t>CBC, CMP, Vit D, Mg, </a:t>
            </a:r>
            <a:r>
              <a:rPr lang="en-US" sz="1400" b="1" dirty="0" err="1"/>
              <a:t>Phos</a:t>
            </a:r>
            <a:r>
              <a:rPr lang="en-US" sz="1400" dirty="0"/>
              <a:t>, </a:t>
            </a:r>
            <a:r>
              <a:rPr lang="en-US" sz="1400" b="1" dirty="0"/>
              <a:t>testosterone</a:t>
            </a:r>
            <a:r>
              <a:rPr lang="en-US" sz="1400" dirty="0"/>
              <a:t> (in men) and a </a:t>
            </a:r>
            <a:r>
              <a:rPr lang="en-US" sz="1400" b="1" dirty="0"/>
              <a:t>DXA scan. </a:t>
            </a:r>
            <a:r>
              <a:rPr lang="en-US" sz="1400" dirty="0"/>
              <a:t>TSH and PTH are often checked early. </a:t>
            </a:r>
          </a:p>
        </p:txBody>
      </p:sp>
      <p:sp>
        <p:nvSpPr>
          <p:cNvPr id="13" name="Case 3  Question 2">
            <a:extLst>
              <a:ext uri="{FF2B5EF4-FFF2-40B4-BE49-F238E27FC236}">
                <a16:creationId xmlns:a16="http://schemas.microsoft.com/office/drawing/2014/main" id="{CCEFD9BF-3971-E449-A96C-AE85F34EB6BD}"/>
              </a:ext>
            </a:extLst>
          </p:cNvPr>
          <p:cNvSpPr/>
          <p:nvPr/>
        </p:nvSpPr>
        <p:spPr>
          <a:xfrm>
            <a:off x="2776678" y="4378531"/>
            <a:ext cx="4867858" cy="333656"/>
          </a:xfrm>
          <a:prstGeom prst="roundRect">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What additional work-up would you order? </a:t>
            </a:r>
          </a:p>
        </p:txBody>
      </p:sp>
      <p:pic>
        <p:nvPicPr>
          <p:cNvPr id="14" name="Graphic 13" descr="Cursor with solid fill">
            <a:extLst>
              <a:ext uri="{FF2B5EF4-FFF2-40B4-BE49-F238E27FC236}">
                <a16:creationId xmlns:a16="http://schemas.microsoft.com/office/drawing/2014/main" id="{32618674-6B45-BE4D-BC08-5D9422611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8240" y="4576851"/>
            <a:ext cx="270672" cy="270672"/>
          </a:xfrm>
          <a:prstGeom prst="rect">
            <a:avLst/>
          </a:prstGeom>
        </p:spPr>
      </p:pic>
      <p:sp>
        <p:nvSpPr>
          <p:cNvPr id="15" name="Case 4 Answer 2">
            <a:extLst>
              <a:ext uri="{FF2B5EF4-FFF2-40B4-BE49-F238E27FC236}">
                <a16:creationId xmlns:a16="http://schemas.microsoft.com/office/drawing/2014/main" id="{73F6DD1F-B56D-2A46-B4F9-04D23E10FAEC}"/>
              </a:ext>
            </a:extLst>
          </p:cNvPr>
          <p:cNvSpPr txBox="1"/>
          <p:nvPr/>
        </p:nvSpPr>
        <p:spPr>
          <a:xfrm>
            <a:off x="2799309" y="4745512"/>
            <a:ext cx="4773597" cy="738664"/>
          </a:xfrm>
          <a:prstGeom prst="rect">
            <a:avLst/>
          </a:prstGeom>
          <a:noFill/>
          <a:ln>
            <a:noFill/>
          </a:ln>
        </p:spPr>
        <p:txBody>
          <a:bodyPr wrap="square" rtlCol="0">
            <a:spAutoFit/>
          </a:bodyPr>
          <a:lstStyle/>
          <a:p>
            <a:pPr algn="ctr"/>
            <a:r>
              <a:rPr lang="en-US" sz="1400" dirty="0"/>
              <a:t>Initial evaluation is unrevealing. Based on his age, hypercalcemia and renal insufficiency, </a:t>
            </a:r>
            <a:r>
              <a:rPr lang="en-US" sz="1400" b="1" dirty="0"/>
              <a:t>this is likely multiple myeloma (MM)</a:t>
            </a:r>
            <a:r>
              <a:rPr lang="en-US" sz="1400" dirty="0"/>
              <a:t>.</a:t>
            </a:r>
            <a:r>
              <a:rPr lang="en-US" sz="1400" b="1" dirty="0"/>
              <a:t> SPEP/UPEP</a:t>
            </a:r>
            <a:r>
              <a:rPr lang="en-US" sz="1400" dirty="0"/>
              <a:t> would be next step.</a:t>
            </a:r>
          </a:p>
        </p:txBody>
      </p:sp>
      <p:sp>
        <p:nvSpPr>
          <p:cNvPr id="16" name="Case 3 Question 3">
            <a:extLst>
              <a:ext uri="{FF2B5EF4-FFF2-40B4-BE49-F238E27FC236}">
                <a16:creationId xmlns:a16="http://schemas.microsoft.com/office/drawing/2014/main" id="{F227E795-9C27-5C48-AC40-2979E76A6A52}"/>
              </a:ext>
            </a:extLst>
          </p:cNvPr>
          <p:cNvSpPr/>
          <p:nvPr/>
        </p:nvSpPr>
        <p:spPr>
          <a:xfrm>
            <a:off x="2799309" y="5577560"/>
            <a:ext cx="4824141" cy="577647"/>
          </a:xfrm>
          <a:prstGeom prst="roundRect">
            <a:avLst>
              <a:gd name="adj" fmla="val 11640"/>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a:p>
            <a:pPr algn="ctr"/>
            <a:r>
              <a:rPr lang="en-US" sz="1400" dirty="0"/>
              <a:t>He is diagnosed with MM and is started on treatment. What additional therapy is indicated?</a:t>
            </a:r>
          </a:p>
          <a:p>
            <a:pPr algn="ctr"/>
            <a:endParaRPr lang="en-US" sz="1400" dirty="0">
              <a:solidFill>
                <a:schemeClr val="bg1"/>
              </a:solidFill>
            </a:endParaRPr>
          </a:p>
        </p:txBody>
      </p:sp>
      <p:pic>
        <p:nvPicPr>
          <p:cNvPr id="17" name="Graphic 16" descr="Cursor with solid fill">
            <a:extLst>
              <a:ext uri="{FF2B5EF4-FFF2-40B4-BE49-F238E27FC236}">
                <a16:creationId xmlns:a16="http://schemas.microsoft.com/office/drawing/2014/main" id="{97852111-6D3E-9541-B1AA-F13D7BD701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3067" y="6019871"/>
            <a:ext cx="270672" cy="270672"/>
          </a:xfrm>
          <a:prstGeom prst="rect">
            <a:avLst/>
          </a:prstGeom>
        </p:spPr>
      </p:pic>
      <p:sp>
        <p:nvSpPr>
          <p:cNvPr id="18" name="Case 3  Answer 3">
            <a:extLst>
              <a:ext uri="{FF2B5EF4-FFF2-40B4-BE49-F238E27FC236}">
                <a16:creationId xmlns:a16="http://schemas.microsoft.com/office/drawing/2014/main" id="{6567A169-409A-974B-8052-8C58C6B8CE27}"/>
              </a:ext>
            </a:extLst>
          </p:cNvPr>
          <p:cNvSpPr txBox="1"/>
          <p:nvPr/>
        </p:nvSpPr>
        <p:spPr>
          <a:xfrm>
            <a:off x="2917628" y="6209684"/>
            <a:ext cx="4712940" cy="523220"/>
          </a:xfrm>
          <a:prstGeom prst="rect">
            <a:avLst/>
          </a:prstGeom>
          <a:noFill/>
          <a:ln>
            <a:noFill/>
          </a:ln>
        </p:spPr>
        <p:txBody>
          <a:bodyPr wrap="square" rtlCol="0">
            <a:spAutoFit/>
          </a:bodyPr>
          <a:lstStyle/>
          <a:p>
            <a:pPr algn="ctr"/>
            <a:r>
              <a:rPr lang="en-US" sz="1400" b="1" dirty="0"/>
              <a:t>Vitamin D</a:t>
            </a:r>
            <a:r>
              <a:rPr lang="en-US" sz="1400" dirty="0"/>
              <a:t> and </a:t>
            </a:r>
            <a:r>
              <a:rPr lang="en-US" sz="1400" b="1" dirty="0"/>
              <a:t>bisphosphonate</a:t>
            </a:r>
            <a:r>
              <a:rPr lang="en-US" sz="1400" dirty="0"/>
              <a:t> are first line therapy.</a:t>
            </a:r>
          </a:p>
          <a:p>
            <a:pPr algn="ctr"/>
            <a:r>
              <a:rPr lang="en-US" sz="1400" dirty="0"/>
              <a:t>Likely would </a:t>
            </a:r>
            <a:r>
              <a:rPr lang="en-US" sz="1400" b="1" dirty="0"/>
              <a:t>avoid calcium </a:t>
            </a:r>
            <a:r>
              <a:rPr lang="en-US" sz="1400" dirty="0"/>
              <a:t>with active MM.  </a:t>
            </a:r>
          </a:p>
        </p:txBody>
      </p:sp>
      <p:pic>
        <p:nvPicPr>
          <p:cNvPr id="33" name="Graphic 32" descr="Cursor with solid fill">
            <a:extLst>
              <a:ext uri="{FF2B5EF4-FFF2-40B4-BE49-F238E27FC236}">
                <a16:creationId xmlns:a16="http://schemas.microsoft.com/office/drawing/2014/main" id="{8CCA8B0F-A85F-6B45-9361-178F8155FA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72768" y="1964117"/>
            <a:ext cx="270672" cy="270672"/>
          </a:xfrm>
          <a:prstGeom prst="rect">
            <a:avLst/>
          </a:prstGeom>
        </p:spPr>
      </p:pic>
      <p:sp>
        <p:nvSpPr>
          <p:cNvPr id="71" name="Case 5">
            <a:extLst>
              <a:ext uri="{FF2B5EF4-FFF2-40B4-BE49-F238E27FC236}">
                <a16:creationId xmlns:a16="http://schemas.microsoft.com/office/drawing/2014/main" id="{236D7614-8B81-234C-82CE-571A58B2D186}"/>
              </a:ext>
            </a:extLst>
          </p:cNvPr>
          <p:cNvSpPr/>
          <p:nvPr/>
        </p:nvSpPr>
        <p:spPr>
          <a:xfrm>
            <a:off x="8894952" y="255412"/>
            <a:ext cx="2147882" cy="399584"/>
          </a:xfrm>
          <a:prstGeom prst="roundRect">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Case 4</a:t>
            </a:r>
          </a:p>
        </p:txBody>
      </p:sp>
      <p:pic>
        <p:nvPicPr>
          <p:cNvPr id="72" name="Graphic 71" descr="Cursor with solid fill">
            <a:extLst>
              <a:ext uri="{FF2B5EF4-FFF2-40B4-BE49-F238E27FC236}">
                <a16:creationId xmlns:a16="http://schemas.microsoft.com/office/drawing/2014/main" id="{0E0DF5EF-B300-0044-BEB9-C9DDD63A1E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07498" y="509723"/>
            <a:ext cx="270672" cy="270672"/>
          </a:xfrm>
          <a:prstGeom prst="rect">
            <a:avLst/>
          </a:prstGeom>
        </p:spPr>
      </p:pic>
      <p:sp>
        <p:nvSpPr>
          <p:cNvPr id="73" name="Case 5 stem">
            <a:extLst>
              <a:ext uri="{FF2B5EF4-FFF2-40B4-BE49-F238E27FC236}">
                <a16:creationId xmlns:a16="http://schemas.microsoft.com/office/drawing/2014/main" id="{4CDB67A1-EEB4-CF40-BC3F-2AF6674997F4}"/>
              </a:ext>
            </a:extLst>
          </p:cNvPr>
          <p:cNvSpPr txBox="1"/>
          <p:nvPr/>
        </p:nvSpPr>
        <p:spPr>
          <a:xfrm>
            <a:off x="8061354" y="754454"/>
            <a:ext cx="3892310" cy="1600438"/>
          </a:xfrm>
          <a:prstGeom prst="rect">
            <a:avLst/>
          </a:prstGeom>
          <a:noFill/>
          <a:ln>
            <a:noFill/>
          </a:ln>
        </p:spPr>
        <p:txBody>
          <a:bodyPr wrap="square" rtlCol="0">
            <a:spAutoFit/>
          </a:bodyPr>
          <a:lstStyle/>
          <a:p>
            <a:r>
              <a:rPr lang="en-US" sz="1400" dirty="0">
                <a:ea typeface="+mn-lt"/>
                <a:cs typeface="+mn-lt"/>
              </a:rPr>
              <a:t>A 74year-old woman with severe COPD and osteoporosis who presents to clinic following an ED visit for an atraumatic vertebral compression fracture following a coughing spell.  Her T-score was -2.8 at femoral neck 5 years ago and she has been on alendronate since.  Her repeat DXA reveals T-score of -3.1 at the femoral neck.  </a:t>
            </a:r>
          </a:p>
        </p:txBody>
      </p:sp>
      <p:sp>
        <p:nvSpPr>
          <p:cNvPr id="74" name="Case 5 Question 1">
            <a:extLst>
              <a:ext uri="{FF2B5EF4-FFF2-40B4-BE49-F238E27FC236}">
                <a16:creationId xmlns:a16="http://schemas.microsoft.com/office/drawing/2014/main" id="{7C09B3BE-E8B9-FB48-BE30-D44AC11945CF}"/>
              </a:ext>
            </a:extLst>
          </p:cNvPr>
          <p:cNvSpPr/>
          <p:nvPr/>
        </p:nvSpPr>
        <p:spPr>
          <a:xfrm>
            <a:off x="8063115" y="2514633"/>
            <a:ext cx="3881815" cy="341943"/>
          </a:xfrm>
          <a:prstGeom prst="roundRect">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What is the next step in management?</a:t>
            </a:r>
          </a:p>
        </p:txBody>
      </p:sp>
      <p:pic>
        <p:nvPicPr>
          <p:cNvPr id="75" name="Graphic 74" descr="Cursor with solid fill">
            <a:extLst>
              <a:ext uri="{FF2B5EF4-FFF2-40B4-BE49-F238E27FC236}">
                <a16:creationId xmlns:a16="http://schemas.microsoft.com/office/drawing/2014/main" id="{8FBE03EA-7758-A849-80BD-B747CB4DB6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96797" y="2749377"/>
            <a:ext cx="270672" cy="270672"/>
          </a:xfrm>
          <a:prstGeom prst="rect">
            <a:avLst/>
          </a:prstGeom>
        </p:spPr>
      </p:pic>
      <p:sp>
        <p:nvSpPr>
          <p:cNvPr id="76" name="Case 5 Answer 1">
            <a:extLst>
              <a:ext uri="{FF2B5EF4-FFF2-40B4-BE49-F238E27FC236}">
                <a16:creationId xmlns:a16="http://schemas.microsoft.com/office/drawing/2014/main" id="{C0C31F93-F7AD-E046-918F-B356C9BBE852}"/>
              </a:ext>
            </a:extLst>
          </p:cNvPr>
          <p:cNvSpPr txBox="1"/>
          <p:nvPr/>
        </p:nvSpPr>
        <p:spPr>
          <a:xfrm>
            <a:off x="8050319" y="2909975"/>
            <a:ext cx="3881814" cy="954107"/>
          </a:xfrm>
          <a:prstGeom prst="rect">
            <a:avLst/>
          </a:prstGeom>
          <a:noFill/>
          <a:ln>
            <a:noFill/>
          </a:ln>
        </p:spPr>
        <p:txBody>
          <a:bodyPr wrap="square" rtlCol="0">
            <a:spAutoFit/>
          </a:bodyPr>
          <a:lstStyle/>
          <a:p>
            <a:pPr algn="ctr"/>
            <a:r>
              <a:rPr lang="en-US" sz="1400" b="1" dirty="0"/>
              <a:t>Anabolic steroids </a:t>
            </a:r>
            <a:r>
              <a:rPr lang="en-US" sz="1400" dirty="0"/>
              <a:t>should be considered when T-score is &lt; -3.0 OR T-score is &lt;-2.5 with a vertebral fracture.</a:t>
            </a:r>
          </a:p>
          <a:p>
            <a:pPr algn="ctr"/>
            <a:r>
              <a:rPr lang="en-US" sz="1400" dirty="0"/>
              <a:t>Options include: teriparatide or </a:t>
            </a:r>
            <a:r>
              <a:rPr lang="en-US" sz="1400" dirty="0" err="1"/>
              <a:t>romosozumab</a:t>
            </a:r>
            <a:endParaRPr lang="en-US" sz="1400" dirty="0"/>
          </a:p>
        </p:txBody>
      </p:sp>
      <p:sp>
        <p:nvSpPr>
          <p:cNvPr id="80" name="Case 5 Question 3">
            <a:extLst>
              <a:ext uri="{FF2B5EF4-FFF2-40B4-BE49-F238E27FC236}">
                <a16:creationId xmlns:a16="http://schemas.microsoft.com/office/drawing/2014/main" id="{CC6E6921-7ED5-C645-8D3A-D4704959FA18}"/>
              </a:ext>
            </a:extLst>
          </p:cNvPr>
          <p:cNvSpPr/>
          <p:nvPr/>
        </p:nvSpPr>
        <p:spPr>
          <a:xfrm>
            <a:off x="8060280" y="4067929"/>
            <a:ext cx="3881814" cy="367979"/>
          </a:xfrm>
          <a:prstGeom prst="roundRect">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When would you repeat a DXA?</a:t>
            </a:r>
          </a:p>
        </p:txBody>
      </p:sp>
      <p:pic>
        <p:nvPicPr>
          <p:cNvPr id="81" name="Graphic 80" descr="Cursor with solid fill">
            <a:extLst>
              <a:ext uri="{FF2B5EF4-FFF2-40B4-BE49-F238E27FC236}">
                <a16:creationId xmlns:a16="http://schemas.microsoft.com/office/drawing/2014/main" id="{E59097E0-01EA-B94E-B1E0-820B8D4AAB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28135" y="4300572"/>
            <a:ext cx="270672" cy="270672"/>
          </a:xfrm>
          <a:prstGeom prst="rect">
            <a:avLst/>
          </a:prstGeom>
        </p:spPr>
      </p:pic>
      <p:sp>
        <p:nvSpPr>
          <p:cNvPr id="82" name="Case 5 Answer 3">
            <a:extLst>
              <a:ext uri="{FF2B5EF4-FFF2-40B4-BE49-F238E27FC236}">
                <a16:creationId xmlns:a16="http://schemas.microsoft.com/office/drawing/2014/main" id="{06B523BC-9B0B-1944-AA6C-FC3D35390F32}"/>
              </a:ext>
            </a:extLst>
          </p:cNvPr>
          <p:cNvSpPr txBox="1"/>
          <p:nvPr/>
        </p:nvSpPr>
        <p:spPr>
          <a:xfrm>
            <a:off x="8083054" y="4496110"/>
            <a:ext cx="3881815" cy="307777"/>
          </a:xfrm>
          <a:prstGeom prst="rect">
            <a:avLst/>
          </a:prstGeom>
          <a:noFill/>
          <a:ln>
            <a:noFill/>
          </a:ln>
        </p:spPr>
        <p:txBody>
          <a:bodyPr wrap="square" rtlCol="0">
            <a:spAutoFit/>
          </a:bodyPr>
          <a:lstStyle/>
          <a:p>
            <a:pPr algn="ctr"/>
            <a:r>
              <a:rPr lang="en-US" sz="1400" dirty="0"/>
              <a:t>2 years </a:t>
            </a:r>
          </a:p>
        </p:txBody>
      </p:sp>
      <p:sp>
        <p:nvSpPr>
          <p:cNvPr id="83" name="Case 5 Question 4">
            <a:extLst>
              <a:ext uri="{FF2B5EF4-FFF2-40B4-BE49-F238E27FC236}">
                <a16:creationId xmlns:a16="http://schemas.microsoft.com/office/drawing/2014/main" id="{B1F47041-A4D6-7144-A710-5EFC3EFE9832}"/>
              </a:ext>
            </a:extLst>
          </p:cNvPr>
          <p:cNvSpPr/>
          <p:nvPr/>
        </p:nvSpPr>
        <p:spPr>
          <a:xfrm>
            <a:off x="8102893" y="5620974"/>
            <a:ext cx="3816320" cy="366129"/>
          </a:xfrm>
          <a:prstGeom prst="roundRect">
            <a:avLst/>
          </a:prstGeom>
          <a:solidFill>
            <a:schemeClr val="accent5"/>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What is the next step in management? </a:t>
            </a:r>
          </a:p>
        </p:txBody>
      </p:sp>
      <p:pic>
        <p:nvPicPr>
          <p:cNvPr id="84" name="Graphic 83" descr="Cursor with solid fill">
            <a:extLst>
              <a:ext uri="{FF2B5EF4-FFF2-40B4-BE49-F238E27FC236}">
                <a16:creationId xmlns:a16="http://schemas.microsoft.com/office/drawing/2014/main" id="{50D25016-FBFC-5546-96CB-01BE761697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82013" y="5849917"/>
            <a:ext cx="270672" cy="270672"/>
          </a:xfrm>
          <a:prstGeom prst="rect">
            <a:avLst/>
          </a:prstGeom>
        </p:spPr>
      </p:pic>
      <p:sp>
        <p:nvSpPr>
          <p:cNvPr id="85" name="Case 5  Answer 4">
            <a:extLst>
              <a:ext uri="{FF2B5EF4-FFF2-40B4-BE49-F238E27FC236}">
                <a16:creationId xmlns:a16="http://schemas.microsoft.com/office/drawing/2014/main" id="{372F0242-F275-DC42-B480-DE413B981F76}"/>
              </a:ext>
            </a:extLst>
          </p:cNvPr>
          <p:cNvSpPr txBox="1"/>
          <p:nvPr/>
        </p:nvSpPr>
        <p:spPr>
          <a:xfrm>
            <a:off x="8134484" y="6055354"/>
            <a:ext cx="3786837" cy="307777"/>
          </a:xfrm>
          <a:prstGeom prst="rect">
            <a:avLst/>
          </a:prstGeom>
          <a:noFill/>
          <a:ln>
            <a:noFill/>
          </a:ln>
        </p:spPr>
        <p:txBody>
          <a:bodyPr wrap="square" rtlCol="0">
            <a:spAutoFit/>
          </a:bodyPr>
          <a:lstStyle/>
          <a:p>
            <a:pPr algn="ctr"/>
            <a:r>
              <a:rPr lang="en-US" sz="1400" dirty="0"/>
              <a:t>Resume bisphosphonate or denosumab</a:t>
            </a:r>
          </a:p>
        </p:txBody>
      </p:sp>
      <p:cxnSp>
        <p:nvCxnSpPr>
          <p:cNvPr id="52" name="Straight Connector 51">
            <a:extLst>
              <a:ext uri="{FF2B5EF4-FFF2-40B4-BE49-F238E27FC236}">
                <a16:creationId xmlns:a16="http://schemas.microsoft.com/office/drawing/2014/main" id="{8C8A2E6D-0B74-4D57-BB8A-7E947D29E77C}"/>
              </a:ext>
            </a:extLst>
          </p:cNvPr>
          <p:cNvCxnSpPr>
            <a:cxnSpLocks/>
          </p:cNvCxnSpPr>
          <p:nvPr/>
        </p:nvCxnSpPr>
        <p:spPr>
          <a:xfrm>
            <a:off x="7852407" y="193221"/>
            <a:ext cx="0" cy="646055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3" name="Graphic 52" descr="Cursor with solid fill">
            <a:extLst>
              <a:ext uri="{FF2B5EF4-FFF2-40B4-BE49-F238E27FC236}">
                <a16:creationId xmlns:a16="http://schemas.microsoft.com/office/drawing/2014/main" id="{8AEE197B-2A16-462D-A64B-EC74663041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17793" y="537038"/>
            <a:ext cx="270672" cy="270672"/>
          </a:xfrm>
          <a:prstGeom prst="rect">
            <a:avLst/>
          </a:prstGeom>
        </p:spPr>
      </p:pic>
      <p:sp>
        <p:nvSpPr>
          <p:cNvPr id="54" name="Obj 3b">
            <a:hlinkClick r:id="rId6" action="ppaction://hlinksldjump"/>
            <a:extLst>
              <a:ext uri="{FF2B5EF4-FFF2-40B4-BE49-F238E27FC236}">
                <a16:creationId xmlns:a16="http://schemas.microsoft.com/office/drawing/2014/main" id="{2BE9A0C9-7A6D-41EC-B388-5EB9BEDC8478}"/>
              </a:ext>
            </a:extLst>
          </p:cNvPr>
          <p:cNvSpPr/>
          <p:nvPr/>
        </p:nvSpPr>
        <p:spPr>
          <a:xfrm>
            <a:off x="493867" y="2994646"/>
            <a:ext cx="1207838" cy="367979"/>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DXA</a:t>
            </a:r>
          </a:p>
        </p:txBody>
      </p:sp>
      <p:cxnSp>
        <p:nvCxnSpPr>
          <p:cNvPr id="57" name="Connector: Elbow 56">
            <a:extLst>
              <a:ext uri="{FF2B5EF4-FFF2-40B4-BE49-F238E27FC236}">
                <a16:creationId xmlns:a16="http://schemas.microsoft.com/office/drawing/2014/main" id="{6A94AD13-2A99-4E4B-B7E2-0A356233CF4F}"/>
              </a:ext>
            </a:extLst>
          </p:cNvPr>
          <p:cNvCxnSpPr>
            <a:cxnSpLocks/>
            <a:endCxn id="54" idx="1"/>
          </p:cNvCxnSpPr>
          <p:nvPr/>
        </p:nvCxnSpPr>
        <p:spPr>
          <a:xfrm rot="16200000" flipH="1">
            <a:off x="143003" y="2827771"/>
            <a:ext cx="500445" cy="201283"/>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64" name="Obj 3b">
            <a:hlinkClick r:id="rId7" action="ppaction://hlinksldjump"/>
            <a:extLst>
              <a:ext uri="{FF2B5EF4-FFF2-40B4-BE49-F238E27FC236}">
                <a16:creationId xmlns:a16="http://schemas.microsoft.com/office/drawing/2014/main" id="{4052F4F5-D3DB-42B6-92ED-2F8F11CEAD9D}"/>
              </a:ext>
            </a:extLst>
          </p:cNvPr>
          <p:cNvSpPr/>
          <p:nvPr/>
        </p:nvSpPr>
        <p:spPr>
          <a:xfrm>
            <a:off x="493867" y="4051271"/>
            <a:ext cx="1176109" cy="367979"/>
          </a:xfrm>
          <a:prstGeom prst="roundRect">
            <a:avLst/>
          </a:prstGeom>
          <a:solidFill>
            <a:schemeClr val="tx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3-4</a:t>
            </a:r>
          </a:p>
        </p:txBody>
      </p:sp>
      <p:cxnSp>
        <p:nvCxnSpPr>
          <p:cNvPr id="66" name="Connector: Elbow 65">
            <a:extLst>
              <a:ext uri="{FF2B5EF4-FFF2-40B4-BE49-F238E27FC236}">
                <a16:creationId xmlns:a16="http://schemas.microsoft.com/office/drawing/2014/main" id="{0FAAFA00-C756-4E12-8C84-3FAA01A29828}"/>
              </a:ext>
            </a:extLst>
          </p:cNvPr>
          <p:cNvCxnSpPr>
            <a:cxnSpLocks/>
            <a:endCxn id="68" idx="1"/>
          </p:cNvCxnSpPr>
          <p:nvPr/>
        </p:nvCxnSpPr>
        <p:spPr>
          <a:xfrm rot="16200000" flipH="1">
            <a:off x="-71814" y="3113685"/>
            <a:ext cx="935474" cy="195887"/>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A39EB786-CCC8-42CC-9F50-20F8A06868AE}"/>
              </a:ext>
            </a:extLst>
          </p:cNvPr>
          <p:cNvCxnSpPr>
            <a:cxnSpLocks/>
          </p:cNvCxnSpPr>
          <p:nvPr/>
        </p:nvCxnSpPr>
        <p:spPr>
          <a:xfrm rot="16200000" flipH="1">
            <a:off x="-371022" y="3358319"/>
            <a:ext cx="1540547" cy="213335"/>
          </a:xfrm>
          <a:prstGeom prst="bentConnector3">
            <a:avLst>
              <a:gd name="adj1" fmla="val 99710"/>
            </a:avLst>
          </a:prstGeom>
          <a:ln w="38100">
            <a:tailEnd type="triangle"/>
          </a:ln>
        </p:spPr>
        <p:style>
          <a:lnRef idx="1">
            <a:schemeClr val="dk1"/>
          </a:lnRef>
          <a:fillRef idx="0">
            <a:schemeClr val="dk1"/>
          </a:fillRef>
          <a:effectRef idx="0">
            <a:schemeClr val="dk1"/>
          </a:effectRef>
          <a:fontRef idx="minor">
            <a:schemeClr val="tx1"/>
          </a:fontRef>
        </p:style>
      </p:cxnSp>
      <p:sp>
        <p:nvSpPr>
          <p:cNvPr id="68" name="Obj 3b">
            <a:hlinkClick r:id="rId8" action="ppaction://hlinksldjump"/>
            <a:extLst>
              <a:ext uri="{FF2B5EF4-FFF2-40B4-BE49-F238E27FC236}">
                <a16:creationId xmlns:a16="http://schemas.microsoft.com/office/drawing/2014/main" id="{982E895F-FD7E-4752-8E52-2A1E67E1B593}"/>
              </a:ext>
            </a:extLst>
          </p:cNvPr>
          <p:cNvSpPr/>
          <p:nvPr/>
        </p:nvSpPr>
        <p:spPr>
          <a:xfrm>
            <a:off x="493867" y="3495376"/>
            <a:ext cx="1176109" cy="367979"/>
          </a:xfrm>
          <a:prstGeom prst="round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pic>
        <p:nvPicPr>
          <p:cNvPr id="69" name="Graphic 68" descr="Cursor with solid fill">
            <a:extLst>
              <a:ext uri="{FF2B5EF4-FFF2-40B4-BE49-F238E27FC236}">
                <a16:creationId xmlns:a16="http://schemas.microsoft.com/office/drawing/2014/main" id="{A82438C5-B2C8-4ECD-977B-0F3A6E9ADC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6016" y="3739176"/>
            <a:ext cx="301752" cy="301752"/>
          </a:xfrm>
          <a:prstGeom prst="rect">
            <a:avLst/>
          </a:prstGeom>
        </p:spPr>
      </p:pic>
      <p:sp>
        <p:nvSpPr>
          <p:cNvPr id="70" name="Question 2">
            <a:hlinkClick r:id="rId10" action="ppaction://hlinksldjump"/>
            <a:extLst>
              <a:ext uri="{FF2B5EF4-FFF2-40B4-BE49-F238E27FC236}">
                <a16:creationId xmlns:a16="http://schemas.microsoft.com/office/drawing/2014/main" id="{8B1EF067-C598-46A5-B94F-0051ABA5565F}"/>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86" name="Graphic 85" descr="Cursor with solid fill">
            <a:extLst>
              <a:ext uri="{FF2B5EF4-FFF2-40B4-BE49-F238E27FC236}">
                <a16:creationId xmlns:a16="http://schemas.microsoft.com/office/drawing/2014/main" id="{A2E12496-ABCD-490E-AE1F-C2D5D9E0CA8F}"/>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452702"/>
            <a:ext cx="301752" cy="301752"/>
          </a:xfrm>
          <a:prstGeom prst="rect">
            <a:avLst/>
          </a:prstGeom>
        </p:spPr>
      </p:pic>
      <p:sp>
        <p:nvSpPr>
          <p:cNvPr id="87" name="Question 2">
            <a:hlinkClick r:id="rId12" action="ppaction://hlinksldjump"/>
            <a:extLst>
              <a:ext uri="{FF2B5EF4-FFF2-40B4-BE49-F238E27FC236}">
                <a16:creationId xmlns:a16="http://schemas.microsoft.com/office/drawing/2014/main" id="{60DD82E6-5624-4235-893A-0867EE7E8390}"/>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90" name="Graphic 89" descr="Cursor with solid fill">
            <a:extLst>
              <a:ext uri="{FF2B5EF4-FFF2-40B4-BE49-F238E27FC236}">
                <a16:creationId xmlns:a16="http://schemas.microsoft.com/office/drawing/2014/main" id="{7CE134E1-66A6-4AA2-B9D5-283275561EB6}"/>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1569162"/>
            <a:ext cx="301752" cy="301752"/>
          </a:xfrm>
          <a:prstGeom prst="rect">
            <a:avLst/>
          </a:prstGeom>
        </p:spPr>
      </p:pic>
      <p:sp>
        <p:nvSpPr>
          <p:cNvPr id="91" name="Question 2">
            <a:hlinkClick r:id="rId13" action="ppaction://hlinksldjump"/>
            <a:extLst>
              <a:ext uri="{FF2B5EF4-FFF2-40B4-BE49-F238E27FC236}">
                <a16:creationId xmlns:a16="http://schemas.microsoft.com/office/drawing/2014/main" id="{192DC52B-ED63-4510-85C7-1E8513AA4F1E}"/>
              </a:ext>
            </a:extLst>
          </p:cNvPr>
          <p:cNvSpPr txBox="1"/>
          <p:nvPr/>
        </p:nvSpPr>
        <p:spPr>
          <a:xfrm>
            <a:off x="183859" y="1885991"/>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92" name="Graphic 91" descr="Cursor with solid fill">
            <a:extLst>
              <a:ext uri="{FF2B5EF4-FFF2-40B4-BE49-F238E27FC236}">
                <a16:creationId xmlns:a16="http://schemas.microsoft.com/office/drawing/2014/main" id="{5F4F6B29-BF51-416F-A310-E341476AAA16}"/>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2137291"/>
            <a:ext cx="301752" cy="301752"/>
          </a:xfrm>
          <a:prstGeom prst="rect">
            <a:avLst/>
          </a:prstGeom>
        </p:spPr>
      </p:pic>
      <p:sp>
        <p:nvSpPr>
          <p:cNvPr id="93" name="Cases">
            <a:hlinkClick r:id="rId8" action="ppaction://hlinksldjump"/>
            <a:extLst>
              <a:ext uri="{FF2B5EF4-FFF2-40B4-BE49-F238E27FC236}">
                <a16:creationId xmlns:a16="http://schemas.microsoft.com/office/drawing/2014/main" id="{02685D84-4399-491D-B8B9-F6575EBB6C54}"/>
              </a:ext>
            </a:extLst>
          </p:cNvPr>
          <p:cNvSpPr txBox="1"/>
          <p:nvPr/>
        </p:nvSpPr>
        <p:spPr>
          <a:xfrm>
            <a:off x="183859" y="2447953"/>
            <a:ext cx="2135099"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Cases</a:t>
            </a:r>
          </a:p>
        </p:txBody>
      </p:sp>
      <p:sp>
        <p:nvSpPr>
          <p:cNvPr id="94" name="Question 2">
            <a:hlinkClick r:id="rId14" action="ppaction://hlinksldjump"/>
            <a:extLst>
              <a:ext uri="{FF2B5EF4-FFF2-40B4-BE49-F238E27FC236}">
                <a16:creationId xmlns:a16="http://schemas.microsoft.com/office/drawing/2014/main" id="{75366163-806A-465D-B41A-CC52D4A70D4B}"/>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95" name="Graphic 94" descr="Cursor with solid fill">
            <a:extLst>
              <a:ext uri="{FF2B5EF4-FFF2-40B4-BE49-F238E27FC236}">
                <a16:creationId xmlns:a16="http://schemas.microsoft.com/office/drawing/2014/main" id="{6C8C683F-5477-481E-B79B-94AB625E798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172441" y="1022277"/>
            <a:ext cx="301752" cy="301752"/>
          </a:xfrm>
          <a:prstGeom prst="rect">
            <a:avLst/>
          </a:prstGeom>
        </p:spPr>
      </p:pic>
      <p:grpSp>
        <p:nvGrpSpPr>
          <p:cNvPr id="3" name="Group 2">
            <a:extLst>
              <a:ext uri="{FF2B5EF4-FFF2-40B4-BE49-F238E27FC236}">
                <a16:creationId xmlns:a16="http://schemas.microsoft.com/office/drawing/2014/main" id="{CBE16467-51A0-44AC-A400-E4197CF7F58D}"/>
              </a:ext>
            </a:extLst>
          </p:cNvPr>
          <p:cNvGrpSpPr/>
          <p:nvPr/>
        </p:nvGrpSpPr>
        <p:grpSpPr>
          <a:xfrm>
            <a:off x="2743854" y="3151502"/>
            <a:ext cx="5017676" cy="1169551"/>
            <a:chOff x="2736318" y="2917503"/>
            <a:chExt cx="5017676" cy="1169551"/>
          </a:xfrm>
        </p:grpSpPr>
        <p:sp>
          <p:nvSpPr>
            <p:cNvPr id="89" name="Case 4 Answer 1">
              <a:extLst>
                <a:ext uri="{FF2B5EF4-FFF2-40B4-BE49-F238E27FC236}">
                  <a16:creationId xmlns:a16="http://schemas.microsoft.com/office/drawing/2014/main" id="{2EA3E4BD-1D73-C94F-B1BB-141A8519F36E}"/>
                </a:ext>
              </a:extLst>
            </p:cNvPr>
            <p:cNvSpPr txBox="1"/>
            <p:nvPr/>
          </p:nvSpPr>
          <p:spPr>
            <a:xfrm>
              <a:off x="2736318" y="2917503"/>
              <a:ext cx="3202467" cy="1169551"/>
            </a:xfrm>
            <a:prstGeom prst="rect">
              <a:avLst/>
            </a:prstGeom>
            <a:noFill/>
            <a:ln>
              <a:noFill/>
            </a:ln>
          </p:spPr>
          <p:txBody>
            <a:bodyPr wrap="square" rtlCol="0">
              <a:spAutoFit/>
            </a:bodyPr>
            <a:lstStyle/>
            <a:p>
              <a:r>
                <a:rPr lang="en-US" sz="1400" dirty="0"/>
                <a:t>…His results show the following: </a:t>
              </a:r>
            </a:p>
            <a:p>
              <a:pPr marL="115888" indent="-115888">
                <a:buFont typeface="Arial" panose="020B0604020202020204" pitchFamily="34" charset="0"/>
                <a:buChar char="•"/>
              </a:pPr>
              <a:r>
                <a:rPr lang="en-US" sz="1400" dirty="0"/>
                <a:t>WBC 6.3, Hgb 13.1</a:t>
              </a:r>
            </a:p>
            <a:p>
              <a:pPr marL="115888" indent="-115888">
                <a:buFont typeface="Arial" panose="020B0604020202020204" pitchFamily="34" charset="0"/>
                <a:buChar char="•"/>
              </a:pPr>
              <a:r>
                <a:rPr lang="en-US" sz="1400" dirty="0"/>
                <a:t>Cr 2.4, Ca 10, albumin 2.7, total protein 10.8, ALP 200</a:t>
              </a:r>
            </a:p>
            <a:p>
              <a:pPr marL="115888" indent="-115888">
                <a:buFont typeface="Arial" panose="020B0604020202020204" pitchFamily="34" charset="0"/>
                <a:buChar char="•"/>
              </a:pPr>
              <a:r>
                <a:rPr lang="en-US" sz="1400" dirty="0"/>
                <a:t>TSH: 1.08 | PTH: 27 (15-63) | Vit D: 41</a:t>
              </a:r>
            </a:p>
          </p:txBody>
        </p:sp>
        <p:sp>
          <p:nvSpPr>
            <p:cNvPr id="96" name="TextBox 95">
              <a:extLst>
                <a:ext uri="{FF2B5EF4-FFF2-40B4-BE49-F238E27FC236}">
                  <a16:creationId xmlns:a16="http://schemas.microsoft.com/office/drawing/2014/main" id="{D33EF74F-EA5F-43AE-B67E-C28F325D9F19}"/>
                </a:ext>
              </a:extLst>
            </p:cNvPr>
            <p:cNvSpPr txBox="1"/>
            <p:nvPr/>
          </p:nvSpPr>
          <p:spPr>
            <a:xfrm>
              <a:off x="5863305" y="3097164"/>
              <a:ext cx="1890689" cy="954107"/>
            </a:xfrm>
            <a:prstGeom prst="rect">
              <a:avLst/>
            </a:prstGeom>
            <a:noFill/>
          </p:spPr>
          <p:txBody>
            <a:bodyPr wrap="square">
              <a:spAutoFit/>
            </a:bodyPr>
            <a:lstStyle/>
            <a:p>
              <a:pPr marL="115888" indent="-115888">
                <a:buFont typeface="Arial" panose="020B0604020202020204" pitchFamily="34" charset="0"/>
                <a:buChar char="•"/>
              </a:pPr>
              <a:r>
                <a:rPr lang="en-US" sz="1400" dirty="0"/>
                <a:t>Testosterone: 438 (230-800)</a:t>
              </a:r>
            </a:p>
            <a:p>
              <a:pPr marL="115888" indent="-115888">
                <a:buFont typeface="Arial" panose="020B0604020202020204" pitchFamily="34" charset="0"/>
                <a:buChar char="•"/>
              </a:pPr>
              <a:r>
                <a:rPr lang="en-US" sz="1400" dirty="0"/>
                <a:t>T score at femoral neck = -2.7</a:t>
              </a:r>
            </a:p>
          </p:txBody>
        </p:sp>
      </p:grpSp>
      <p:sp>
        <p:nvSpPr>
          <p:cNvPr id="98" name="Case 4 Answer 1">
            <a:extLst>
              <a:ext uri="{FF2B5EF4-FFF2-40B4-BE49-F238E27FC236}">
                <a16:creationId xmlns:a16="http://schemas.microsoft.com/office/drawing/2014/main" id="{AB6A0148-2EF4-402A-83A3-32BAD2CF0BCD}"/>
              </a:ext>
            </a:extLst>
          </p:cNvPr>
          <p:cNvSpPr txBox="1"/>
          <p:nvPr/>
        </p:nvSpPr>
        <p:spPr>
          <a:xfrm>
            <a:off x="2744665" y="3579114"/>
            <a:ext cx="3202467" cy="307777"/>
          </a:xfrm>
          <a:prstGeom prst="rect">
            <a:avLst/>
          </a:prstGeom>
          <a:noFill/>
          <a:ln>
            <a:noFill/>
          </a:ln>
        </p:spPr>
        <p:txBody>
          <a:bodyPr wrap="square" rtlCol="0">
            <a:spAutoFit/>
          </a:bodyPr>
          <a:lstStyle/>
          <a:p>
            <a:pPr marL="115888" indent="-115888">
              <a:buFont typeface="Arial" panose="020B0604020202020204" pitchFamily="34" charset="0"/>
              <a:buChar char="•"/>
            </a:pPr>
            <a:r>
              <a:rPr lang="en-US" sz="1400" dirty="0">
                <a:solidFill>
                  <a:srgbClr val="FF0000"/>
                </a:solidFill>
              </a:rPr>
              <a:t>Cr 2.4</a:t>
            </a:r>
            <a:r>
              <a:rPr lang="en-US" sz="1400" dirty="0"/>
              <a:t>, </a:t>
            </a:r>
            <a:r>
              <a:rPr lang="en-US" sz="1400" dirty="0">
                <a:solidFill>
                  <a:srgbClr val="FF0000"/>
                </a:solidFill>
              </a:rPr>
              <a:t>Ca 10</a:t>
            </a:r>
            <a:endParaRPr lang="en-US" sz="1400" dirty="0"/>
          </a:p>
        </p:txBody>
      </p:sp>
      <p:sp>
        <p:nvSpPr>
          <p:cNvPr id="99" name="Case 5 Answer 1">
            <a:extLst>
              <a:ext uri="{FF2B5EF4-FFF2-40B4-BE49-F238E27FC236}">
                <a16:creationId xmlns:a16="http://schemas.microsoft.com/office/drawing/2014/main" id="{E57D6247-4E84-4397-BD6F-27A9DCF0B1CE}"/>
              </a:ext>
            </a:extLst>
          </p:cNvPr>
          <p:cNvSpPr txBox="1"/>
          <p:nvPr/>
        </p:nvSpPr>
        <p:spPr>
          <a:xfrm>
            <a:off x="8060280" y="5062231"/>
            <a:ext cx="3881814" cy="523220"/>
          </a:xfrm>
          <a:prstGeom prst="rect">
            <a:avLst/>
          </a:prstGeom>
          <a:noFill/>
          <a:ln>
            <a:noFill/>
          </a:ln>
        </p:spPr>
        <p:txBody>
          <a:bodyPr wrap="square" rtlCol="0">
            <a:spAutoFit/>
          </a:bodyPr>
          <a:lstStyle/>
          <a:p>
            <a:r>
              <a:rPr lang="en-US" sz="1400" dirty="0"/>
              <a:t>…Her repeat DXA 2 years later is stable with a T-score of -3.0. </a:t>
            </a:r>
          </a:p>
        </p:txBody>
      </p:sp>
      <p:pic>
        <p:nvPicPr>
          <p:cNvPr id="100" name="Graphic 99" descr="Cursor with solid fill">
            <a:extLst>
              <a:ext uri="{FF2B5EF4-FFF2-40B4-BE49-F238E27FC236}">
                <a16:creationId xmlns:a16="http://schemas.microsoft.com/office/drawing/2014/main" id="{E685CA6D-6D0F-42FD-8616-A3DF606BB3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52747" y="3232873"/>
            <a:ext cx="301752" cy="301752"/>
          </a:xfrm>
          <a:prstGeom prst="rect">
            <a:avLst/>
          </a:prstGeom>
        </p:spPr>
      </p:pic>
    </p:spTree>
    <p:extLst>
      <p:ext uri="{BB962C8B-B14F-4D97-AF65-F5344CB8AC3E}">
        <p14:creationId xmlns:p14="http://schemas.microsoft.com/office/powerpoint/2010/main" val="2048014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71"/>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8" restart="whenNotActive" fill="hold" evtFilter="cancelBubble" nodeType="interactiveSeq">
                <p:stCondLst>
                  <p:cond evt="onClick" delay="0">
                    <p:tgtEl>
                      <p:spTgt spid="74"/>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35" restart="whenNotActive" fill="hold" evtFilter="cancelBubble" nodeType="interactiveSeq">
                <p:stCondLst>
                  <p:cond evt="onClick" delay="0">
                    <p:tgtEl>
                      <p:spTgt spid="80"/>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48" restart="whenNotActive" fill="hold" evtFilter="cancelBubble" nodeType="interactiveSeq">
                <p:stCondLst>
                  <p:cond evt="onClick" delay="0">
                    <p:tgtEl>
                      <p:spTgt spid="83"/>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5" restart="whenNotActive" fill="hold" evtFilter="cancelBubble" nodeType="interactiveSeq">
                <p:stCondLst>
                  <p:cond evt="onClick" delay="0">
                    <p:tgtEl>
                      <p:spTgt spid="10"/>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1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81" restart="whenNotActive" fill="hold" evtFilter="cancelBubble" nodeType="interactiveSeq">
                <p:stCondLst>
                  <p:cond evt="onClick" delay="0">
                    <p:tgtEl>
                      <p:spTgt spid="16"/>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childTnLst>
                                </p:cTn>
                              </p:par>
                              <p:par>
                                <p:cTn id="86" presetID="1" presetClass="exit" presetSubtype="0" fill="hold" nodeType="withEffect">
                                  <p:stCondLst>
                                    <p:cond delay="0"/>
                                  </p:stCondLst>
                                  <p:childTnLst>
                                    <p:set>
                                      <p:cBhvr>
                                        <p:cTn id="8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9" grpId="0"/>
      <p:bldP spid="10" grpId="0" animBg="1"/>
      <p:bldP spid="12" grpId="0"/>
      <p:bldP spid="13" grpId="0" animBg="1"/>
      <p:bldP spid="15" grpId="0"/>
      <p:bldP spid="16" grpId="0" animBg="1"/>
      <p:bldP spid="18" grpId="0"/>
      <p:bldP spid="73" grpId="0"/>
      <p:bldP spid="74" grpId="0" animBg="1"/>
      <p:bldP spid="76" grpId="0"/>
      <p:bldP spid="80" grpId="0" animBg="1"/>
      <p:bldP spid="82" grpId="0"/>
      <p:bldP spid="83" grpId="0" animBg="1"/>
      <p:bldP spid="85" grpId="0"/>
      <p:bldP spid="98" grpId="0"/>
      <p:bldP spid="99" grpId="0"/>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steo">
            <a:extLst>
              <a:ext uri="{FF2B5EF4-FFF2-40B4-BE49-F238E27FC236}">
                <a16:creationId xmlns:a16="http://schemas.microsoft.com/office/drawing/2014/main" id="{7861E731-E0B8-4690-AAD0-672BC7C9BF54}"/>
              </a:ext>
            </a:extLst>
          </p:cNvPr>
          <p:cNvSpPr/>
          <p:nvPr/>
        </p:nvSpPr>
        <p:spPr>
          <a:xfrm>
            <a:off x="7555600" y="637727"/>
            <a:ext cx="3001494" cy="1123712"/>
          </a:xfrm>
          <a:prstGeom prst="roundRect">
            <a:avLst/>
          </a:prstGeom>
          <a:ln w="3810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2000" dirty="0"/>
              <a:t>What percent of people over the age of 50y have osteoporosis? </a:t>
            </a:r>
          </a:p>
        </p:txBody>
      </p:sp>
      <p:sp>
        <p:nvSpPr>
          <p:cNvPr id="80" name="TextBox 79">
            <a:extLst>
              <a:ext uri="{FF2B5EF4-FFF2-40B4-BE49-F238E27FC236}">
                <a16:creationId xmlns:a16="http://schemas.microsoft.com/office/drawing/2014/main" id="{B4E1D808-B56D-4373-AD5F-37125A4418EE}"/>
              </a:ext>
            </a:extLst>
          </p:cNvPr>
          <p:cNvSpPr txBox="1"/>
          <p:nvPr/>
        </p:nvSpPr>
        <p:spPr>
          <a:xfrm>
            <a:off x="7897495" y="1867099"/>
            <a:ext cx="2460731" cy="707886"/>
          </a:xfrm>
          <a:prstGeom prst="rect">
            <a:avLst/>
          </a:prstGeom>
          <a:noFill/>
        </p:spPr>
        <p:txBody>
          <a:bodyPr wrap="square" rtlCol="0">
            <a:spAutoFit/>
          </a:bodyPr>
          <a:lstStyle/>
          <a:p>
            <a:pPr algn="ctr"/>
            <a:r>
              <a:rPr lang="en-US" sz="2000" dirty="0"/>
              <a:t>~20% of women</a:t>
            </a:r>
          </a:p>
          <a:p>
            <a:pPr algn="ctr"/>
            <a:r>
              <a:rPr lang="en-US" sz="2000" dirty="0"/>
              <a:t>~5% of men </a:t>
            </a:r>
          </a:p>
        </p:txBody>
      </p:sp>
      <p:sp>
        <p:nvSpPr>
          <p:cNvPr id="81" name="mortality">
            <a:extLst>
              <a:ext uri="{FF2B5EF4-FFF2-40B4-BE49-F238E27FC236}">
                <a16:creationId xmlns:a16="http://schemas.microsoft.com/office/drawing/2014/main" id="{B00D55DB-7B3E-47C0-A9B0-92B2214CA2FA}"/>
              </a:ext>
            </a:extLst>
          </p:cNvPr>
          <p:cNvSpPr/>
          <p:nvPr/>
        </p:nvSpPr>
        <p:spPr>
          <a:xfrm>
            <a:off x="276731" y="3935899"/>
            <a:ext cx="2909592" cy="1464231"/>
          </a:xfrm>
          <a:prstGeom prst="roundRect">
            <a:avLst/>
          </a:prstGeom>
          <a:ln w="3810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2000" b="1" dirty="0"/>
              <a:t>Hip Fracture</a:t>
            </a:r>
            <a:r>
              <a:rPr lang="en-US" sz="2000" dirty="0"/>
              <a:t>:</a:t>
            </a:r>
          </a:p>
          <a:p>
            <a:pPr algn="ctr"/>
            <a:r>
              <a:rPr lang="en-US" sz="2000" dirty="0"/>
              <a:t>1-year mortality and likelihood of returning to independent living?</a:t>
            </a:r>
            <a:endParaRPr lang="en-US" sz="2000" dirty="0">
              <a:solidFill>
                <a:sysClr val="windowText" lastClr="000000"/>
              </a:solidFill>
            </a:endParaRPr>
          </a:p>
        </p:txBody>
      </p:sp>
      <p:sp>
        <p:nvSpPr>
          <p:cNvPr id="82" name="independent">
            <a:extLst>
              <a:ext uri="{FF2B5EF4-FFF2-40B4-BE49-F238E27FC236}">
                <a16:creationId xmlns:a16="http://schemas.microsoft.com/office/drawing/2014/main" id="{57A4E8F4-D684-4B06-B77B-B11B71B9A01E}"/>
              </a:ext>
            </a:extLst>
          </p:cNvPr>
          <p:cNvSpPr/>
          <p:nvPr/>
        </p:nvSpPr>
        <p:spPr>
          <a:xfrm>
            <a:off x="9256956" y="3935899"/>
            <a:ext cx="2600275" cy="1464231"/>
          </a:xfrm>
          <a:prstGeom prst="roundRect">
            <a:avLst/>
          </a:prstGeom>
          <a:ln w="38100">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2000" dirty="0"/>
              <a:t>RRR and NNT to prevent osteoporotic fracture with bisphosphonates</a:t>
            </a:r>
            <a:endParaRPr lang="en-US" sz="2000" b="1" dirty="0"/>
          </a:p>
        </p:txBody>
      </p:sp>
      <p:sp>
        <p:nvSpPr>
          <p:cNvPr id="83" name="TextBox 82">
            <a:extLst>
              <a:ext uri="{FF2B5EF4-FFF2-40B4-BE49-F238E27FC236}">
                <a16:creationId xmlns:a16="http://schemas.microsoft.com/office/drawing/2014/main" id="{2916E328-4797-46B5-8535-202350FBEA22}"/>
              </a:ext>
            </a:extLst>
          </p:cNvPr>
          <p:cNvSpPr txBox="1"/>
          <p:nvPr/>
        </p:nvSpPr>
        <p:spPr>
          <a:xfrm>
            <a:off x="276731" y="5553470"/>
            <a:ext cx="3513782" cy="707886"/>
          </a:xfrm>
          <a:prstGeom prst="rect">
            <a:avLst/>
          </a:prstGeom>
          <a:noFill/>
        </p:spPr>
        <p:txBody>
          <a:bodyPr wrap="none" rtlCol="0">
            <a:spAutoFit/>
          </a:bodyPr>
          <a:lstStyle/>
          <a:p>
            <a:pPr marL="168275" indent="-168275">
              <a:buFont typeface="Arial" panose="020B0604020202020204" pitchFamily="34" charset="0"/>
              <a:buChar char="•"/>
            </a:pPr>
            <a:r>
              <a:rPr lang="en-US" sz="2000" dirty="0"/>
              <a:t>1 year mortality ~25%</a:t>
            </a:r>
          </a:p>
          <a:p>
            <a:pPr marL="168275" indent="-168275">
              <a:buFont typeface="Arial" panose="020B0604020202020204" pitchFamily="34" charset="0"/>
              <a:buChar char="•"/>
            </a:pPr>
            <a:r>
              <a:rPr lang="en-US" sz="2000" dirty="0"/>
              <a:t>Return to independence ~50%</a:t>
            </a:r>
          </a:p>
        </p:txBody>
      </p:sp>
      <p:sp>
        <p:nvSpPr>
          <p:cNvPr id="84" name="TextBox 83">
            <a:extLst>
              <a:ext uri="{FF2B5EF4-FFF2-40B4-BE49-F238E27FC236}">
                <a16:creationId xmlns:a16="http://schemas.microsoft.com/office/drawing/2014/main" id="{35598495-1121-44B2-8817-FD9795A1891E}"/>
              </a:ext>
            </a:extLst>
          </p:cNvPr>
          <p:cNvSpPr txBox="1"/>
          <p:nvPr/>
        </p:nvSpPr>
        <p:spPr>
          <a:xfrm>
            <a:off x="8589449" y="5553470"/>
            <a:ext cx="3530390" cy="707886"/>
          </a:xfrm>
          <a:prstGeom prst="rect">
            <a:avLst/>
          </a:prstGeom>
          <a:noFill/>
        </p:spPr>
        <p:txBody>
          <a:bodyPr wrap="none" rtlCol="0">
            <a:spAutoFit/>
          </a:bodyPr>
          <a:lstStyle/>
          <a:p>
            <a:pPr marL="168275" indent="-168275">
              <a:buFont typeface="Arial" panose="020B0604020202020204" pitchFamily="34" charset="0"/>
              <a:buChar char="•"/>
            </a:pPr>
            <a:r>
              <a:rPr lang="en-US" sz="2000" dirty="0"/>
              <a:t>RRR: ~ 40% for spin or hip </a:t>
            </a:r>
            <a:r>
              <a:rPr lang="en-US" sz="2000" dirty="0" err="1"/>
              <a:t>fx</a:t>
            </a:r>
            <a:endParaRPr lang="en-US" sz="2000" dirty="0"/>
          </a:p>
          <a:p>
            <a:pPr marL="168275" indent="-168275">
              <a:buFont typeface="Arial" panose="020B0604020202020204" pitchFamily="34" charset="0"/>
              <a:buChar char="•"/>
            </a:pPr>
            <a:r>
              <a:rPr lang="en-US" sz="2000" dirty="0"/>
              <a:t>NNT: ~100 for hip &amp; ~ 15 spine</a:t>
            </a:r>
          </a:p>
        </p:txBody>
      </p:sp>
      <p:pic>
        <p:nvPicPr>
          <p:cNvPr id="85" name="Graphic 84" descr="Cursor with solid fill">
            <a:extLst>
              <a:ext uri="{FF2B5EF4-FFF2-40B4-BE49-F238E27FC236}">
                <a16:creationId xmlns:a16="http://schemas.microsoft.com/office/drawing/2014/main" id="{07A59AAB-8C80-4885-B7C2-F697BC05CBD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06218" y="1570606"/>
            <a:ext cx="301752" cy="301752"/>
          </a:xfrm>
          <a:prstGeom prst="rect">
            <a:avLst/>
          </a:prstGeom>
        </p:spPr>
      </p:pic>
      <p:pic>
        <p:nvPicPr>
          <p:cNvPr id="86" name="Graphic 85" descr="Cursor with solid fill">
            <a:extLst>
              <a:ext uri="{FF2B5EF4-FFF2-40B4-BE49-F238E27FC236}">
                <a16:creationId xmlns:a16="http://schemas.microsoft.com/office/drawing/2014/main" id="{10980358-97EF-4A84-AE98-C98AB2AC920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04207" y="5196166"/>
            <a:ext cx="301752" cy="301752"/>
          </a:xfrm>
          <a:prstGeom prst="rect">
            <a:avLst/>
          </a:prstGeom>
        </p:spPr>
      </p:pic>
      <p:pic>
        <p:nvPicPr>
          <p:cNvPr id="87" name="Graphic 86" descr="Cursor with solid fill">
            <a:extLst>
              <a:ext uri="{FF2B5EF4-FFF2-40B4-BE49-F238E27FC236}">
                <a16:creationId xmlns:a16="http://schemas.microsoft.com/office/drawing/2014/main" id="{EEB3F2A5-313A-4B48-959C-DC16B5FBDE8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662852" y="5230479"/>
            <a:ext cx="301752" cy="301752"/>
          </a:xfrm>
          <a:prstGeom prst="rect">
            <a:avLst/>
          </a:prstGeom>
        </p:spPr>
      </p:pic>
      <p:pic>
        <p:nvPicPr>
          <p:cNvPr id="88" name="Picture 87" descr="A picture containing text&#10;&#10;Description automatically generated">
            <a:extLst>
              <a:ext uri="{FF2B5EF4-FFF2-40B4-BE49-F238E27FC236}">
                <a16:creationId xmlns:a16="http://schemas.microsoft.com/office/drawing/2014/main" id="{3D842AC8-D929-45EF-8C4E-DD7BDFBD0FB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46502" y="480300"/>
            <a:ext cx="3943445" cy="2656705"/>
          </a:xfrm>
          <a:prstGeom prst="rect">
            <a:avLst/>
          </a:prstGeom>
        </p:spPr>
      </p:pic>
      <p:sp>
        <p:nvSpPr>
          <p:cNvPr id="2" name="TextBox 1">
            <a:extLst>
              <a:ext uri="{FF2B5EF4-FFF2-40B4-BE49-F238E27FC236}">
                <a16:creationId xmlns:a16="http://schemas.microsoft.com/office/drawing/2014/main" id="{FF74E59D-B864-4691-978A-FE847AEE43B3}"/>
              </a:ext>
            </a:extLst>
          </p:cNvPr>
          <p:cNvSpPr txBox="1"/>
          <p:nvPr/>
        </p:nvSpPr>
        <p:spPr>
          <a:xfrm>
            <a:off x="5453611" y="54574"/>
            <a:ext cx="1581074" cy="461665"/>
          </a:xfrm>
          <a:prstGeom prst="rect">
            <a:avLst/>
          </a:prstGeom>
          <a:noFill/>
        </p:spPr>
        <p:txBody>
          <a:bodyPr wrap="none" rtlCol="0">
            <a:spAutoFit/>
          </a:bodyPr>
          <a:lstStyle/>
          <a:p>
            <a:pPr algn="ctr"/>
            <a:r>
              <a:rPr lang="en-US" sz="2400" b="1" dirty="0"/>
              <a:t>Prevalence</a:t>
            </a:r>
          </a:p>
        </p:txBody>
      </p:sp>
      <p:cxnSp>
        <p:nvCxnSpPr>
          <p:cNvPr id="26" name="Straight Arrow Connector 25">
            <a:extLst>
              <a:ext uri="{FF2B5EF4-FFF2-40B4-BE49-F238E27FC236}">
                <a16:creationId xmlns:a16="http://schemas.microsoft.com/office/drawing/2014/main" id="{3C9EA418-CA1C-408F-B23E-66A321E21BCB}"/>
              </a:ext>
            </a:extLst>
          </p:cNvPr>
          <p:cNvCxnSpPr>
            <a:cxnSpLocks/>
          </p:cNvCxnSpPr>
          <p:nvPr/>
        </p:nvCxnSpPr>
        <p:spPr>
          <a:xfrm flipH="1">
            <a:off x="4332222" y="2166648"/>
            <a:ext cx="1107107" cy="149725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27" name="Group 26">
            <a:extLst>
              <a:ext uri="{FF2B5EF4-FFF2-40B4-BE49-F238E27FC236}">
                <a16:creationId xmlns:a16="http://schemas.microsoft.com/office/drawing/2014/main" id="{2393FB02-CA78-4644-82A3-73F1BBFC91DE}"/>
              </a:ext>
            </a:extLst>
          </p:cNvPr>
          <p:cNvGrpSpPr/>
          <p:nvPr/>
        </p:nvGrpSpPr>
        <p:grpSpPr>
          <a:xfrm>
            <a:off x="3311078" y="3362174"/>
            <a:ext cx="2737347" cy="2656705"/>
            <a:chOff x="8227751" y="1832930"/>
            <a:chExt cx="2757271" cy="2791520"/>
          </a:xfrm>
        </p:grpSpPr>
        <p:pic>
          <p:nvPicPr>
            <p:cNvPr id="28" name="Picture 27" descr="A picture containing text&#10;&#10;Description automatically generated">
              <a:extLst>
                <a:ext uri="{FF2B5EF4-FFF2-40B4-BE49-F238E27FC236}">
                  <a16:creationId xmlns:a16="http://schemas.microsoft.com/office/drawing/2014/main" id="{8E0899D7-56D8-4933-A7F2-6CE2BDD08D5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46756" r="13106" b="61617"/>
            <a:stretch/>
          </p:blipFill>
          <p:spPr>
            <a:xfrm rot="1154785">
              <a:off x="9306269" y="2081331"/>
              <a:ext cx="1642074" cy="1099141"/>
            </a:xfrm>
            <a:prstGeom prst="snip2DiagRect">
              <a:avLst/>
            </a:prstGeom>
          </p:spPr>
        </p:pic>
        <p:pic>
          <p:nvPicPr>
            <p:cNvPr id="29" name="Picture 28" descr="A picture containing text&#10;&#10;Description automatically generated">
              <a:extLst>
                <a:ext uri="{FF2B5EF4-FFF2-40B4-BE49-F238E27FC236}">
                  <a16:creationId xmlns:a16="http://schemas.microsoft.com/office/drawing/2014/main" id="{14EC84FA-8DED-4866-8409-6A626F1D06FD}"/>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5348" t="-5075" r="2001" b="1"/>
            <a:stretch/>
          </p:blipFill>
          <p:spPr>
            <a:xfrm>
              <a:off x="8227751" y="1832930"/>
              <a:ext cx="2757271" cy="2791520"/>
            </a:xfrm>
            <a:prstGeom prst="rtTriangle">
              <a:avLst/>
            </a:prstGeom>
          </p:spPr>
        </p:pic>
      </p:grpSp>
      <p:pic>
        <p:nvPicPr>
          <p:cNvPr id="39" name="Picture 38" descr="A picture containing text&#10;&#10;Description automatically generated">
            <a:extLst>
              <a:ext uri="{FF2B5EF4-FFF2-40B4-BE49-F238E27FC236}">
                <a16:creationId xmlns:a16="http://schemas.microsoft.com/office/drawing/2014/main" id="{F7783867-85F3-44B0-A78B-86331A010E9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4370" r="25236"/>
          <a:stretch/>
        </p:blipFill>
        <p:spPr>
          <a:xfrm>
            <a:off x="7194631" y="3349261"/>
            <a:ext cx="2001517" cy="2637508"/>
          </a:xfrm>
          <a:prstGeom prst="rect">
            <a:avLst/>
          </a:prstGeom>
        </p:spPr>
      </p:pic>
      <p:cxnSp>
        <p:nvCxnSpPr>
          <p:cNvPr id="40" name="Straight Arrow Connector 39">
            <a:extLst>
              <a:ext uri="{FF2B5EF4-FFF2-40B4-BE49-F238E27FC236}">
                <a16:creationId xmlns:a16="http://schemas.microsoft.com/office/drawing/2014/main" id="{3EE6CDA1-60BD-41A5-9F99-26343240507E}"/>
              </a:ext>
            </a:extLst>
          </p:cNvPr>
          <p:cNvCxnSpPr>
            <a:cxnSpLocks/>
          </p:cNvCxnSpPr>
          <p:nvPr/>
        </p:nvCxnSpPr>
        <p:spPr>
          <a:xfrm>
            <a:off x="6585535" y="2214013"/>
            <a:ext cx="1396120" cy="15069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E35401E8-618C-4EF8-9C18-DDC21886C256}"/>
              </a:ext>
            </a:extLst>
          </p:cNvPr>
          <p:cNvSpPr txBox="1"/>
          <p:nvPr/>
        </p:nvSpPr>
        <p:spPr>
          <a:xfrm>
            <a:off x="3675774" y="2864209"/>
            <a:ext cx="1991379" cy="461665"/>
          </a:xfrm>
          <a:prstGeom prst="rect">
            <a:avLst/>
          </a:prstGeom>
          <a:solidFill>
            <a:schemeClr val="bg1"/>
          </a:solidFill>
        </p:spPr>
        <p:txBody>
          <a:bodyPr wrap="none" rtlCol="0">
            <a:spAutoFit/>
          </a:bodyPr>
          <a:lstStyle/>
          <a:p>
            <a:r>
              <a:rPr lang="en-US" sz="2400" b="1" dirty="0"/>
              <a:t>Complications</a:t>
            </a:r>
          </a:p>
        </p:txBody>
      </p:sp>
      <p:sp>
        <p:nvSpPr>
          <p:cNvPr id="42" name="TextBox 41">
            <a:extLst>
              <a:ext uri="{FF2B5EF4-FFF2-40B4-BE49-F238E27FC236}">
                <a16:creationId xmlns:a16="http://schemas.microsoft.com/office/drawing/2014/main" id="{C4A8B9A2-80DC-4D6C-AF20-46AB8EBE2A03}"/>
              </a:ext>
            </a:extLst>
          </p:cNvPr>
          <p:cNvSpPr txBox="1"/>
          <p:nvPr/>
        </p:nvSpPr>
        <p:spPr>
          <a:xfrm>
            <a:off x="6621593" y="2915275"/>
            <a:ext cx="1581395" cy="461665"/>
          </a:xfrm>
          <a:prstGeom prst="rect">
            <a:avLst/>
          </a:prstGeom>
          <a:solidFill>
            <a:schemeClr val="bg1"/>
          </a:solidFill>
        </p:spPr>
        <p:txBody>
          <a:bodyPr wrap="none" rtlCol="0">
            <a:spAutoFit/>
          </a:bodyPr>
          <a:lstStyle/>
          <a:p>
            <a:r>
              <a:rPr lang="en-US" sz="2400" b="1" dirty="0"/>
              <a:t>Prevention</a:t>
            </a:r>
          </a:p>
        </p:txBody>
      </p:sp>
      <p:sp>
        <p:nvSpPr>
          <p:cNvPr id="13" name="TextBox 12">
            <a:extLst>
              <a:ext uri="{FF2B5EF4-FFF2-40B4-BE49-F238E27FC236}">
                <a16:creationId xmlns:a16="http://schemas.microsoft.com/office/drawing/2014/main" id="{F1909E25-5954-4630-B843-07A1F1A5DE38}"/>
              </a:ext>
            </a:extLst>
          </p:cNvPr>
          <p:cNvSpPr txBox="1"/>
          <p:nvPr/>
        </p:nvSpPr>
        <p:spPr>
          <a:xfrm>
            <a:off x="0" y="6632115"/>
            <a:ext cx="1903085" cy="253916"/>
          </a:xfrm>
          <a:prstGeom prst="rect">
            <a:avLst/>
          </a:prstGeom>
          <a:noFill/>
        </p:spPr>
        <p:txBody>
          <a:bodyPr wrap="none" rtlCol="0">
            <a:spAutoFit/>
          </a:bodyPr>
          <a:lstStyle/>
          <a:p>
            <a:r>
              <a:rPr lang="en-US" sz="1050" dirty="0"/>
              <a:t>Barrionuevo, 2019; Wells, 2008</a:t>
            </a:r>
          </a:p>
        </p:txBody>
      </p:sp>
      <p:sp>
        <p:nvSpPr>
          <p:cNvPr id="53" name="Question 2">
            <a:hlinkClick r:id="rId8" action="ppaction://hlinksldjump"/>
            <a:extLst>
              <a:ext uri="{FF2B5EF4-FFF2-40B4-BE49-F238E27FC236}">
                <a16:creationId xmlns:a16="http://schemas.microsoft.com/office/drawing/2014/main" id="{52D39387-8095-4C84-82C9-BFECC2B3D53C}"/>
              </a:ext>
            </a:extLst>
          </p:cNvPr>
          <p:cNvSpPr txBox="1"/>
          <p:nvPr/>
        </p:nvSpPr>
        <p:spPr>
          <a:xfrm>
            <a:off x="183859" y="200105"/>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Burden of disease </a:t>
            </a:r>
          </a:p>
        </p:txBody>
      </p:sp>
      <p:sp>
        <p:nvSpPr>
          <p:cNvPr id="55" name="Question 2">
            <a:hlinkClick r:id="rId9" action="ppaction://hlinksldjump"/>
            <a:extLst>
              <a:ext uri="{FF2B5EF4-FFF2-40B4-BE49-F238E27FC236}">
                <a16:creationId xmlns:a16="http://schemas.microsoft.com/office/drawing/2014/main" id="{8B449A39-8A20-49C9-87FE-EA717EF538F2}"/>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56" name="Graphic 55" descr="Cursor with solid fill">
            <a:extLst>
              <a:ext uri="{FF2B5EF4-FFF2-40B4-BE49-F238E27FC236}">
                <a16:creationId xmlns:a16="http://schemas.microsoft.com/office/drawing/2014/main" id="{C8FC4499-80B0-45C7-939D-D2AE5C6C2C7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1569162"/>
            <a:ext cx="301752" cy="301752"/>
          </a:xfrm>
          <a:prstGeom prst="rect">
            <a:avLst/>
          </a:prstGeom>
        </p:spPr>
      </p:pic>
      <p:sp>
        <p:nvSpPr>
          <p:cNvPr id="57" name="Question 2">
            <a:hlinkClick r:id="rId10" action="ppaction://hlinksldjump"/>
            <a:extLst>
              <a:ext uri="{FF2B5EF4-FFF2-40B4-BE49-F238E27FC236}">
                <a16:creationId xmlns:a16="http://schemas.microsoft.com/office/drawing/2014/main" id="{C5E89311-99CE-4876-AB7B-D007034F8BD1}"/>
              </a:ext>
            </a:extLst>
          </p:cNvPr>
          <p:cNvSpPr txBox="1"/>
          <p:nvPr/>
        </p:nvSpPr>
        <p:spPr>
          <a:xfrm>
            <a:off x="183859" y="1885991"/>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58" name="Graphic 57" descr="Cursor with solid fill">
            <a:extLst>
              <a:ext uri="{FF2B5EF4-FFF2-40B4-BE49-F238E27FC236}">
                <a16:creationId xmlns:a16="http://schemas.microsoft.com/office/drawing/2014/main" id="{1D64FD83-B7E5-408F-8595-DB7E3B62AD4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2137291"/>
            <a:ext cx="301752" cy="301752"/>
          </a:xfrm>
          <a:prstGeom prst="rect">
            <a:avLst/>
          </a:prstGeom>
        </p:spPr>
      </p:pic>
      <p:sp>
        <p:nvSpPr>
          <p:cNvPr id="61" name="Question 2">
            <a:hlinkClick r:id="rId11" action="ppaction://hlinksldjump"/>
            <a:extLst>
              <a:ext uri="{FF2B5EF4-FFF2-40B4-BE49-F238E27FC236}">
                <a16:creationId xmlns:a16="http://schemas.microsoft.com/office/drawing/2014/main" id="{93706C0E-2267-4860-A0BE-3C95B5F15B36}"/>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62" name="Graphic 61" descr="Cursor with solid fill">
            <a:extLst>
              <a:ext uri="{FF2B5EF4-FFF2-40B4-BE49-F238E27FC236}">
                <a16:creationId xmlns:a16="http://schemas.microsoft.com/office/drawing/2014/main" id="{6B91D336-D68E-474E-9C7D-A11E44EE7FD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1022277"/>
            <a:ext cx="301752" cy="301752"/>
          </a:xfrm>
          <a:prstGeom prst="rect">
            <a:avLst/>
          </a:prstGeom>
        </p:spPr>
      </p:pic>
      <p:sp>
        <p:nvSpPr>
          <p:cNvPr id="63" name="osteo">
            <a:extLst>
              <a:ext uri="{FF2B5EF4-FFF2-40B4-BE49-F238E27FC236}">
                <a16:creationId xmlns:a16="http://schemas.microsoft.com/office/drawing/2014/main" id="{0DA420A2-51FE-496E-BCF2-1AB8E71040D9}"/>
              </a:ext>
            </a:extLst>
          </p:cNvPr>
          <p:cNvSpPr/>
          <p:nvPr/>
        </p:nvSpPr>
        <p:spPr>
          <a:xfrm>
            <a:off x="7555600" y="629967"/>
            <a:ext cx="3001494" cy="1123712"/>
          </a:xfrm>
          <a:prstGeom prst="roundRect">
            <a:avLst/>
          </a:prstGeom>
          <a:ln w="38100">
            <a:solidFill>
              <a:schemeClr val="tx1"/>
            </a:solidFill>
          </a:ln>
          <a:effectLst/>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2000" dirty="0"/>
              <a:t>What percent of people over the age of 50y have osteoporosis? </a:t>
            </a:r>
          </a:p>
        </p:txBody>
      </p:sp>
      <p:sp>
        <p:nvSpPr>
          <p:cNvPr id="64" name="mortality">
            <a:extLst>
              <a:ext uri="{FF2B5EF4-FFF2-40B4-BE49-F238E27FC236}">
                <a16:creationId xmlns:a16="http://schemas.microsoft.com/office/drawing/2014/main" id="{A0F1A82C-01EA-4E2E-9587-6942B7CC6AD7}"/>
              </a:ext>
            </a:extLst>
          </p:cNvPr>
          <p:cNvSpPr/>
          <p:nvPr/>
        </p:nvSpPr>
        <p:spPr>
          <a:xfrm>
            <a:off x="276731" y="3928139"/>
            <a:ext cx="2909592" cy="1464231"/>
          </a:xfrm>
          <a:prstGeom prst="roundRect">
            <a:avLst/>
          </a:prstGeom>
          <a:ln w="38100">
            <a:solidFill>
              <a:schemeClr val="tx1"/>
            </a:solidFill>
          </a:ln>
          <a:effectLst/>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2000" b="1" dirty="0"/>
              <a:t>Hip Fracture</a:t>
            </a:r>
            <a:r>
              <a:rPr lang="en-US" sz="2000" dirty="0"/>
              <a:t>:</a:t>
            </a:r>
          </a:p>
          <a:p>
            <a:pPr algn="ctr"/>
            <a:r>
              <a:rPr lang="en-US" sz="2000" dirty="0"/>
              <a:t>1-year mortality and likelihood of returning to independent living?</a:t>
            </a:r>
            <a:endParaRPr lang="en-US" sz="2000" dirty="0">
              <a:solidFill>
                <a:sysClr val="windowText" lastClr="000000"/>
              </a:solidFill>
            </a:endParaRPr>
          </a:p>
        </p:txBody>
      </p:sp>
      <p:sp>
        <p:nvSpPr>
          <p:cNvPr id="65" name="independent">
            <a:extLst>
              <a:ext uri="{FF2B5EF4-FFF2-40B4-BE49-F238E27FC236}">
                <a16:creationId xmlns:a16="http://schemas.microsoft.com/office/drawing/2014/main" id="{5CBB433D-39EC-4F98-AB78-E7A528F0A647}"/>
              </a:ext>
            </a:extLst>
          </p:cNvPr>
          <p:cNvSpPr/>
          <p:nvPr/>
        </p:nvSpPr>
        <p:spPr>
          <a:xfrm>
            <a:off x="9256956" y="3928139"/>
            <a:ext cx="2600275" cy="1464231"/>
          </a:xfrm>
          <a:prstGeom prst="roundRect">
            <a:avLst/>
          </a:prstGeom>
          <a:ln w="38100">
            <a:solidFill>
              <a:schemeClr val="tx1"/>
            </a:solidFill>
          </a:ln>
          <a:effectLst/>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2000" dirty="0"/>
              <a:t>RRR and NNT to prevent osteoporotic fracture with bisphosphonates</a:t>
            </a:r>
            <a:endParaRPr lang="en-US" sz="2000" b="1" dirty="0"/>
          </a:p>
        </p:txBody>
      </p:sp>
      <p:sp>
        <p:nvSpPr>
          <p:cNvPr id="34" name="Cases">
            <a:hlinkClick r:id="rId12" action="ppaction://hlinksldjump"/>
            <a:extLst>
              <a:ext uri="{FF2B5EF4-FFF2-40B4-BE49-F238E27FC236}">
                <a16:creationId xmlns:a16="http://schemas.microsoft.com/office/drawing/2014/main" id="{D73E5F91-9484-44CA-BE35-39B678036972}"/>
              </a:ext>
            </a:extLst>
          </p:cNvPr>
          <p:cNvSpPr txBox="1"/>
          <p:nvPr/>
        </p:nvSpPr>
        <p:spPr>
          <a:xfrm>
            <a:off x="179500" y="2451789"/>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35" name="Graphic 34" descr="Cursor with solid fill">
            <a:extLst>
              <a:ext uri="{FF2B5EF4-FFF2-40B4-BE49-F238E27FC236}">
                <a16:creationId xmlns:a16="http://schemas.microsoft.com/office/drawing/2014/main" id="{C44BD9E2-76D4-4DA7-8E3E-C15C36F763E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8082" y="2709536"/>
            <a:ext cx="301752" cy="301752"/>
          </a:xfrm>
          <a:prstGeom prst="rect">
            <a:avLst/>
          </a:prstGeom>
        </p:spPr>
      </p:pic>
    </p:spTree>
    <p:extLst>
      <p:ext uri="{BB962C8B-B14F-4D97-AF65-F5344CB8AC3E}">
        <p14:creationId xmlns:p14="http://schemas.microsoft.com/office/powerpoint/2010/main" val="689457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7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childTnLst>
              </p:cTn>
              <p:nextCondLst>
                <p:cond evt="onClick" delay="0">
                  <p:tgtEl>
                    <p:spTgt spid="79"/>
                  </p:tgtEl>
                </p:cond>
              </p:nextCondLst>
            </p:seq>
            <p:seq concurrent="1" nextAc="seek">
              <p:cTn id="23" restart="whenNotActive" fill="hold" evtFilter="cancelBubble" nodeType="interactiveSeq">
                <p:stCondLst>
                  <p:cond evt="onClick" delay="0">
                    <p:tgtEl>
                      <p:spTgt spid="81"/>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3"/>
                                        </p:tgtEl>
                                        <p:attrNameLst>
                                          <p:attrName>style.visibility</p:attrName>
                                        </p:attrNameLst>
                                      </p:cBhvr>
                                      <p:to>
                                        <p:strVal val="visible"/>
                                      </p:to>
                                    </p:set>
                                  </p:childTnLst>
                                </p:cTn>
                              </p:par>
                              <p:par>
                                <p:cTn id="28" presetID="1" presetClass="exit" presetSubtype="0" fill="hold" grpId="1" nodeType="withEffect">
                                  <p:stCondLst>
                                    <p:cond delay="0"/>
                                  </p:stCondLst>
                                  <p:childTnLst>
                                    <p:set>
                                      <p:cBhvr>
                                        <p:cTn id="29" dur="1" fill="hold">
                                          <p:stCondLst>
                                            <p:cond delay="0"/>
                                          </p:stCondLst>
                                        </p:cTn>
                                        <p:tgtEl>
                                          <p:spTgt spid="8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86"/>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8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childTnLst>
                          </p:cTn>
                        </p:par>
                      </p:childTnLst>
                    </p:cTn>
                  </p:par>
                </p:childTnLst>
              </p:cTn>
              <p:nextCondLst>
                <p:cond evt="onClick" delay="0">
                  <p:tgtEl>
                    <p:spTgt spid="81"/>
                  </p:tgtEl>
                </p:cond>
              </p:nextCondLst>
            </p:seq>
            <p:seq concurrent="1" nextAc="seek">
              <p:cTn id="44" restart="whenNotActive" fill="hold" evtFilter="cancelBubble" nodeType="interactiveSeq">
                <p:stCondLst>
                  <p:cond evt="onClick" delay="0">
                    <p:tgtEl>
                      <p:spTgt spid="8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2"/>
                  </p:tgtEl>
                </p:cond>
              </p:nextCondLst>
            </p:seq>
          </p:childTnLst>
        </p:cTn>
      </p:par>
    </p:tnLst>
    <p:bldLst>
      <p:bldP spid="79" grpId="0" animBg="1"/>
      <p:bldP spid="80" grpId="0"/>
      <p:bldP spid="81" grpId="0" animBg="1"/>
      <p:bldP spid="81" grpId="1" animBg="1"/>
      <p:bldP spid="82" grpId="0" animBg="1"/>
      <p:bldP spid="82" grpId="1" animBg="1"/>
      <p:bldP spid="83" grpId="0"/>
      <p:bldP spid="84" grpId="0"/>
      <p:bldP spid="41" grpId="0" animBg="1"/>
      <p:bldP spid="42" grpId="0" animBg="1"/>
      <p:bldP spid="63" grpId="0" animBg="1"/>
      <p:bldP spid="64" grpId="0" animBg="1"/>
      <p:bldP spid="65" grpId="0" animBg="1"/>
    </p:bld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DE38B99-8085-F541-ABBF-14BD86BF8A9E}"/>
              </a:ext>
            </a:extLst>
          </p:cNvPr>
          <p:cNvSpPr txBox="1"/>
          <p:nvPr/>
        </p:nvSpPr>
        <p:spPr>
          <a:xfrm>
            <a:off x="5621629" y="993958"/>
            <a:ext cx="6046426" cy="1323439"/>
          </a:xfrm>
          <a:prstGeom prst="rect">
            <a:avLst/>
          </a:prstGeom>
          <a:noFill/>
          <a:ln cap="sq" cmpd="sng">
            <a:noFill/>
            <a:extLst>
              <a:ext uri="{C807C97D-BFC1-408E-A445-0C87EB9F89A2}">
                <ask:lineSketchStyleProps xmlns:ask="http://schemas.microsoft.com/office/drawing/2018/sketchyshapes" sd="1219033472">
                  <a:custGeom>
                    <a:avLst/>
                    <a:gdLst>
                      <a:gd name="connsiteX0" fmla="*/ 0 w 2936630"/>
                      <a:gd name="connsiteY0" fmla="*/ 0 h 369332"/>
                      <a:gd name="connsiteX1" fmla="*/ 557960 w 2936630"/>
                      <a:gd name="connsiteY1" fmla="*/ 0 h 369332"/>
                      <a:gd name="connsiteX2" fmla="*/ 1057187 w 2936630"/>
                      <a:gd name="connsiteY2" fmla="*/ 0 h 369332"/>
                      <a:gd name="connsiteX3" fmla="*/ 1703245 w 2936630"/>
                      <a:gd name="connsiteY3" fmla="*/ 0 h 369332"/>
                      <a:gd name="connsiteX4" fmla="*/ 2261205 w 2936630"/>
                      <a:gd name="connsiteY4" fmla="*/ 0 h 369332"/>
                      <a:gd name="connsiteX5" fmla="*/ 2936630 w 2936630"/>
                      <a:gd name="connsiteY5" fmla="*/ 0 h 369332"/>
                      <a:gd name="connsiteX6" fmla="*/ 2936630 w 2936630"/>
                      <a:gd name="connsiteY6" fmla="*/ 369332 h 369332"/>
                      <a:gd name="connsiteX7" fmla="*/ 2349304 w 2936630"/>
                      <a:gd name="connsiteY7" fmla="*/ 369332 h 369332"/>
                      <a:gd name="connsiteX8" fmla="*/ 1703245 w 2936630"/>
                      <a:gd name="connsiteY8" fmla="*/ 369332 h 369332"/>
                      <a:gd name="connsiteX9" fmla="*/ 1204018 w 2936630"/>
                      <a:gd name="connsiteY9" fmla="*/ 369332 h 369332"/>
                      <a:gd name="connsiteX10" fmla="*/ 616692 w 2936630"/>
                      <a:gd name="connsiteY10" fmla="*/ 369332 h 369332"/>
                      <a:gd name="connsiteX11" fmla="*/ 0 w 2936630"/>
                      <a:gd name="connsiteY11" fmla="*/ 369332 h 369332"/>
                      <a:gd name="connsiteX12" fmla="*/ 0 w 2936630"/>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30" h="369332" extrusionOk="0">
                        <a:moveTo>
                          <a:pt x="0" y="0"/>
                        </a:moveTo>
                        <a:cubicBezTo>
                          <a:pt x="142631" y="-37271"/>
                          <a:pt x="308140" y="47891"/>
                          <a:pt x="557960" y="0"/>
                        </a:cubicBezTo>
                        <a:cubicBezTo>
                          <a:pt x="807780" y="-47891"/>
                          <a:pt x="955680" y="24744"/>
                          <a:pt x="1057187" y="0"/>
                        </a:cubicBezTo>
                        <a:cubicBezTo>
                          <a:pt x="1158694" y="-24744"/>
                          <a:pt x="1511711" y="54843"/>
                          <a:pt x="1703245" y="0"/>
                        </a:cubicBezTo>
                        <a:cubicBezTo>
                          <a:pt x="1894779" y="-54843"/>
                          <a:pt x="2137162" y="43936"/>
                          <a:pt x="2261205" y="0"/>
                        </a:cubicBezTo>
                        <a:cubicBezTo>
                          <a:pt x="2385248" y="-43936"/>
                          <a:pt x="2728798" y="11395"/>
                          <a:pt x="2936630" y="0"/>
                        </a:cubicBezTo>
                        <a:cubicBezTo>
                          <a:pt x="2972790" y="81226"/>
                          <a:pt x="2915092" y="278722"/>
                          <a:pt x="2936630" y="369332"/>
                        </a:cubicBezTo>
                        <a:cubicBezTo>
                          <a:pt x="2793169" y="382053"/>
                          <a:pt x="2542683" y="313209"/>
                          <a:pt x="2349304" y="369332"/>
                        </a:cubicBezTo>
                        <a:cubicBezTo>
                          <a:pt x="2155925" y="425455"/>
                          <a:pt x="1856080" y="367595"/>
                          <a:pt x="1703245" y="369332"/>
                        </a:cubicBezTo>
                        <a:cubicBezTo>
                          <a:pt x="1550410" y="371069"/>
                          <a:pt x="1355095" y="363474"/>
                          <a:pt x="1204018" y="369332"/>
                        </a:cubicBezTo>
                        <a:cubicBezTo>
                          <a:pt x="1052941" y="375190"/>
                          <a:pt x="735435" y="317347"/>
                          <a:pt x="616692" y="369332"/>
                        </a:cubicBezTo>
                        <a:cubicBezTo>
                          <a:pt x="497949" y="421317"/>
                          <a:pt x="163588" y="354143"/>
                          <a:pt x="0" y="369332"/>
                        </a:cubicBezTo>
                        <a:cubicBezTo>
                          <a:pt x="-36656" y="211973"/>
                          <a:pt x="14639" y="175527"/>
                          <a:pt x="0" y="0"/>
                        </a:cubicBezTo>
                        <a:close/>
                      </a:path>
                    </a:pathLst>
                  </a:custGeom>
                  <ask:type>
                    <ask:lineSketchNone/>
                  </ask:type>
                </ask:lineSketchStyleProps>
              </a:ext>
            </a:extLst>
          </a:ln>
        </p:spPr>
        <p:txBody>
          <a:bodyPr wrap="square" lIns="91440" tIns="45720" rIns="91440" bIns="45720" rtlCol="0" anchor="t">
            <a:spAutoFit/>
          </a:bodyPr>
          <a:lstStyle/>
          <a:p>
            <a:pPr marL="342900" indent="-342900">
              <a:buFont typeface="+mj-lt"/>
              <a:buAutoNum type="arabicPeriod"/>
            </a:pPr>
            <a:r>
              <a:rPr lang="en-US" sz="2000" dirty="0"/>
              <a:t>Women ≥ 65 years old.</a:t>
            </a:r>
          </a:p>
          <a:p>
            <a:pPr marL="342900" indent="-342900">
              <a:buFont typeface="+mj-lt"/>
              <a:buAutoNum type="arabicPeriod"/>
            </a:pPr>
            <a:r>
              <a:rPr lang="en-US" sz="2000" dirty="0"/>
              <a:t>Postmenopausal women &lt;65 with at least 1 risk factor (consider using </a:t>
            </a:r>
            <a:r>
              <a:rPr lang="en-US" sz="2000" b="1" dirty="0"/>
              <a:t>FRAX calculator)</a:t>
            </a:r>
            <a:endParaRPr lang="en-US" sz="2000" dirty="0"/>
          </a:p>
          <a:p>
            <a:pPr marL="342900" indent="-342900">
              <a:buFont typeface="+mj-lt"/>
              <a:buAutoNum type="arabicPeriod"/>
            </a:pPr>
            <a:r>
              <a:rPr lang="en-US" sz="2000" dirty="0"/>
              <a:t>Consider for men with major risk factors.</a:t>
            </a:r>
          </a:p>
        </p:txBody>
      </p:sp>
      <p:sp>
        <p:nvSpPr>
          <p:cNvPr id="14" name="screening button">
            <a:extLst>
              <a:ext uri="{FF2B5EF4-FFF2-40B4-BE49-F238E27FC236}">
                <a16:creationId xmlns:a16="http://schemas.microsoft.com/office/drawing/2014/main" id="{5330B081-268D-3D4E-8CD2-9173DDFA4C86}"/>
              </a:ext>
            </a:extLst>
          </p:cNvPr>
          <p:cNvSpPr txBox="1"/>
          <p:nvPr/>
        </p:nvSpPr>
        <p:spPr>
          <a:xfrm>
            <a:off x="5299251" y="133833"/>
            <a:ext cx="2943305" cy="442674"/>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Who should be </a:t>
            </a:r>
            <a:r>
              <a:rPr lang="en-US" sz="2000" b="1" dirty="0">
                <a:solidFill>
                  <a:sysClr val="windowText" lastClr="000000"/>
                </a:solidFill>
              </a:rPr>
              <a:t>screened</a:t>
            </a:r>
            <a:r>
              <a:rPr lang="en-US" sz="2000" dirty="0">
                <a:solidFill>
                  <a:sysClr val="windowText" lastClr="000000"/>
                </a:solidFill>
              </a:rPr>
              <a:t>?</a:t>
            </a:r>
          </a:p>
        </p:txBody>
      </p:sp>
      <p:pic>
        <p:nvPicPr>
          <p:cNvPr id="18" name="Picture 2">
            <a:extLst>
              <a:ext uri="{FF2B5EF4-FFF2-40B4-BE49-F238E27FC236}">
                <a16:creationId xmlns:a16="http://schemas.microsoft.com/office/drawing/2014/main" id="{5E5FCD64-6143-7944-8DB9-DBB0990DCEF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8902" t="16507" r="8484" b="35379"/>
          <a:stretch/>
        </p:blipFill>
        <p:spPr bwMode="auto">
          <a:xfrm>
            <a:off x="2977557" y="773838"/>
            <a:ext cx="2558311" cy="1930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C883CE-543F-4849-962E-B19AD2FB7E3B}"/>
              </a:ext>
            </a:extLst>
          </p:cNvPr>
          <p:cNvSpPr txBox="1"/>
          <p:nvPr/>
        </p:nvSpPr>
        <p:spPr>
          <a:xfrm>
            <a:off x="3777121" y="480761"/>
            <a:ext cx="577146" cy="369332"/>
          </a:xfrm>
          <a:prstGeom prst="rect">
            <a:avLst/>
          </a:prstGeom>
          <a:noFill/>
        </p:spPr>
        <p:txBody>
          <a:bodyPr wrap="none" rtlCol="0">
            <a:spAutoFit/>
          </a:bodyPr>
          <a:lstStyle/>
          <a:p>
            <a:r>
              <a:rPr lang="en-US" dirty="0"/>
              <a:t>DXA</a:t>
            </a:r>
          </a:p>
        </p:txBody>
      </p:sp>
      <p:sp>
        <p:nvSpPr>
          <p:cNvPr id="35" name="TextBox 34">
            <a:extLst>
              <a:ext uri="{FF2B5EF4-FFF2-40B4-BE49-F238E27FC236}">
                <a16:creationId xmlns:a16="http://schemas.microsoft.com/office/drawing/2014/main" id="{DC3EACFA-5CCE-4471-85B3-AA847EA843D1}"/>
              </a:ext>
            </a:extLst>
          </p:cNvPr>
          <p:cNvSpPr txBox="1"/>
          <p:nvPr/>
        </p:nvSpPr>
        <p:spPr>
          <a:xfrm>
            <a:off x="913559" y="3558808"/>
            <a:ext cx="2574872" cy="923330"/>
          </a:xfrm>
          <a:prstGeom prst="rect">
            <a:avLst/>
          </a:prstGeom>
          <a:noFill/>
        </p:spPr>
        <p:txBody>
          <a:bodyPr wrap="none" rtlCol="0">
            <a:spAutoFit/>
          </a:bodyPr>
          <a:lstStyle/>
          <a:p>
            <a:pPr algn="ctr"/>
            <a:r>
              <a:rPr lang="en-US" u="sng" dirty="0"/>
              <a:t>Substances</a:t>
            </a:r>
          </a:p>
          <a:p>
            <a:pPr algn="ctr"/>
            <a:r>
              <a:rPr lang="en-US" b="1" dirty="0"/>
              <a:t>Active tobacco use</a:t>
            </a:r>
          </a:p>
          <a:p>
            <a:pPr algn="ctr"/>
            <a:r>
              <a:rPr lang="en-US" b="1" dirty="0"/>
              <a:t>Alcohol use (&gt;2 drinks/d)</a:t>
            </a:r>
          </a:p>
        </p:txBody>
      </p:sp>
      <p:sp>
        <p:nvSpPr>
          <p:cNvPr id="40" name="TextBox 39">
            <a:extLst>
              <a:ext uri="{FF2B5EF4-FFF2-40B4-BE49-F238E27FC236}">
                <a16:creationId xmlns:a16="http://schemas.microsoft.com/office/drawing/2014/main" id="{5C22F93C-D04E-40D5-A035-CE779FAC1073}"/>
              </a:ext>
            </a:extLst>
          </p:cNvPr>
          <p:cNvSpPr txBox="1"/>
          <p:nvPr/>
        </p:nvSpPr>
        <p:spPr>
          <a:xfrm>
            <a:off x="664707" y="5264451"/>
            <a:ext cx="3160580" cy="1415772"/>
          </a:xfrm>
          <a:prstGeom prst="rect">
            <a:avLst/>
          </a:prstGeom>
          <a:noFill/>
        </p:spPr>
        <p:txBody>
          <a:bodyPr wrap="square" rtlCol="0">
            <a:spAutoFit/>
          </a:bodyPr>
          <a:lstStyle/>
          <a:p>
            <a:pPr algn="ctr"/>
            <a:r>
              <a:rPr lang="en-US" sz="2000" u="sng" dirty="0"/>
              <a:t>Medications</a:t>
            </a:r>
            <a:endParaRPr lang="en-US" u="sng" dirty="0"/>
          </a:p>
          <a:p>
            <a:pPr algn="ctr"/>
            <a:r>
              <a:rPr lang="en-US" b="1" dirty="0"/>
              <a:t>Corticosteroids (&gt;20mg x 3mo)</a:t>
            </a:r>
          </a:p>
          <a:p>
            <a:pPr algn="ctr"/>
            <a:r>
              <a:rPr lang="en-US" sz="1600" dirty="0"/>
              <a:t>Aromatase inhibitors</a:t>
            </a:r>
          </a:p>
          <a:p>
            <a:pPr algn="ctr"/>
            <a:r>
              <a:rPr lang="en-US" sz="1600" dirty="0"/>
              <a:t>Androgen deprivation</a:t>
            </a:r>
          </a:p>
          <a:p>
            <a:pPr algn="ctr"/>
            <a:r>
              <a:rPr lang="en-US" sz="1600" dirty="0"/>
              <a:t>Anti-epileptics</a:t>
            </a:r>
            <a:endParaRPr lang="en-US" sz="2000" dirty="0"/>
          </a:p>
        </p:txBody>
      </p:sp>
      <p:sp>
        <p:nvSpPr>
          <p:cNvPr id="41" name="TextBox 40">
            <a:extLst>
              <a:ext uri="{FF2B5EF4-FFF2-40B4-BE49-F238E27FC236}">
                <a16:creationId xmlns:a16="http://schemas.microsoft.com/office/drawing/2014/main" id="{1D5733EE-63D1-4CBE-91B2-616C56ACEB38}"/>
              </a:ext>
            </a:extLst>
          </p:cNvPr>
          <p:cNvSpPr txBox="1"/>
          <p:nvPr/>
        </p:nvSpPr>
        <p:spPr>
          <a:xfrm>
            <a:off x="7871415" y="3558808"/>
            <a:ext cx="3932434" cy="1969770"/>
          </a:xfrm>
          <a:prstGeom prst="rect">
            <a:avLst/>
          </a:prstGeom>
          <a:noFill/>
        </p:spPr>
        <p:txBody>
          <a:bodyPr wrap="square" rtlCol="0">
            <a:spAutoFit/>
          </a:bodyPr>
          <a:lstStyle/>
          <a:p>
            <a:pPr algn="ctr"/>
            <a:r>
              <a:rPr lang="en-US" u="sng" dirty="0"/>
              <a:t>Chronic disease/ Malignancy</a:t>
            </a:r>
          </a:p>
          <a:p>
            <a:pPr algn="ctr"/>
            <a:r>
              <a:rPr lang="en-US" b="1" dirty="0"/>
              <a:t>Malabsorption, celiac disease, IBD</a:t>
            </a:r>
            <a:endParaRPr lang="en-US" dirty="0"/>
          </a:p>
          <a:p>
            <a:pPr algn="ctr"/>
            <a:r>
              <a:rPr lang="en-US" b="1" dirty="0"/>
              <a:t>Rheumatoid arthritis</a:t>
            </a:r>
          </a:p>
          <a:p>
            <a:pPr algn="ctr"/>
            <a:r>
              <a:rPr lang="en-US" b="1" dirty="0"/>
              <a:t>Chronic liver disease</a:t>
            </a:r>
          </a:p>
          <a:p>
            <a:pPr algn="ctr"/>
            <a:r>
              <a:rPr lang="en-US" sz="1600" dirty="0"/>
              <a:t>CKD</a:t>
            </a:r>
          </a:p>
          <a:p>
            <a:pPr algn="ctr"/>
            <a:r>
              <a:rPr lang="en-US" sz="1600" dirty="0"/>
              <a:t>HIV</a:t>
            </a:r>
          </a:p>
          <a:p>
            <a:pPr algn="ctr"/>
            <a:r>
              <a:rPr lang="en-US" sz="1600" dirty="0"/>
              <a:t>Multiple myeloma </a:t>
            </a:r>
            <a:endParaRPr lang="en-US" sz="2000" b="1" dirty="0"/>
          </a:p>
        </p:txBody>
      </p:sp>
      <p:sp>
        <p:nvSpPr>
          <p:cNvPr id="43" name="TextBox 42">
            <a:extLst>
              <a:ext uri="{FF2B5EF4-FFF2-40B4-BE49-F238E27FC236}">
                <a16:creationId xmlns:a16="http://schemas.microsoft.com/office/drawing/2014/main" id="{8B45728D-B7EC-4A60-9682-A1C1A5B4DFFA}"/>
              </a:ext>
            </a:extLst>
          </p:cNvPr>
          <p:cNvSpPr txBox="1"/>
          <p:nvPr/>
        </p:nvSpPr>
        <p:spPr>
          <a:xfrm>
            <a:off x="4529564" y="5269004"/>
            <a:ext cx="2973569" cy="1231106"/>
          </a:xfrm>
          <a:prstGeom prst="rect">
            <a:avLst/>
          </a:prstGeom>
          <a:noFill/>
        </p:spPr>
        <p:txBody>
          <a:bodyPr wrap="square" rtlCol="0">
            <a:spAutoFit/>
          </a:bodyPr>
          <a:lstStyle/>
          <a:p>
            <a:pPr algn="ctr"/>
            <a:r>
              <a:rPr lang="en-US" sz="2000" u="sng" dirty="0"/>
              <a:t>Other</a:t>
            </a:r>
            <a:endParaRPr lang="en-US" u="sng" dirty="0"/>
          </a:p>
          <a:p>
            <a:pPr algn="ctr"/>
            <a:r>
              <a:rPr lang="en-US" b="1" dirty="0"/>
              <a:t>Low BMI/ Anorexia</a:t>
            </a:r>
          </a:p>
          <a:p>
            <a:pPr algn="ctr"/>
            <a:r>
              <a:rPr lang="en-US" b="1" dirty="0"/>
              <a:t>Family hx hip fracture</a:t>
            </a:r>
            <a:endParaRPr lang="en-US" dirty="0"/>
          </a:p>
          <a:p>
            <a:pPr algn="ctr"/>
            <a:r>
              <a:rPr lang="en-US" b="1" dirty="0"/>
              <a:t>Previous fracture</a:t>
            </a:r>
          </a:p>
        </p:txBody>
      </p:sp>
      <p:sp>
        <p:nvSpPr>
          <p:cNvPr id="44" name="risk factors button">
            <a:extLst>
              <a:ext uri="{FF2B5EF4-FFF2-40B4-BE49-F238E27FC236}">
                <a16:creationId xmlns:a16="http://schemas.microsoft.com/office/drawing/2014/main" id="{6422E7CB-C392-4062-B138-4554A247E465}"/>
              </a:ext>
            </a:extLst>
          </p:cNvPr>
          <p:cNvSpPr txBox="1"/>
          <p:nvPr/>
        </p:nvSpPr>
        <p:spPr>
          <a:xfrm>
            <a:off x="5621629" y="2700278"/>
            <a:ext cx="2319175" cy="431380"/>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b="1" dirty="0">
                <a:solidFill>
                  <a:sysClr val="windowText" lastClr="000000"/>
                </a:solidFill>
              </a:rPr>
              <a:t>Major</a:t>
            </a:r>
            <a:r>
              <a:rPr lang="en-US" sz="2000" dirty="0">
                <a:solidFill>
                  <a:sysClr val="windowText" lastClr="000000"/>
                </a:solidFill>
              </a:rPr>
              <a:t> </a:t>
            </a:r>
            <a:r>
              <a:rPr lang="en-US" sz="2000" b="1" dirty="0">
                <a:solidFill>
                  <a:sysClr val="windowText" lastClr="000000"/>
                </a:solidFill>
              </a:rPr>
              <a:t>risk factors</a:t>
            </a:r>
          </a:p>
        </p:txBody>
      </p:sp>
      <p:grpSp>
        <p:nvGrpSpPr>
          <p:cNvPr id="11" name="Other">
            <a:extLst>
              <a:ext uri="{FF2B5EF4-FFF2-40B4-BE49-F238E27FC236}">
                <a16:creationId xmlns:a16="http://schemas.microsoft.com/office/drawing/2014/main" id="{FF968B31-F529-4C7D-AA0B-06B59BC29EE5}"/>
              </a:ext>
            </a:extLst>
          </p:cNvPr>
          <p:cNvGrpSpPr/>
          <p:nvPr/>
        </p:nvGrpSpPr>
        <p:grpSpPr>
          <a:xfrm>
            <a:off x="4776132" y="5225946"/>
            <a:ext cx="2727001" cy="574493"/>
            <a:chOff x="4776132" y="5225946"/>
            <a:chExt cx="2727001" cy="574493"/>
          </a:xfrm>
        </p:grpSpPr>
        <p:sp>
          <p:nvSpPr>
            <p:cNvPr id="42" name="other">
              <a:extLst>
                <a:ext uri="{FF2B5EF4-FFF2-40B4-BE49-F238E27FC236}">
                  <a16:creationId xmlns:a16="http://schemas.microsoft.com/office/drawing/2014/main" id="{FBB5C886-0DD6-494F-B39B-7F16E90804E0}"/>
                </a:ext>
              </a:extLst>
            </p:cNvPr>
            <p:cNvSpPr txBox="1">
              <a:spLocks/>
            </p:cNvSpPr>
            <p:nvPr/>
          </p:nvSpPr>
          <p:spPr>
            <a:xfrm>
              <a:off x="4776132" y="5225946"/>
              <a:ext cx="2558311" cy="442674"/>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Other</a:t>
              </a:r>
              <a:r>
                <a:rPr lang="en-US" dirty="0">
                  <a:solidFill>
                    <a:sysClr val="windowText" lastClr="000000"/>
                  </a:solidFill>
                </a:rPr>
                <a:t> </a:t>
              </a:r>
            </a:p>
          </p:txBody>
        </p:sp>
        <p:pic>
          <p:nvPicPr>
            <p:cNvPr id="50" name="Graphic 49" descr="Cursor with solid fill">
              <a:extLst>
                <a:ext uri="{FF2B5EF4-FFF2-40B4-BE49-F238E27FC236}">
                  <a16:creationId xmlns:a16="http://schemas.microsoft.com/office/drawing/2014/main" id="{53F6EA0B-B980-4012-98AC-FE614B8B6DF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01381" y="5498687"/>
              <a:ext cx="301752" cy="301752"/>
            </a:xfrm>
            <a:prstGeom prst="rect">
              <a:avLst/>
            </a:prstGeom>
          </p:spPr>
        </p:pic>
      </p:grpSp>
      <p:sp>
        <p:nvSpPr>
          <p:cNvPr id="51" name="TextBox 50">
            <a:extLst>
              <a:ext uri="{FF2B5EF4-FFF2-40B4-BE49-F238E27FC236}">
                <a16:creationId xmlns:a16="http://schemas.microsoft.com/office/drawing/2014/main" id="{6FE7354D-9782-413D-9C0C-F3A7D3D94D39}"/>
              </a:ext>
            </a:extLst>
          </p:cNvPr>
          <p:cNvSpPr txBox="1"/>
          <p:nvPr/>
        </p:nvSpPr>
        <p:spPr>
          <a:xfrm>
            <a:off x="4256712" y="3558808"/>
            <a:ext cx="3614703" cy="1169551"/>
          </a:xfrm>
          <a:prstGeom prst="rect">
            <a:avLst/>
          </a:prstGeom>
          <a:noFill/>
        </p:spPr>
        <p:txBody>
          <a:bodyPr wrap="square" rtlCol="0">
            <a:spAutoFit/>
          </a:bodyPr>
          <a:lstStyle/>
          <a:p>
            <a:pPr algn="ctr"/>
            <a:r>
              <a:rPr lang="en-US" u="sng" dirty="0"/>
              <a:t>Endocrinopathies</a:t>
            </a:r>
          </a:p>
          <a:p>
            <a:pPr algn="ctr"/>
            <a:r>
              <a:rPr lang="en-US" b="1" dirty="0"/>
              <a:t>Premature menopause</a:t>
            </a:r>
          </a:p>
          <a:p>
            <a:pPr algn="ctr"/>
            <a:r>
              <a:rPr lang="en-US" b="1" dirty="0"/>
              <a:t>Hypogonadism </a:t>
            </a:r>
          </a:p>
          <a:p>
            <a:pPr algn="ctr"/>
            <a:r>
              <a:rPr lang="en-US" sz="1600" dirty="0"/>
              <a:t>Hyperparathyroidism, T1DM, Cushing’s </a:t>
            </a:r>
            <a:endParaRPr lang="en-US" sz="1600" b="1" dirty="0"/>
          </a:p>
        </p:txBody>
      </p:sp>
      <p:sp>
        <p:nvSpPr>
          <p:cNvPr id="36" name="TextBox 35">
            <a:extLst>
              <a:ext uri="{FF2B5EF4-FFF2-40B4-BE49-F238E27FC236}">
                <a16:creationId xmlns:a16="http://schemas.microsoft.com/office/drawing/2014/main" id="{35ADB93B-657B-4B6C-9C40-E423C7944262}"/>
              </a:ext>
            </a:extLst>
          </p:cNvPr>
          <p:cNvSpPr txBox="1"/>
          <p:nvPr/>
        </p:nvSpPr>
        <p:spPr>
          <a:xfrm>
            <a:off x="5299252" y="3178404"/>
            <a:ext cx="2969349" cy="307777"/>
          </a:xfrm>
          <a:prstGeom prst="rect">
            <a:avLst/>
          </a:prstGeom>
          <a:noFill/>
        </p:spPr>
        <p:txBody>
          <a:bodyPr wrap="square">
            <a:spAutoFit/>
          </a:bodyPr>
          <a:lstStyle/>
          <a:p>
            <a:pPr algn="ctr"/>
            <a:r>
              <a:rPr lang="en-US" sz="1400" dirty="0">
                <a:solidFill>
                  <a:sysClr val="windowText" lastClr="000000"/>
                </a:solidFill>
              </a:rPr>
              <a:t>hint: included in FRAX calculator</a:t>
            </a:r>
            <a:endParaRPr lang="en-US" sz="1400" dirty="0"/>
          </a:p>
        </p:txBody>
      </p:sp>
      <p:sp>
        <p:nvSpPr>
          <p:cNvPr id="37" name="Question 2">
            <a:hlinkClick r:id="rId7" action="ppaction://hlinksldjump"/>
            <a:extLst>
              <a:ext uri="{FF2B5EF4-FFF2-40B4-BE49-F238E27FC236}">
                <a16:creationId xmlns:a16="http://schemas.microsoft.com/office/drawing/2014/main" id="{83CEA9F8-E62C-4A9F-92B9-997EE57CE2AD}"/>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61" name="Graphic 60" descr="Cursor with solid fill">
            <a:extLst>
              <a:ext uri="{FF2B5EF4-FFF2-40B4-BE49-F238E27FC236}">
                <a16:creationId xmlns:a16="http://schemas.microsoft.com/office/drawing/2014/main" id="{93D08E75-57B7-464C-BA23-6AD8166A715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72441" y="452702"/>
            <a:ext cx="301752" cy="301752"/>
          </a:xfrm>
          <a:prstGeom prst="rect">
            <a:avLst/>
          </a:prstGeom>
        </p:spPr>
      </p:pic>
      <p:sp>
        <p:nvSpPr>
          <p:cNvPr id="62" name="Question 2">
            <a:hlinkClick r:id="rId8" action="ppaction://hlinksldjump"/>
            <a:extLst>
              <a:ext uri="{FF2B5EF4-FFF2-40B4-BE49-F238E27FC236}">
                <a16:creationId xmlns:a16="http://schemas.microsoft.com/office/drawing/2014/main" id="{A8920AD8-E6F4-4D8C-8433-1C17D6EFA42B}"/>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sp>
        <p:nvSpPr>
          <p:cNvPr id="64" name="Question 2">
            <a:hlinkClick r:id="rId9" action="ppaction://hlinksldjump"/>
            <a:extLst>
              <a:ext uri="{FF2B5EF4-FFF2-40B4-BE49-F238E27FC236}">
                <a16:creationId xmlns:a16="http://schemas.microsoft.com/office/drawing/2014/main" id="{4199F896-9242-4731-8863-C242819A4C12}"/>
              </a:ext>
            </a:extLst>
          </p:cNvPr>
          <p:cNvSpPr txBox="1"/>
          <p:nvPr/>
        </p:nvSpPr>
        <p:spPr>
          <a:xfrm>
            <a:off x="179500" y="188699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65" name="Graphic 64" descr="Cursor with solid fill">
            <a:extLst>
              <a:ext uri="{FF2B5EF4-FFF2-40B4-BE49-F238E27FC236}">
                <a16:creationId xmlns:a16="http://schemas.microsoft.com/office/drawing/2014/main" id="{36C5D98A-F1DF-42A2-98F5-2C4CCB091B1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68082" y="2138297"/>
            <a:ext cx="301752" cy="301752"/>
          </a:xfrm>
          <a:prstGeom prst="rect">
            <a:avLst/>
          </a:prstGeom>
        </p:spPr>
      </p:pic>
      <p:sp>
        <p:nvSpPr>
          <p:cNvPr id="69" name="Question 2">
            <a:hlinkClick r:id="rId10" action="ppaction://hlinksldjump"/>
            <a:extLst>
              <a:ext uri="{FF2B5EF4-FFF2-40B4-BE49-F238E27FC236}">
                <a16:creationId xmlns:a16="http://schemas.microsoft.com/office/drawing/2014/main" id="{D263057D-E25C-4903-93FF-9E0288D91986}"/>
              </a:ext>
            </a:extLst>
          </p:cNvPr>
          <p:cNvSpPr txBox="1"/>
          <p:nvPr/>
        </p:nvSpPr>
        <p:spPr>
          <a:xfrm>
            <a:off x="183859" y="762067"/>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Screening</a:t>
            </a:r>
          </a:p>
        </p:txBody>
      </p:sp>
      <p:pic>
        <p:nvPicPr>
          <p:cNvPr id="75" name="Graphic 74" descr="Cursor with solid fill">
            <a:extLst>
              <a:ext uri="{FF2B5EF4-FFF2-40B4-BE49-F238E27FC236}">
                <a16:creationId xmlns:a16="http://schemas.microsoft.com/office/drawing/2014/main" id="{8612FC64-4777-41A2-93D0-2CB7F7FE1A2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68082" y="1574441"/>
            <a:ext cx="301752" cy="301752"/>
          </a:xfrm>
          <a:prstGeom prst="rect">
            <a:avLst/>
          </a:prstGeom>
        </p:spPr>
      </p:pic>
      <p:sp>
        <p:nvSpPr>
          <p:cNvPr id="77" name="screening button">
            <a:extLst>
              <a:ext uri="{FF2B5EF4-FFF2-40B4-BE49-F238E27FC236}">
                <a16:creationId xmlns:a16="http://schemas.microsoft.com/office/drawing/2014/main" id="{B39BAF6A-8A0A-4EB6-94A5-589DEEA431DF}"/>
              </a:ext>
            </a:extLst>
          </p:cNvPr>
          <p:cNvSpPr txBox="1"/>
          <p:nvPr/>
        </p:nvSpPr>
        <p:spPr>
          <a:xfrm>
            <a:off x="5299251" y="139559"/>
            <a:ext cx="2943305" cy="442674"/>
          </a:xfrm>
          <a:prstGeom prst="roundRect">
            <a:avLst/>
          </a:prstGeom>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Who should be </a:t>
            </a:r>
            <a:r>
              <a:rPr lang="en-US" sz="2000" b="1" dirty="0">
                <a:solidFill>
                  <a:sysClr val="windowText" lastClr="000000"/>
                </a:solidFill>
              </a:rPr>
              <a:t>screened</a:t>
            </a:r>
            <a:r>
              <a:rPr lang="en-US" sz="2000" dirty="0">
                <a:solidFill>
                  <a:sysClr val="windowText" lastClr="000000"/>
                </a:solidFill>
              </a:rPr>
              <a:t>?</a:t>
            </a:r>
          </a:p>
        </p:txBody>
      </p:sp>
      <p:sp>
        <p:nvSpPr>
          <p:cNvPr id="78" name="risk factors button">
            <a:extLst>
              <a:ext uri="{FF2B5EF4-FFF2-40B4-BE49-F238E27FC236}">
                <a16:creationId xmlns:a16="http://schemas.microsoft.com/office/drawing/2014/main" id="{C6CD7C34-4C2E-46ED-8345-D96CCE0425E3}"/>
              </a:ext>
            </a:extLst>
          </p:cNvPr>
          <p:cNvSpPr txBox="1"/>
          <p:nvPr/>
        </p:nvSpPr>
        <p:spPr>
          <a:xfrm>
            <a:off x="5621629" y="2706004"/>
            <a:ext cx="2319175" cy="431380"/>
          </a:xfrm>
          <a:prstGeom prst="roundRect">
            <a:avLst/>
          </a:prstGeom>
          <a:ln w="38100"/>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b="1" dirty="0">
                <a:solidFill>
                  <a:sysClr val="windowText" lastClr="000000"/>
                </a:solidFill>
              </a:rPr>
              <a:t>Major</a:t>
            </a:r>
            <a:r>
              <a:rPr lang="en-US" sz="2000" dirty="0">
                <a:solidFill>
                  <a:sysClr val="windowText" lastClr="000000"/>
                </a:solidFill>
              </a:rPr>
              <a:t> </a:t>
            </a:r>
            <a:r>
              <a:rPr lang="en-US" sz="2000" b="1" dirty="0">
                <a:solidFill>
                  <a:sysClr val="windowText" lastClr="000000"/>
                </a:solidFill>
              </a:rPr>
              <a:t>risk factors</a:t>
            </a:r>
          </a:p>
        </p:txBody>
      </p:sp>
      <p:grpSp>
        <p:nvGrpSpPr>
          <p:cNvPr id="8" name="Substances">
            <a:extLst>
              <a:ext uri="{FF2B5EF4-FFF2-40B4-BE49-F238E27FC236}">
                <a16:creationId xmlns:a16="http://schemas.microsoft.com/office/drawing/2014/main" id="{DBD06FA2-7707-4F67-A08C-8341FA8CB3F0}"/>
              </a:ext>
            </a:extLst>
          </p:cNvPr>
          <p:cNvGrpSpPr/>
          <p:nvPr/>
        </p:nvGrpSpPr>
        <p:grpSpPr>
          <a:xfrm>
            <a:off x="1004306" y="3552572"/>
            <a:ext cx="2679908" cy="1457322"/>
            <a:chOff x="928324" y="3513588"/>
            <a:chExt cx="2679908" cy="1457322"/>
          </a:xfrm>
        </p:grpSpPr>
        <p:grpSp>
          <p:nvGrpSpPr>
            <p:cNvPr id="5" name="Substances">
              <a:extLst>
                <a:ext uri="{FF2B5EF4-FFF2-40B4-BE49-F238E27FC236}">
                  <a16:creationId xmlns:a16="http://schemas.microsoft.com/office/drawing/2014/main" id="{DB359DC8-EA7A-45BC-881D-744809223C2F}"/>
                </a:ext>
              </a:extLst>
            </p:cNvPr>
            <p:cNvGrpSpPr/>
            <p:nvPr/>
          </p:nvGrpSpPr>
          <p:grpSpPr>
            <a:xfrm>
              <a:off x="928324" y="3513588"/>
              <a:ext cx="2558311" cy="1362075"/>
              <a:chOff x="928324" y="3513588"/>
              <a:chExt cx="2558311" cy="1362075"/>
            </a:xfrm>
          </p:grpSpPr>
          <p:sp>
            <p:nvSpPr>
              <p:cNvPr id="33" name="substance button">
                <a:extLst>
                  <a:ext uri="{FF2B5EF4-FFF2-40B4-BE49-F238E27FC236}">
                    <a16:creationId xmlns:a16="http://schemas.microsoft.com/office/drawing/2014/main" id="{85D950DA-90C9-455E-83B5-D7FDCCEC6135}"/>
                  </a:ext>
                </a:extLst>
              </p:cNvPr>
              <p:cNvSpPr txBox="1">
                <a:spLocks/>
              </p:cNvSpPr>
              <p:nvPr/>
            </p:nvSpPr>
            <p:spPr>
              <a:xfrm>
                <a:off x="928324" y="3513588"/>
                <a:ext cx="2558311" cy="1362075"/>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Substances</a:t>
                </a: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p:txBody>
          </p:sp>
          <p:pic>
            <p:nvPicPr>
              <p:cNvPr id="4" name="Picture 3" descr="A picture containing text&#10;&#10;Description automatically generated">
                <a:extLst>
                  <a:ext uri="{FF2B5EF4-FFF2-40B4-BE49-F238E27FC236}">
                    <a16:creationId xmlns:a16="http://schemas.microsoft.com/office/drawing/2014/main" id="{D0B8904D-3749-4C24-B5E9-9BD564E7F76A}"/>
                  </a:ext>
                </a:extLst>
              </p:cNvPr>
              <p:cNvPicPr>
                <a:picLocks noChangeAspect="1"/>
              </p:cNvPicPr>
              <p:nvPr/>
            </p:nvPicPr>
            <p:blipFill rotWithShape="1">
              <a:blip r:embed="rId11"/>
              <a:srcRect l="42394" t="14208" r="35743" b="53300"/>
              <a:stretch/>
            </p:blipFill>
            <p:spPr>
              <a:xfrm>
                <a:off x="1762469" y="3923414"/>
                <a:ext cx="956419" cy="931831"/>
              </a:xfrm>
              <a:prstGeom prst="rect">
                <a:avLst/>
              </a:prstGeom>
            </p:spPr>
          </p:pic>
        </p:grpSp>
        <p:pic>
          <p:nvPicPr>
            <p:cNvPr id="46" name="Graphic 45" descr="Cursor with solid fill">
              <a:extLst>
                <a:ext uri="{FF2B5EF4-FFF2-40B4-BE49-F238E27FC236}">
                  <a16:creationId xmlns:a16="http://schemas.microsoft.com/office/drawing/2014/main" id="{CE4F7B38-7C53-4B8B-814C-88E47DB2516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06480" y="4669158"/>
              <a:ext cx="301752" cy="301752"/>
            </a:xfrm>
            <a:prstGeom prst="rect">
              <a:avLst/>
            </a:prstGeom>
          </p:spPr>
        </p:pic>
      </p:grpSp>
      <p:grpSp>
        <p:nvGrpSpPr>
          <p:cNvPr id="7" name="Endocrinopathies">
            <a:extLst>
              <a:ext uri="{FF2B5EF4-FFF2-40B4-BE49-F238E27FC236}">
                <a16:creationId xmlns:a16="http://schemas.microsoft.com/office/drawing/2014/main" id="{918AFE84-5EDD-4066-81DF-06DE02DB7034}"/>
              </a:ext>
            </a:extLst>
          </p:cNvPr>
          <p:cNvGrpSpPr/>
          <p:nvPr/>
        </p:nvGrpSpPr>
        <p:grpSpPr>
          <a:xfrm>
            <a:off x="4790921" y="3552572"/>
            <a:ext cx="2689604" cy="1495506"/>
            <a:chOff x="4557683" y="3599551"/>
            <a:chExt cx="2689604" cy="1495506"/>
          </a:xfrm>
        </p:grpSpPr>
        <p:grpSp>
          <p:nvGrpSpPr>
            <p:cNvPr id="6" name="Group 5">
              <a:extLst>
                <a:ext uri="{FF2B5EF4-FFF2-40B4-BE49-F238E27FC236}">
                  <a16:creationId xmlns:a16="http://schemas.microsoft.com/office/drawing/2014/main" id="{7B7ECD0C-531B-4DDD-8D30-25D4442CADA0}"/>
                </a:ext>
              </a:extLst>
            </p:cNvPr>
            <p:cNvGrpSpPr/>
            <p:nvPr/>
          </p:nvGrpSpPr>
          <p:grpSpPr>
            <a:xfrm>
              <a:off x="4557683" y="3599551"/>
              <a:ext cx="2558311" cy="1371942"/>
              <a:chOff x="4596857" y="3812524"/>
              <a:chExt cx="2558311" cy="1371942"/>
            </a:xfrm>
          </p:grpSpPr>
          <p:sp>
            <p:nvSpPr>
              <p:cNvPr id="34" name="endo button">
                <a:extLst>
                  <a:ext uri="{FF2B5EF4-FFF2-40B4-BE49-F238E27FC236}">
                    <a16:creationId xmlns:a16="http://schemas.microsoft.com/office/drawing/2014/main" id="{8C3F672D-5F2E-4295-83D6-4BE9A56FE298}"/>
                  </a:ext>
                </a:extLst>
              </p:cNvPr>
              <p:cNvSpPr txBox="1">
                <a:spLocks/>
              </p:cNvSpPr>
              <p:nvPr/>
            </p:nvSpPr>
            <p:spPr>
              <a:xfrm>
                <a:off x="4596857" y="3812524"/>
                <a:ext cx="2558311" cy="1362075"/>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Endocrinopathies</a:t>
                </a:r>
              </a:p>
              <a:p>
                <a:pPr algn="ctr"/>
                <a:endParaRPr lang="en-US" dirty="0">
                  <a:solidFill>
                    <a:sysClr val="windowText" lastClr="000000"/>
                  </a:solidFill>
                </a:endParaRPr>
              </a:p>
              <a:p>
                <a:pPr algn="ctr"/>
                <a:endParaRPr lang="en-US" dirty="0">
                  <a:solidFill>
                    <a:sysClr val="windowText" lastClr="000000"/>
                  </a:solidFill>
                </a:endParaRPr>
              </a:p>
              <a:p>
                <a:pPr algn="ctr"/>
                <a:endParaRPr lang="en-US" dirty="0">
                  <a:solidFill>
                    <a:sysClr val="windowText" lastClr="000000"/>
                  </a:solidFill>
                </a:endParaRPr>
              </a:p>
            </p:txBody>
          </p:sp>
          <p:pic>
            <p:nvPicPr>
              <p:cNvPr id="52" name="Picture 51" descr="A picture containing text&#10;&#10;Description automatically generated">
                <a:extLst>
                  <a:ext uri="{FF2B5EF4-FFF2-40B4-BE49-F238E27FC236}">
                    <a16:creationId xmlns:a16="http://schemas.microsoft.com/office/drawing/2014/main" id="{9D4C51AC-1931-40B2-B152-4436D6FDCFC3}"/>
                  </a:ext>
                </a:extLst>
              </p:cNvPr>
              <p:cNvPicPr>
                <a:picLocks noChangeAspect="1"/>
              </p:cNvPicPr>
              <p:nvPr/>
            </p:nvPicPr>
            <p:blipFill rotWithShape="1">
              <a:blip r:embed="rId11"/>
              <a:srcRect l="47166" t="50671" r="31667" b="24179"/>
              <a:stretch/>
            </p:blipFill>
            <p:spPr>
              <a:xfrm>
                <a:off x="5240679" y="4018435"/>
                <a:ext cx="1401960" cy="1166031"/>
              </a:xfrm>
              <a:prstGeom prst="rect">
                <a:avLst/>
              </a:prstGeom>
            </p:spPr>
          </p:pic>
        </p:grpSp>
        <p:pic>
          <p:nvPicPr>
            <p:cNvPr id="48" name="Graphic 47" descr="Cursor with solid fill">
              <a:extLst>
                <a:ext uri="{FF2B5EF4-FFF2-40B4-BE49-F238E27FC236}">
                  <a16:creationId xmlns:a16="http://schemas.microsoft.com/office/drawing/2014/main" id="{01E05993-64B2-494C-B63D-FEB86D29C4A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45535" y="4793305"/>
              <a:ext cx="301752" cy="301752"/>
            </a:xfrm>
            <a:prstGeom prst="rect">
              <a:avLst/>
            </a:prstGeom>
          </p:spPr>
        </p:pic>
      </p:grpSp>
      <p:grpSp>
        <p:nvGrpSpPr>
          <p:cNvPr id="9" name="Chronic disease">
            <a:extLst>
              <a:ext uri="{FF2B5EF4-FFF2-40B4-BE49-F238E27FC236}">
                <a16:creationId xmlns:a16="http://schemas.microsoft.com/office/drawing/2014/main" id="{D9F14FD2-6BD4-4A92-8304-40BF85F92107}"/>
              </a:ext>
            </a:extLst>
          </p:cNvPr>
          <p:cNvGrpSpPr/>
          <p:nvPr/>
        </p:nvGrpSpPr>
        <p:grpSpPr>
          <a:xfrm>
            <a:off x="8289360" y="3552572"/>
            <a:ext cx="3267601" cy="1876630"/>
            <a:chOff x="8301443" y="3835780"/>
            <a:chExt cx="3267601" cy="1876630"/>
          </a:xfrm>
        </p:grpSpPr>
        <p:sp>
          <p:nvSpPr>
            <p:cNvPr id="38" name="chronic dz button">
              <a:extLst>
                <a:ext uri="{FF2B5EF4-FFF2-40B4-BE49-F238E27FC236}">
                  <a16:creationId xmlns:a16="http://schemas.microsoft.com/office/drawing/2014/main" id="{FE8A4B6F-80AF-4710-B16B-850DAF03628B}"/>
                </a:ext>
              </a:extLst>
            </p:cNvPr>
            <p:cNvSpPr txBox="1">
              <a:spLocks/>
            </p:cNvSpPr>
            <p:nvPr/>
          </p:nvSpPr>
          <p:spPr>
            <a:xfrm>
              <a:off x="8301443" y="3835780"/>
              <a:ext cx="3160325" cy="180474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Chronic disease/ Malignancy</a:t>
              </a:r>
            </a:p>
            <a:p>
              <a:pPr algn="ctr"/>
              <a:endParaRPr lang="en-US" sz="2000" dirty="0">
                <a:solidFill>
                  <a:sysClr val="windowText" lastClr="000000"/>
                </a:solidFill>
              </a:endParaRPr>
            </a:p>
            <a:p>
              <a:pPr algn="ctr"/>
              <a:endParaRPr lang="en-US" sz="2000" dirty="0">
                <a:solidFill>
                  <a:sysClr val="windowText" lastClr="000000"/>
                </a:solidFill>
              </a:endParaRPr>
            </a:p>
            <a:p>
              <a:pPr algn="ctr"/>
              <a:endParaRPr lang="en-US" sz="2000" dirty="0">
                <a:solidFill>
                  <a:sysClr val="windowText" lastClr="000000"/>
                </a:solidFill>
              </a:endParaRPr>
            </a:p>
          </p:txBody>
        </p:sp>
        <p:pic>
          <p:nvPicPr>
            <p:cNvPr id="49" name="Graphic 48" descr="Cursor with solid fill">
              <a:extLst>
                <a:ext uri="{FF2B5EF4-FFF2-40B4-BE49-F238E27FC236}">
                  <a16:creationId xmlns:a16="http://schemas.microsoft.com/office/drawing/2014/main" id="{EBE4E6BC-32AE-475B-BF04-3A8E01AE49D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67292" y="5410658"/>
              <a:ext cx="301752" cy="301752"/>
            </a:xfrm>
            <a:prstGeom prst="rect">
              <a:avLst/>
            </a:prstGeom>
          </p:spPr>
        </p:pic>
        <p:pic>
          <p:nvPicPr>
            <p:cNvPr id="53" name="Picture 52" descr="A picture containing text&#10;&#10;Description automatically generated">
              <a:extLst>
                <a:ext uri="{FF2B5EF4-FFF2-40B4-BE49-F238E27FC236}">
                  <a16:creationId xmlns:a16="http://schemas.microsoft.com/office/drawing/2014/main" id="{8BCCC4CF-71D5-420E-BE1D-9A60227DE564}"/>
                </a:ext>
              </a:extLst>
            </p:cNvPr>
            <p:cNvPicPr>
              <a:picLocks noChangeAspect="1"/>
            </p:cNvPicPr>
            <p:nvPr/>
          </p:nvPicPr>
          <p:blipFill rotWithShape="1">
            <a:blip r:embed="rId11"/>
            <a:srcRect l="50096" t="75060" r="28737" b="4515"/>
            <a:stretch/>
          </p:blipFill>
          <p:spPr>
            <a:xfrm>
              <a:off x="9118610" y="4522987"/>
              <a:ext cx="1463781" cy="988728"/>
            </a:xfrm>
            <a:prstGeom prst="rect">
              <a:avLst/>
            </a:prstGeom>
          </p:spPr>
        </p:pic>
      </p:grpSp>
      <p:pic>
        <p:nvPicPr>
          <p:cNvPr id="67" name="Graphic 66" descr="Cursor with solid fill">
            <a:extLst>
              <a:ext uri="{FF2B5EF4-FFF2-40B4-BE49-F238E27FC236}">
                <a16:creationId xmlns:a16="http://schemas.microsoft.com/office/drawing/2014/main" id="{CBA79EC3-6F12-47A6-BA08-456098D4665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91680" y="401437"/>
            <a:ext cx="301752" cy="301752"/>
          </a:xfrm>
          <a:prstGeom prst="rect">
            <a:avLst/>
          </a:prstGeom>
        </p:spPr>
      </p:pic>
      <p:pic>
        <p:nvPicPr>
          <p:cNvPr id="45" name="Graphic 44" descr="Cursor with solid fill">
            <a:extLst>
              <a:ext uri="{FF2B5EF4-FFF2-40B4-BE49-F238E27FC236}">
                <a16:creationId xmlns:a16="http://schemas.microsoft.com/office/drawing/2014/main" id="{19656992-B318-4925-A987-18B8991BECB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89928" y="2978412"/>
            <a:ext cx="301752" cy="301752"/>
          </a:xfrm>
          <a:prstGeom prst="rect">
            <a:avLst/>
          </a:prstGeom>
        </p:spPr>
      </p:pic>
      <p:grpSp>
        <p:nvGrpSpPr>
          <p:cNvPr id="10" name="Medications">
            <a:extLst>
              <a:ext uri="{FF2B5EF4-FFF2-40B4-BE49-F238E27FC236}">
                <a16:creationId xmlns:a16="http://schemas.microsoft.com/office/drawing/2014/main" id="{06F1F883-15D5-4B13-96F2-3A86D5CC22AD}"/>
              </a:ext>
            </a:extLst>
          </p:cNvPr>
          <p:cNvGrpSpPr/>
          <p:nvPr/>
        </p:nvGrpSpPr>
        <p:grpSpPr>
          <a:xfrm>
            <a:off x="975030" y="5225946"/>
            <a:ext cx="2645294" cy="1410748"/>
            <a:chOff x="975030" y="5269723"/>
            <a:chExt cx="2645294" cy="1410748"/>
          </a:xfrm>
        </p:grpSpPr>
        <p:sp>
          <p:nvSpPr>
            <p:cNvPr id="39" name="medications button">
              <a:extLst>
                <a:ext uri="{FF2B5EF4-FFF2-40B4-BE49-F238E27FC236}">
                  <a16:creationId xmlns:a16="http://schemas.microsoft.com/office/drawing/2014/main" id="{D3875DCA-D577-451F-8C08-F6192C8E3921}"/>
                </a:ext>
              </a:extLst>
            </p:cNvPr>
            <p:cNvSpPr txBox="1">
              <a:spLocks/>
            </p:cNvSpPr>
            <p:nvPr/>
          </p:nvSpPr>
          <p:spPr>
            <a:xfrm>
              <a:off x="975030" y="5269723"/>
              <a:ext cx="2558311" cy="1302484"/>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Medications</a:t>
              </a:r>
            </a:p>
            <a:p>
              <a:pPr algn="ctr"/>
              <a:endParaRPr lang="en-US" sz="2000" dirty="0">
                <a:solidFill>
                  <a:sysClr val="windowText" lastClr="000000"/>
                </a:solidFill>
              </a:endParaRPr>
            </a:p>
            <a:p>
              <a:pPr algn="ctr"/>
              <a:endParaRPr lang="en-US" sz="2000" dirty="0">
                <a:solidFill>
                  <a:sysClr val="windowText" lastClr="000000"/>
                </a:solidFill>
              </a:endParaRPr>
            </a:p>
            <a:p>
              <a:pPr algn="ctr"/>
              <a:endParaRPr lang="en-US" sz="1000" dirty="0">
                <a:solidFill>
                  <a:sysClr val="windowText" lastClr="000000"/>
                </a:solidFill>
              </a:endParaRPr>
            </a:p>
          </p:txBody>
        </p:sp>
        <p:pic>
          <p:nvPicPr>
            <p:cNvPr id="47" name="Graphic 46" descr="Cursor with solid fill">
              <a:extLst>
                <a:ext uri="{FF2B5EF4-FFF2-40B4-BE49-F238E27FC236}">
                  <a16:creationId xmlns:a16="http://schemas.microsoft.com/office/drawing/2014/main" id="{0A247744-BF74-4D33-98CD-1F29EEA7CBF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18572" y="6378719"/>
              <a:ext cx="301752" cy="301752"/>
            </a:xfrm>
            <a:prstGeom prst="rect">
              <a:avLst/>
            </a:prstGeom>
          </p:spPr>
        </p:pic>
        <p:pic>
          <p:nvPicPr>
            <p:cNvPr id="54" name="Picture 53" descr="A picture containing text&#10;&#10;Description automatically generated">
              <a:extLst>
                <a:ext uri="{FF2B5EF4-FFF2-40B4-BE49-F238E27FC236}">
                  <a16:creationId xmlns:a16="http://schemas.microsoft.com/office/drawing/2014/main" id="{6B8F931D-40CF-4F5E-A60E-0E1CE725E64A}"/>
                </a:ext>
              </a:extLst>
            </p:cNvPr>
            <p:cNvPicPr>
              <a:picLocks noChangeAspect="1"/>
            </p:cNvPicPr>
            <p:nvPr/>
          </p:nvPicPr>
          <p:blipFill rotWithShape="1">
            <a:blip r:embed="rId11"/>
            <a:srcRect l="64071" t="14246" r="14066" b="53262"/>
            <a:stretch/>
          </p:blipFill>
          <p:spPr>
            <a:xfrm>
              <a:off x="1919747" y="5701585"/>
              <a:ext cx="807140" cy="786390"/>
            </a:xfrm>
            <a:prstGeom prst="rect">
              <a:avLst/>
            </a:prstGeom>
          </p:spPr>
        </p:pic>
      </p:grpSp>
      <p:sp>
        <p:nvSpPr>
          <p:cNvPr id="55" name="Cases">
            <a:hlinkClick r:id="rId12" action="ppaction://hlinksldjump"/>
            <a:extLst>
              <a:ext uri="{FF2B5EF4-FFF2-40B4-BE49-F238E27FC236}">
                <a16:creationId xmlns:a16="http://schemas.microsoft.com/office/drawing/2014/main" id="{47DFFC9A-D4F3-4893-BBAE-3A2F51F61B23}"/>
              </a:ext>
            </a:extLst>
          </p:cNvPr>
          <p:cNvSpPr txBox="1"/>
          <p:nvPr/>
        </p:nvSpPr>
        <p:spPr>
          <a:xfrm>
            <a:off x="179500" y="2451789"/>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56" name="Graphic 55" descr="Cursor with solid fill">
            <a:extLst>
              <a:ext uri="{FF2B5EF4-FFF2-40B4-BE49-F238E27FC236}">
                <a16:creationId xmlns:a16="http://schemas.microsoft.com/office/drawing/2014/main" id="{0E684252-041F-4C4C-9190-97DA271A404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68082" y="2709536"/>
            <a:ext cx="301752" cy="301752"/>
          </a:xfrm>
          <a:prstGeom prst="rect">
            <a:avLst/>
          </a:prstGeom>
        </p:spPr>
      </p:pic>
    </p:spTree>
    <p:extLst>
      <p:ext uri="{BB962C8B-B14F-4D97-AF65-F5344CB8AC3E}">
        <p14:creationId xmlns:p14="http://schemas.microsoft.com/office/powerpoint/2010/main" val="4014568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44"/>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1" nodeType="withEffect">
                                  <p:stCondLst>
                                    <p:cond delay="0"/>
                                  </p:stCondLst>
                                  <p:childTnLst>
                                    <p:set>
                                      <p:cBhvr>
                                        <p:cTn id="23" dur="1" fill="hold">
                                          <p:stCondLst>
                                            <p:cond delay="0"/>
                                          </p:stCondLst>
                                        </p:cTn>
                                        <p:tgtEl>
                                          <p:spTgt spid="44"/>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78"/>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4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11"/>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p:bldP spid="14" grpId="0" animBg="1"/>
      <p:bldP spid="35" grpId="0"/>
      <p:bldP spid="40" grpId="0"/>
      <p:bldP spid="41" grpId="0"/>
      <p:bldP spid="43" grpId="0"/>
      <p:bldP spid="44" grpId="0" animBg="1"/>
      <p:bldP spid="44" grpId="1" animBg="1"/>
      <p:bldP spid="51" grpId="0"/>
      <p:bldP spid="36" grpId="0"/>
      <p:bldP spid="77" grpId="0" animBg="1"/>
      <p:bldP spid="78" grpId="0" animBg="1"/>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Question 2">
            <a:hlinkClick r:id="rId3" action="ppaction://hlinksldjump"/>
            <a:extLst>
              <a:ext uri="{FF2B5EF4-FFF2-40B4-BE49-F238E27FC236}">
                <a16:creationId xmlns:a16="http://schemas.microsoft.com/office/drawing/2014/main" id="{FC34BC10-EC59-C94B-AD17-E6713705ADD9}"/>
              </a:ext>
            </a:extLst>
          </p:cNvPr>
          <p:cNvSpPr txBox="1"/>
          <p:nvPr/>
        </p:nvSpPr>
        <p:spPr>
          <a:xfrm>
            <a:off x="3837296" y="3086953"/>
            <a:ext cx="1772831" cy="919401"/>
          </a:xfrm>
          <a:prstGeom prst="roundRect">
            <a:avLst/>
          </a:prstGeom>
          <a:ln w="38100">
            <a:solidFill>
              <a:srgbClr val="C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Fragility Fracture</a:t>
            </a:r>
          </a:p>
        </p:txBody>
      </p:sp>
      <p:sp>
        <p:nvSpPr>
          <p:cNvPr id="85" name="TextBox 84">
            <a:extLst>
              <a:ext uri="{FF2B5EF4-FFF2-40B4-BE49-F238E27FC236}">
                <a16:creationId xmlns:a16="http://schemas.microsoft.com/office/drawing/2014/main" id="{C42FB6A1-1CE6-41F3-9C8F-E022BA1DA58B}"/>
              </a:ext>
            </a:extLst>
          </p:cNvPr>
          <p:cNvSpPr txBox="1"/>
          <p:nvPr/>
        </p:nvSpPr>
        <p:spPr>
          <a:xfrm>
            <a:off x="3459128" y="3271253"/>
            <a:ext cx="367408" cy="523220"/>
          </a:xfrm>
          <a:prstGeom prst="rect">
            <a:avLst/>
          </a:prstGeom>
          <a:noFill/>
        </p:spPr>
        <p:txBody>
          <a:bodyPr wrap="none" rtlCol="0">
            <a:spAutoFit/>
          </a:bodyPr>
          <a:lstStyle/>
          <a:p>
            <a:r>
              <a:rPr lang="en-US" sz="2800" b="1" dirty="0"/>
              <a:t>2</a:t>
            </a:r>
          </a:p>
        </p:txBody>
      </p:sp>
      <p:pic>
        <p:nvPicPr>
          <p:cNvPr id="93" name="Graphic 92" descr="Cursor with solid fill">
            <a:extLst>
              <a:ext uri="{FF2B5EF4-FFF2-40B4-BE49-F238E27FC236}">
                <a16:creationId xmlns:a16="http://schemas.microsoft.com/office/drawing/2014/main" id="{C8FA3110-85C9-4FE4-A556-932EC626716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58703" y="3827635"/>
            <a:ext cx="301752" cy="301752"/>
          </a:xfrm>
          <a:prstGeom prst="rect">
            <a:avLst/>
          </a:prstGeom>
        </p:spPr>
      </p:pic>
      <p:sp>
        <p:nvSpPr>
          <p:cNvPr id="96" name="Question 2">
            <a:hlinkClick r:id="rId3" action="ppaction://hlinksldjump"/>
            <a:extLst>
              <a:ext uri="{FF2B5EF4-FFF2-40B4-BE49-F238E27FC236}">
                <a16:creationId xmlns:a16="http://schemas.microsoft.com/office/drawing/2014/main" id="{4381A816-4C09-482B-BD7A-1B359A087449}"/>
              </a:ext>
            </a:extLst>
          </p:cNvPr>
          <p:cNvSpPr txBox="1"/>
          <p:nvPr/>
        </p:nvSpPr>
        <p:spPr>
          <a:xfrm>
            <a:off x="3826535" y="5007032"/>
            <a:ext cx="1772833" cy="510778"/>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FRAX score</a:t>
            </a:r>
          </a:p>
        </p:txBody>
      </p:sp>
      <p:sp>
        <p:nvSpPr>
          <p:cNvPr id="97" name="TextBox 96">
            <a:extLst>
              <a:ext uri="{FF2B5EF4-FFF2-40B4-BE49-F238E27FC236}">
                <a16:creationId xmlns:a16="http://schemas.microsoft.com/office/drawing/2014/main" id="{337BFB12-414F-4F6A-B94C-F3D9B25D227C}"/>
              </a:ext>
            </a:extLst>
          </p:cNvPr>
          <p:cNvSpPr txBox="1"/>
          <p:nvPr/>
        </p:nvSpPr>
        <p:spPr>
          <a:xfrm>
            <a:off x="3469888" y="4969017"/>
            <a:ext cx="367408" cy="523220"/>
          </a:xfrm>
          <a:prstGeom prst="rect">
            <a:avLst/>
          </a:prstGeom>
          <a:noFill/>
        </p:spPr>
        <p:txBody>
          <a:bodyPr wrap="none" rtlCol="0">
            <a:spAutoFit/>
          </a:bodyPr>
          <a:lstStyle/>
          <a:p>
            <a:r>
              <a:rPr lang="en-US" sz="2800" b="1" dirty="0"/>
              <a:t>3</a:t>
            </a:r>
          </a:p>
        </p:txBody>
      </p:sp>
      <p:pic>
        <p:nvPicPr>
          <p:cNvPr id="98" name="Graphic 97" descr="Cursor with solid fill">
            <a:extLst>
              <a:ext uri="{FF2B5EF4-FFF2-40B4-BE49-F238E27FC236}">
                <a16:creationId xmlns:a16="http://schemas.microsoft.com/office/drawing/2014/main" id="{2DE82EBB-84DE-4983-BC91-53F4EBF2574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58204" y="5357934"/>
            <a:ext cx="301752" cy="301752"/>
          </a:xfrm>
          <a:prstGeom prst="rect">
            <a:avLst/>
          </a:prstGeom>
        </p:spPr>
      </p:pic>
      <p:sp>
        <p:nvSpPr>
          <p:cNvPr id="99" name="Question 2">
            <a:hlinkClick r:id="rId6" action="ppaction://hlinksldjump"/>
            <a:extLst>
              <a:ext uri="{FF2B5EF4-FFF2-40B4-BE49-F238E27FC236}">
                <a16:creationId xmlns:a16="http://schemas.microsoft.com/office/drawing/2014/main" id="{5701BF42-90BD-4790-932A-8ABB09A7DD7D}"/>
              </a:ext>
            </a:extLst>
          </p:cNvPr>
          <p:cNvSpPr txBox="1"/>
          <p:nvPr/>
        </p:nvSpPr>
        <p:spPr>
          <a:xfrm>
            <a:off x="3826536" y="1549465"/>
            <a:ext cx="1772831" cy="510778"/>
          </a:xfrm>
          <a:prstGeom prst="roundRect">
            <a:avLst/>
          </a:prstGeom>
          <a:ln w="38100">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T-score</a:t>
            </a:r>
          </a:p>
        </p:txBody>
      </p:sp>
      <p:sp>
        <p:nvSpPr>
          <p:cNvPr id="100" name="TextBox 99">
            <a:extLst>
              <a:ext uri="{FF2B5EF4-FFF2-40B4-BE49-F238E27FC236}">
                <a16:creationId xmlns:a16="http://schemas.microsoft.com/office/drawing/2014/main" id="{9728C161-BDB6-46BD-A67F-8A85386E0F54}"/>
              </a:ext>
            </a:extLst>
          </p:cNvPr>
          <p:cNvSpPr txBox="1"/>
          <p:nvPr/>
        </p:nvSpPr>
        <p:spPr>
          <a:xfrm>
            <a:off x="3459128" y="1573489"/>
            <a:ext cx="367408" cy="523220"/>
          </a:xfrm>
          <a:prstGeom prst="rect">
            <a:avLst/>
          </a:prstGeom>
          <a:noFill/>
        </p:spPr>
        <p:txBody>
          <a:bodyPr wrap="none" rtlCol="0">
            <a:spAutoFit/>
          </a:bodyPr>
          <a:lstStyle/>
          <a:p>
            <a:r>
              <a:rPr lang="en-US" sz="2800" b="1" dirty="0"/>
              <a:t>1</a:t>
            </a:r>
          </a:p>
        </p:txBody>
      </p:sp>
      <p:pic>
        <p:nvPicPr>
          <p:cNvPr id="101" name="Graphic 100" descr="Cursor with solid fill">
            <a:extLst>
              <a:ext uri="{FF2B5EF4-FFF2-40B4-BE49-F238E27FC236}">
                <a16:creationId xmlns:a16="http://schemas.microsoft.com/office/drawing/2014/main" id="{917887D1-4768-4378-B6EE-56220D9D623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48491" y="1909367"/>
            <a:ext cx="301752" cy="301752"/>
          </a:xfrm>
          <a:prstGeom prst="rect">
            <a:avLst/>
          </a:prstGeom>
        </p:spPr>
      </p:pic>
      <p:sp>
        <p:nvSpPr>
          <p:cNvPr id="102" name="3 ways button">
            <a:extLst>
              <a:ext uri="{FF2B5EF4-FFF2-40B4-BE49-F238E27FC236}">
                <a16:creationId xmlns:a16="http://schemas.microsoft.com/office/drawing/2014/main" id="{8D9B5C3B-8661-4F24-8E02-C2EDE6624037}"/>
              </a:ext>
            </a:extLst>
          </p:cNvPr>
          <p:cNvSpPr txBox="1"/>
          <p:nvPr/>
        </p:nvSpPr>
        <p:spPr>
          <a:xfrm>
            <a:off x="4326339" y="339579"/>
            <a:ext cx="6192788" cy="510778"/>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What are the </a:t>
            </a:r>
            <a:r>
              <a:rPr lang="en-US" sz="2400" b="1" dirty="0">
                <a:solidFill>
                  <a:sysClr val="windowText" lastClr="000000"/>
                </a:solidFill>
              </a:rPr>
              <a:t>3 ways </a:t>
            </a:r>
            <a:r>
              <a:rPr lang="en-US" sz="2400" dirty="0">
                <a:solidFill>
                  <a:sysClr val="windowText" lastClr="000000"/>
                </a:solidFill>
              </a:rPr>
              <a:t>to diagnose osteoporosis? </a:t>
            </a:r>
          </a:p>
        </p:txBody>
      </p:sp>
      <p:pic>
        <p:nvPicPr>
          <p:cNvPr id="67" name="Graphic 66" descr="Cursor with solid fill">
            <a:extLst>
              <a:ext uri="{FF2B5EF4-FFF2-40B4-BE49-F238E27FC236}">
                <a16:creationId xmlns:a16="http://schemas.microsoft.com/office/drawing/2014/main" id="{1C3F19CA-D015-4E45-A10C-2A3419F7890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77963" y="701262"/>
            <a:ext cx="301752" cy="301752"/>
          </a:xfrm>
          <a:prstGeom prst="rect">
            <a:avLst/>
          </a:prstGeom>
        </p:spPr>
      </p:pic>
      <p:sp>
        <p:nvSpPr>
          <p:cNvPr id="116" name="Question 2" hidden="1">
            <a:extLst>
              <a:ext uri="{FF2B5EF4-FFF2-40B4-BE49-F238E27FC236}">
                <a16:creationId xmlns:a16="http://schemas.microsoft.com/office/drawing/2014/main" id="{4B3AFDFB-056B-4DA3-93B2-F2B06B629392}"/>
              </a:ext>
            </a:extLst>
          </p:cNvPr>
          <p:cNvSpPr txBox="1"/>
          <p:nvPr/>
        </p:nvSpPr>
        <p:spPr>
          <a:xfrm>
            <a:off x="4326339" y="349369"/>
            <a:ext cx="6192788" cy="510778"/>
          </a:xfrm>
          <a:prstGeom prst="roundRect">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bg1"/>
                </a:solidFill>
              </a:rPr>
              <a:t>What are the 3 ways to diagnose osteoporosis? </a:t>
            </a:r>
          </a:p>
        </p:txBody>
      </p:sp>
      <p:sp>
        <p:nvSpPr>
          <p:cNvPr id="26" name="Question 2">
            <a:hlinkClick r:id="rId7" action="ppaction://hlinksldjump"/>
            <a:extLst>
              <a:ext uri="{FF2B5EF4-FFF2-40B4-BE49-F238E27FC236}">
                <a16:creationId xmlns:a16="http://schemas.microsoft.com/office/drawing/2014/main" id="{87BF2A81-5A49-4875-99BB-4821881BCD3F}"/>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28" name="Graphic 27" descr="Cursor with solid fill">
            <a:extLst>
              <a:ext uri="{FF2B5EF4-FFF2-40B4-BE49-F238E27FC236}">
                <a16:creationId xmlns:a16="http://schemas.microsoft.com/office/drawing/2014/main" id="{94C5026F-9DCD-4DAE-8AFF-5B851497AD0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452702"/>
            <a:ext cx="301752" cy="301752"/>
          </a:xfrm>
          <a:prstGeom prst="rect">
            <a:avLst/>
          </a:prstGeom>
        </p:spPr>
      </p:pic>
      <p:sp>
        <p:nvSpPr>
          <p:cNvPr id="30" name="Question 2">
            <a:hlinkClick r:id="rId8" action="ppaction://hlinksldjump"/>
            <a:extLst>
              <a:ext uri="{FF2B5EF4-FFF2-40B4-BE49-F238E27FC236}">
                <a16:creationId xmlns:a16="http://schemas.microsoft.com/office/drawing/2014/main" id="{BF05C72E-0DD8-4569-9825-25C153E11BEE}"/>
              </a:ext>
            </a:extLst>
          </p:cNvPr>
          <p:cNvSpPr txBox="1"/>
          <p:nvPr/>
        </p:nvSpPr>
        <p:spPr>
          <a:xfrm>
            <a:off x="183859" y="1324029"/>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Diagnostic Criteria</a:t>
            </a:r>
          </a:p>
        </p:txBody>
      </p:sp>
      <p:sp>
        <p:nvSpPr>
          <p:cNvPr id="44" name="Question 2">
            <a:hlinkClick r:id="rId9" action="ppaction://hlinksldjump"/>
            <a:extLst>
              <a:ext uri="{FF2B5EF4-FFF2-40B4-BE49-F238E27FC236}">
                <a16:creationId xmlns:a16="http://schemas.microsoft.com/office/drawing/2014/main" id="{C92E8618-940E-4ADF-ABF5-34C2A95609DF}"/>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45" name="Graphic 44" descr="Cursor with solid fill">
            <a:extLst>
              <a:ext uri="{FF2B5EF4-FFF2-40B4-BE49-F238E27FC236}">
                <a16:creationId xmlns:a16="http://schemas.microsoft.com/office/drawing/2014/main" id="{28BE0FFF-21BC-4176-8741-13341C6AF09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1022277"/>
            <a:ext cx="301752" cy="301752"/>
          </a:xfrm>
          <a:prstGeom prst="rect">
            <a:avLst/>
          </a:prstGeom>
        </p:spPr>
      </p:pic>
      <p:sp>
        <p:nvSpPr>
          <p:cNvPr id="46" name="Question 2">
            <a:hlinkClick r:id="rId10" action="ppaction://hlinksldjump"/>
            <a:extLst>
              <a:ext uri="{FF2B5EF4-FFF2-40B4-BE49-F238E27FC236}">
                <a16:creationId xmlns:a16="http://schemas.microsoft.com/office/drawing/2014/main" id="{E3DFDC13-FE86-487E-ABE5-4E61643D000F}"/>
              </a:ext>
            </a:extLst>
          </p:cNvPr>
          <p:cNvSpPr txBox="1"/>
          <p:nvPr/>
        </p:nvSpPr>
        <p:spPr>
          <a:xfrm>
            <a:off x="464646" y="1887632"/>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Secondary eval</a:t>
            </a:r>
          </a:p>
        </p:txBody>
      </p:sp>
      <p:cxnSp>
        <p:nvCxnSpPr>
          <p:cNvPr id="47" name="Connector: Elbow 46">
            <a:extLst>
              <a:ext uri="{FF2B5EF4-FFF2-40B4-BE49-F238E27FC236}">
                <a16:creationId xmlns:a16="http://schemas.microsoft.com/office/drawing/2014/main" id="{E354C75F-DD83-4388-8118-1D87CBC37B84}"/>
              </a:ext>
            </a:extLst>
          </p:cNvPr>
          <p:cNvCxnSpPr>
            <a:cxnSpLocks/>
            <a:endCxn id="46" idx="1"/>
          </p:cNvCxnSpPr>
          <p:nvPr/>
        </p:nvCxnSpPr>
        <p:spPr>
          <a:xfrm rot="16200000" flipH="1">
            <a:off x="199822" y="1827120"/>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pic>
        <p:nvPicPr>
          <p:cNvPr id="48" name="Graphic 47" descr="Cursor with solid fill">
            <a:extLst>
              <a:ext uri="{FF2B5EF4-FFF2-40B4-BE49-F238E27FC236}">
                <a16:creationId xmlns:a16="http://schemas.microsoft.com/office/drawing/2014/main" id="{1A9CF5C0-62A5-4677-8C6E-9243B07B609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8082" y="2118424"/>
            <a:ext cx="301752" cy="301752"/>
          </a:xfrm>
          <a:prstGeom prst="rect">
            <a:avLst/>
          </a:prstGeom>
        </p:spPr>
      </p:pic>
      <p:sp>
        <p:nvSpPr>
          <p:cNvPr id="49" name="Question 2">
            <a:extLst>
              <a:ext uri="{FF2B5EF4-FFF2-40B4-BE49-F238E27FC236}">
                <a16:creationId xmlns:a16="http://schemas.microsoft.com/office/drawing/2014/main" id="{591AC910-18A2-49F6-AFC2-C40438F1C1EB}"/>
              </a:ext>
            </a:extLst>
          </p:cNvPr>
          <p:cNvSpPr txBox="1"/>
          <p:nvPr/>
        </p:nvSpPr>
        <p:spPr>
          <a:xfrm>
            <a:off x="4336051" y="340197"/>
            <a:ext cx="6192788" cy="5107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bg1"/>
                </a:solidFill>
              </a:rPr>
              <a:t>What are the 3 ways to diagnose osteoporosis? </a:t>
            </a:r>
          </a:p>
        </p:txBody>
      </p:sp>
      <p:sp>
        <p:nvSpPr>
          <p:cNvPr id="50" name="Question 2">
            <a:hlinkClick r:id="rId11" action="ppaction://hlinksldjump"/>
            <a:extLst>
              <a:ext uri="{FF2B5EF4-FFF2-40B4-BE49-F238E27FC236}">
                <a16:creationId xmlns:a16="http://schemas.microsoft.com/office/drawing/2014/main" id="{A20022E5-D062-4A32-B9F1-7E94BCC23094}"/>
              </a:ext>
            </a:extLst>
          </p:cNvPr>
          <p:cNvSpPr txBox="1"/>
          <p:nvPr/>
        </p:nvSpPr>
        <p:spPr>
          <a:xfrm>
            <a:off x="183859" y="250203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51" name="Graphic 50" descr="Cursor with solid fill">
            <a:extLst>
              <a:ext uri="{FF2B5EF4-FFF2-40B4-BE49-F238E27FC236}">
                <a16:creationId xmlns:a16="http://schemas.microsoft.com/office/drawing/2014/main" id="{360F310C-2080-4803-A889-FB252336B66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2753335"/>
            <a:ext cx="301752" cy="301752"/>
          </a:xfrm>
          <a:prstGeom prst="rect">
            <a:avLst/>
          </a:prstGeom>
        </p:spPr>
      </p:pic>
      <p:sp>
        <p:nvSpPr>
          <p:cNvPr id="27" name="Cases">
            <a:hlinkClick r:id="rId12" action="ppaction://hlinksldjump"/>
            <a:extLst>
              <a:ext uri="{FF2B5EF4-FFF2-40B4-BE49-F238E27FC236}">
                <a16:creationId xmlns:a16="http://schemas.microsoft.com/office/drawing/2014/main" id="{B0B1A723-E5A0-4DD7-9F7F-637DB441BC57}"/>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29" name="Graphic 28" descr="Cursor with solid fill">
            <a:extLst>
              <a:ext uri="{FF2B5EF4-FFF2-40B4-BE49-F238E27FC236}">
                <a16:creationId xmlns:a16="http://schemas.microsoft.com/office/drawing/2014/main" id="{51EA69DE-EDEC-4894-A6B8-A3A42F9DA50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3329280"/>
            <a:ext cx="301752" cy="301752"/>
          </a:xfrm>
          <a:prstGeom prst="rect">
            <a:avLst/>
          </a:prstGeom>
        </p:spPr>
      </p:pic>
    </p:spTree>
    <p:extLst>
      <p:ext uri="{BB962C8B-B14F-4D97-AF65-F5344CB8AC3E}">
        <p14:creationId xmlns:p14="http://schemas.microsoft.com/office/powerpoint/2010/main" val="4116710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102"/>
                  </p:tgtEl>
                </p:cond>
              </p:nextCondLst>
            </p:seq>
          </p:childTnLst>
        </p:cTn>
      </p:par>
    </p:tnLst>
    <p:bldLst>
      <p:bldP spid="80" grpId="0" animBg="1"/>
      <p:bldP spid="85" grpId="0"/>
      <p:bldP spid="96" grpId="0" animBg="1"/>
      <p:bldP spid="97" grpId="0"/>
      <p:bldP spid="99" grpId="0" animBg="1"/>
      <p:bldP spid="100" grpId="0"/>
      <p:bldP spid="102" grpId="0" animBg="1"/>
      <p:bldP spid="116"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Table 19">
            <a:extLst>
              <a:ext uri="{FF2B5EF4-FFF2-40B4-BE49-F238E27FC236}">
                <a16:creationId xmlns:a16="http://schemas.microsoft.com/office/drawing/2014/main" id="{0982680E-47AD-4817-B33C-72C8883FEE6F}"/>
              </a:ext>
            </a:extLst>
          </p:cNvPr>
          <p:cNvGraphicFramePr>
            <a:graphicFrameLocks noGrp="1"/>
          </p:cNvGraphicFramePr>
          <p:nvPr>
            <p:extLst>
              <p:ext uri="{D42A27DB-BD31-4B8C-83A1-F6EECF244321}">
                <p14:modId xmlns:p14="http://schemas.microsoft.com/office/powerpoint/2010/main" val="2833540092"/>
              </p:ext>
            </p:extLst>
          </p:nvPr>
        </p:nvGraphicFramePr>
        <p:xfrm>
          <a:off x="6028666" y="1124753"/>
          <a:ext cx="4948967" cy="1828800"/>
        </p:xfrm>
        <a:graphic>
          <a:graphicData uri="http://schemas.openxmlformats.org/drawingml/2006/table">
            <a:tbl>
              <a:tblPr firstRow="1" bandRow="1">
                <a:tableStyleId>{93296810-A885-4BE3-A3E7-6D5BEEA58F35}</a:tableStyleId>
              </a:tblPr>
              <a:tblGrid>
                <a:gridCol w="2597653">
                  <a:extLst>
                    <a:ext uri="{9D8B030D-6E8A-4147-A177-3AD203B41FA5}">
                      <a16:colId xmlns:a16="http://schemas.microsoft.com/office/drawing/2014/main" val="3144493963"/>
                    </a:ext>
                  </a:extLst>
                </a:gridCol>
                <a:gridCol w="2351314">
                  <a:extLst>
                    <a:ext uri="{9D8B030D-6E8A-4147-A177-3AD203B41FA5}">
                      <a16:colId xmlns:a16="http://schemas.microsoft.com/office/drawing/2014/main" val="1813447084"/>
                    </a:ext>
                  </a:extLst>
                </a:gridCol>
              </a:tblGrid>
              <a:tr h="385701">
                <a:tc>
                  <a:txBody>
                    <a:bodyPr/>
                    <a:lstStyle/>
                    <a:p>
                      <a:pPr algn="ctr"/>
                      <a:r>
                        <a:rPr lang="en-US" sz="2400" dirty="0"/>
                        <a:t>Classification</a:t>
                      </a:r>
                      <a:endParaRPr lang="en-US" sz="2400" dirty="0">
                        <a:latin typeface="Cambria" panose="02040503050406030204" pitchFamily="18" charset="0"/>
                      </a:endParaRPr>
                    </a:p>
                  </a:txBody>
                  <a:tcPr/>
                </a:tc>
                <a:tc>
                  <a:txBody>
                    <a:bodyPr/>
                    <a:lstStyle/>
                    <a:p>
                      <a:pPr algn="ctr"/>
                      <a:r>
                        <a:rPr lang="en-US" sz="2400" dirty="0"/>
                        <a:t>T-score on DXA</a:t>
                      </a:r>
                      <a:endParaRPr lang="en-US" sz="2400" dirty="0">
                        <a:latin typeface="Cambria" panose="02040503050406030204" pitchFamily="18" charset="0"/>
                      </a:endParaRPr>
                    </a:p>
                  </a:txBody>
                  <a:tcPr/>
                </a:tc>
                <a:extLst>
                  <a:ext uri="{0D108BD9-81ED-4DB2-BD59-A6C34878D82A}">
                    <a16:rowId xmlns:a16="http://schemas.microsoft.com/office/drawing/2014/main" val="4292415029"/>
                  </a:ext>
                </a:extLst>
              </a:tr>
              <a:tr h="385701">
                <a:tc>
                  <a:txBody>
                    <a:bodyPr/>
                    <a:lstStyle/>
                    <a:p>
                      <a:pPr algn="ctr"/>
                      <a:r>
                        <a:rPr lang="en-US" sz="2400" dirty="0"/>
                        <a:t>Normal</a:t>
                      </a:r>
                      <a:endParaRPr lang="en-US" sz="2400" dirty="0">
                        <a:latin typeface="Cambria" panose="02040503050406030204" pitchFamily="18" charset="0"/>
                      </a:endParaRPr>
                    </a:p>
                  </a:txBody>
                  <a:tcPr/>
                </a:tc>
                <a:tc>
                  <a:txBody>
                    <a:bodyPr/>
                    <a:lstStyle/>
                    <a:p>
                      <a:pPr algn="ctr"/>
                      <a:r>
                        <a:rPr lang="en-US" sz="2400" dirty="0"/>
                        <a:t>&gt; -1.0</a:t>
                      </a:r>
                      <a:endParaRPr lang="en-US" sz="2400" dirty="0">
                        <a:latin typeface="Cambria" panose="02040503050406030204" pitchFamily="18" charset="0"/>
                      </a:endParaRPr>
                    </a:p>
                  </a:txBody>
                  <a:tcPr/>
                </a:tc>
                <a:extLst>
                  <a:ext uri="{0D108BD9-81ED-4DB2-BD59-A6C34878D82A}">
                    <a16:rowId xmlns:a16="http://schemas.microsoft.com/office/drawing/2014/main" val="3342597539"/>
                  </a:ext>
                </a:extLst>
              </a:tr>
              <a:tr h="385701">
                <a:tc>
                  <a:txBody>
                    <a:bodyPr/>
                    <a:lstStyle/>
                    <a:p>
                      <a:pPr algn="ctr"/>
                      <a:r>
                        <a:rPr lang="en-US" sz="2400" dirty="0"/>
                        <a:t>Osteopenia (LBM) </a:t>
                      </a:r>
                      <a:endParaRPr lang="en-US" sz="2400" dirty="0">
                        <a:latin typeface="Cambria" panose="02040503050406030204" pitchFamily="18" charset="0"/>
                      </a:endParaRPr>
                    </a:p>
                  </a:txBody>
                  <a:tcPr/>
                </a:tc>
                <a:tc>
                  <a:txBody>
                    <a:bodyPr/>
                    <a:lstStyle/>
                    <a:p>
                      <a:pPr algn="ctr"/>
                      <a:r>
                        <a:rPr lang="en-US" sz="2400" dirty="0"/>
                        <a:t>-1.0 to -2.5 </a:t>
                      </a:r>
                      <a:endParaRPr lang="en-US" sz="2400" dirty="0">
                        <a:latin typeface="Cambria" panose="02040503050406030204" pitchFamily="18" charset="0"/>
                      </a:endParaRPr>
                    </a:p>
                  </a:txBody>
                  <a:tcPr/>
                </a:tc>
                <a:extLst>
                  <a:ext uri="{0D108BD9-81ED-4DB2-BD59-A6C34878D82A}">
                    <a16:rowId xmlns:a16="http://schemas.microsoft.com/office/drawing/2014/main" val="1480472589"/>
                  </a:ext>
                </a:extLst>
              </a:tr>
              <a:tr h="385701">
                <a:tc>
                  <a:txBody>
                    <a:bodyPr/>
                    <a:lstStyle/>
                    <a:p>
                      <a:pPr algn="ctr"/>
                      <a:r>
                        <a:rPr lang="en-US" sz="2400" dirty="0"/>
                        <a:t>Osteoporosis</a:t>
                      </a:r>
                      <a:endParaRPr lang="en-US" sz="2400" dirty="0">
                        <a:latin typeface="Cambria" panose="02040503050406030204" pitchFamily="18" charset="0"/>
                      </a:endParaRPr>
                    </a:p>
                  </a:txBody>
                  <a:tcPr/>
                </a:tc>
                <a:tc>
                  <a:txBody>
                    <a:bodyPr/>
                    <a:lstStyle/>
                    <a:p>
                      <a:pPr algn="ctr"/>
                      <a:r>
                        <a:rPr lang="en-US" sz="2400" dirty="0"/>
                        <a:t>&lt; -2.5 </a:t>
                      </a:r>
                      <a:endParaRPr lang="en-US" sz="2400" dirty="0">
                        <a:latin typeface="Cambria" panose="02040503050406030204" pitchFamily="18" charset="0"/>
                      </a:endParaRPr>
                    </a:p>
                  </a:txBody>
                  <a:tcPr/>
                </a:tc>
                <a:extLst>
                  <a:ext uri="{0D108BD9-81ED-4DB2-BD59-A6C34878D82A}">
                    <a16:rowId xmlns:a16="http://schemas.microsoft.com/office/drawing/2014/main" val="2974773323"/>
                  </a:ext>
                </a:extLst>
              </a:tr>
            </a:tbl>
          </a:graphicData>
        </a:graphic>
      </p:graphicFrame>
      <p:pic>
        <p:nvPicPr>
          <p:cNvPr id="76" name="Picture 2">
            <a:extLst>
              <a:ext uri="{FF2B5EF4-FFF2-40B4-BE49-F238E27FC236}">
                <a16:creationId xmlns:a16="http://schemas.microsoft.com/office/drawing/2014/main" id="{3B8A6731-E73C-44CF-A74F-9AA70F18EA18}"/>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8902" t="16507" r="8484" b="35379"/>
          <a:stretch/>
        </p:blipFill>
        <p:spPr bwMode="auto">
          <a:xfrm>
            <a:off x="6484383" y="3123582"/>
            <a:ext cx="4034744" cy="3043940"/>
          </a:xfrm>
          <a:prstGeom prst="rect">
            <a:avLst/>
          </a:prstGeom>
          <a:noFill/>
          <a:ln w="28575">
            <a:solidFill>
              <a:schemeClr val="accent6"/>
            </a:solidFill>
          </a:ln>
          <a:extLst>
            <a:ext uri="{909E8E84-426E-40DD-AFC4-6F175D3DCCD1}">
              <a14:hiddenFill xmlns:a14="http://schemas.microsoft.com/office/drawing/2010/main">
                <a:solidFill>
                  <a:srgbClr val="FFFFFF"/>
                </a:solidFill>
              </a14:hiddenFill>
            </a:ext>
          </a:extLst>
        </p:spPr>
      </p:pic>
      <p:sp>
        <p:nvSpPr>
          <p:cNvPr id="78" name="Question 2">
            <a:extLst>
              <a:ext uri="{FF2B5EF4-FFF2-40B4-BE49-F238E27FC236}">
                <a16:creationId xmlns:a16="http://schemas.microsoft.com/office/drawing/2014/main" id="{77F2219C-875E-47F0-BB62-4B0D3FBB4661}"/>
              </a:ext>
            </a:extLst>
          </p:cNvPr>
          <p:cNvSpPr txBox="1"/>
          <p:nvPr/>
        </p:nvSpPr>
        <p:spPr>
          <a:xfrm>
            <a:off x="4326339" y="339579"/>
            <a:ext cx="6192788" cy="5107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bg1"/>
                </a:solidFill>
              </a:rPr>
              <a:t>What are the 3 ways to diagnose osteoporosis? </a:t>
            </a:r>
          </a:p>
        </p:txBody>
      </p:sp>
      <p:sp>
        <p:nvSpPr>
          <p:cNvPr id="26" name="Question 2">
            <a:hlinkClick r:id="rId4" action="ppaction://hlinksldjump"/>
            <a:extLst>
              <a:ext uri="{FF2B5EF4-FFF2-40B4-BE49-F238E27FC236}">
                <a16:creationId xmlns:a16="http://schemas.microsoft.com/office/drawing/2014/main" id="{8370B1D9-BC71-443C-A459-CF44EC22309B}"/>
              </a:ext>
            </a:extLst>
          </p:cNvPr>
          <p:cNvSpPr txBox="1"/>
          <p:nvPr/>
        </p:nvSpPr>
        <p:spPr>
          <a:xfrm>
            <a:off x="3837296" y="3086953"/>
            <a:ext cx="1772831" cy="919401"/>
          </a:xfrm>
          <a:prstGeom prst="roundRect">
            <a:avLst/>
          </a:prstGeom>
          <a:ln w="38100">
            <a:solidFill>
              <a:srgbClr val="C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Fragility Fracture</a:t>
            </a:r>
          </a:p>
        </p:txBody>
      </p:sp>
      <p:sp>
        <p:nvSpPr>
          <p:cNvPr id="28" name="TextBox 27">
            <a:extLst>
              <a:ext uri="{FF2B5EF4-FFF2-40B4-BE49-F238E27FC236}">
                <a16:creationId xmlns:a16="http://schemas.microsoft.com/office/drawing/2014/main" id="{5A7180D0-5224-44B4-8770-D4413FCEAAF1}"/>
              </a:ext>
            </a:extLst>
          </p:cNvPr>
          <p:cNvSpPr txBox="1"/>
          <p:nvPr/>
        </p:nvSpPr>
        <p:spPr>
          <a:xfrm>
            <a:off x="3459128" y="3271253"/>
            <a:ext cx="367408" cy="523220"/>
          </a:xfrm>
          <a:prstGeom prst="rect">
            <a:avLst/>
          </a:prstGeom>
          <a:noFill/>
        </p:spPr>
        <p:txBody>
          <a:bodyPr wrap="none" rtlCol="0">
            <a:spAutoFit/>
          </a:bodyPr>
          <a:lstStyle/>
          <a:p>
            <a:r>
              <a:rPr lang="en-US" sz="2800" b="1" dirty="0"/>
              <a:t>2</a:t>
            </a:r>
          </a:p>
        </p:txBody>
      </p:sp>
      <p:pic>
        <p:nvPicPr>
          <p:cNvPr id="31" name="Graphic 30" descr="Cursor with solid fill">
            <a:extLst>
              <a:ext uri="{FF2B5EF4-FFF2-40B4-BE49-F238E27FC236}">
                <a16:creationId xmlns:a16="http://schemas.microsoft.com/office/drawing/2014/main" id="{E5CCFCE9-6AD4-47E8-911C-6B8EC49324B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58703" y="3827635"/>
            <a:ext cx="301752" cy="301752"/>
          </a:xfrm>
          <a:prstGeom prst="rect">
            <a:avLst/>
          </a:prstGeom>
        </p:spPr>
      </p:pic>
      <p:sp>
        <p:nvSpPr>
          <p:cNvPr id="34" name="Question 2">
            <a:hlinkClick r:id="rId7" action="ppaction://hlinksldjump"/>
            <a:extLst>
              <a:ext uri="{FF2B5EF4-FFF2-40B4-BE49-F238E27FC236}">
                <a16:creationId xmlns:a16="http://schemas.microsoft.com/office/drawing/2014/main" id="{BB14E990-716D-4AE7-913E-77EFEBCA2CBB}"/>
              </a:ext>
            </a:extLst>
          </p:cNvPr>
          <p:cNvSpPr txBox="1"/>
          <p:nvPr/>
        </p:nvSpPr>
        <p:spPr>
          <a:xfrm>
            <a:off x="3826535" y="5007032"/>
            <a:ext cx="1772833" cy="510778"/>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FRAX score</a:t>
            </a:r>
          </a:p>
        </p:txBody>
      </p:sp>
      <p:sp>
        <p:nvSpPr>
          <p:cNvPr id="35" name="TextBox 34">
            <a:extLst>
              <a:ext uri="{FF2B5EF4-FFF2-40B4-BE49-F238E27FC236}">
                <a16:creationId xmlns:a16="http://schemas.microsoft.com/office/drawing/2014/main" id="{64F3913F-2B3E-470C-A29B-E20CB482C3DE}"/>
              </a:ext>
            </a:extLst>
          </p:cNvPr>
          <p:cNvSpPr txBox="1"/>
          <p:nvPr/>
        </p:nvSpPr>
        <p:spPr>
          <a:xfrm>
            <a:off x="3469888" y="4969017"/>
            <a:ext cx="367408" cy="523220"/>
          </a:xfrm>
          <a:prstGeom prst="rect">
            <a:avLst/>
          </a:prstGeom>
          <a:noFill/>
        </p:spPr>
        <p:txBody>
          <a:bodyPr wrap="none" rtlCol="0">
            <a:spAutoFit/>
          </a:bodyPr>
          <a:lstStyle/>
          <a:p>
            <a:r>
              <a:rPr lang="en-US" sz="2800" b="1" dirty="0"/>
              <a:t>3</a:t>
            </a:r>
          </a:p>
        </p:txBody>
      </p:sp>
      <p:pic>
        <p:nvPicPr>
          <p:cNvPr id="36" name="Graphic 35" descr="Cursor with solid fill">
            <a:extLst>
              <a:ext uri="{FF2B5EF4-FFF2-40B4-BE49-F238E27FC236}">
                <a16:creationId xmlns:a16="http://schemas.microsoft.com/office/drawing/2014/main" id="{68294F8F-002D-43A7-8D64-6AF97B50D8F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58204" y="5357934"/>
            <a:ext cx="301752" cy="301752"/>
          </a:xfrm>
          <a:prstGeom prst="rect">
            <a:avLst/>
          </a:prstGeom>
        </p:spPr>
      </p:pic>
      <p:sp>
        <p:nvSpPr>
          <p:cNvPr id="37" name="Question 2">
            <a:hlinkClick r:id="rId8" action="ppaction://hlinksldjump"/>
            <a:extLst>
              <a:ext uri="{FF2B5EF4-FFF2-40B4-BE49-F238E27FC236}">
                <a16:creationId xmlns:a16="http://schemas.microsoft.com/office/drawing/2014/main" id="{C73CD83E-88BC-46A4-8E36-EB2B918C0CEC}"/>
              </a:ext>
            </a:extLst>
          </p:cNvPr>
          <p:cNvSpPr txBox="1"/>
          <p:nvPr/>
        </p:nvSpPr>
        <p:spPr>
          <a:xfrm>
            <a:off x="3826536" y="1549465"/>
            <a:ext cx="1772831" cy="510778"/>
          </a:xfrm>
          <a:prstGeom prst="roundRect">
            <a:avLst/>
          </a:prstGeom>
          <a:solidFill>
            <a:schemeClr val="accent6"/>
          </a:solidFill>
          <a:ln w="38100">
            <a:solidFill>
              <a:schemeClr val="accent6"/>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bg1"/>
                </a:solidFill>
              </a:rPr>
              <a:t>T-score</a:t>
            </a:r>
          </a:p>
        </p:txBody>
      </p:sp>
      <p:sp>
        <p:nvSpPr>
          <p:cNvPr id="38" name="TextBox 37">
            <a:extLst>
              <a:ext uri="{FF2B5EF4-FFF2-40B4-BE49-F238E27FC236}">
                <a16:creationId xmlns:a16="http://schemas.microsoft.com/office/drawing/2014/main" id="{03C2BD82-E3A4-446A-BE9E-803EB0931D26}"/>
              </a:ext>
            </a:extLst>
          </p:cNvPr>
          <p:cNvSpPr txBox="1"/>
          <p:nvPr/>
        </p:nvSpPr>
        <p:spPr>
          <a:xfrm>
            <a:off x="3459128" y="1573489"/>
            <a:ext cx="367408" cy="523220"/>
          </a:xfrm>
          <a:prstGeom prst="rect">
            <a:avLst/>
          </a:prstGeom>
          <a:noFill/>
        </p:spPr>
        <p:txBody>
          <a:bodyPr wrap="none" rtlCol="0">
            <a:spAutoFit/>
          </a:bodyPr>
          <a:lstStyle/>
          <a:p>
            <a:r>
              <a:rPr lang="en-US" sz="2800" b="1" dirty="0"/>
              <a:t>1</a:t>
            </a:r>
          </a:p>
        </p:txBody>
      </p:sp>
      <p:sp>
        <p:nvSpPr>
          <p:cNvPr id="59" name="Question 2">
            <a:hlinkClick r:id="rId9" action="ppaction://hlinksldjump"/>
            <a:extLst>
              <a:ext uri="{FF2B5EF4-FFF2-40B4-BE49-F238E27FC236}">
                <a16:creationId xmlns:a16="http://schemas.microsoft.com/office/drawing/2014/main" id="{9AE406F2-5765-4A1D-B64D-A9773D088534}"/>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60" name="Graphic 59" descr="Cursor with solid fill">
            <a:extLst>
              <a:ext uri="{FF2B5EF4-FFF2-40B4-BE49-F238E27FC236}">
                <a16:creationId xmlns:a16="http://schemas.microsoft.com/office/drawing/2014/main" id="{A32578F1-9B16-4759-BB0D-152546BA856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72441" y="452702"/>
            <a:ext cx="301752" cy="301752"/>
          </a:xfrm>
          <a:prstGeom prst="rect">
            <a:avLst/>
          </a:prstGeom>
        </p:spPr>
      </p:pic>
      <p:sp>
        <p:nvSpPr>
          <p:cNvPr id="61" name="Question 2">
            <a:hlinkClick r:id="rId10" action="ppaction://hlinksldjump"/>
            <a:extLst>
              <a:ext uri="{FF2B5EF4-FFF2-40B4-BE49-F238E27FC236}">
                <a16:creationId xmlns:a16="http://schemas.microsoft.com/office/drawing/2014/main" id="{59AD2268-036D-4F34-A09B-D934BC877739}"/>
              </a:ext>
            </a:extLst>
          </p:cNvPr>
          <p:cNvSpPr txBox="1"/>
          <p:nvPr/>
        </p:nvSpPr>
        <p:spPr>
          <a:xfrm>
            <a:off x="183859" y="1324029"/>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Diagnostic Criteria</a:t>
            </a:r>
          </a:p>
        </p:txBody>
      </p:sp>
      <p:sp>
        <p:nvSpPr>
          <p:cNvPr id="69" name="Question 2">
            <a:hlinkClick r:id="rId11" action="ppaction://hlinksldjump"/>
            <a:extLst>
              <a:ext uri="{FF2B5EF4-FFF2-40B4-BE49-F238E27FC236}">
                <a16:creationId xmlns:a16="http://schemas.microsoft.com/office/drawing/2014/main" id="{37E27053-4031-4A15-A961-6C9405518683}"/>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70" name="Graphic 69" descr="Cursor with solid fill">
            <a:extLst>
              <a:ext uri="{FF2B5EF4-FFF2-40B4-BE49-F238E27FC236}">
                <a16:creationId xmlns:a16="http://schemas.microsoft.com/office/drawing/2014/main" id="{1CFF8A41-EAFE-466A-93F1-FD1938118A4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72441" y="1022277"/>
            <a:ext cx="301752" cy="301752"/>
          </a:xfrm>
          <a:prstGeom prst="rect">
            <a:avLst/>
          </a:prstGeom>
        </p:spPr>
      </p:pic>
      <p:sp>
        <p:nvSpPr>
          <p:cNvPr id="71" name="Question 2">
            <a:hlinkClick r:id="rId12" action="ppaction://hlinksldjump"/>
            <a:extLst>
              <a:ext uri="{FF2B5EF4-FFF2-40B4-BE49-F238E27FC236}">
                <a16:creationId xmlns:a16="http://schemas.microsoft.com/office/drawing/2014/main" id="{83B64E77-B15F-4284-971F-C3FF402207E7}"/>
              </a:ext>
            </a:extLst>
          </p:cNvPr>
          <p:cNvSpPr txBox="1"/>
          <p:nvPr/>
        </p:nvSpPr>
        <p:spPr>
          <a:xfrm>
            <a:off x="464646" y="1887632"/>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Secondary eval</a:t>
            </a:r>
          </a:p>
        </p:txBody>
      </p:sp>
      <p:cxnSp>
        <p:nvCxnSpPr>
          <p:cNvPr id="72" name="Connector: Elbow 71">
            <a:extLst>
              <a:ext uri="{FF2B5EF4-FFF2-40B4-BE49-F238E27FC236}">
                <a16:creationId xmlns:a16="http://schemas.microsoft.com/office/drawing/2014/main" id="{A7793B1D-63F1-45C6-9C69-FD0AB6134EA9}"/>
              </a:ext>
            </a:extLst>
          </p:cNvPr>
          <p:cNvCxnSpPr>
            <a:cxnSpLocks/>
            <a:endCxn id="71" idx="1"/>
          </p:cNvCxnSpPr>
          <p:nvPr/>
        </p:nvCxnSpPr>
        <p:spPr>
          <a:xfrm rot="16200000" flipH="1">
            <a:off x="199822" y="1827120"/>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pic>
        <p:nvPicPr>
          <p:cNvPr id="73" name="Graphic 72" descr="Cursor with solid fill">
            <a:extLst>
              <a:ext uri="{FF2B5EF4-FFF2-40B4-BE49-F238E27FC236}">
                <a16:creationId xmlns:a16="http://schemas.microsoft.com/office/drawing/2014/main" id="{4A676166-B3F2-4689-8895-C45CDC89E6A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68082" y="2118424"/>
            <a:ext cx="301752" cy="301752"/>
          </a:xfrm>
          <a:prstGeom prst="rect">
            <a:avLst/>
          </a:prstGeom>
        </p:spPr>
      </p:pic>
      <p:sp>
        <p:nvSpPr>
          <p:cNvPr id="79" name="Question 2">
            <a:hlinkClick r:id="rId13" action="ppaction://hlinksldjump"/>
            <a:extLst>
              <a:ext uri="{FF2B5EF4-FFF2-40B4-BE49-F238E27FC236}">
                <a16:creationId xmlns:a16="http://schemas.microsoft.com/office/drawing/2014/main" id="{D1B4271A-B13F-4621-9A80-2153337B3704}"/>
              </a:ext>
            </a:extLst>
          </p:cNvPr>
          <p:cNvSpPr txBox="1"/>
          <p:nvPr/>
        </p:nvSpPr>
        <p:spPr>
          <a:xfrm>
            <a:off x="183859" y="250203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80" name="Graphic 79" descr="Cursor with solid fill">
            <a:extLst>
              <a:ext uri="{FF2B5EF4-FFF2-40B4-BE49-F238E27FC236}">
                <a16:creationId xmlns:a16="http://schemas.microsoft.com/office/drawing/2014/main" id="{31FBB54A-93D8-4395-B75E-4CE9D1F9760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72441" y="2753335"/>
            <a:ext cx="301752" cy="301752"/>
          </a:xfrm>
          <a:prstGeom prst="rect">
            <a:avLst/>
          </a:prstGeom>
        </p:spPr>
      </p:pic>
      <p:sp>
        <p:nvSpPr>
          <p:cNvPr id="25" name="Cases">
            <a:hlinkClick r:id="rId14" action="ppaction://hlinksldjump"/>
            <a:extLst>
              <a:ext uri="{FF2B5EF4-FFF2-40B4-BE49-F238E27FC236}">
                <a16:creationId xmlns:a16="http://schemas.microsoft.com/office/drawing/2014/main" id="{53EC0153-BBB4-4971-B612-A9E7A9F546C4}"/>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27" name="Graphic 26" descr="Cursor with solid fill">
            <a:extLst>
              <a:ext uri="{FF2B5EF4-FFF2-40B4-BE49-F238E27FC236}">
                <a16:creationId xmlns:a16="http://schemas.microsoft.com/office/drawing/2014/main" id="{3E5FF302-C5C3-4E49-9BC0-47EA6DB3E5F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72441" y="3329280"/>
            <a:ext cx="301752" cy="301752"/>
          </a:xfrm>
          <a:prstGeom prst="rect">
            <a:avLst/>
          </a:prstGeom>
        </p:spPr>
      </p:pic>
    </p:spTree>
    <p:extLst>
      <p:ext uri="{BB962C8B-B14F-4D97-AF65-F5344CB8AC3E}">
        <p14:creationId xmlns:p14="http://schemas.microsoft.com/office/powerpoint/2010/main" val="1302719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BD435758-C805-43F1-8B1A-A05DEBD72E36}"/>
              </a:ext>
            </a:extLst>
          </p:cNvPr>
          <p:cNvSpPr txBox="1"/>
          <p:nvPr/>
        </p:nvSpPr>
        <p:spPr>
          <a:xfrm>
            <a:off x="5843805" y="1418673"/>
            <a:ext cx="5744620" cy="954107"/>
          </a:xfrm>
          <a:prstGeom prst="rect">
            <a:avLst/>
          </a:prstGeom>
          <a:noFill/>
        </p:spPr>
        <p:txBody>
          <a:bodyPr wrap="square" rtlCol="0">
            <a:spAutoFit/>
          </a:bodyPr>
          <a:lstStyle/>
          <a:p>
            <a:pPr algn="ctr"/>
            <a:r>
              <a:rPr lang="en-US" sz="2800" dirty="0"/>
              <a:t>A fracture that occurs spontaneously or with minor trauma (e.g., GLF) </a:t>
            </a:r>
          </a:p>
        </p:txBody>
      </p:sp>
      <p:pic>
        <p:nvPicPr>
          <p:cNvPr id="64" name="Picture 63">
            <a:extLst>
              <a:ext uri="{FF2B5EF4-FFF2-40B4-BE49-F238E27FC236}">
                <a16:creationId xmlns:a16="http://schemas.microsoft.com/office/drawing/2014/main" id="{073BB1E1-9375-4421-97AE-6E5FDDED2B5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4472" r="63397"/>
          <a:stretch/>
        </p:blipFill>
        <p:spPr>
          <a:xfrm flipH="1">
            <a:off x="10792463" y="2586248"/>
            <a:ext cx="937805" cy="2966174"/>
          </a:xfrm>
          <a:prstGeom prst="rect">
            <a:avLst/>
          </a:prstGeom>
        </p:spPr>
      </p:pic>
      <p:sp>
        <p:nvSpPr>
          <p:cNvPr id="92" name="Question 2">
            <a:extLst>
              <a:ext uri="{FF2B5EF4-FFF2-40B4-BE49-F238E27FC236}">
                <a16:creationId xmlns:a16="http://schemas.microsoft.com/office/drawing/2014/main" id="{C259139B-8174-4C21-9F1C-A150656463B4}"/>
              </a:ext>
            </a:extLst>
          </p:cNvPr>
          <p:cNvSpPr txBox="1"/>
          <p:nvPr/>
        </p:nvSpPr>
        <p:spPr>
          <a:xfrm>
            <a:off x="4326339" y="339579"/>
            <a:ext cx="6192788" cy="5107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bg1"/>
                </a:solidFill>
              </a:rPr>
              <a:t>What are the 3 ways to diagnose osteoporosis? </a:t>
            </a:r>
          </a:p>
        </p:txBody>
      </p:sp>
      <p:sp>
        <p:nvSpPr>
          <p:cNvPr id="26" name="Question 2">
            <a:extLst>
              <a:ext uri="{FF2B5EF4-FFF2-40B4-BE49-F238E27FC236}">
                <a16:creationId xmlns:a16="http://schemas.microsoft.com/office/drawing/2014/main" id="{34C6EB2E-D17D-4092-BF71-E624E384AD2F}"/>
              </a:ext>
            </a:extLst>
          </p:cNvPr>
          <p:cNvSpPr txBox="1"/>
          <p:nvPr/>
        </p:nvSpPr>
        <p:spPr>
          <a:xfrm>
            <a:off x="3837296" y="3086953"/>
            <a:ext cx="1772831" cy="919401"/>
          </a:xfrm>
          <a:prstGeom prst="roundRect">
            <a:avLst/>
          </a:prstGeom>
          <a:solidFill>
            <a:srgbClr val="C00000"/>
          </a:solidFill>
          <a:ln w="38100">
            <a:solidFill>
              <a:srgbClr val="C00000"/>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bg1"/>
                </a:solidFill>
              </a:rPr>
              <a:t>Fragility Fracture</a:t>
            </a:r>
          </a:p>
        </p:txBody>
      </p:sp>
      <p:sp>
        <p:nvSpPr>
          <p:cNvPr id="28" name="TextBox 27">
            <a:extLst>
              <a:ext uri="{FF2B5EF4-FFF2-40B4-BE49-F238E27FC236}">
                <a16:creationId xmlns:a16="http://schemas.microsoft.com/office/drawing/2014/main" id="{2680EBC3-4B50-4A0C-8072-FE9AE020511B}"/>
              </a:ext>
            </a:extLst>
          </p:cNvPr>
          <p:cNvSpPr txBox="1"/>
          <p:nvPr/>
        </p:nvSpPr>
        <p:spPr>
          <a:xfrm>
            <a:off x="3459128" y="3271253"/>
            <a:ext cx="367408" cy="523220"/>
          </a:xfrm>
          <a:prstGeom prst="rect">
            <a:avLst/>
          </a:prstGeom>
          <a:noFill/>
        </p:spPr>
        <p:txBody>
          <a:bodyPr wrap="none" rtlCol="0">
            <a:spAutoFit/>
          </a:bodyPr>
          <a:lstStyle/>
          <a:p>
            <a:r>
              <a:rPr lang="en-US" sz="2800" b="1" dirty="0"/>
              <a:t>2</a:t>
            </a:r>
          </a:p>
        </p:txBody>
      </p:sp>
      <p:sp>
        <p:nvSpPr>
          <p:cNvPr id="34" name="Question 2">
            <a:hlinkClick r:id="rId5" action="ppaction://hlinksldjump"/>
            <a:extLst>
              <a:ext uri="{FF2B5EF4-FFF2-40B4-BE49-F238E27FC236}">
                <a16:creationId xmlns:a16="http://schemas.microsoft.com/office/drawing/2014/main" id="{64793B24-80B7-44D0-990D-1632029F8EE7}"/>
              </a:ext>
            </a:extLst>
          </p:cNvPr>
          <p:cNvSpPr txBox="1"/>
          <p:nvPr/>
        </p:nvSpPr>
        <p:spPr>
          <a:xfrm>
            <a:off x="3826535" y="5007032"/>
            <a:ext cx="1772833" cy="510778"/>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FRAX score</a:t>
            </a:r>
          </a:p>
        </p:txBody>
      </p:sp>
      <p:sp>
        <p:nvSpPr>
          <p:cNvPr id="35" name="TextBox 34">
            <a:extLst>
              <a:ext uri="{FF2B5EF4-FFF2-40B4-BE49-F238E27FC236}">
                <a16:creationId xmlns:a16="http://schemas.microsoft.com/office/drawing/2014/main" id="{2DE6377E-649C-4EB7-99C0-B0A5BBBD8446}"/>
              </a:ext>
            </a:extLst>
          </p:cNvPr>
          <p:cNvSpPr txBox="1"/>
          <p:nvPr/>
        </p:nvSpPr>
        <p:spPr>
          <a:xfrm>
            <a:off x="3469888" y="4969017"/>
            <a:ext cx="367408" cy="523220"/>
          </a:xfrm>
          <a:prstGeom prst="rect">
            <a:avLst/>
          </a:prstGeom>
          <a:noFill/>
        </p:spPr>
        <p:txBody>
          <a:bodyPr wrap="none" rtlCol="0">
            <a:spAutoFit/>
          </a:bodyPr>
          <a:lstStyle/>
          <a:p>
            <a:r>
              <a:rPr lang="en-US" sz="2800" b="1" dirty="0"/>
              <a:t>3</a:t>
            </a:r>
          </a:p>
        </p:txBody>
      </p:sp>
      <p:pic>
        <p:nvPicPr>
          <p:cNvPr id="36" name="Graphic 35" descr="Cursor with solid fill">
            <a:extLst>
              <a:ext uri="{FF2B5EF4-FFF2-40B4-BE49-F238E27FC236}">
                <a16:creationId xmlns:a16="http://schemas.microsoft.com/office/drawing/2014/main" id="{A96F3E6D-454B-4C89-B416-83FD2338783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58204" y="5357934"/>
            <a:ext cx="301752" cy="301752"/>
          </a:xfrm>
          <a:prstGeom prst="rect">
            <a:avLst/>
          </a:prstGeom>
        </p:spPr>
      </p:pic>
      <p:sp>
        <p:nvSpPr>
          <p:cNvPr id="37" name="Question 2">
            <a:hlinkClick r:id="rId8" action="ppaction://hlinksldjump"/>
            <a:extLst>
              <a:ext uri="{FF2B5EF4-FFF2-40B4-BE49-F238E27FC236}">
                <a16:creationId xmlns:a16="http://schemas.microsoft.com/office/drawing/2014/main" id="{B804F109-FC1A-4005-A5FE-DAC7293DEB2D}"/>
              </a:ext>
            </a:extLst>
          </p:cNvPr>
          <p:cNvSpPr txBox="1"/>
          <p:nvPr/>
        </p:nvSpPr>
        <p:spPr>
          <a:xfrm>
            <a:off x="3826536" y="1549465"/>
            <a:ext cx="1772831" cy="510778"/>
          </a:xfrm>
          <a:prstGeom prst="roundRect">
            <a:avLst/>
          </a:prstGeom>
          <a:ln w="38100">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T-score</a:t>
            </a:r>
          </a:p>
        </p:txBody>
      </p:sp>
      <p:sp>
        <p:nvSpPr>
          <p:cNvPr id="38" name="TextBox 37">
            <a:extLst>
              <a:ext uri="{FF2B5EF4-FFF2-40B4-BE49-F238E27FC236}">
                <a16:creationId xmlns:a16="http://schemas.microsoft.com/office/drawing/2014/main" id="{9DE888FA-3C53-42B8-B399-961118AA0113}"/>
              </a:ext>
            </a:extLst>
          </p:cNvPr>
          <p:cNvSpPr txBox="1"/>
          <p:nvPr/>
        </p:nvSpPr>
        <p:spPr>
          <a:xfrm>
            <a:off x="3459128" y="1573489"/>
            <a:ext cx="367408" cy="523220"/>
          </a:xfrm>
          <a:prstGeom prst="rect">
            <a:avLst/>
          </a:prstGeom>
          <a:noFill/>
        </p:spPr>
        <p:txBody>
          <a:bodyPr wrap="none" rtlCol="0">
            <a:spAutoFit/>
          </a:bodyPr>
          <a:lstStyle/>
          <a:p>
            <a:r>
              <a:rPr lang="en-US" sz="2800" b="1" dirty="0"/>
              <a:t>1</a:t>
            </a:r>
          </a:p>
        </p:txBody>
      </p:sp>
      <p:pic>
        <p:nvPicPr>
          <p:cNvPr id="39" name="Graphic 38" descr="Cursor with solid fill">
            <a:extLst>
              <a:ext uri="{FF2B5EF4-FFF2-40B4-BE49-F238E27FC236}">
                <a16:creationId xmlns:a16="http://schemas.microsoft.com/office/drawing/2014/main" id="{33C05A27-EBDD-474D-88BA-5C6531394D2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48491" y="1909367"/>
            <a:ext cx="301752" cy="301752"/>
          </a:xfrm>
          <a:prstGeom prst="rect">
            <a:avLst/>
          </a:prstGeom>
        </p:spPr>
      </p:pic>
      <p:sp>
        <p:nvSpPr>
          <p:cNvPr id="40" name="Question 2">
            <a:hlinkClick r:id="rId9" action="ppaction://hlinksldjump"/>
            <a:extLst>
              <a:ext uri="{FF2B5EF4-FFF2-40B4-BE49-F238E27FC236}">
                <a16:creationId xmlns:a16="http://schemas.microsoft.com/office/drawing/2014/main" id="{750C649B-F98D-40FD-A622-FBFE81BB2373}"/>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41" name="Graphic 40" descr="Cursor with solid fill">
            <a:extLst>
              <a:ext uri="{FF2B5EF4-FFF2-40B4-BE49-F238E27FC236}">
                <a16:creationId xmlns:a16="http://schemas.microsoft.com/office/drawing/2014/main" id="{9E2043C2-7C3D-4FCC-9281-02737C185B7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2441" y="452702"/>
            <a:ext cx="301752" cy="301752"/>
          </a:xfrm>
          <a:prstGeom prst="rect">
            <a:avLst/>
          </a:prstGeom>
        </p:spPr>
      </p:pic>
      <p:sp>
        <p:nvSpPr>
          <p:cNvPr id="49" name="Question 2">
            <a:hlinkClick r:id="rId10" action="ppaction://hlinksldjump"/>
            <a:extLst>
              <a:ext uri="{FF2B5EF4-FFF2-40B4-BE49-F238E27FC236}">
                <a16:creationId xmlns:a16="http://schemas.microsoft.com/office/drawing/2014/main" id="{156FFC89-BC8A-41D8-AF4F-3BCFE8C21637}"/>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sp>
        <p:nvSpPr>
          <p:cNvPr id="50" name="Question 2">
            <a:hlinkClick r:id="rId11" action="ppaction://hlinksldjump"/>
            <a:extLst>
              <a:ext uri="{FF2B5EF4-FFF2-40B4-BE49-F238E27FC236}">
                <a16:creationId xmlns:a16="http://schemas.microsoft.com/office/drawing/2014/main" id="{C69A08A8-6ED2-43A0-94F4-CA02479012CB}"/>
              </a:ext>
            </a:extLst>
          </p:cNvPr>
          <p:cNvSpPr txBox="1"/>
          <p:nvPr/>
        </p:nvSpPr>
        <p:spPr>
          <a:xfrm>
            <a:off x="183859" y="250203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51" name="Graphic 50" descr="Cursor with solid fill">
            <a:extLst>
              <a:ext uri="{FF2B5EF4-FFF2-40B4-BE49-F238E27FC236}">
                <a16:creationId xmlns:a16="http://schemas.microsoft.com/office/drawing/2014/main" id="{5097C31D-BCD2-4A60-9EFD-FA5B8788DCDB}"/>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2441" y="2753335"/>
            <a:ext cx="301752" cy="301752"/>
          </a:xfrm>
          <a:prstGeom prst="rect">
            <a:avLst/>
          </a:prstGeom>
        </p:spPr>
      </p:pic>
      <p:sp>
        <p:nvSpPr>
          <p:cNvPr id="54" name="Question 2">
            <a:hlinkClick r:id="rId12" action="ppaction://hlinksldjump"/>
            <a:extLst>
              <a:ext uri="{FF2B5EF4-FFF2-40B4-BE49-F238E27FC236}">
                <a16:creationId xmlns:a16="http://schemas.microsoft.com/office/drawing/2014/main" id="{C42767DB-8838-469B-BBC7-735039D15633}"/>
              </a:ext>
            </a:extLst>
          </p:cNvPr>
          <p:cNvSpPr txBox="1"/>
          <p:nvPr/>
        </p:nvSpPr>
        <p:spPr>
          <a:xfrm>
            <a:off x="183859" y="762067"/>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Screening</a:t>
            </a:r>
          </a:p>
        </p:txBody>
      </p:sp>
      <p:sp>
        <p:nvSpPr>
          <p:cNvPr id="55" name="Question 2">
            <a:hlinkClick r:id="rId13" action="ppaction://hlinksldjump"/>
            <a:extLst>
              <a:ext uri="{FF2B5EF4-FFF2-40B4-BE49-F238E27FC236}">
                <a16:creationId xmlns:a16="http://schemas.microsoft.com/office/drawing/2014/main" id="{64E7C264-8D04-446B-95DC-A9E9E9FBFEC2}"/>
              </a:ext>
            </a:extLst>
          </p:cNvPr>
          <p:cNvSpPr txBox="1"/>
          <p:nvPr/>
        </p:nvSpPr>
        <p:spPr>
          <a:xfrm>
            <a:off x="464646" y="1887632"/>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Secondary eval</a:t>
            </a:r>
          </a:p>
        </p:txBody>
      </p:sp>
      <p:cxnSp>
        <p:nvCxnSpPr>
          <p:cNvPr id="56" name="Connector: Elbow 55">
            <a:extLst>
              <a:ext uri="{FF2B5EF4-FFF2-40B4-BE49-F238E27FC236}">
                <a16:creationId xmlns:a16="http://schemas.microsoft.com/office/drawing/2014/main" id="{A765CE01-34DA-4728-8889-7115A26EA60B}"/>
              </a:ext>
            </a:extLst>
          </p:cNvPr>
          <p:cNvCxnSpPr>
            <a:cxnSpLocks/>
            <a:endCxn id="55" idx="1"/>
          </p:cNvCxnSpPr>
          <p:nvPr/>
        </p:nvCxnSpPr>
        <p:spPr>
          <a:xfrm rot="16200000" flipH="1">
            <a:off x="199822" y="1827120"/>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pic>
        <p:nvPicPr>
          <p:cNvPr id="57" name="Graphic 56" descr="Cursor with solid fill">
            <a:extLst>
              <a:ext uri="{FF2B5EF4-FFF2-40B4-BE49-F238E27FC236}">
                <a16:creationId xmlns:a16="http://schemas.microsoft.com/office/drawing/2014/main" id="{5DAD7B1F-2710-44C4-BD72-E7D1EE79330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68082" y="2118424"/>
            <a:ext cx="301752" cy="301752"/>
          </a:xfrm>
          <a:prstGeom prst="rect">
            <a:avLst/>
          </a:prstGeom>
        </p:spPr>
      </p:pic>
      <p:pic>
        <p:nvPicPr>
          <p:cNvPr id="58" name="Graphic 57" descr="Cursor with solid fill">
            <a:extLst>
              <a:ext uri="{FF2B5EF4-FFF2-40B4-BE49-F238E27FC236}">
                <a16:creationId xmlns:a16="http://schemas.microsoft.com/office/drawing/2014/main" id="{A00EB73F-EB4C-4246-B213-896798F3BA3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68082" y="1574441"/>
            <a:ext cx="301752" cy="301752"/>
          </a:xfrm>
          <a:prstGeom prst="rect">
            <a:avLst/>
          </a:prstGeom>
        </p:spPr>
      </p:pic>
      <p:grpSp>
        <p:nvGrpSpPr>
          <p:cNvPr id="70" name="Group 69">
            <a:extLst>
              <a:ext uri="{FF2B5EF4-FFF2-40B4-BE49-F238E27FC236}">
                <a16:creationId xmlns:a16="http://schemas.microsoft.com/office/drawing/2014/main" id="{FCB8DF4F-67BF-4A30-9DDD-CE40AA0A8D3E}"/>
              </a:ext>
            </a:extLst>
          </p:cNvPr>
          <p:cNvGrpSpPr/>
          <p:nvPr/>
        </p:nvGrpSpPr>
        <p:grpSpPr>
          <a:xfrm>
            <a:off x="6046965" y="2296254"/>
            <a:ext cx="4842517" cy="3758763"/>
            <a:chOff x="6505342" y="1909368"/>
            <a:chExt cx="4000768" cy="3055534"/>
          </a:xfrm>
        </p:grpSpPr>
        <p:pic>
          <p:nvPicPr>
            <p:cNvPr id="23" name="Picture 22">
              <a:extLst>
                <a:ext uri="{FF2B5EF4-FFF2-40B4-BE49-F238E27FC236}">
                  <a16:creationId xmlns:a16="http://schemas.microsoft.com/office/drawing/2014/main" id="{AC223F06-FC77-43B3-BD25-090223F64AE3}"/>
                </a:ext>
              </a:extLst>
            </p:cNvPr>
            <p:cNvPicPr>
              <a:picLocks noChangeAspect="1"/>
            </p:cNvPicPr>
            <p:nvPr/>
          </p:nvPicPr>
          <p:blipFill rotWithShape="1">
            <a:blip r:embed="rId14"/>
            <a:srcRect l="11624" t="17766" r="59981" b="34497"/>
            <a:stretch/>
          </p:blipFill>
          <p:spPr>
            <a:xfrm>
              <a:off x="7446264" y="1909368"/>
              <a:ext cx="2596423" cy="3055534"/>
            </a:xfrm>
            <a:prstGeom prst="rect">
              <a:avLst/>
            </a:prstGeom>
          </p:spPr>
        </p:pic>
        <p:sp>
          <p:nvSpPr>
            <p:cNvPr id="59" name="TextBox 58">
              <a:extLst>
                <a:ext uri="{FF2B5EF4-FFF2-40B4-BE49-F238E27FC236}">
                  <a16:creationId xmlns:a16="http://schemas.microsoft.com/office/drawing/2014/main" id="{EB735CCF-1313-40D5-B9F4-6EC064D29792}"/>
                </a:ext>
              </a:extLst>
            </p:cNvPr>
            <p:cNvSpPr txBox="1"/>
            <p:nvPr/>
          </p:nvSpPr>
          <p:spPr>
            <a:xfrm>
              <a:off x="6655334" y="3095420"/>
              <a:ext cx="1265157" cy="369332"/>
            </a:xfrm>
            <a:prstGeom prst="rect">
              <a:avLst/>
            </a:prstGeom>
            <a:noFill/>
          </p:spPr>
          <p:txBody>
            <a:bodyPr wrap="square">
              <a:spAutoFit/>
            </a:bodyPr>
            <a:lstStyle/>
            <a:p>
              <a:pPr algn="ctr"/>
              <a:r>
                <a:rPr lang="en-US" sz="1800" dirty="0"/>
                <a:t>spine</a:t>
              </a:r>
            </a:p>
          </p:txBody>
        </p:sp>
        <p:cxnSp>
          <p:nvCxnSpPr>
            <p:cNvPr id="12" name="Straight Arrow Connector 11">
              <a:extLst>
                <a:ext uri="{FF2B5EF4-FFF2-40B4-BE49-F238E27FC236}">
                  <a16:creationId xmlns:a16="http://schemas.microsoft.com/office/drawing/2014/main" id="{4295CFF2-DF26-4496-8929-35CDFE02633F}"/>
                </a:ext>
              </a:extLst>
            </p:cNvPr>
            <p:cNvCxnSpPr>
              <a:cxnSpLocks/>
            </p:cNvCxnSpPr>
            <p:nvPr/>
          </p:nvCxnSpPr>
          <p:spPr>
            <a:xfrm flipV="1">
              <a:off x="7607015" y="3055087"/>
              <a:ext cx="1063183" cy="19116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140680A-9D66-41AB-9943-DEA5F569F390}"/>
                </a:ext>
              </a:extLst>
            </p:cNvPr>
            <p:cNvSpPr txBox="1"/>
            <p:nvPr/>
          </p:nvSpPr>
          <p:spPr>
            <a:xfrm>
              <a:off x="6596324" y="4185505"/>
              <a:ext cx="1265157" cy="369332"/>
            </a:xfrm>
            <a:prstGeom prst="rect">
              <a:avLst/>
            </a:prstGeom>
            <a:noFill/>
          </p:spPr>
          <p:txBody>
            <a:bodyPr wrap="square">
              <a:spAutoFit/>
            </a:bodyPr>
            <a:lstStyle/>
            <a:p>
              <a:pPr algn="ctr"/>
              <a:r>
                <a:rPr lang="en-US" sz="1800" dirty="0"/>
                <a:t>hip</a:t>
              </a:r>
            </a:p>
          </p:txBody>
        </p:sp>
        <p:cxnSp>
          <p:nvCxnSpPr>
            <p:cNvPr id="46" name="Straight Arrow Connector 45">
              <a:extLst>
                <a:ext uri="{FF2B5EF4-FFF2-40B4-BE49-F238E27FC236}">
                  <a16:creationId xmlns:a16="http://schemas.microsoft.com/office/drawing/2014/main" id="{C427AC16-224B-4C11-98BC-ACC1E068A6B0}"/>
                </a:ext>
              </a:extLst>
            </p:cNvPr>
            <p:cNvCxnSpPr>
              <a:cxnSpLocks/>
            </p:cNvCxnSpPr>
            <p:nvPr/>
          </p:nvCxnSpPr>
          <p:spPr>
            <a:xfrm flipV="1">
              <a:off x="7457023" y="3794473"/>
              <a:ext cx="918574" cy="5108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9693F6F-A730-4905-81DF-1B558D95139A}"/>
                </a:ext>
              </a:extLst>
            </p:cNvPr>
            <p:cNvCxnSpPr>
              <a:cxnSpLocks/>
            </p:cNvCxnSpPr>
            <p:nvPr/>
          </p:nvCxnSpPr>
          <p:spPr>
            <a:xfrm flipH="1">
              <a:off x="8941057" y="3532863"/>
              <a:ext cx="82129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826B74B-4922-42FA-9595-5A9F74320C1F}"/>
                </a:ext>
              </a:extLst>
            </p:cNvPr>
            <p:cNvSpPr txBox="1"/>
            <p:nvPr/>
          </p:nvSpPr>
          <p:spPr>
            <a:xfrm>
              <a:off x="9579263" y="3350722"/>
              <a:ext cx="926847" cy="369332"/>
            </a:xfrm>
            <a:prstGeom prst="rect">
              <a:avLst/>
            </a:prstGeom>
            <a:noFill/>
          </p:spPr>
          <p:txBody>
            <a:bodyPr wrap="square">
              <a:spAutoFit/>
            </a:bodyPr>
            <a:lstStyle/>
            <a:p>
              <a:pPr algn="ctr"/>
              <a:r>
                <a:rPr lang="en-US" sz="1800" dirty="0"/>
                <a:t>pelvis</a:t>
              </a:r>
            </a:p>
          </p:txBody>
        </p:sp>
        <p:cxnSp>
          <p:nvCxnSpPr>
            <p:cNvPr id="60" name="Straight Arrow Connector 59">
              <a:extLst>
                <a:ext uri="{FF2B5EF4-FFF2-40B4-BE49-F238E27FC236}">
                  <a16:creationId xmlns:a16="http://schemas.microsoft.com/office/drawing/2014/main" id="{27F93B23-B38D-4E30-9882-69538E5EB288}"/>
                </a:ext>
              </a:extLst>
            </p:cNvPr>
            <p:cNvCxnSpPr>
              <a:cxnSpLocks/>
            </p:cNvCxnSpPr>
            <p:nvPr/>
          </p:nvCxnSpPr>
          <p:spPr>
            <a:xfrm>
              <a:off x="7607015" y="2830036"/>
              <a:ext cx="622585" cy="741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4E1C050-8F0D-41F6-8AD1-9B63468CD729}"/>
                </a:ext>
              </a:extLst>
            </p:cNvPr>
            <p:cNvSpPr txBox="1"/>
            <p:nvPr/>
          </p:nvSpPr>
          <p:spPr>
            <a:xfrm>
              <a:off x="6685434" y="2657732"/>
              <a:ext cx="1265157" cy="369332"/>
            </a:xfrm>
            <a:prstGeom prst="rect">
              <a:avLst/>
            </a:prstGeom>
            <a:noFill/>
          </p:spPr>
          <p:txBody>
            <a:bodyPr wrap="square">
              <a:spAutoFit/>
            </a:bodyPr>
            <a:lstStyle/>
            <a:p>
              <a:pPr algn="ctr"/>
              <a:r>
                <a:rPr lang="en-US" sz="1800" dirty="0"/>
                <a:t>ribs</a:t>
              </a:r>
            </a:p>
          </p:txBody>
        </p:sp>
        <p:cxnSp>
          <p:nvCxnSpPr>
            <p:cNvPr id="65" name="Straight Arrow Connector 64">
              <a:extLst>
                <a:ext uri="{FF2B5EF4-FFF2-40B4-BE49-F238E27FC236}">
                  <a16:creationId xmlns:a16="http://schemas.microsoft.com/office/drawing/2014/main" id="{8F3EBACA-5BA7-4410-879A-DACDC4E09360}"/>
                </a:ext>
              </a:extLst>
            </p:cNvPr>
            <p:cNvCxnSpPr>
              <a:cxnSpLocks/>
            </p:cNvCxnSpPr>
            <p:nvPr/>
          </p:nvCxnSpPr>
          <p:spPr>
            <a:xfrm>
              <a:off x="7399622" y="3771317"/>
              <a:ext cx="393267" cy="411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E84E298-8926-4AE0-A23C-08DD6A573C84}"/>
                </a:ext>
              </a:extLst>
            </p:cNvPr>
            <p:cNvSpPr txBox="1"/>
            <p:nvPr/>
          </p:nvSpPr>
          <p:spPr>
            <a:xfrm>
              <a:off x="6505342" y="3621463"/>
              <a:ext cx="1265157" cy="369332"/>
            </a:xfrm>
            <a:prstGeom prst="rect">
              <a:avLst/>
            </a:prstGeom>
            <a:noFill/>
          </p:spPr>
          <p:txBody>
            <a:bodyPr wrap="square">
              <a:spAutoFit/>
            </a:bodyPr>
            <a:lstStyle/>
            <a:p>
              <a:pPr algn="ctr"/>
              <a:r>
                <a:rPr lang="en-US" sz="1800" dirty="0"/>
                <a:t>wrist</a:t>
              </a:r>
            </a:p>
          </p:txBody>
        </p:sp>
        <p:cxnSp>
          <p:nvCxnSpPr>
            <p:cNvPr id="67" name="Straight Arrow Connector 66">
              <a:extLst>
                <a:ext uri="{FF2B5EF4-FFF2-40B4-BE49-F238E27FC236}">
                  <a16:creationId xmlns:a16="http://schemas.microsoft.com/office/drawing/2014/main" id="{FCCED076-E8C0-499B-B88C-205165E2097A}"/>
                </a:ext>
              </a:extLst>
            </p:cNvPr>
            <p:cNvCxnSpPr>
              <a:cxnSpLocks/>
            </p:cNvCxnSpPr>
            <p:nvPr/>
          </p:nvCxnSpPr>
          <p:spPr>
            <a:xfrm>
              <a:off x="7584355" y="2233328"/>
              <a:ext cx="55425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5125CBD-1ABD-4215-ABC5-6911501AE955}"/>
                </a:ext>
              </a:extLst>
            </p:cNvPr>
            <p:cNvSpPr txBox="1"/>
            <p:nvPr/>
          </p:nvSpPr>
          <p:spPr>
            <a:xfrm>
              <a:off x="6511690" y="2060678"/>
              <a:ext cx="1265157" cy="369332"/>
            </a:xfrm>
            <a:prstGeom prst="rect">
              <a:avLst/>
            </a:prstGeom>
            <a:noFill/>
          </p:spPr>
          <p:txBody>
            <a:bodyPr wrap="square">
              <a:spAutoFit/>
            </a:bodyPr>
            <a:lstStyle/>
            <a:p>
              <a:pPr algn="ctr"/>
              <a:r>
                <a:rPr lang="en-US" sz="1800" dirty="0"/>
                <a:t>humerus</a:t>
              </a:r>
            </a:p>
          </p:txBody>
        </p:sp>
      </p:grpSp>
      <p:sp>
        <p:nvSpPr>
          <p:cNvPr id="42" name="Cases">
            <a:hlinkClick r:id="rId15" action="ppaction://hlinksldjump"/>
            <a:extLst>
              <a:ext uri="{FF2B5EF4-FFF2-40B4-BE49-F238E27FC236}">
                <a16:creationId xmlns:a16="http://schemas.microsoft.com/office/drawing/2014/main" id="{C6797C7D-5CDB-4A9C-B2CB-01EB29ABFDCC}"/>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44" name="Graphic 43" descr="Cursor with solid fill">
            <a:extLst>
              <a:ext uri="{FF2B5EF4-FFF2-40B4-BE49-F238E27FC236}">
                <a16:creationId xmlns:a16="http://schemas.microsoft.com/office/drawing/2014/main" id="{87E9BCC8-1BA3-4173-AA67-BC56E3E8B8F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2441" y="3329280"/>
            <a:ext cx="301752" cy="301752"/>
          </a:xfrm>
          <a:prstGeom prst="rect">
            <a:avLst/>
          </a:prstGeom>
        </p:spPr>
      </p:pic>
    </p:spTree>
    <p:extLst>
      <p:ext uri="{BB962C8B-B14F-4D97-AF65-F5344CB8AC3E}">
        <p14:creationId xmlns:p14="http://schemas.microsoft.com/office/powerpoint/2010/main" val="335012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Graphical user interface, application&#10;&#10;Description automatically generated">
            <a:hlinkClick r:id="rId3"/>
            <a:extLst>
              <a:ext uri="{FF2B5EF4-FFF2-40B4-BE49-F238E27FC236}">
                <a16:creationId xmlns:a16="http://schemas.microsoft.com/office/drawing/2014/main" id="{AC36B3EC-A605-44A8-A6F3-DAD6822E81B3}"/>
              </a:ext>
            </a:extLst>
          </p:cNvPr>
          <p:cNvPicPr>
            <a:picLocks noChangeAspect="1"/>
          </p:cNvPicPr>
          <p:nvPr/>
        </p:nvPicPr>
        <p:blipFill>
          <a:blip r:embed="rId4"/>
          <a:stretch>
            <a:fillRect/>
          </a:stretch>
        </p:blipFill>
        <p:spPr>
          <a:xfrm>
            <a:off x="5825703" y="1495630"/>
            <a:ext cx="6072007" cy="3751150"/>
          </a:xfrm>
          <a:prstGeom prst="roundRect">
            <a:avLst>
              <a:gd name="adj" fmla="val 5814"/>
            </a:avLst>
          </a:prstGeom>
          <a:ln w="38100">
            <a:solidFill>
              <a:schemeClr val="tx1"/>
            </a:solidFill>
          </a:ln>
          <a:effectLst>
            <a:outerShdw blurRad="50800" dist="38100" dir="2700000" algn="tl" rotWithShape="0">
              <a:prstClr val="black">
                <a:alpha val="40000"/>
              </a:prstClr>
            </a:outerShdw>
          </a:effectLst>
        </p:spPr>
      </p:pic>
      <p:sp>
        <p:nvSpPr>
          <p:cNvPr id="82" name="TextBox 81">
            <a:extLst>
              <a:ext uri="{FF2B5EF4-FFF2-40B4-BE49-F238E27FC236}">
                <a16:creationId xmlns:a16="http://schemas.microsoft.com/office/drawing/2014/main" id="{3D514C22-4704-4289-93FF-2B41F8E64A38}"/>
              </a:ext>
            </a:extLst>
          </p:cNvPr>
          <p:cNvSpPr txBox="1"/>
          <p:nvPr/>
        </p:nvSpPr>
        <p:spPr>
          <a:xfrm>
            <a:off x="6592634" y="5353867"/>
            <a:ext cx="4801412" cy="1200329"/>
          </a:xfrm>
          <a:prstGeom prst="rect">
            <a:avLst/>
          </a:prstGeom>
          <a:noFill/>
        </p:spPr>
        <p:txBody>
          <a:bodyPr wrap="square" rtlCol="0">
            <a:spAutoFit/>
          </a:bodyPr>
          <a:lstStyle/>
          <a:p>
            <a:pPr algn="ctr"/>
            <a:r>
              <a:rPr lang="en-US" sz="2400" dirty="0"/>
              <a:t>&gt;20% risk of any fracture </a:t>
            </a:r>
          </a:p>
          <a:p>
            <a:pPr algn="ctr"/>
            <a:r>
              <a:rPr lang="en-US" sz="2400" dirty="0"/>
              <a:t>OR </a:t>
            </a:r>
          </a:p>
          <a:p>
            <a:pPr algn="ctr"/>
            <a:r>
              <a:rPr lang="en-US" sz="2400" dirty="0"/>
              <a:t>&gt;3% risk hip fracture over 10 years</a:t>
            </a:r>
          </a:p>
        </p:txBody>
      </p:sp>
      <p:sp>
        <p:nvSpPr>
          <p:cNvPr id="105" name="Question 2">
            <a:extLst>
              <a:ext uri="{FF2B5EF4-FFF2-40B4-BE49-F238E27FC236}">
                <a16:creationId xmlns:a16="http://schemas.microsoft.com/office/drawing/2014/main" id="{533B536C-EFD7-47BC-88D3-3FA6046AB4E4}"/>
              </a:ext>
            </a:extLst>
          </p:cNvPr>
          <p:cNvSpPr txBox="1"/>
          <p:nvPr/>
        </p:nvSpPr>
        <p:spPr>
          <a:xfrm>
            <a:off x="4326339" y="339579"/>
            <a:ext cx="6192788" cy="5107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bg1"/>
                </a:solidFill>
              </a:rPr>
              <a:t>What are the 3 ways to diagnose osteoporosis? </a:t>
            </a:r>
          </a:p>
        </p:txBody>
      </p:sp>
      <p:sp>
        <p:nvSpPr>
          <p:cNvPr id="27" name="Question 2">
            <a:hlinkClick r:id="rId5" action="ppaction://hlinksldjump"/>
            <a:extLst>
              <a:ext uri="{FF2B5EF4-FFF2-40B4-BE49-F238E27FC236}">
                <a16:creationId xmlns:a16="http://schemas.microsoft.com/office/drawing/2014/main" id="{5A806923-D05C-40FE-BD2C-223A95979024}"/>
              </a:ext>
            </a:extLst>
          </p:cNvPr>
          <p:cNvSpPr txBox="1"/>
          <p:nvPr/>
        </p:nvSpPr>
        <p:spPr>
          <a:xfrm>
            <a:off x="3837296" y="3086953"/>
            <a:ext cx="1772831" cy="919401"/>
          </a:xfrm>
          <a:prstGeom prst="roundRect">
            <a:avLst/>
          </a:prstGeom>
          <a:ln w="38100">
            <a:solidFill>
              <a:srgbClr val="C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Fragility Fracture</a:t>
            </a:r>
          </a:p>
        </p:txBody>
      </p:sp>
      <p:sp>
        <p:nvSpPr>
          <p:cNvPr id="29" name="TextBox 28">
            <a:extLst>
              <a:ext uri="{FF2B5EF4-FFF2-40B4-BE49-F238E27FC236}">
                <a16:creationId xmlns:a16="http://schemas.microsoft.com/office/drawing/2014/main" id="{27E079BD-D3B5-45F9-BC0B-B47C18B8A954}"/>
              </a:ext>
            </a:extLst>
          </p:cNvPr>
          <p:cNvSpPr txBox="1"/>
          <p:nvPr/>
        </p:nvSpPr>
        <p:spPr>
          <a:xfrm>
            <a:off x="3459128" y="3271253"/>
            <a:ext cx="367408" cy="523220"/>
          </a:xfrm>
          <a:prstGeom prst="rect">
            <a:avLst/>
          </a:prstGeom>
          <a:noFill/>
        </p:spPr>
        <p:txBody>
          <a:bodyPr wrap="none" rtlCol="0">
            <a:spAutoFit/>
          </a:bodyPr>
          <a:lstStyle/>
          <a:p>
            <a:r>
              <a:rPr lang="en-US" sz="2800" b="1" dirty="0"/>
              <a:t>2</a:t>
            </a:r>
          </a:p>
        </p:txBody>
      </p:sp>
      <p:pic>
        <p:nvPicPr>
          <p:cNvPr id="32" name="Graphic 31" descr="Cursor with solid fill">
            <a:extLst>
              <a:ext uri="{FF2B5EF4-FFF2-40B4-BE49-F238E27FC236}">
                <a16:creationId xmlns:a16="http://schemas.microsoft.com/office/drawing/2014/main" id="{9889D49B-452D-4BCE-A391-5AC0BAC495B6}"/>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58703" y="3827635"/>
            <a:ext cx="301752" cy="301752"/>
          </a:xfrm>
          <a:prstGeom prst="rect">
            <a:avLst/>
          </a:prstGeom>
        </p:spPr>
      </p:pic>
      <p:sp>
        <p:nvSpPr>
          <p:cNvPr id="35" name="Question 2">
            <a:hlinkClick r:id="rId8" action="ppaction://hlinksldjump"/>
            <a:extLst>
              <a:ext uri="{FF2B5EF4-FFF2-40B4-BE49-F238E27FC236}">
                <a16:creationId xmlns:a16="http://schemas.microsoft.com/office/drawing/2014/main" id="{E5602247-3E45-4EF6-8AB8-BFCBAF92B6F7}"/>
              </a:ext>
            </a:extLst>
          </p:cNvPr>
          <p:cNvSpPr txBox="1"/>
          <p:nvPr/>
        </p:nvSpPr>
        <p:spPr>
          <a:xfrm>
            <a:off x="3826535" y="5007032"/>
            <a:ext cx="1772833" cy="510778"/>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chemeClr val="bg1"/>
                </a:solidFill>
              </a:rPr>
              <a:t>FRAX score</a:t>
            </a:r>
          </a:p>
        </p:txBody>
      </p:sp>
      <p:sp>
        <p:nvSpPr>
          <p:cNvPr id="36" name="TextBox 35">
            <a:extLst>
              <a:ext uri="{FF2B5EF4-FFF2-40B4-BE49-F238E27FC236}">
                <a16:creationId xmlns:a16="http://schemas.microsoft.com/office/drawing/2014/main" id="{B963EA84-5DD5-4D91-8BEA-DC780CBC44C3}"/>
              </a:ext>
            </a:extLst>
          </p:cNvPr>
          <p:cNvSpPr txBox="1"/>
          <p:nvPr/>
        </p:nvSpPr>
        <p:spPr>
          <a:xfrm>
            <a:off x="3469888" y="4969017"/>
            <a:ext cx="367408" cy="523220"/>
          </a:xfrm>
          <a:prstGeom prst="rect">
            <a:avLst/>
          </a:prstGeom>
          <a:noFill/>
        </p:spPr>
        <p:txBody>
          <a:bodyPr wrap="none" rtlCol="0">
            <a:spAutoFit/>
          </a:bodyPr>
          <a:lstStyle/>
          <a:p>
            <a:r>
              <a:rPr lang="en-US" sz="2800" b="1" dirty="0"/>
              <a:t>3</a:t>
            </a:r>
          </a:p>
        </p:txBody>
      </p:sp>
      <p:sp>
        <p:nvSpPr>
          <p:cNvPr id="39" name="TextBox 38">
            <a:extLst>
              <a:ext uri="{FF2B5EF4-FFF2-40B4-BE49-F238E27FC236}">
                <a16:creationId xmlns:a16="http://schemas.microsoft.com/office/drawing/2014/main" id="{5DBF426B-ABAA-408D-B985-BBCA7B1B7F57}"/>
              </a:ext>
            </a:extLst>
          </p:cNvPr>
          <p:cNvSpPr txBox="1"/>
          <p:nvPr/>
        </p:nvSpPr>
        <p:spPr>
          <a:xfrm>
            <a:off x="3459128" y="1573489"/>
            <a:ext cx="367408" cy="523220"/>
          </a:xfrm>
          <a:prstGeom prst="rect">
            <a:avLst/>
          </a:prstGeom>
          <a:noFill/>
        </p:spPr>
        <p:txBody>
          <a:bodyPr wrap="none" rtlCol="0">
            <a:spAutoFit/>
          </a:bodyPr>
          <a:lstStyle/>
          <a:p>
            <a:r>
              <a:rPr lang="en-US" sz="2800" b="1" dirty="0"/>
              <a:t>1</a:t>
            </a:r>
          </a:p>
        </p:txBody>
      </p:sp>
      <p:pic>
        <p:nvPicPr>
          <p:cNvPr id="59" name="Graphic 58" descr="Cursor with solid fill">
            <a:extLst>
              <a:ext uri="{FF2B5EF4-FFF2-40B4-BE49-F238E27FC236}">
                <a16:creationId xmlns:a16="http://schemas.microsoft.com/office/drawing/2014/main" id="{438D2693-4E34-45DD-98FF-32A3CCF954F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746834" y="5060618"/>
            <a:ext cx="301752" cy="301752"/>
          </a:xfrm>
          <a:prstGeom prst="rect">
            <a:avLst/>
          </a:prstGeom>
        </p:spPr>
      </p:pic>
      <p:sp>
        <p:nvSpPr>
          <p:cNvPr id="60" name="Question 2">
            <a:hlinkClick r:id="rId9" action="ppaction://hlinksldjump"/>
            <a:extLst>
              <a:ext uri="{FF2B5EF4-FFF2-40B4-BE49-F238E27FC236}">
                <a16:creationId xmlns:a16="http://schemas.microsoft.com/office/drawing/2014/main" id="{F4A25FB7-68E0-46F2-816A-F5714FE14083}"/>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61" name="Graphic 60" descr="Cursor with solid fill">
            <a:extLst>
              <a:ext uri="{FF2B5EF4-FFF2-40B4-BE49-F238E27FC236}">
                <a16:creationId xmlns:a16="http://schemas.microsoft.com/office/drawing/2014/main" id="{432738B9-60FE-455B-BCEF-1B9A0143BB7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2441" y="452702"/>
            <a:ext cx="301752" cy="301752"/>
          </a:xfrm>
          <a:prstGeom prst="rect">
            <a:avLst/>
          </a:prstGeom>
        </p:spPr>
      </p:pic>
      <p:sp>
        <p:nvSpPr>
          <p:cNvPr id="62" name="Question 2">
            <a:hlinkClick r:id="rId10" action="ppaction://hlinksldjump"/>
            <a:extLst>
              <a:ext uri="{FF2B5EF4-FFF2-40B4-BE49-F238E27FC236}">
                <a16:creationId xmlns:a16="http://schemas.microsoft.com/office/drawing/2014/main" id="{E88B793F-B558-4ED1-A0F1-92D3DC5C02B3}"/>
              </a:ext>
            </a:extLst>
          </p:cNvPr>
          <p:cNvSpPr txBox="1"/>
          <p:nvPr/>
        </p:nvSpPr>
        <p:spPr>
          <a:xfrm>
            <a:off x="183859" y="1324029"/>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Diagnostic Criteria</a:t>
            </a:r>
          </a:p>
        </p:txBody>
      </p:sp>
      <p:sp>
        <p:nvSpPr>
          <p:cNvPr id="69" name="Question 2">
            <a:hlinkClick r:id="rId11" action="ppaction://hlinksldjump"/>
            <a:extLst>
              <a:ext uri="{FF2B5EF4-FFF2-40B4-BE49-F238E27FC236}">
                <a16:creationId xmlns:a16="http://schemas.microsoft.com/office/drawing/2014/main" id="{D2C29113-2310-415E-BA96-D198C6AE95A1}"/>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70" name="Graphic 69" descr="Cursor with solid fill">
            <a:extLst>
              <a:ext uri="{FF2B5EF4-FFF2-40B4-BE49-F238E27FC236}">
                <a16:creationId xmlns:a16="http://schemas.microsoft.com/office/drawing/2014/main" id="{7A7157C4-BE63-4792-8FF9-3D4437CA5C8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2441" y="1022277"/>
            <a:ext cx="301752" cy="301752"/>
          </a:xfrm>
          <a:prstGeom prst="rect">
            <a:avLst/>
          </a:prstGeom>
        </p:spPr>
      </p:pic>
      <p:sp>
        <p:nvSpPr>
          <p:cNvPr id="71" name="Question 2">
            <a:hlinkClick r:id="rId12" action="ppaction://hlinksldjump"/>
            <a:extLst>
              <a:ext uri="{FF2B5EF4-FFF2-40B4-BE49-F238E27FC236}">
                <a16:creationId xmlns:a16="http://schemas.microsoft.com/office/drawing/2014/main" id="{566253FF-A8FF-468A-B32A-57E4A2C7F628}"/>
              </a:ext>
            </a:extLst>
          </p:cNvPr>
          <p:cNvSpPr txBox="1"/>
          <p:nvPr/>
        </p:nvSpPr>
        <p:spPr>
          <a:xfrm>
            <a:off x="464646" y="1887632"/>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Secondary eval</a:t>
            </a:r>
          </a:p>
        </p:txBody>
      </p:sp>
      <p:cxnSp>
        <p:nvCxnSpPr>
          <p:cNvPr id="72" name="Connector: Elbow 71">
            <a:extLst>
              <a:ext uri="{FF2B5EF4-FFF2-40B4-BE49-F238E27FC236}">
                <a16:creationId xmlns:a16="http://schemas.microsoft.com/office/drawing/2014/main" id="{5FE752D6-5EDE-4017-B924-A48CEE99438B}"/>
              </a:ext>
            </a:extLst>
          </p:cNvPr>
          <p:cNvCxnSpPr>
            <a:cxnSpLocks/>
            <a:endCxn id="71" idx="1"/>
          </p:cNvCxnSpPr>
          <p:nvPr/>
        </p:nvCxnSpPr>
        <p:spPr>
          <a:xfrm rot="16200000" flipH="1">
            <a:off x="199822" y="1827120"/>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pic>
        <p:nvPicPr>
          <p:cNvPr id="73" name="Graphic 72" descr="Cursor with solid fill">
            <a:extLst>
              <a:ext uri="{FF2B5EF4-FFF2-40B4-BE49-F238E27FC236}">
                <a16:creationId xmlns:a16="http://schemas.microsoft.com/office/drawing/2014/main" id="{5EC1CF81-E189-4B19-B4EB-CAA864B45009}"/>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68082" y="2118424"/>
            <a:ext cx="301752" cy="301752"/>
          </a:xfrm>
          <a:prstGeom prst="rect">
            <a:avLst/>
          </a:prstGeom>
        </p:spPr>
      </p:pic>
      <p:sp>
        <p:nvSpPr>
          <p:cNvPr id="77" name="Question 2">
            <a:hlinkClick r:id="rId13" action="ppaction://hlinksldjump"/>
            <a:extLst>
              <a:ext uri="{FF2B5EF4-FFF2-40B4-BE49-F238E27FC236}">
                <a16:creationId xmlns:a16="http://schemas.microsoft.com/office/drawing/2014/main" id="{9E045EAE-D8AF-45DB-A95D-9655AFA089E3}"/>
              </a:ext>
            </a:extLst>
          </p:cNvPr>
          <p:cNvSpPr txBox="1"/>
          <p:nvPr/>
        </p:nvSpPr>
        <p:spPr>
          <a:xfrm>
            <a:off x="183859" y="250203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80" name="Graphic 79" descr="Cursor with solid fill">
            <a:extLst>
              <a:ext uri="{FF2B5EF4-FFF2-40B4-BE49-F238E27FC236}">
                <a16:creationId xmlns:a16="http://schemas.microsoft.com/office/drawing/2014/main" id="{2A8A7D34-07FB-4C6E-B50C-A3EEDBE4FBD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2441" y="2753335"/>
            <a:ext cx="301752" cy="301752"/>
          </a:xfrm>
          <a:prstGeom prst="rect">
            <a:avLst/>
          </a:prstGeom>
        </p:spPr>
      </p:pic>
      <p:sp>
        <p:nvSpPr>
          <p:cNvPr id="25" name="Question 2">
            <a:hlinkClick r:id="rId14" action="ppaction://hlinksldjump"/>
            <a:extLst>
              <a:ext uri="{FF2B5EF4-FFF2-40B4-BE49-F238E27FC236}">
                <a16:creationId xmlns:a16="http://schemas.microsoft.com/office/drawing/2014/main" id="{6F562F27-6677-4733-9EC9-A109453CD8E5}"/>
              </a:ext>
            </a:extLst>
          </p:cNvPr>
          <p:cNvSpPr txBox="1"/>
          <p:nvPr/>
        </p:nvSpPr>
        <p:spPr>
          <a:xfrm>
            <a:off x="3826536" y="1549465"/>
            <a:ext cx="1772831" cy="510778"/>
          </a:xfrm>
          <a:prstGeom prst="roundRect">
            <a:avLst/>
          </a:prstGeom>
          <a:ln w="38100">
            <a:solidFill>
              <a:schemeClr val="accent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T-score</a:t>
            </a:r>
          </a:p>
        </p:txBody>
      </p:sp>
      <p:pic>
        <p:nvPicPr>
          <p:cNvPr id="26" name="Graphic 25" descr="Cursor with solid fill">
            <a:extLst>
              <a:ext uri="{FF2B5EF4-FFF2-40B4-BE49-F238E27FC236}">
                <a16:creationId xmlns:a16="http://schemas.microsoft.com/office/drawing/2014/main" id="{D229A19D-2A9C-41FA-BCCE-DA14737978D7}"/>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448491" y="1909367"/>
            <a:ext cx="301752" cy="301752"/>
          </a:xfrm>
          <a:prstGeom prst="rect">
            <a:avLst/>
          </a:prstGeom>
        </p:spPr>
      </p:pic>
      <p:sp>
        <p:nvSpPr>
          <p:cNvPr id="28" name="Cases">
            <a:hlinkClick r:id="rId15" action="ppaction://hlinksldjump"/>
            <a:extLst>
              <a:ext uri="{FF2B5EF4-FFF2-40B4-BE49-F238E27FC236}">
                <a16:creationId xmlns:a16="http://schemas.microsoft.com/office/drawing/2014/main" id="{F89E6BC8-7173-430F-9578-EA225B3FCE72}"/>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30" name="Graphic 29" descr="Cursor with solid fill">
            <a:extLst>
              <a:ext uri="{FF2B5EF4-FFF2-40B4-BE49-F238E27FC236}">
                <a16:creationId xmlns:a16="http://schemas.microsoft.com/office/drawing/2014/main" id="{F255545C-7516-4AF1-8DB3-109E04D6765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172441" y="3329280"/>
            <a:ext cx="301752" cy="301752"/>
          </a:xfrm>
          <a:prstGeom prst="rect">
            <a:avLst/>
          </a:prstGeom>
        </p:spPr>
      </p:pic>
    </p:spTree>
    <p:extLst>
      <p:ext uri="{BB962C8B-B14F-4D97-AF65-F5344CB8AC3E}">
        <p14:creationId xmlns:p14="http://schemas.microsoft.com/office/powerpoint/2010/main" val="1831249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0F6367C-9572-4FAF-AF86-68B6085EED8C}"/>
              </a:ext>
            </a:extLst>
          </p:cNvPr>
          <p:cNvSpPr txBox="1"/>
          <p:nvPr/>
        </p:nvSpPr>
        <p:spPr>
          <a:xfrm>
            <a:off x="5216134" y="3278941"/>
            <a:ext cx="4105787" cy="707886"/>
          </a:xfrm>
          <a:prstGeom prst="rect">
            <a:avLst/>
          </a:prstGeom>
          <a:noFill/>
          <a:ln cap="sq" cmpd="sng">
            <a:noFill/>
            <a:extLst>
              <a:ext uri="{C807C97D-BFC1-408E-A445-0C87EB9F89A2}">
                <ask:lineSketchStyleProps xmlns:ask="http://schemas.microsoft.com/office/drawing/2018/sketchyshapes" sd="1219033472">
                  <a:custGeom>
                    <a:avLst/>
                    <a:gdLst>
                      <a:gd name="connsiteX0" fmla="*/ 0 w 2936630"/>
                      <a:gd name="connsiteY0" fmla="*/ 0 h 369332"/>
                      <a:gd name="connsiteX1" fmla="*/ 557960 w 2936630"/>
                      <a:gd name="connsiteY1" fmla="*/ 0 h 369332"/>
                      <a:gd name="connsiteX2" fmla="*/ 1057187 w 2936630"/>
                      <a:gd name="connsiteY2" fmla="*/ 0 h 369332"/>
                      <a:gd name="connsiteX3" fmla="*/ 1703245 w 2936630"/>
                      <a:gd name="connsiteY3" fmla="*/ 0 h 369332"/>
                      <a:gd name="connsiteX4" fmla="*/ 2261205 w 2936630"/>
                      <a:gd name="connsiteY4" fmla="*/ 0 h 369332"/>
                      <a:gd name="connsiteX5" fmla="*/ 2936630 w 2936630"/>
                      <a:gd name="connsiteY5" fmla="*/ 0 h 369332"/>
                      <a:gd name="connsiteX6" fmla="*/ 2936630 w 2936630"/>
                      <a:gd name="connsiteY6" fmla="*/ 369332 h 369332"/>
                      <a:gd name="connsiteX7" fmla="*/ 2349304 w 2936630"/>
                      <a:gd name="connsiteY7" fmla="*/ 369332 h 369332"/>
                      <a:gd name="connsiteX8" fmla="*/ 1703245 w 2936630"/>
                      <a:gd name="connsiteY8" fmla="*/ 369332 h 369332"/>
                      <a:gd name="connsiteX9" fmla="*/ 1204018 w 2936630"/>
                      <a:gd name="connsiteY9" fmla="*/ 369332 h 369332"/>
                      <a:gd name="connsiteX10" fmla="*/ 616692 w 2936630"/>
                      <a:gd name="connsiteY10" fmla="*/ 369332 h 369332"/>
                      <a:gd name="connsiteX11" fmla="*/ 0 w 2936630"/>
                      <a:gd name="connsiteY11" fmla="*/ 369332 h 369332"/>
                      <a:gd name="connsiteX12" fmla="*/ 0 w 2936630"/>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30" h="369332" extrusionOk="0">
                        <a:moveTo>
                          <a:pt x="0" y="0"/>
                        </a:moveTo>
                        <a:cubicBezTo>
                          <a:pt x="142631" y="-37271"/>
                          <a:pt x="308140" y="47891"/>
                          <a:pt x="557960" y="0"/>
                        </a:cubicBezTo>
                        <a:cubicBezTo>
                          <a:pt x="807780" y="-47891"/>
                          <a:pt x="955680" y="24744"/>
                          <a:pt x="1057187" y="0"/>
                        </a:cubicBezTo>
                        <a:cubicBezTo>
                          <a:pt x="1158694" y="-24744"/>
                          <a:pt x="1511711" y="54843"/>
                          <a:pt x="1703245" y="0"/>
                        </a:cubicBezTo>
                        <a:cubicBezTo>
                          <a:pt x="1894779" y="-54843"/>
                          <a:pt x="2137162" y="43936"/>
                          <a:pt x="2261205" y="0"/>
                        </a:cubicBezTo>
                        <a:cubicBezTo>
                          <a:pt x="2385248" y="-43936"/>
                          <a:pt x="2728798" y="11395"/>
                          <a:pt x="2936630" y="0"/>
                        </a:cubicBezTo>
                        <a:cubicBezTo>
                          <a:pt x="2972790" y="81226"/>
                          <a:pt x="2915092" y="278722"/>
                          <a:pt x="2936630" y="369332"/>
                        </a:cubicBezTo>
                        <a:cubicBezTo>
                          <a:pt x="2793169" y="382053"/>
                          <a:pt x="2542683" y="313209"/>
                          <a:pt x="2349304" y="369332"/>
                        </a:cubicBezTo>
                        <a:cubicBezTo>
                          <a:pt x="2155925" y="425455"/>
                          <a:pt x="1856080" y="367595"/>
                          <a:pt x="1703245" y="369332"/>
                        </a:cubicBezTo>
                        <a:cubicBezTo>
                          <a:pt x="1550410" y="371069"/>
                          <a:pt x="1355095" y="363474"/>
                          <a:pt x="1204018" y="369332"/>
                        </a:cubicBezTo>
                        <a:cubicBezTo>
                          <a:pt x="1052941" y="375190"/>
                          <a:pt x="735435" y="317347"/>
                          <a:pt x="616692" y="369332"/>
                        </a:cubicBezTo>
                        <a:cubicBezTo>
                          <a:pt x="497949" y="421317"/>
                          <a:pt x="163588" y="354143"/>
                          <a:pt x="0" y="369332"/>
                        </a:cubicBezTo>
                        <a:cubicBezTo>
                          <a:pt x="-36656" y="211973"/>
                          <a:pt x="14639" y="175527"/>
                          <a:pt x="0" y="0"/>
                        </a:cubicBezTo>
                        <a:close/>
                      </a:path>
                    </a:pathLst>
                  </a:custGeom>
                  <ask:type>
                    <ask:lineSketchNone/>
                  </ask:type>
                </ask:lineSketchStyleProps>
              </a:ext>
            </a:extLst>
          </a:ln>
        </p:spPr>
        <p:txBody>
          <a:bodyPr wrap="square" rtlCol="0">
            <a:spAutoFit/>
          </a:bodyPr>
          <a:lstStyle/>
          <a:p>
            <a:pPr algn="ctr"/>
            <a:r>
              <a:rPr lang="en-US" sz="2000" dirty="0"/>
              <a:t>CBC, CMP, Mg, </a:t>
            </a:r>
            <a:r>
              <a:rPr lang="en-US" sz="2000" dirty="0" err="1"/>
              <a:t>Phos</a:t>
            </a:r>
            <a:endParaRPr lang="en-US" sz="2000" dirty="0"/>
          </a:p>
          <a:p>
            <a:pPr algn="ctr"/>
            <a:r>
              <a:rPr lang="en-US" sz="2000" dirty="0"/>
              <a:t>Vitamin D-25OH</a:t>
            </a:r>
          </a:p>
        </p:txBody>
      </p:sp>
      <p:sp>
        <p:nvSpPr>
          <p:cNvPr id="28" name="3 ways button">
            <a:extLst>
              <a:ext uri="{FF2B5EF4-FFF2-40B4-BE49-F238E27FC236}">
                <a16:creationId xmlns:a16="http://schemas.microsoft.com/office/drawing/2014/main" id="{81899401-9D44-4116-9394-2D9895FA9E20}"/>
              </a:ext>
            </a:extLst>
          </p:cNvPr>
          <p:cNvSpPr txBox="1"/>
          <p:nvPr/>
        </p:nvSpPr>
        <p:spPr>
          <a:xfrm>
            <a:off x="3796701" y="140829"/>
            <a:ext cx="6944654" cy="461665"/>
          </a:xfrm>
          <a:prstGeom prst="rect">
            <a:avLst/>
          </a:prstGeom>
          <a:ln w="38100">
            <a:no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ysClr val="windowText" lastClr="000000"/>
                </a:solidFill>
              </a:rPr>
              <a:t>Of those diagnosed, who needs a secondary work-up?</a:t>
            </a:r>
          </a:p>
        </p:txBody>
      </p:sp>
      <p:sp>
        <p:nvSpPr>
          <p:cNvPr id="31" name="women">
            <a:extLst>
              <a:ext uri="{FF2B5EF4-FFF2-40B4-BE49-F238E27FC236}">
                <a16:creationId xmlns:a16="http://schemas.microsoft.com/office/drawing/2014/main" id="{23842197-2205-4107-A38C-772705357BD1}"/>
              </a:ext>
            </a:extLst>
          </p:cNvPr>
          <p:cNvSpPr txBox="1"/>
          <p:nvPr/>
        </p:nvSpPr>
        <p:spPr>
          <a:xfrm>
            <a:off x="4641733" y="751392"/>
            <a:ext cx="2002682" cy="442674"/>
          </a:xfrm>
          <a:prstGeom prst="roundRect">
            <a:avLst/>
          </a:prstGeom>
          <a:ln w="38100">
            <a:solidFill>
              <a:schemeClr val="accent4"/>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Women?</a:t>
            </a:r>
            <a:endParaRPr lang="en-US" sz="2000" b="1" dirty="0">
              <a:solidFill>
                <a:sysClr val="windowText" lastClr="000000"/>
              </a:solidFill>
            </a:endParaRPr>
          </a:p>
        </p:txBody>
      </p:sp>
      <p:pic>
        <p:nvPicPr>
          <p:cNvPr id="36" name="Graphic 35" descr="Cursor with solid fill">
            <a:extLst>
              <a:ext uri="{FF2B5EF4-FFF2-40B4-BE49-F238E27FC236}">
                <a16:creationId xmlns:a16="http://schemas.microsoft.com/office/drawing/2014/main" id="{EDE95B4A-C593-461A-B228-8E845F146E1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09602" y="1070125"/>
            <a:ext cx="301752" cy="301752"/>
          </a:xfrm>
          <a:prstGeom prst="rect">
            <a:avLst/>
          </a:prstGeom>
        </p:spPr>
      </p:pic>
      <p:sp>
        <p:nvSpPr>
          <p:cNvPr id="37" name="Men">
            <a:extLst>
              <a:ext uri="{FF2B5EF4-FFF2-40B4-BE49-F238E27FC236}">
                <a16:creationId xmlns:a16="http://schemas.microsoft.com/office/drawing/2014/main" id="{27A28A82-B4D2-4ECB-86FA-500E647C3DE9}"/>
              </a:ext>
            </a:extLst>
          </p:cNvPr>
          <p:cNvSpPr txBox="1"/>
          <p:nvPr/>
        </p:nvSpPr>
        <p:spPr>
          <a:xfrm>
            <a:off x="7744353" y="751392"/>
            <a:ext cx="2002682" cy="442674"/>
          </a:xfrm>
          <a:prstGeom prst="roundRect">
            <a:avLst/>
          </a:prstGeom>
          <a:ln w="38100">
            <a:solidFill>
              <a:schemeClr val="accent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Men?</a:t>
            </a:r>
            <a:endParaRPr lang="en-US" sz="2000" b="1" dirty="0">
              <a:solidFill>
                <a:sysClr val="windowText" lastClr="000000"/>
              </a:solidFill>
            </a:endParaRPr>
          </a:p>
        </p:txBody>
      </p:sp>
      <p:pic>
        <p:nvPicPr>
          <p:cNvPr id="38" name="Graphic 37" descr="Cursor with solid fill">
            <a:extLst>
              <a:ext uri="{FF2B5EF4-FFF2-40B4-BE49-F238E27FC236}">
                <a16:creationId xmlns:a16="http://schemas.microsoft.com/office/drawing/2014/main" id="{B0353AAC-5960-4DDD-B001-86517F2D1F7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90035" y="1064991"/>
            <a:ext cx="301752" cy="301752"/>
          </a:xfrm>
          <a:prstGeom prst="rect">
            <a:avLst/>
          </a:prstGeom>
        </p:spPr>
      </p:pic>
      <p:sp>
        <p:nvSpPr>
          <p:cNvPr id="39" name="TextBox 38">
            <a:extLst>
              <a:ext uri="{FF2B5EF4-FFF2-40B4-BE49-F238E27FC236}">
                <a16:creationId xmlns:a16="http://schemas.microsoft.com/office/drawing/2014/main" id="{D83AEC6B-BED6-4068-8D78-D0F62C34C670}"/>
              </a:ext>
            </a:extLst>
          </p:cNvPr>
          <p:cNvSpPr txBox="1"/>
          <p:nvPr/>
        </p:nvSpPr>
        <p:spPr>
          <a:xfrm>
            <a:off x="4685236" y="1292685"/>
            <a:ext cx="2002682" cy="400110"/>
          </a:xfrm>
          <a:prstGeom prst="rect">
            <a:avLst/>
          </a:prstGeom>
          <a:noFill/>
          <a:ln cap="sq" cmpd="sng">
            <a:noFill/>
            <a:extLst>
              <a:ext uri="{C807C97D-BFC1-408E-A445-0C87EB9F89A2}">
                <ask:lineSketchStyleProps xmlns:ask="http://schemas.microsoft.com/office/drawing/2018/sketchyshapes" sd="1219033472">
                  <a:custGeom>
                    <a:avLst/>
                    <a:gdLst>
                      <a:gd name="connsiteX0" fmla="*/ 0 w 2936630"/>
                      <a:gd name="connsiteY0" fmla="*/ 0 h 369332"/>
                      <a:gd name="connsiteX1" fmla="*/ 557960 w 2936630"/>
                      <a:gd name="connsiteY1" fmla="*/ 0 h 369332"/>
                      <a:gd name="connsiteX2" fmla="*/ 1057187 w 2936630"/>
                      <a:gd name="connsiteY2" fmla="*/ 0 h 369332"/>
                      <a:gd name="connsiteX3" fmla="*/ 1703245 w 2936630"/>
                      <a:gd name="connsiteY3" fmla="*/ 0 h 369332"/>
                      <a:gd name="connsiteX4" fmla="*/ 2261205 w 2936630"/>
                      <a:gd name="connsiteY4" fmla="*/ 0 h 369332"/>
                      <a:gd name="connsiteX5" fmla="*/ 2936630 w 2936630"/>
                      <a:gd name="connsiteY5" fmla="*/ 0 h 369332"/>
                      <a:gd name="connsiteX6" fmla="*/ 2936630 w 2936630"/>
                      <a:gd name="connsiteY6" fmla="*/ 369332 h 369332"/>
                      <a:gd name="connsiteX7" fmla="*/ 2349304 w 2936630"/>
                      <a:gd name="connsiteY7" fmla="*/ 369332 h 369332"/>
                      <a:gd name="connsiteX8" fmla="*/ 1703245 w 2936630"/>
                      <a:gd name="connsiteY8" fmla="*/ 369332 h 369332"/>
                      <a:gd name="connsiteX9" fmla="*/ 1204018 w 2936630"/>
                      <a:gd name="connsiteY9" fmla="*/ 369332 h 369332"/>
                      <a:gd name="connsiteX10" fmla="*/ 616692 w 2936630"/>
                      <a:gd name="connsiteY10" fmla="*/ 369332 h 369332"/>
                      <a:gd name="connsiteX11" fmla="*/ 0 w 2936630"/>
                      <a:gd name="connsiteY11" fmla="*/ 369332 h 369332"/>
                      <a:gd name="connsiteX12" fmla="*/ 0 w 2936630"/>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30" h="369332" extrusionOk="0">
                        <a:moveTo>
                          <a:pt x="0" y="0"/>
                        </a:moveTo>
                        <a:cubicBezTo>
                          <a:pt x="142631" y="-37271"/>
                          <a:pt x="308140" y="47891"/>
                          <a:pt x="557960" y="0"/>
                        </a:cubicBezTo>
                        <a:cubicBezTo>
                          <a:pt x="807780" y="-47891"/>
                          <a:pt x="955680" y="24744"/>
                          <a:pt x="1057187" y="0"/>
                        </a:cubicBezTo>
                        <a:cubicBezTo>
                          <a:pt x="1158694" y="-24744"/>
                          <a:pt x="1511711" y="54843"/>
                          <a:pt x="1703245" y="0"/>
                        </a:cubicBezTo>
                        <a:cubicBezTo>
                          <a:pt x="1894779" y="-54843"/>
                          <a:pt x="2137162" y="43936"/>
                          <a:pt x="2261205" y="0"/>
                        </a:cubicBezTo>
                        <a:cubicBezTo>
                          <a:pt x="2385248" y="-43936"/>
                          <a:pt x="2728798" y="11395"/>
                          <a:pt x="2936630" y="0"/>
                        </a:cubicBezTo>
                        <a:cubicBezTo>
                          <a:pt x="2972790" y="81226"/>
                          <a:pt x="2915092" y="278722"/>
                          <a:pt x="2936630" y="369332"/>
                        </a:cubicBezTo>
                        <a:cubicBezTo>
                          <a:pt x="2793169" y="382053"/>
                          <a:pt x="2542683" y="313209"/>
                          <a:pt x="2349304" y="369332"/>
                        </a:cubicBezTo>
                        <a:cubicBezTo>
                          <a:pt x="2155925" y="425455"/>
                          <a:pt x="1856080" y="367595"/>
                          <a:pt x="1703245" y="369332"/>
                        </a:cubicBezTo>
                        <a:cubicBezTo>
                          <a:pt x="1550410" y="371069"/>
                          <a:pt x="1355095" y="363474"/>
                          <a:pt x="1204018" y="369332"/>
                        </a:cubicBezTo>
                        <a:cubicBezTo>
                          <a:pt x="1052941" y="375190"/>
                          <a:pt x="735435" y="317347"/>
                          <a:pt x="616692" y="369332"/>
                        </a:cubicBezTo>
                        <a:cubicBezTo>
                          <a:pt x="497949" y="421317"/>
                          <a:pt x="163588" y="354143"/>
                          <a:pt x="0" y="369332"/>
                        </a:cubicBezTo>
                        <a:cubicBezTo>
                          <a:pt x="-36656" y="211973"/>
                          <a:pt x="14639" y="175527"/>
                          <a:pt x="0" y="0"/>
                        </a:cubicBezTo>
                        <a:close/>
                      </a:path>
                    </a:pathLst>
                  </a:custGeom>
                  <ask:type>
                    <ask:lineSketchNone/>
                  </ask:type>
                </ask:lineSketchStyleProps>
              </a:ext>
            </a:extLst>
          </a:ln>
        </p:spPr>
        <p:txBody>
          <a:bodyPr wrap="square" rtlCol="0">
            <a:spAutoFit/>
          </a:bodyPr>
          <a:lstStyle/>
          <a:p>
            <a:pPr algn="ctr"/>
            <a:r>
              <a:rPr lang="en-US" sz="2000" dirty="0"/>
              <a:t>Pre-menopausal</a:t>
            </a:r>
          </a:p>
        </p:txBody>
      </p:sp>
      <p:sp>
        <p:nvSpPr>
          <p:cNvPr id="40" name="TextBox 39">
            <a:extLst>
              <a:ext uri="{FF2B5EF4-FFF2-40B4-BE49-F238E27FC236}">
                <a16:creationId xmlns:a16="http://schemas.microsoft.com/office/drawing/2014/main" id="{CD0E8271-A568-4C4E-8FE1-FD423A06B1AD}"/>
              </a:ext>
            </a:extLst>
          </p:cNvPr>
          <p:cNvSpPr txBox="1"/>
          <p:nvPr/>
        </p:nvSpPr>
        <p:spPr>
          <a:xfrm>
            <a:off x="7236542" y="1208634"/>
            <a:ext cx="3018304" cy="1015663"/>
          </a:xfrm>
          <a:prstGeom prst="rect">
            <a:avLst/>
          </a:prstGeom>
          <a:noFill/>
          <a:ln cap="sq" cmpd="sng">
            <a:noFill/>
            <a:extLst>
              <a:ext uri="{C807C97D-BFC1-408E-A445-0C87EB9F89A2}">
                <ask:lineSketchStyleProps xmlns:ask="http://schemas.microsoft.com/office/drawing/2018/sketchyshapes" sd="1219033472">
                  <a:custGeom>
                    <a:avLst/>
                    <a:gdLst>
                      <a:gd name="connsiteX0" fmla="*/ 0 w 2936630"/>
                      <a:gd name="connsiteY0" fmla="*/ 0 h 369332"/>
                      <a:gd name="connsiteX1" fmla="*/ 557960 w 2936630"/>
                      <a:gd name="connsiteY1" fmla="*/ 0 h 369332"/>
                      <a:gd name="connsiteX2" fmla="*/ 1057187 w 2936630"/>
                      <a:gd name="connsiteY2" fmla="*/ 0 h 369332"/>
                      <a:gd name="connsiteX3" fmla="*/ 1703245 w 2936630"/>
                      <a:gd name="connsiteY3" fmla="*/ 0 h 369332"/>
                      <a:gd name="connsiteX4" fmla="*/ 2261205 w 2936630"/>
                      <a:gd name="connsiteY4" fmla="*/ 0 h 369332"/>
                      <a:gd name="connsiteX5" fmla="*/ 2936630 w 2936630"/>
                      <a:gd name="connsiteY5" fmla="*/ 0 h 369332"/>
                      <a:gd name="connsiteX6" fmla="*/ 2936630 w 2936630"/>
                      <a:gd name="connsiteY6" fmla="*/ 369332 h 369332"/>
                      <a:gd name="connsiteX7" fmla="*/ 2349304 w 2936630"/>
                      <a:gd name="connsiteY7" fmla="*/ 369332 h 369332"/>
                      <a:gd name="connsiteX8" fmla="*/ 1703245 w 2936630"/>
                      <a:gd name="connsiteY8" fmla="*/ 369332 h 369332"/>
                      <a:gd name="connsiteX9" fmla="*/ 1204018 w 2936630"/>
                      <a:gd name="connsiteY9" fmla="*/ 369332 h 369332"/>
                      <a:gd name="connsiteX10" fmla="*/ 616692 w 2936630"/>
                      <a:gd name="connsiteY10" fmla="*/ 369332 h 369332"/>
                      <a:gd name="connsiteX11" fmla="*/ 0 w 2936630"/>
                      <a:gd name="connsiteY11" fmla="*/ 369332 h 369332"/>
                      <a:gd name="connsiteX12" fmla="*/ 0 w 2936630"/>
                      <a:gd name="connsiteY12"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6630" h="369332" extrusionOk="0">
                        <a:moveTo>
                          <a:pt x="0" y="0"/>
                        </a:moveTo>
                        <a:cubicBezTo>
                          <a:pt x="142631" y="-37271"/>
                          <a:pt x="308140" y="47891"/>
                          <a:pt x="557960" y="0"/>
                        </a:cubicBezTo>
                        <a:cubicBezTo>
                          <a:pt x="807780" y="-47891"/>
                          <a:pt x="955680" y="24744"/>
                          <a:pt x="1057187" y="0"/>
                        </a:cubicBezTo>
                        <a:cubicBezTo>
                          <a:pt x="1158694" y="-24744"/>
                          <a:pt x="1511711" y="54843"/>
                          <a:pt x="1703245" y="0"/>
                        </a:cubicBezTo>
                        <a:cubicBezTo>
                          <a:pt x="1894779" y="-54843"/>
                          <a:pt x="2137162" y="43936"/>
                          <a:pt x="2261205" y="0"/>
                        </a:cubicBezTo>
                        <a:cubicBezTo>
                          <a:pt x="2385248" y="-43936"/>
                          <a:pt x="2728798" y="11395"/>
                          <a:pt x="2936630" y="0"/>
                        </a:cubicBezTo>
                        <a:cubicBezTo>
                          <a:pt x="2972790" y="81226"/>
                          <a:pt x="2915092" y="278722"/>
                          <a:pt x="2936630" y="369332"/>
                        </a:cubicBezTo>
                        <a:cubicBezTo>
                          <a:pt x="2793169" y="382053"/>
                          <a:pt x="2542683" y="313209"/>
                          <a:pt x="2349304" y="369332"/>
                        </a:cubicBezTo>
                        <a:cubicBezTo>
                          <a:pt x="2155925" y="425455"/>
                          <a:pt x="1856080" y="367595"/>
                          <a:pt x="1703245" y="369332"/>
                        </a:cubicBezTo>
                        <a:cubicBezTo>
                          <a:pt x="1550410" y="371069"/>
                          <a:pt x="1355095" y="363474"/>
                          <a:pt x="1204018" y="369332"/>
                        </a:cubicBezTo>
                        <a:cubicBezTo>
                          <a:pt x="1052941" y="375190"/>
                          <a:pt x="735435" y="317347"/>
                          <a:pt x="616692" y="369332"/>
                        </a:cubicBezTo>
                        <a:cubicBezTo>
                          <a:pt x="497949" y="421317"/>
                          <a:pt x="163588" y="354143"/>
                          <a:pt x="0" y="369332"/>
                        </a:cubicBezTo>
                        <a:cubicBezTo>
                          <a:pt x="-36656" y="211973"/>
                          <a:pt x="14639" y="175527"/>
                          <a:pt x="0" y="0"/>
                        </a:cubicBezTo>
                        <a:close/>
                      </a:path>
                    </a:pathLst>
                  </a:custGeom>
                  <ask:type>
                    <ask:lineSketchNone/>
                  </ask:type>
                </ask:lineSketchStyleProps>
              </a:ext>
            </a:extLst>
          </a:ln>
        </p:spPr>
        <p:txBody>
          <a:bodyPr wrap="square" rtlCol="0">
            <a:spAutoFit/>
          </a:bodyPr>
          <a:lstStyle/>
          <a:p>
            <a:pPr algn="ctr"/>
            <a:r>
              <a:rPr lang="en-US" sz="2000" dirty="0"/>
              <a:t>All men.</a:t>
            </a:r>
          </a:p>
          <a:p>
            <a:pPr algn="ctr"/>
            <a:r>
              <a:rPr lang="en-US" sz="2000" dirty="0"/>
              <a:t>Especially if unexplained by comorbidities or &lt;50 years</a:t>
            </a:r>
          </a:p>
        </p:txBody>
      </p:sp>
      <p:sp>
        <p:nvSpPr>
          <p:cNvPr id="41" name="initial button">
            <a:extLst>
              <a:ext uri="{FF2B5EF4-FFF2-40B4-BE49-F238E27FC236}">
                <a16:creationId xmlns:a16="http://schemas.microsoft.com/office/drawing/2014/main" id="{D41D8399-ECC7-42AB-90F6-2FB92B7A15AF}"/>
              </a:ext>
            </a:extLst>
          </p:cNvPr>
          <p:cNvSpPr txBox="1"/>
          <p:nvPr/>
        </p:nvSpPr>
        <p:spPr>
          <a:xfrm>
            <a:off x="4022394" y="2763136"/>
            <a:ext cx="6372819" cy="442674"/>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Initial evaluation?</a:t>
            </a:r>
            <a:endParaRPr lang="en-US" sz="2000" b="1" dirty="0">
              <a:solidFill>
                <a:sysClr val="windowText" lastClr="000000"/>
              </a:solidFill>
            </a:endParaRPr>
          </a:p>
        </p:txBody>
      </p:sp>
      <p:pic>
        <p:nvPicPr>
          <p:cNvPr id="42" name="Graphic 41" descr="Cursor with solid fill">
            <a:extLst>
              <a:ext uri="{FF2B5EF4-FFF2-40B4-BE49-F238E27FC236}">
                <a16:creationId xmlns:a16="http://schemas.microsoft.com/office/drawing/2014/main" id="{5FCAB8AB-4A2A-4749-B4A5-6A45C449209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38213" y="3075571"/>
            <a:ext cx="301752" cy="301752"/>
          </a:xfrm>
          <a:prstGeom prst="rect">
            <a:avLst/>
          </a:prstGeom>
        </p:spPr>
      </p:pic>
      <p:sp>
        <p:nvSpPr>
          <p:cNvPr id="44" name="TextBox 43">
            <a:extLst>
              <a:ext uri="{FF2B5EF4-FFF2-40B4-BE49-F238E27FC236}">
                <a16:creationId xmlns:a16="http://schemas.microsoft.com/office/drawing/2014/main" id="{91A41B5A-6AC7-4480-B9D3-2C1D0DAB5030}"/>
              </a:ext>
            </a:extLst>
          </p:cNvPr>
          <p:cNvSpPr txBox="1"/>
          <p:nvPr/>
        </p:nvSpPr>
        <p:spPr>
          <a:xfrm>
            <a:off x="6254346" y="5452714"/>
            <a:ext cx="2166738" cy="1323439"/>
          </a:xfrm>
          <a:prstGeom prst="rect">
            <a:avLst/>
          </a:prstGeom>
          <a:noFill/>
        </p:spPr>
        <p:txBody>
          <a:bodyPr wrap="square">
            <a:spAutoFit/>
          </a:bodyPr>
          <a:lstStyle/>
          <a:p>
            <a:pPr algn="ctr"/>
            <a:r>
              <a:rPr lang="en-US" sz="2000" dirty="0"/>
              <a:t>TSH</a:t>
            </a:r>
          </a:p>
          <a:p>
            <a:pPr algn="ctr"/>
            <a:r>
              <a:rPr lang="en-US" sz="2000" dirty="0"/>
              <a:t>Intact PTH</a:t>
            </a:r>
          </a:p>
          <a:p>
            <a:pPr algn="ctr"/>
            <a:r>
              <a:rPr lang="en-US" sz="2000" dirty="0"/>
              <a:t>Cushing’s screen</a:t>
            </a:r>
          </a:p>
          <a:p>
            <a:pPr algn="ctr"/>
            <a:r>
              <a:rPr lang="en-US" sz="2000" dirty="0"/>
              <a:t>Prolactin</a:t>
            </a:r>
          </a:p>
        </p:txBody>
      </p:sp>
      <p:sp>
        <p:nvSpPr>
          <p:cNvPr id="45" name="subsequent button">
            <a:extLst>
              <a:ext uri="{FF2B5EF4-FFF2-40B4-BE49-F238E27FC236}">
                <a16:creationId xmlns:a16="http://schemas.microsoft.com/office/drawing/2014/main" id="{1945FAE9-9558-4227-B1B4-E32691209A83}"/>
              </a:ext>
            </a:extLst>
          </p:cNvPr>
          <p:cNvSpPr txBox="1"/>
          <p:nvPr/>
        </p:nvSpPr>
        <p:spPr>
          <a:xfrm>
            <a:off x="4024702" y="4675574"/>
            <a:ext cx="6372820" cy="442674"/>
          </a:xfrm>
          <a:prstGeom prst="roundRect">
            <a:avLst/>
          </a:prstGeom>
          <a:ln w="38100">
            <a:solidFill>
              <a:schemeClr val="bg2">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ysClr val="windowText" lastClr="000000"/>
                </a:solidFill>
              </a:rPr>
              <a:t>Subsequent testing?</a:t>
            </a:r>
            <a:endParaRPr lang="en-US" sz="2000" b="1" dirty="0">
              <a:solidFill>
                <a:sysClr val="windowText" lastClr="000000"/>
              </a:solidFill>
            </a:endParaRPr>
          </a:p>
        </p:txBody>
      </p:sp>
      <p:pic>
        <p:nvPicPr>
          <p:cNvPr id="46" name="Graphic 45" descr="Cursor with solid fill">
            <a:extLst>
              <a:ext uri="{FF2B5EF4-FFF2-40B4-BE49-F238E27FC236}">
                <a16:creationId xmlns:a16="http://schemas.microsoft.com/office/drawing/2014/main" id="{A64D1E88-7482-4FE3-BB91-412C438EA6B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38213" y="4990981"/>
            <a:ext cx="301752" cy="301752"/>
          </a:xfrm>
          <a:prstGeom prst="rect">
            <a:avLst/>
          </a:prstGeom>
        </p:spPr>
      </p:pic>
      <p:cxnSp>
        <p:nvCxnSpPr>
          <p:cNvPr id="6" name="Straight Arrow Connector 5">
            <a:extLst>
              <a:ext uri="{FF2B5EF4-FFF2-40B4-BE49-F238E27FC236}">
                <a16:creationId xmlns:a16="http://schemas.microsoft.com/office/drawing/2014/main" id="{72333D9E-462F-4813-ADD0-9649D515C243}"/>
              </a:ext>
            </a:extLst>
          </p:cNvPr>
          <p:cNvCxnSpPr>
            <a:cxnSpLocks/>
          </p:cNvCxnSpPr>
          <p:nvPr/>
        </p:nvCxnSpPr>
        <p:spPr>
          <a:xfrm>
            <a:off x="5606374" y="1905042"/>
            <a:ext cx="0" cy="792131"/>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18830CBC-74D4-498C-B19A-9A363055711E}"/>
              </a:ext>
            </a:extLst>
          </p:cNvPr>
          <p:cNvCxnSpPr>
            <a:cxnSpLocks/>
          </p:cNvCxnSpPr>
          <p:nvPr/>
        </p:nvCxnSpPr>
        <p:spPr>
          <a:xfrm flipH="1">
            <a:off x="8773886" y="2233450"/>
            <a:ext cx="1602" cy="477093"/>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32" name="Question 2">
            <a:hlinkClick r:id="rId6" action="ppaction://hlinksldjump"/>
            <a:extLst>
              <a:ext uri="{FF2B5EF4-FFF2-40B4-BE49-F238E27FC236}">
                <a16:creationId xmlns:a16="http://schemas.microsoft.com/office/drawing/2014/main" id="{DCE206DC-F1DE-4D8A-8154-D6D51BA28703}"/>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33" name="Graphic 32" descr="Cursor with solid fill">
            <a:extLst>
              <a:ext uri="{FF2B5EF4-FFF2-40B4-BE49-F238E27FC236}">
                <a16:creationId xmlns:a16="http://schemas.microsoft.com/office/drawing/2014/main" id="{0EE8292D-E663-433D-A6D6-EC6B59E3439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452702"/>
            <a:ext cx="301752" cy="301752"/>
          </a:xfrm>
          <a:prstGeom prst="rect">
            <a:avLst/>
          </a:prstGeom>
        </p:spPr>
      </p:pic>
      <p:sp>
        <p:nvSpPr>
          <p:cNvPr id="34" name="Question 2">
            <a:hlinkClick r:id="rId7" action="ppaction://hlinksldjump"/>
            <a:extLst>
              <a:ext uri="{FF2B5EF4-FFF2-40B4-BE49-F238E27FC236}">
                <a16:creationId xmlns:a16="http://schemas.microsoft.com/office/drawing/2014/main" id="{BD984084-75A4-44EF-9434-F181B4786401}"/>
              </a:ext>
            </a:extLst>
          </p:cNvPr>
          <p:cNvSpPr txBox="1"/>
          <p:nvPr/>
        </p:nvSpPr>
        <p:spPr>
          <a:xfrm>
            <a:off x="183859" y="1324029"/>
            <a:ext cx="2147884"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Diagnostic Criteria</a:t>
            </a:r>
          </a:p>
        </p:txBody>
      </p:sp>
      <p:sp>
        <p:nvSpPr>
          <p:cNvPr id="60" name="Question 2">
            <a:hlinkClick r:id="rId8" action="ppaction://hlinksldjump"/>
            <a:extLst>
              <a:ext uri="{FF2B5EF4-FFF2-40B4-BE49-F238E27FC236}">
                <a16:creationId xmlns:a16="http://schemas.microsoft.com/office/drawing/2014/main" id="{E88824C0-6EBC-455E-840E-5CBC50552531}"/>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61" name="Graphic 60" descr="Cursor with solid fill">
            <a:extLst>
              <a:ext uri="{FF2B5EF4-FFF2-40B4-BE49-F238E27FC236}">
                <a16:creationId xmlns:a16="http://schemas.microsoft.com/office/drawing/2014/main" id="{FD3E3592-C08E-4A6F-8C14-27CB6C22CB0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1022277"/>
            <a:ext cx="301752" cy="301752"/>
          </a:xfrm>
          <a:prstGeom prst="rect">
            <a:avLst/>
          </a:prstGeom>
        </p:spPr>
      </p:pic>
      <p:sp>
        <p:nvSpPr>
          <p:cNvPr id="62" name="Question 2">
            <a:hlinkClick r:id="rId9" action="ppaction://hlinksldjump"/>
            <a:extLst>
              <a:ext uri="{FF2B5EF4-FFF2-40B4-BE49-F238E27FC236}">
                <a16:creationId xmlns:a16="http://schemas.microsoft.com/office/drawing/2014/main" id="{4D298E84-B5F7-4E99-9655-B6AAB199E88F}"/>
              </a:ext>
            </a:extLst>
          </p:cNvPr>
          <p:cNvSpPr txBox="1"/>
          <p:nvPr/>
        </p:nvSpPr>
        <p:spPr>
          <a:xfrm>
            <a:off x="464646" y="1887632"/>
            <a:ext cx="1867097"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Secondary eval</a:t>
            </a:r>
          </a:p>
        </p:txBody>
      </p:sp>
      <p:cxnSp>
        <p:nvCxnSpPr>
          <p:cNvPr id="63" name="Connector: Elbow 62">
            <a:extLst>
              <a:ext uri="{FF2B5EF4-FFF2-40B4-BE49-F238E27FC236}">
                <a16:creationId xmlns:a16="http://schemas.microsoft.com/office/drawing/2014/main" id="{D9D721D5-9859-41A0-B67A-85400F3D494F}"/>
              </a:ext>
            </a:extLst>
          </p:cNvPr>
          <p:cNvCxnSpPr>
            <a:cxnSpLocks/>
            <a:endCxn id="62" idx="1"/>
          </p:cNvCxnSpPr>
          <p:nvPr/>
        </p:nvCxnSpPr>
        <p:spPr>
          <a:xfrm rot="16200000" flipH="1">
            <a:off x="199822" y="1827120"/>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pic>
        <p:nvPicPr>
          <p:cNvPr id="65" name="Graphic 64" descr="Cursor with solid fill">
            <a:extLst>
              <a:ext uri="{FF2B5EF4-FFF2-40B4-BE49-F238E27FC236}">
                <a16:creationId xmlns:a16="http://schemas.microsoft.com/office/drawing/2014/main" id="{1F77C592-499B-4BBB-BF4B-471CF3775DC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8082" y="1594006"/>
            <a:ext cx="301752" cy="301752"/>
          </a:xfrm>
          <a:prstGeom prst="rect">
            <a:avLst/>
          </a:prstGeom>
        </p:spPr>
      </p:pic>
      <p:sp>
        <p:nvSpPr>
          <p:cNvPr id="68" name="TextBox 67">
            <a:extLst>
              <a:ext uri="{FF2B5EF4-FFF2-40B4-BE49-F238E27FC236}">
                <a16:creationId xmlns:a16="http://schemas.microsoft.com/office/drawing/2014/main" id="{1CA58F14-FDE2-4044-AB15-7D8376E72677}"/>
              </a:ext>
            </a:extLst>
          </p:cNvPr>
          <p:cNvSpPr txBox="1"/>
          <p:nvPr/>
        </p:nvSpPr>
        <p:spPr>
          <a:xfrm>
            <a:off x="5965411" y="3892252"/>
            <a:ext cx="2576718" cy="400110"/>
          </a:xfrm>
          <a:prstGeom prst="rect">
            <a:avLst/>
          </a:prstGeom>
          <a:noFill/>
        </p:spPr>
        <p:txBody>
          <a:bodyPr wrap="square">
            <a:spAutoFit/>
          </a:bodyPr>
          <a:lstStyle/>
          <a:p>
            <a:pPr algn="ctr"/>
            <a:r>
              <a:rPr lang="en-US" sz="2000" dirty="0"/>
              <a:t>Testosterone (men)</a:t>
            </a:r>
          </a:p>
        </p:txBody>
      </p:sp>
      <p:sp>
        <p:nvSpPr>
          <p:cNvPr id="69" name="TextBox 68">
            <a:extLst>
              <a:ext uri="{FF2B5EF4-FFF2-40B4-BE49-F238E27FC236}">
                <a16:creationId xmlns:a16="http://schemas.microsoft.com/office/drawing/2014/main" id="{922228E0-3A28-49FC-B8D4-19B8D9AC68DD}"/>
              </a:ext>
            </a:extLst>
          </p:cNvPr>
          <p:cNvSpPr txBox="1"/>
          <p:nvPr/>
        </p:nvSpPr>
        <p:spPr>
          <a:xfrm>
            <a:off x="8276499" y="5531560"/>
            <a:ext cx="1793549" cy="1015663"/>
          </a:xfrm>
          <a:prstGeom prst="rect">
            <a:avLst/>
          </a:prstGeom>
          <a:noFill/>
        </p:spPr>
        <p:txBody>
          <a:bodyPr wrap="square">
            <a:spAutoFit/>
          </a:bodyPr>
          <a:lstStyle/>
          <a:p>
            <a:pPr algn="ctr"/>
            <a:r>
              <a:rPr lang="en-US" sz="2000" dirty="0"/>
              <a:t>Celiac panel</a:t>
            </a:r>
          </a:p>
          <a:p>
            <a:pPr algn="ctr"/>
            <a:r>
              <a:rPr lang="en-US" sz="2000" dirty="0"/>
              <a:t>ESR, Ferritin</a:t>
            </a:r>
          </a:p>
          <a:p>
            <a:pPr algn="ctr"/>
            <a:r>
              <a:rPr lang="en-US" sz="2000" dirty="0"/>
              <a:t>SPEP/UPEP </a:t>
            </a:r>
          </a:p>
        </p:txBody>
      </p:sp>
      <p:sp>
        <p:nvSpPr>
          <p:cNvPr id="70" name="TextBox 69">
            <a:extLst>
              <a:ext uri="{FF2B5EF4-FFF2-40B4-BE49-F238E27FC236}">
                <a16:creationId xmlns:a16="http://schemas.microsoft.com/office/drawing/2014/main" id="{8469F3CB-CB13-458C-93F7-58F92F12016F}"/>
              </a:ext>
            </a:extLst>
          </p:cNvPr>
          <p:cNvSpPr txBox="1"/>
          <p:nvPr/>
        </p:nvSpPr>
        <p:spPr>
          <a:xfrm>
            <a:off x="4460797" y="5549530"/>
            <a:ext cx="1793549" cy="1015663"/>
          </a:xfrm>
          <a:prstGeom prst="rect">
            <a:avLst/>
          </a:prstGeom>
          <a:noFill/>
        </p:spPr>
        <p:txBody>
          <a:bodyPr wrap="square">
            <a:spAutoFit/>
          </a:bodyPr>
          <a:lstStyle/>
          <a:p>
            <a:pPr algn="ctr"/>
            <a:r>
              <a:rPr lang="en-US" sz="2000" dirty="0"/>
              <a:t>FSH/LH</a:t>
            </a:r>
          </a:p>
          <a:p>
            <a:pPr algn="ctr"/>
            <a:r>
              <a:rPr lang="en-US" sz="2000" dirty="0"/>
              <a:t>Estradiol</a:t>
            </a:r>
          </a:p>
          <a:p>
            <a:pPr algn="ctr"/>
            <a:r>
              <a:rPr lang="en-US" sz="2000" dirty="0"/>
              <a:t>women)</a:t>
            </a:r>
          </a:p>
        </p:txBody>
      </p:sp>
      <p:sp>
        <p:nvSpPr>
          <p:cNvPr id="16" name="TextBox 15">
            <a:extLst>
              <a:ext uri="{FF2B5EF4-FFF2-40B4-BE49-F238E27FC236}">
                <a16:creationId xmlns:a16="http://schemas.microsoft.com/office/drawing/2014/main" id="{B4262D1C-3CF5-4272-8ABA-442899EFBD49}"/>
              </a:ext>
            </a:extLst>
          </p:cNvPr>
          <p:cNvSpPr txBox="1"/>
          <p:nvPr/>
        </p:nvSpPr>
        <p:spPr>
          <a:xfrm>
            <a:off x="4158343" y="5180198"/>
            <a:ext cx="6428790" cy="369332"/>
          </a:xfrm>
          <a:prstGeom prst="rect">
            <a:avLst/>
          </a:prstGeom>
          <a:noFill/>
        </p:spPr>
        <p:txBody>
          <a:bodyPr wrap="square" rtlCol="0">
            <a:spAutoFit/>
          </a:bodyPr>
          <a:lstStyle/>
          <a:p>
            <a:pPr algn="ctr"/>
            <a:r>
              <a:rPr lang="en-US" dirty="0"/>
              <a:t>Dictated by initial labs and/or clinical evaluation</a:t>
            </a:r>
          </a:p>
        </p:txBody>
      </p:sp>
      <p:cxnSp>
        <p:nvCxnSpPr>
          <p:cNvPr id="71" name="Straight Arrow Connector 70">
            <a:extLst>
              <a:ext uri="{FF2B5EF4-FFF2-40B4-BE49-F238E27FC236}">
                <a16:creationId xmlns:a16="http://schemas.microsoft.com/office/drawing/2014/main" id="{C8DA0A33-33FE-4E91-A724-3C82DCD5B8EF}"/>
              </a:ext>
            </a:extLst>
          </p:cNvPr>
          <p:cNvCxnSpPr>
            <a:cxnSpLocks/>
          </p:cNvCxnSpPr>
          <p:nvPr/>
        </p:nvCxnSpPr>
        <p:spPr>
          <a:xfrm>
            <a:off x="8702358" y="4295605"/>
            <a:ext cx="0" cy="288631"/>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DC39AC32-5807-4611-BA8F-3E0AE169FD63}"/>
              </a:ext>
            </a:extLst>
          </p:cNvPr>
          <p:cNvCxnSpPr>
            <a:cxnSpLocks/>
          </p:cNvCxnSpPr>
          <p:nvPr/>
        </p:nvCxnSpPr>
        <p:spPr>
          <a:xfrm>
            <a:off x="5583900" y="4276634"/>
            <a:ext cx="0" cy="288631"/>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74" name="women">
            <a:extLst>
              <a:ext uri="{FF2B5EF4-FFF2-40B4-BE49-F238E27FC236}">
                <a16:creationId xmlns:a16="http://schemas.microsoft.com/office/drawing/2014/main" id="{22FD86C9-7DEE-42C2-A9C3-B091DCF00694}"/>
              </a:ext>
            </a:extLst>
          </p:cNvPr>
          <p:cNvSpPr txBox="1"/>
          <p:nvPr/>
        </p:nvSpPr>
        <p:spPr>
          <a:xfrm>
            <a:off x="4657796" y="754180"/>
            <a:ext cx="2002682" cy="442674"/>
          </a:xfrm>
          <a:prstGeom prst="roundRect">
            <a:avLst/>
          </a:prstGeom>
          <a:solidFill>
            <a:schemeClr val="accent4"/>
          </a:solidFill>
          <a:ln w="38100">
            <a:solidFill>
              <a:schemeClr val="accent4"/>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chemeClr val="bg1"/>
                </a:solidFill>
              </a:rPr>
              <a:t>Women</a:t>
            </a:r>
            <a:endParaRPr lang="en-US" sz="2000" b="1" dirty="0">
              <a:solidFill>
                <a:schemeClr val="bg1"/>
              </a:solidFill>
            </a:endParaRPr>
          </a:p>
        </p:txBody>
      </p:sp>
      <p:sp>
        <p:nvSpPr>
          <p:cNvPr id="75" name="Men">
            <a:extLst>
              <a:ext uri="{FF2B5EF4-FFF2-40B4-BE49-F238E27FC236}">
                <a16:creationId xmlns:a16="http://schemas.microsoft.com/office/drawing/2014/main" id="{1F5F36F6-A1FC-4A54-87D5-4EAFEBBC4F10}"/>
              </a:ext>
            </a:extLst>
          </p:cNvPr>
          <p:cNvSpPr txBox="1"/>
          <p:nvPr/>
        </p:nvSpPr>
        <p:spPr>
          <a:xfrm>
            <a:off x="7744353" y="753865"/>
            <a:ext cx="2002682" cy="442674"/>
          </a:xfrm>
          <a:prstGeom prst="roundRect">
            <a:avLst/>
          </a:prstGeom>
          <a:solidFill>
            <a:schemeClr val="accent1"/>
          </a:solidFill>
          <a:ln w="38100">
            <a:solidFill>
              <a:schemeClr val="accent1"/>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chemeClr val="bg1"/>
                </a:solidFill>
              </a:rPr>
              <a:t>Men</a:t>
            </a:r>
            <a:endParaRPr lang="en-US" sz="2000" b="1" dirty="0">
              <a:solidFill>
                <a:schemeClr val="bg1"/>
              </a:solidFill>
            </a:endParaRPr>
          </a:p>
        </p:txBody>
      </p:sp>
      <p:sp>
        <p:nvSpPr>
          <p:cNvPr id="76" name="initial button">
            <a:extLst>
              <a:ext uri="{FF2B5EF4-FFF2-40B4-BE49-F238E27FC236}">
                <a16:creationId xmlns:a16="http://schemas.microsoft.com/office/drawing/2014/main" id="{F149E422-12AD-4638-B620-BC1C27E49FB9}"/>
              </a:ext>
            </a:extLst>
          </p:cNvPr>
          <p:cNvSpPr txBox="1"/>
          <p:nvPr/>
        </p:nvSpPr>
        <p:spPr>
          <a:xfrm>
            <a:off x="4017519" y="2767013"/>
            <a:ext cx="6372819" cy="442674"/>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chemeClr val="bg1"/>
                </a:solidFill>
              </a:rPr>
              <a:t>Initial evaluation</a:t>
            </a:r>
            <a:endParaRPr lang="en-US" sz="2000" b="1" dirty="0">
              <a:solidFill>
                <a:schemeClr val="bg1"/>
              </a:solidFill>
            </a:endParaRPr>
          </a:p>
        </p:txBody>
      </p:sp>
      <p:sp>
        <p:nvSpPr>
          <p:cNvPr id="77" name="subsequent button">
            <a:extLst>
              <a:ext uri="{FF2B5EF4-FFF2-40B4-BE49-F238E27FC236}">
                <a16:creationId xmlns:a16="http://schemas.microsoft.com/office/drawing/2014/main" id="{070BF29E-A948-4468-8B99-E2B54BB5C47F}"/>
              </a:ext>
            </a:extLst>
          </p:cNvPr>
          <p:cNvSpPr txBox="1"/>
          <p:nvPr/>
        </p:nvSpPr>
        <p:spPr>
          <a:xfrm>
            <a:off x="4044466" y="4691812"/>
            <a:ext cx="6372820" cy="442674"/>
          </a:xfrm>
          <a:prstGeom prst="roundRect">
            <a:avLst/>
          </a:prstGeom>
          <a:solidFill>
            <a:schemeClr val="bg2">
              <a:lumMod val="75000"/>
            </a:schemeClr>
          </a:solidFill>
          <a:ln w="38100">
            <a:solidFill>
              <a:schemeClr val="bg2">
                <a:lumMod val="75000"/>
              </a:schemeClr>
            </a:solidFill>
          </a:ln>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chemeClr val="bg1"/>
                </a:solidFill>
              </a:rPr>
              <a:t>Subsequent testing</a:t>
            </a:r>
            <a:endParaRPr lang="en-US" sz="2000" b="1" dirty="0">
              <a:solidFill>
                <a:schemeClr val="bg1"/>
              </a:solidFill>
            </a:endParaRPr>
          </a:p>
        </p:txBody>
      </p:sp>
      <p:sp>
        <p:nvSpPr>
          <p:cNvPr id="78" name="Question 2">
            <a:hlinkClick r:id="rId10" action="ppaction://hlinksldjump"/>
            <a:extLst>
              <a:ext uri="{FF2B5EF4-FFF2-40B4-BE49-F238E27FC236}">
                <a16:creationId xmlns:a16="http://schemas.microsoft.com/office/drawing/2014/main" id="{3C36E9B8-B892-484B-8BF6-0FADC0922D49}"/>
              </a:ext>
            </a:extLst>
          </p:cNvPr>
          <p:cNvSpPr txBox="1"/>
          <p:nvPr/>
        </p:nvSpPr>
        <p:spPr>
          <a:xfrm>
            <a:off x="183859" y="250203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Treatment</a:t>
            </a:r>
          </a:p>
        </p:txBody>
      </p:sp>
      <p:pic>
        <p:nvPicPr>
          <p:cNvPr id="79" name="Graphic 78" descr="Cursor with solid fill">
            <a:extLst>
              <a:ext uri="{FF2B5EF4-FFF2-40B4-BE49-F238E27FC236}">
                <a16:creationId xmlns:a16="http://schemas.microsoft.com/office/drawing/2014/main" id="{C5222DF5-8774-4688-B444-9104A734F82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2753335"/>
            <a:ext cx="301752" cy="301752"/>
          </a:xfrm>
          <a:prstGeom prst="rect">
            <a:avLst/>
          </a:prstGeom>
        </p:spPr>
      </p:pic>
      <p:sp>
        <p:nvSpPr>
          <p:cNvPr id="43" name="Cases">
            <a:hlinkClick r:id="rId11" action="ppaction://hlinksldjump"/>
            <a:extLst>
              <a:ext uri="{FF2B5EF4-FFF2-40B4-BE49-F238E27FC236}">
                <a16:creationId xmlns:a16="http://schemas.microsoft.com/office/drawing/2014/main" id="{B8421E09-66D4-4B24-8312-584298612341}"/>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47" name="Graphic 46" descr="Cursor with solid fill">
            <a:extLst>
              <a:ext uri="{FF2B5EF4-FFF2-40B4-BE49-F238E27FC236}">
                <a16:creationId xmlns:a16="http://schemas.microsoft.com/office/drawing/2014/main" id="{5FD4E046-B00C-40A5-BAD9-7EA491EC5DEA}"/>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72441" y="3329280"/>
            <a:ext cx="301752" cy="301752"/>
          </a:xfrm>
          <a:prstGeom prst="rect">
            <a:avLst/>
          </a:prstGeom>
        </p:spPr>
      </p:pic>
    </p:spTree>
    <p:extLst>
      <p:ext uri="{BB962C8B-B14F-4D97-AF65-F5344CB8AC3E}">
        <p14:creationId xmlns:p14="http://schemas.microsoft.com/office/powerpoint/2010/main" val="1024154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21" restart="whenNotActive" fill="hold" evtFilter="cancelBubble" nodeType="interactiveSeq">
                <p:stCondLst>
                  <p:cond evt="onClick" delay="0">
                    <p:tgtEl>
                      <p:spTgt spid="37"/>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8"/>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childTnLst>
                                </p:cTn>
                              </p:par>
                              <p:par>
                                <p:cTn id="30" presetID="1" presetClass="exit"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38" restart="whenNotActive" fill="hold" evtFilter="cancelBubble" nodeType="interactiveSeq">
                <p:stCondLst>
                  <p:cond evt="onClick" delay="0">
                    <p:tgtEl>
                      <p:spTgt spid="4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42"/>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9" restart="whenNotActive" fill="hold" evtFilter="cancelBubble" nodeType="interactiveSeq">
                <p:stCondLst>
                  <p:cond evt="onClick" delay="0">
                    <p:tgtEl>
                      <p:spTgt spid="45"/>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withEffect">
                                  <p:stCondLst>
                                    <p:cond delay="0"/>
                                  </p:stCondLst>
                                  <p:childTnLst>
                                    <p:set>
                                      <p:cBhvr>
                                        <p:cTn id="63" dur="1" fill="hold">
                                          <p:stCondLst>
                                            <p:cond delay="0"/>
                                          </p:stCondLst>
                                        </p:cTn>
                                        <p:tgtEl>
                                          <p:spTgt spid="77"/>
                                        </p:tgtEl>
                                        <p:attrNameLst>
                                          <p:attrName>style.visibility</p:attrName>
                                        </p:attrNameLst>
                                      </p:cBhvr>
                                      <p:to>
                                        <p:strVal val="visible"/>
                                      </p:to>
                                    </p:set>
                                  </p:childTnLst>
                                </p:cTn>
                              </p:par>
                              <p:par>
                                <p:cTn id="64" presetID="1" presetClass="exit" presetSubtype="0" fill="hold" grpId="1" nodeType="withEffect">
                                  <p:stCondLst>
                                    <p:cond delay="0"/>
                                  </p:stCondLst>
                                  <p:childTnLst>
                                    <p:set>
                                      <p:cBhvr>
                                        <p:cTn id="65" dur="1" fill="hold">
                                          <p:stCondLst>
                                            <p:cond delay="0"/>
                                          </p:stCondLst>
                                        </p:cTn>
                                        <p:tgtEl>
                                          <p:spTgt spid="45"/>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27" grpId="0"/>
      <p:bldP spid="31" grpId="0" animBg="1"/>
      <p:bldP spid="37" grpId="0" animBg="1"/>
      <p:bldP spid="39" grpId="0"/>
      <p:bldP spid="40" grpId="0"/>
      <p:bldP spid="41" grpId="0" animBg="1"/>
      <p:bldP spid="41" grpId="1" animBg="1"/>
      <p:bldP spid="41" grpId="2" animBg="1"/>
      <p:bldP spid="44" grpId="0"/>
      <p:bldP spid="45" grpId="0" animBg="1"/>
      <p:bldP spid="45" grpId="1" animBg="1"/>
      <p:bldP spid="68" grpId="0"/>
      <p:bldP spid="69" grpId="0"/>
      <p:bldP spid="70" grpId="0"/>
      <p:bldP spid="16" grpId="0"/>
      <p:bldP spid="74" grpId="0" animBg="1"/>
      <p:bldP spid="75" grpId="0" animBg="1"/>
      <p:bldP spid="76" grpId="0" animBg="1"/>
      <p:bldP spid="77" grpId="0" animBg="1"/>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rimary interventions button">
            <a:hlinkClick r:id="rId2" action="ppaction://hlinksldjump"/>
            <a:extLst>
              <a:ext uri="{FF2B5EF4-FFF2-40B4-BE49-F238E27FC236}">
                <a16:creationId xmlns:a16="http://schemas.microsoft.com/office/drawing/2014/main" id="{9DC86A6D-A038-4530-B731-0C1DE3678218}"/>
              </a:ext>
            </a:extLst>
          </p:cNvPr>
          <p:cNvSpPr txBox="1"/>
          <p:nvPr/>
        </p:nvSpPr>
        <p:spPr>
          <a:xfrm>
            <a:off x="3567107" y="310507"/>
            <a:ext cx="2755543" cy="562379"/>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Primary Interventions</a:t>
            </a:r>
          </a:p>
        </p:txBody>
      </p:sp>
      <p:pic>
        <p:nvPicPr>
          <p:cNvPr id="134" name="Graphic 133" descr="Cursor with solid fill">
            <a:extLst>
              <a:ext uri="{FF2B5EF4-FFF2-40B4-BE49-F238E27FC236}">
                <a16:creationId xmlns:a16="http://schemas.microsoft.com/office/drawing/2014/main" id="{BCE9A9C8-9402-4BFF-8E8E-F9C0B15555B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71774" y="722815"/>
            <a:ext cx="301752" cy="301752"/>
          </a:xfrm>
          <a:prstGeom prst="rect">
            <a:avLst/>
          </a:prstGeom>
        </p:spPr>
      </p:pic>
      <p:sp>
        <p:nvSpPr>
          <p:cNvPr id="139" name="Question 2">
            <a:hlinkClick r:id="rId5" action="ppaction://hlinksldjump"/>
            <a:extLst>
              <a:ext uri="{FF2B5EF4-FFF2-40B4-BE49-F238E27FC236}">
                <a16:creationId xmlns:a16="http://schemas.microsoft.com/office/drawing/2014/main" id="{F3AB0221-34B8-401B-BA55-4F59886A3594}"/>
              </a:ext>
            </a:extLst>
          </p:cNvPr>
          <p:cNvSpPr txBox="1"/>
          <p:nvPr/>
        </p:nvSpPr>
        <p:spPr>
          <a:xfrm>
            <a:off x="7507791" y="310508"/>
            <a:ext cx="2755543" cy="562378"/>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en-US" sz="2000" dirty="0">
                <a:solidFill>
                  <a:sysClr val="windowText" lastClr="000000"/>
                </a:solidFill>
              </a:rPr>
              <a:t>Targeted Therapies</a:t>
            </a:r>
          </a:p>
        </p:txBody>
      </p:sp>
      <p:pic>
        <p:nvPicPr>
          <p:cNvPr id="140" name="Graphic 139" descr="Cursor with solid fill">
            <a:extLst>
              <a:ext uri="{FF2B5EF4-FFF2-40B4-BE49-F238E27FC236}">
                <a16:creationId xmlns:a16="http://schemas.microsoft.com/office/drawing/2014/main" id="{C0CB25A8-48D0-43F8-BC17-8A708A86B51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12458" y="705314"/>
            <a:ext cx="301752" cy="301752"/>
          </a:xfrm>
          <a:prstGeom prst="rect">
            <a:avLst/>
          </a:prstGeom>
        </p:spPr>
      </p:pic>
      <p:sp>
        <p:nvSpPr>
          <p:cNvPr id="33" name="Question 2">
            <a:hlinkClick r:id="rId6" action="ppaction://hlinksldjump"/>
            <a:extLst>
              <a:ext uri="{FF2B5EF4-FFF2-40B4-BE49-F238E27FC236}">
                <a16:creationId xmlns:a16="http://schemas.microsoft.com/office/drawing/2014/main" id="{4CEDC76A-900C-42DB-AD6E-EED9A235317C}"/>
              </a:ext>
            </a:extLst>
          </p:cNvPr>
          <p:cNvSpPr txBox="1"/>
          <p:nvPr/>
        </p:nvSpPr>
        <p:spPr>
          <a:xfrm>
            <a:off x="183859" y="200105"/>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Burden of disease </a:t>
            </a:r>
          </a:p>
        </p:txBody>
      </p:sp>
      <p:pic>
        <p:nvPicPr>
          <p:cNvPr id="34" name="Graphic 33" descr="Cursor with solid fill">
            <a:extLst>
              <a:ext uri="{FF2B5EF4-FFF2-40B4-BE49-F238E27FC236}">
                <a16:creationId xmlns:a16="http://schemas.microsoft.com/office/drawing/2014/main" id="{0ADF1F3C-619D-4D0E-BF58-546611F67A9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452702"/>
            <a:ext cx="301752" cy="301752"/>
          </a:xfrm>
          <a:prstGeom prst="rect">
            <a:avLst/>
          </a:prstGeom>
        </p:spPr>
      </p:pic>
      <p:sp>
        <p:nvSpPr>
          <p:cNvPr id="35" name="Question 2">
            <a:hlinkClick r:id="rId7" action="ppaction://hlinksldjump"/>
            <a:extLst>
              <a:ext uri="{FF2B5EF4-FFF2-40B4-BE49-F238E27FC236}">
                <a16:creationId xmlns:a16="http://schemas.microsoft.com/office/drawing/2014/main" id="{0A8ADAE2-9D19-48AF-83CF-A24D757F1A67}"/>
              </a:ext>
            </a:extLst>
          </p:cNvPr>
          <p:cNvSpPr txBox="1"/>
          <p:nvPr/>
        </p:nvSpPr>
        <p:spPr>
          <a:xfrm>
            <a:off x="183859" y="1324029"/>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Diagnostic Criteria</a:t>
            </a:r>
          </a:p>
        </p:txBody>
      </p:sp>
      <p:pic>
        <p:nvPicPr>
          <p:cNvPr id="36" name="Graphic 35" descr="Cursor with solid fill">
            <a:extLst>
              <a:ext uri="{FF2B5EF4-FFF2-40B4-BE49-F238E27FC236}">
                <a16:creationId xmlns:a16="http://schemas.microsoft.com/office/drawing/2014/main" id="{341E60B6-300B-409F-B022-15CB9A33F3E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1569162"/>
            <a:ext cx="301752" cy="301752"/>
          </a:xfrm>
          <a:prstGeom prst="rect">
            <a:avLst/>
          </a:prstGeom>
        </p:spPr>
      </p:pic>
      <p:sp>
        <p:nvSpPr>
          <p:cNvPr id="37" name="Question 2">
            <a:hlinkClick r:id="rId8" action="ppaction://hlinksldjump"/>
            <a:extLst>
              <a:ext uri="{FF2B5EF4-FFF2-40B4-BE49-F238E27FC236}">
                <a16:creationId xmlns:a16="http://schemas.microsoft.com/office/drawing/2014/main" id="{01B87F0D-E432-4D84-85DB-A4ECF3B3D988}"/>
              </a:ext>
            </a:extLst>
          </p:cNvPr>
          <p:cNvSpPr txBox="1"/>
          <p:nvPr/>
        </p:nvSpPr>
        <p:spPr>
          <a:xfrm>
            <a:off x="183859" y="1901291"/>
            <a:ext cx="2147884" cy="408623"/>
          </a:xfrm>
          <a:prstGeom prst="roundRect">
            <a:avLst/>
          </a:prstGeom>
          <a:solidFill>
            <a:schemeClr val="tx1"/>
          </a:solidFill>
          <a:ln w="38100"/>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bg1"/>
                </a:solidFill>
              </a:rPr>
              <a:t>Treatment</a:t>
            </a:r>
          </a:p>
        </p:txBody>
      </p:sp>
      <p:sp>
        <p:nvSpPr>
          <p:cNvPr id="40" name="Question 2">
            <a:hlinkClick r:id="rId9" action="ppaction://hlinksldjump"/>
            <a:extLst>
              <a:ext uri="{FF2B5EF4-FFF2-40B4-BE49-F238E27FC236}">
                <a16:creationId xmlns:a16="http://schemas.microsoft.com/office/drawing/2014/main" id="{248F628F-CCAD-4A5D-8632-B63ECDF10681}"/>
              </a:ext>
            </a:extLst>
          </p:cNvPr>
          <p:cNvSpPr txBox="1"/>
          <p:nvPr/>
        </p:nvSpPr>
        <p:spPr>
          <a:xfrm>
            <a:off x="183859" y="762067"/>
            <a:ext cx="2147884" cy="408623"/>
          </a:xfrm>
          <a:prstGeom prst="roundRect">
            <a:avLst/>
          </a:prstGeom>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Screening</a:t>
            </a:r>
          </a:p>
        </p:txBody>
      </p:sp>
      <p:pic>
        <p:nvPicPr>
          <p:cNvPr id="41" name="Graphic 40" descr="Cursor with solid fill">
            <a:extLst>
              <a:ext uri="{FF2B5EF4-FFF2-40B4-BE49-F238E27FC236}">
                <a16:creationId xmlns:a16="http://schemas.microsoft.com/office/drawing/2014/main" id="{0214538D-FDDC-4199-AA82-773718CACD5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1022277"/>
            <a:ext cx="301752" cy="301752"/>
          </a:xfrm>
          <a:prstGeom prst="rect">
            <a:avLst/>
          </a:prstGeom>
        </p:spPr>
      </p:pic>
      <p:cxnSp>
        <p:nvCxnSpPr>
          <p:cNvPr id="43" name="Connector: Elbow 42">
            <a:extLst>
              <a:ext uri="{FF2B5EF4-FFF2-40B4-BE49-F238E27FC236}">
                <a16:creationId xmlns:a16="http://schemas.microsoft.com/office/drawing/2014/main" id="{A1F34CA5-175D-47F5-A536-D445A070ED36}"/>
              </a:ext>
            </a:extLst>
          </p:cNvPr>
          <p:cNvCxnSpPr>
            <a:cxnSpLocks/>
          </p:cNvCxnSpPr>
          <p:nvPr/>
        </p:nvCxnSpPr>
        <p:spPr>
          <a:xfrm rot="16200000" flipH="1">
            <a:off x="199822" y="2401234"/>
            <a:ext cx="359292" cy="170356"/>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7" name="Question 2">
            <a:hlinkClick r:id="rId10" action="ppaction://hlinksldjump"/>
            <a:extLst>
              <a:ext uri="{FF2B5EF4-FFF2-40B4-BE49-F238E27FC236}">
                <a16:creationId xmlns:a16="http://schemas.microsoft.com/office/drawing/2014/main" id="{A06FA622-7AD1-4355-8795-F4190CE9AA6A}"/>
              </a:ext>
            </a:extLst>
          </p:cNvPr>
          <p:cNvSpPr txBox="1"/>
          <p:nvPr/>
        </p:nvSpPr>
        <p:spPr>
          <a:xfrm>
            <a:off x="464646" y="2461746"/>
            <a:ext cx="1867097"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chemeClr val="tx1"/>
                </a:solidFill>
              </a:rPr>
              <a:t>Algorithm</a:t>
            </a:r>
          </a:p>
        </p:txBody>
      </p:sp>
      <p:sp>
        <p:nvSpPr>
          <p:cNvPr id="18" name="Cases">
            <a:hlinkClick r:id="rId11" action="ppaction://hlinksldjump"/>
            <a:extLst>
              <a:ext uri="{FF2B5EF4-FFF2-40B4-BE49-F238E27FC236}">
                <a16:creationId xmlns:a16="http://schemas.microsoft.com/office/drawing/2014/main" id="{0B14D6E9-9B95-4077-9846-85F8AF69737B}"/>
              </a:ext>
            </a:extLst>
          </p:cNvPr>
          <p:cNvSpPr txBox="1"/>
          <p:nvPr/>
        </p:nvSpPr>
        <p:spPr>
          <a:xfrm>
            <a:off x="183859" y="3071533"/>
            <a:ext cx="2135099" cy="408623"/>
          </a:xfrm>
          <a:prstGeom prst="roundRect">
            <a:avLst/>
          </a:prstGeom>
          <a:solidFill>
            <a:schemeClr val="bg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ysClr val="windowText" lastClr="000000"/>
                </a:solidFill>
              </a:rPr>
              <a:t>Cases</a:t>
            </a:r>
          </a:p>
        </p:txBody>
      </p:sp>
      <p:pic>
        <p:nvPicPr>
          <p:cNvPr id="39" name="Graphic 38" descr="Cursor with solid fill">
            <a:extLst>
              <a:ext uri="{FF2B5EF4-FFF2-40B4-BE49-F238E27FC236}">
                <a16:creationId xmlns:a16="http://schemas.microsoft.com/office/drawing/2014/main" id="{5D658CA9-2EDD-411F-B8E8-4E232AD7CFD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72441" y="3329280"/>
            <a:ext cx="301752" cy="301752"/>
          </a:xfrm>
          <a:prstGeom prst="rect">
            <a:avLst/>
          </a:prstGeom>
        </p:spPr>
      </p:pic>
    </p:spTree>
    <p:extLst>
      <p:ext uri="{BB962C8B-B14F-4D97-AF65-F5344CB8AC3E}">
        <p14:creationId xmlns:p14="http://schemas.microsoft.com/office/powerpoint/2010/main" val="560059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6076</TotalTime>
  <Words>2001</Words>
  <Application>Microsoft Office PowerPoint</Application>
  <PresentationFormat>Widescreen</PresentationFormat>
  <Paragraphs>482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vt:lpstr>
      <vt:lpstr>Segoe UI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saxonc</dc:creator>
  <cp:lastModifiedBy>Fainstad, Brandon</cp:lastModifiedBy>
  <cp:revision>46</cp:revision>
  <dcterms:created xsi:type="dcterms:W3CDTF">2021-09-15T22:59:09Z</dcterms:created>
  <dcterms:modified xsi:type="dcterms:W3CDTF">2022-09-06T18:47:13Z</dcterms:modified>
</cp:coreProperties>
</file>