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6.jpg" ContentType="image/png"/>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39" r:id="rId5"/>
    <p:sldId id="343" r:id="rId6"/>
    <p:sldId id="353" r:id="rId7"/>
    <p:sldId id="350" r:id="rId8"/>
    <p:sldId id="342" r:id="rId9"/>
    <p:sldId id="34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764977-4009-47ED-ACE4-883839027DA5}" v="431" dt="2021-12-22T22:49:53.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552" autoAdjust="0"/>
    <p:restoredTop sz="90829" autoAdjust="0"/>
  </p:normalViewPr>
  <p:slideViewPr>
    <p:cSldViewPr snapToGrid="0">
      <p:cViewPr varScale="1">
        <p:scale>
          <a:sx n="103" d="100"/>
          <a:sy n="103" d="100"/>
        </p:scale>
        <p:origin x="114" y="114"/>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AE054-5AB4-4EE1-901F-9C53F834C3A9}" type="datetimeFigureOut">
              <a:rPr lang="en-US" smtClean="0"/>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2007B-AA95-4A93-B849-8B8FE45E25C9}" type="slidenum">
              <a:rPr lang="en-US" smtClean="0"/>
              <a:t>‹#›</a:t>
            </a:fld>
            <a:endParaRPr lang="en-US"/>
          </a:p>
        </p:txBody>
      </p:sp>
    </p:spTree>
    <p:extLst>
      <p:ext uri="{BB962C8B-B14F-4D97-AF65-F5344CB8AC3E}">
        <p14:creationId xmlns:p14="http://schemas.microsoft.com/office/powerpoint/2010/main" val="40187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Image acquisition: </a:t>
            </a:r>
          </a:p>
          <a:p>
            <a:r>
              <a:rPr lang="en-US" sz="1100" dirty="0"/>
              <a:t>-With the transducer just lateral to the left sternal border at approximately the 3rd or 4th rib space, point the probe marker toward the patient’s right shoulder.</a:t>
            </a:r>
          </a:p>
          <a:p>
            <a:r>
              <a:rPr lang="en-US" sz="1100" dirty="0"/>
              <a:t>-A standard PLAX view, should have a near horizontal septum and deep pericardium.  The RV and base of the LV (but not the apex) and both aortic and mitral valves visible should all be visible.</a:t>
            </a:r>
          </a:p>
          <a:p>
            <a:r>
              <a:rPr lang="en-US" sz="1100" dirty="0"/>
              <a:t>-The RV will be seen anteriorly. </a:t>
            </a:r>
          </a:p>
          <a:p>
            <a:r>
              <a:rPr lang="en-US" sz="1100" dirty="0"/>
              <a:t>-Adjust your depth to 1cm deeper than the descending thoracic aorta is visible in the far field. </a:t>
            </a:r>
          </a:p>
          <a:p>
            <a:r>
              <a:rPr lang="en-US" sz="1100" dirty="0"/>
              <a:t>-The pericardium should be roughly flat on the screen. </a:t>
            </a:r>
          </a:p>
          <a:p>
            <a:endParaRPr lang="en-US" sz="1100" dirty="0"/>
          </a:p>
          <a:p>
            <a:r>
              <a:rPr lang="en-US" sz="1100" dirty="0"/>
              <a:t>EPSS is evaluated in this view using M-Mode. Eyeball test, the anterior mitral leaflet should look like it is about to slap the interventricular septum</a:t>
            </a:r>
          </a:p>
          <a:p>
            <a:r>
              <a:rPr lang="en-US" sz="1100" dirty="0"/>
              <a:t>&lt;7mm normal</a:t>
            </a:r>
          </a:p>
          <a:p>
            <a:r>
              <a:rPr lang="en-US" sz="1100" dirty="0"/>
              <a:t>&gt;10 c/w CHF</a:t>
            </a:r>
          </a:p>
          <a:p>
            <a:r>
              <a:rPr lang="en-US" sz="1100" dirty="0"/>
              <a:t>Caveat: If patient has AR or MS will increase EPSS </a:t>
            </a:r>
          </a:p>
          <a:p>
            <a:r>
              <a:rPr lang="en-US" sz="1100" dirty="0"/>
              <a:t>See EPSS talk for more information </a:t>
            </a:r>
          </a:p>
          <a:p>
            <a:endParaRPr lang="en-US" sz="1100" dirty="0"/>
          </a:p>
          <a:p>
            <a:r>
              <a:rPr lang="en-US" sz="1100" dirty="0"/>
              <a:t>LV free wall contraction in interventricular thickening are markers of systolic function. You should see the LV cavity size decrease in a normal functioning heart. </a:t>
            </a:r>
          </a:p>
          <a:p>
            <a:endParaRPr lang="en-US" sz="1100" dirty="0"/>
          </a:p>
          <a:p>
            <a:r>
              <a:rPr lang="en-US" sz="1100" dirty="0"/>
              <a:t>GIF obtained from : https://www.renalfellow.org/2019/06/07/introduction-to-focused-cardiac-ultrasound-the-parasternal-long-axis-view/</a:t>
            </a:r>
          </a:p>
        </p:txBody>
      </p:sp>
      <p:sp>
        <p:nvSpPr>
          <p:cNvPr id="4" name="Slide Number Placeholder 3"/>
          <p:cNvSpPr>
            <a:spLocks noGrp="1"/>
          </p:cNvSpPr>
          <p:nvPr>
            <p:ph type="sldNum" sz="quarter" idx="5"/>
          </p:nvPr>
        </p:nvSpPr>
        <p:spPr/>
        <p:txBody>
          <a:bodyPr/>
          <a:lstStyle/>
          <a:p>
            <a:fld id="{F392007B-AA95-4A93-B849-8B8FE45E25C9}" type="slidenum">
              <a:rPr lang="en-US" smtClean="0"/>
              <a:t>1</a:t>
            </a:fld>
            <a:endParaRPr lang="en-US" dirty="0"/>
          </a:p>
        </p:txBody>
      </p:sp>
    </p:spTree>
    <p:extLst>
      <p:ext uri="{BB962C8B-B14F-4D97-AF65-F5344CB8AC3E}">
        <p14:creationId xmlns:p14="http://schemas.microsoft.com/office/powerpoint/2010/main" val="36854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Image acquisition: </a:t>
            </a:r>
          </a:p>
          <a:p>
            <a:r>
              <a:rPr lang="en-US" sz="1100" dirty="0"/>
              <a:t>-With the transducer just lateral to the left sternal border at approximately the 3rd or 4th rib space, point the probe marker toward the patient’s right shoulder.</a:t>
            </a:r>
          </a:p>
          <a:p>
            <a:r>
              <a:rPr lang="en-US" sz="1100" dirty="0"/>
              <a:t>-A standard PLAX view, should have a near horizontal septum and deep pericardium.  The RV and base of the LV (but not the apex) and both aortic and mitral valves visible should all be visible.</a:t>
            </a:r>
          </a:p>
          <a:p>
            <a:r>
              <a:rPr lang="en-US" sz="1100" dirty="0"/>
              <a:t>-The RV will be seen anteriorly. </a:t>
            </a:r>
          </a:p>
          <a:p>
            <a:r>
              <a:rPr lang="en-US" sz="1100" dirty="0"/>
              <a:t>-Adjust your depth to 1cm deeper than the descending thoracic aorta is visible in the far field. </a:t>
            </a:r>
          </a:p>
          <a:p>
            <a:r>
              <a:rPr lang="en-US" sz="1100" dirty="0"/>
              <a:t>-The pericardium should be roughly flat on the screen. </a:t>
            </a:r>
          </a:p>
          <a:p>
            <a:endParaRPr lang="en-US" sz="1100" dirty="0"/>
          </a:p>
          <a:p>
            <a:r>
              <a:rPr lang="en-US" sz="1100" dirty="0"/>
              <a:t>EPSS is evaluated in this view using M-Mode. Eyeball test, the anterior mitral leaflet should look like it is about to slap the interventricular septum</a:t>
            </a:r>
          </a:p>
          <a:p>
            <a:r>
              <a:rPr lang="en-US" sz="1100" dirty="0"/>
              <a:t>&lt;7mm normal</a:t>
            </a:r>
          </a:p>
          <a:p>
            <a:r>
              <a:rPr lang="en-US" sz="1100" dirty="0"/>
              <a:t>&gt;10 c/w CHF</a:t>
            </a:r>
          </a:p>
          <a:p>
            <a:r>
              <a:rPr lang="en-US" sz="1100" dirty="0"/>
              <a:t>Caveat: If patient has AR or MS will increase EPSS </a:t>
            </a:r>
          </a:p>
          <a:p>
            <a:r>
              <a:rPr lang="en-US" sz="1100" dirty="0"/>
              <a:t>See EPSS talk for more information </a:t>
            </a:r>
          </a:p>
          <a:p>
            <a:endParaRPr lang="en-US" sz="1100" dirty="0"/>
          </a:p>
          <a:p>
            <a:r>
              <a:rPr lang="en-US" sz="1100" dirty="0"/>
              <a:t>LV free wall contraction in interventricular thickening are markers of systolic function. You should see the LV cavity size decrease in a normal functioning heart. </a:t>
            </a:r>
          </a:p>
          <a:p>
            <a:endParaRPr lang="en-US" sz="1100" dirty="0"/>
          </a:p>
          <a:p>
            <a:r>
              <a:rPr lang="en-US" sz="1100" dirty="0"/>
              <a:t>GIF obtained from : https://www.renalfellow.org/2019/06/07/introduction-to-focused-cardiac-ultrasound-the-parasternal-long-axis-view/</a:t>
            </a:r>
          </a:p>
        </p:txBody>
      </p:sp>
      <p:sp>
        <p:nvSpPr>
          <p:cNvPr id="4" name="Slide Number Placeholder 3"/>
          <p:cNvSpPr>
            <a:spLocks noGrp="1"/>
          </p:cNvSpPr>
          <p:nvPr>
            <p:ph type="sldNum" sz="quarter" idx="5"/>
          </p:nvPr>
        </p:nvSpPr>
        <p:spPr/>
        <p:txBody>
          <a:bodyPr/>
          <a:lstStyle/>
          <a:p>
            <a:fld id="{F392007B-AA95-4A93-B849-8B8FE45E25C9}" type="slidenum">
              <a:rPr lang="en-US" smtClean="0"/>
              <a:t>2</a:t>
            </a:fld>
            <a:endParaRPr lang="en-US"/>
          </a:p>
        </p:txBody>
      </p:sp>
    </p:spTree>
    <p:extLst>
      <p:ext uri="{BB962C8B-B14F-4D97-AF65-F5344CB8AC3E}">
        <p14:creationId xmlns:p14="http://schemas.microsoft.com/office/powerpoint/2010/main" val="4092843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Image acquisition: </a:t>
            </a:r>
          </a:p>
          <a:p>
            <a:r>
              <a:rPr lang="en-US" sz="1100" dirty="0"/>
              <a:t>-With the transducer just lateral to the left sternal border at approximately the 3rd or 4th rib space, point the probe marker toward the patient’s right shoulder.</a:t>
            </a:r>
          </a:p>
          <a:p>
            <a:r>
              <a:rPr lang="en-US" sz="1100" dirty="0"/>
              <a:t>-A standard PLAX view, should have a near horizontal septum and deep pericardium.  The RV and base of the LV (but not the apex) and both aortic and mitral valves visible should all be visible.</a:t>
            </a:r>
          </a:p>
          <a:p>
            <a:r>
              <a:rPr lang="en-US" sz="1100" dirty="0"/>
              <a:t>-The RV will be seen anteriorly. </a:t>
            </a:r>
          </a:p>
          <a:p>
            <a:r>
              <a:rPr lang="en-US" sz="1100" dirty="0"/>
              <a:t>-Adjust your depth to 1cm deeper than the descending thoracic aorta is visible in the far field. </a:t>
            </a:r>
          </a:p>
          <a:p>
            <a:r>
              <a:rPr lang="en-US" sz="1100" dirty="0"/>
              <a:t>-The pericardium should be roughly flat on the screen. </a:t>
            </a:r>
          </a:p>
          <a:p>
            <a:endParaRPr lang="en-US" sz="1100" dirty="0"/>
          </a:p>
          <a:p>
            <a:r>
              <a:rPr lang="en-US" sz="1100" dirty="0"/>
              <a:t>EPSS is evaluated in this view using M-Mode. Eyeball test, the anterior mitral leaflet should look like it is about to slap the interventricular septum</a:t>
            </a:r>
          </a:p>
          <a:p>
            <a:r>
              <a:rPr lang="en-US" sz="1100" dirty="0"/>
              <a:t>&lt;7mm normal</a:t>
            </a:r>
          </a:p>
          <a:p>
            <a:r>
              <a:rPr lang="en-US" sz="1100" dirty="0"/>
              <a:t>&gt;10 c/w CHF</a:t>
            </a:r>
          </a:p>
          <a:p>
            <a:r>
              <a:rPr lang="en-US" sz="1100" dirty="0"/>
              <a:t>Caveat: If patient has AR or MS will increase EPSS </a:t>
            </a:r>
          </a:p>
          <a:p>
            <a:r>
              <a:rPr lang="en-US" sz="1100" dirty="0"/>
              <a:t>See EPSS talk for more information </a:t>
            </a:r>
          </a:p>
          <a:p>
            <a:endParaRPr lang="en-US" sz="1100" dirty="0"/>
          </a:p>
          <a:p>
            <a:r>
              <a:rPr lang="en-US" sz="1100" dirty="0"/>
              <a:t>LV free wall contraction in interventricular thickening are markers of systolic function. You should see the LV cavity size decrease in a normal functioning heart. </a:t>
            </a:r>
          </a:p>
          <a:p>
            <a:endParaRPr lang="en-US" sz="1100" dirty="0"/>
          </a:p>
          <a:p>
            <a:r>
              <a:rPr lang="en-US" sz="1100" dirty="0"/>
              <a:t>GIF obtained from : https://www.renalfellow.org/2019/06/07/introduction-to-focused-cardiac-ultrasound-the-parasternal-long-axis-view/</a:t>
            </a:r>
          </a:p>
        </p:txBody>
      </p:sp>
      <p:sp>
        <p:nvSpPr>
          <p:cNvPr id="4" name="Slide Number Placeholder 3"/>
          <p:cNvSpPr>
            <a:spLocks noGrp="1"/>
          </p:cNvSpPr>
          <p:nvPr>
            <p:ph type="sldNum" sz="quarter" idx="5"/>
          </p:nvPr>
        </p:nvSpPr>
        <p:spPr/>
        <p:txBody>
          <a:bodyPr/>
          <a:lstStyle/>
          <a:p>
            <a:fld id="{F392007B-AA95-4A93-B849-8B8FE45E25C9}" type="slidenum">
              <a:rPr lang="en-US" smtClean="0"/>
              <a:t>3</a:t>
            </a:fld>
            <a:endParaRPr lang="en-US"/>
          </a:p>
        </p:txBody>
      </p:sp>
    </p:spTree>
    <p:extLst>
      <p:ext uri="{BB962C8B-B14F-4D97-AF65-F5344CB8AC3E}">
        <p14:creationId xmlns:p14="http://schemas.microsoft.com/office/powerpoint/2010/main" val="1848859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Image acquisition: </a:t>
            </a:r>
          </a:p>
          <a:p>
            <a:r>
              <a:rPr lang="en-US" sz="1100" dirty="0"/>
              <a:t>-With the transducer just lateral to the left sternal border at approximately the 3rd or 4th rib space, point the probe marker toward the patient’s right shoulder.</a:t>
            </a:r>
          </a:p>
          <a:p>
            <a:r>
              <a:rPr lang="en-US" sz="1100" dirty="0"/>
              <a:t>-A standard PLAX view, should have a near horizontal septum and deep pericardium.  The RV and base of the LV (but not the apex) and both aortic and mitral valves visible should all be visible.</a:t>
            </a:r>
          </a:p>
          <a:p>
            <a:r>
              <a:rPr lang="en-US" sz="1100" dirty="0"/>
              <a:t>-The RV will be seen anteriorly. </a:t>
            </a:r>
          </a:p>
          <a:p>
            <a:r>
              <a:rPr lang="en-US" sz="1100" dirty="0"/>
              <a:t>-Adjust your depth to 1cm deeper than the descending thoracic aorta is visible in the far field. </a:t>
            </a:r>
          </a:p>
          <a:p>
            <a:r>
              <a:rPr lang="en-US" sz="1100" dirty="0"/>
              <a:t>-The pericardium should be roughly flat on the screen. </a:t>
            </a:r>
          </a:p>
          <a:p>
            <a:endParaRPr lang="en-US" sz="1100" dirty="0"/>
          </a:p>
          <a:p>
            <a:r>
              <a:rPr lang="en-US" sz="1100" dirty="0"/>
              <a:t>EPSS is evaluated in this view using M-Mode. Eyeball test, the anterior mitral leaflet should look like it is about to slap the interventricular septum</a:t>
            </a:r>
          </a:p>
          <a:p>
            <a:r>
              <a:rPr lang="en-US" sz="1100" dirty="0"/>
              <a:t>&lt;7mm normal</a:t>
            </a:r>
          </a:p>
          <a:p>
            <a:r>
              <a:rPr lang="en-US" sz="1100" dirty="0"/>
              <a:t>&gt;10 c/w CHF</a:t>
            </a:r>
          </a:p>
          <a:p>
            <a:r>
              <a:rPr lang="en-US" sz="1100" dirty="0"/>
              <a:t>Caveat: If patient has AR or MS will increase EPSS </a:t>
            </a:r>
          </a:p>
          <a:p>
            <a:r>
              <a:rPr lang="en-US" sz="1100" dirty="0"/>
              <a:t>See EPSS talk for more information </a:t>
            </a:r>
          </a:p>
          <a:p>
            <a:endParaRPr lang="en-US" sz="1100" dirty="0"/>
          </a:p>
          <a:p>
            <a:r>
              <a:rPr lang="en-US" sz="1100" dirty="0"/>
              <a:t>LV free wall contraction in interventricular thickening are markers of systolic function. You should see the LV cavity size decrease in a normal functioning heart. </a:t>
            </a:r>
          </a:p>
          <a:p>
            <a:endParaRPr lang="en-US" sz="1100" dirty="0"/>
          </a:p>
          <a:p>
            <a:r>
              <a:rPr lang="en-US" sz="1100" dirty="0"/>
              <a:t>GIF obtained from : https://www.renalfellow.org/2019/06/07/introduction-to-focused-cardiac-ultrasound-the-parasternal-long-axis-view/</a:t>
            </a:r>
          </a:p>
        </p:txBody>
      </p:sp>
      <p:sp>
        <p:nvSpPr>
          <p:cNvPr id="4" name="Slide Number Placeholder 3"/>
          <p:cNvSpPr>
            <a:spLocks noGrp="1"/>
          </p:cNvSpPr>
          <p:nvPr>
            <p:ph type="sldNum" sz="quarter" idx="5"/>
          </p:nvPr>
        </p:nvSpPr>
        <p:spPr/>
        <p:txBody>
          <a:bodyPr/>
          <a:lstStyle/>
          <a:p>
            <a:fld id="{F392007B-AA95-4A93-B849-8B8FE45E25C9}" type="slidenum">
              <a:rPr lang="en-US" smtClean="0"/>
              <a:t>4</a:t>
            </a:fld>
            <a:endParaRPr lang="en-US"/>
          </a:p>
        </p:txBody>
      </p:sp>
    </p:spTree>
    <p:extLst>
      <p:ext uri="{BB962C8B-B14F-4D97-AF65-F5344CB8AC3E}">
        <p14:creationId xmlns:p14="http://schemas.microsoft.com/office/powerpoint/2010/main" val="2392239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1: </a:t>
            </a:r>
          </a:p>
          <a:p>
            <a:r>
              <a:rPr lang="en-US" dirty="0"/>
              <a:t>Identify landmark structures. </a:t>
            </a:r>
          </a:p>
          <a:p>
            <a:r>
              <a:rPr lang="en-US" dirty="0"/>
              <a:t>Notable abnormalities</a:t>
            </a:r>
          </a:p>
          <a:p>
            <a:r>
              <a:rPr lang="en-US" dirty="0"/>
              <a:t>	-Left atrium appears enlarged (rule of thirds)</a:t>
            </a:r>
          </a:p>
          <a:p>
            <a:r>
              <a:rPr lang="en-US" dirty="0"/>
              <a:t>	-EPSS markedly reduced </a:t>
            </a:r>
          </a:p>
          <a:p>
            <a:r>
              <a:rPr lang="en-US" dirty="0"/>
              <a:t>	-Not well visualized, but appears that LV free wall thickness not changing very much throughout cardiac cycle and LV cavity size does not significantly decrease during systole which points to decreased systolic function</a:t>
            </a:r>
          </a:p>
          <a:p>
            <a:r>
              <a:rPr lang="en-US" dirty="0"/>
              <a:t>Note: No pericardial effusion. Depth could be increased to better visualize descending aorta </a:t>
            </a:r>
          </a:p>
        </p:txBody>
      </p:sp>
      <p:sp>
        <p:nvSpPr>
          <p:cNvPr id="4" name="Slide Number Placeholder 3"/>
          <p:cNvSpPr>
            <a:spLocks noGrp="1"/>
          </p:cNvSpPr>
          <p:nvPr>
            <p:ph type="sldNum" sz="quarter" idx="5"/>
          </p:nvPr>
        </p:nvSpPr>
        <p:spPr/>
        <p:txBody>
          <a:bodyPr/>
          <a:lstStyle/>
          <a:p>
            <a:fld id="{F392007B-AA95-4A93-B849-8B8FE45E25C9}" type="slidenum">
              <a:rPr lang="en-US" smtClean="0"/>
              <a:t>5</a:t>
            </a:fld>
            <a:endParaRPr lang="en-US"/>
          </a:p>
        </p:txBody>
      </p:sp>
    </p:spTree>
    <p:extLst>
      <p:ext uri="{BB962C8B-B14F-4D97-AF65-F5344CB8AC3E}">
        <p14:creationId xmlns:p14="http://schemas.microsoft.com/office/powerpoint/2010/main" val="1166725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 1: </a:t>
            </a:r>
          </a:p>
          <a:p>
            <a:r>
              <a:rPr lang="en-US" dirty="0"/>
              <a:t>Identify landmark structures. </a:t>
            </a:r>
          </a:p>
          <a:p>
            <a:r>
              <a:rPr lang="en-US" dirty="0"/>
              <a:t>Notable abnormalities</a:t>
            </a:r>
          </a:p>
          <a:p>
            <a:r>
              <a:rPr lang="en-US" dirty="0"/>
              <a:t>	-Left atrium appears enlarged (rule of thirds)</a:t>
            </a:r>
          </a:p>
          <a:p>
            <a:r>
              <a:rPr lang="en-US" dirty="0"/>
              <a:t>	-EPSS markedly reduced </a:t>
            </a:r>
          </a:p>
          <a:p>
            <a:r>
              <a:rPr lang="en-US" dirty="0"/>
              <a:t>	-Not well visualized, but appears that LV free wall thickness not changing very much throughout cardiac cycle and LV cavity size does not significantly decrease during systole which points to decreased systolic function</a:t>
            </a:r>
          </a:p>
          <a:p>
            <a:r>
              <a:rPr lang="en-US" dirty="0"/>
              <a:t>Note: No pericardial effusion. Depth could be increased to better visualize descending aorta </a:t>
            </a:r>
          </a:p>
        </p:txBody>
      </p:sp>
      <p:sp>
        <p:nvSpPr>
          <p:cNvPr id="4" name="Slide Number Placeholder 3"/>
          <p:cNvSpPr>
            <a:spLocks noGrp="1"/>
          </p:cNvSpPr>
          <p:nvPr>
            <p:ph type="sldNum" sz="quarter" idx="5"/>
          </p:nvPr>
        </p:nvSpPr>
        <p:spPr/>
        <p:txBody>
          <a:bodyPr/>
          <a:lstStyle/>
          <a:p>
            <a:fld id="{F392007B-AA95-4A93-B849-8B8FE45E25C9}" type="slidenum">
              <a:rPr lang="en-US" smtClean="0"/>
              <a:t>6</a:t>
            </a:fld>
            <a:endParaRPr lang="en-US"/>
          </a:p>
        </p:txBody>
      </p:sp>
    </p:spTree>
    <p:extLst>
      <p:ext uri="{BB962C8B-B14F-4D97-AF65-F5344CB8AC3E}">
        <p14:creationId xmlns:p14="http://schemas.microsoft.com/office/powerpoint/2010/main" val="568615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47A9-D53B-43D9-8708-4A4F9CD95E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6AC791-CF7B-4E5A-829B-C1FEA7278E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8A3820-9C64-4254-B706-D7655C8874F1}"/>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5" name="Footer Placeholder 4">
            <a:extLst>
              <a:ext uri="{FF2B5EF4-FFF2-40B4-BE49-F238E27FC236}">
                <a16:creationId xmlns:a16="http://schemas.microsoft.com/office/drawing/2014/main" id="{DF6A3BB0-232D-4C30-81EA-22F1684365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54119-109B-45F1-AE71-24E5326EF81B}"/>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125208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8CC0A-32B2-4D6B-A976-152A5A6BB2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C7FAE1-E8C3-4A04-99E1-FC26CF51F3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D4EBF-9BC0-48F9-BBA1-256AA7B449F0}"/>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5" name="Footer Placeholder 4">
            <a:extLst>
              <a:ext uri="{FF2B5EF4-FFF2-40B4-BE49-F238E27FC236}">
                <a16:creationId xmlns:a16="http://schemas.microsoft.com/office/drawing/2014/main" id="{409FBAC2-A8AA-4365-8035-E8139DCAB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6C765-A941-41A8-ACE1-FC7EEB923CF8}"/>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175985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BA6490-5CB4-4007-BF9C-C0B9BBFD82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EA637B-55D1-4FD6-8826-8107FE6954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3F6E6-4340-45E1-8E17-57FEF9878CE3}"/>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5" name="Footer Placeholder 4">
            <a:extLst>
              <a:ext uri="{FF2B5EF4-FFF2-40B4-BE49-F238E27FC236}">
                <a16:creationId xmlns:a16="http://schemas.microsoft.com/office/drawing/2014/main" id="{ECF51AFE-9DEF-42C3-B256-8BF6A263A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1D9F0-0590-4283-85CE-FDF9A9299B6D}"/>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250808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F50C-21F5-4629-9EC6-785D86A735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58CE0E-9445-461F-9ECE-DDFCB30DE2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5AAB52-45BA-4DA5-8D42-A08F5258C10D}"/>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5" name="Footer Placeholder 4">
            <a:extLst>
              <a:ext uri="{FF2B5EF4-FFF2-40B4-BE49-F238E27FC236}">
                <a16:creationId xmlns:a16="http://schemas.microsoft.com/office/drawing/2014/main" id="{1282237F-3FF5-4808-8FD5-00EF68EB1D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A63D9-4B9C-4C5F-9F78-072EDC354ED5}"/>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348130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EFD5A-4224-4D3C-B1F1-B90A847A5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EB6431-F589-4041-83A9-477647B3D2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6F8E7-1AA6-4BD7-A388-9A352EFFA539}"/>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5" name="Footer Placeholder 4">
            <a:extLst>
              <a:ext uri="{FF2B5EF4-FFF2-40B4-BE49-F238E27FC236}">
                <a16:creationId xmlns:a16="http://schemas.microsoft.com/office/drawing/2014/main" id="{47D54B6F-EDE8-4FBE-9CCD-D1DA25653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CB8CD-7770-4694-A186-17FB1A0452A4}"/>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146074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1048C-8CE6-4F5C-9D54-EEF648B5D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51A9E7-68D0-4CAE-8EED-7E16296A61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93C60E-E3A3-43C5-9B70-2947682C4F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661302-CA24-440A-B4FF-2A215B8036C7}"/>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6" name="Footer Placeholder 5">
            <a:extLst>
              <a:ext uri="{FF2B5EF4-FFF2-40B4-BE49-F238E27FC236}">
                <a16:creationId xmlns:a16="http://schemas.microsoft.com/office/drawing/2014/main" id="{4C7EEBFF-4BF8-4D9A-877C-4E5B15B3B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B3C224-531D-4D5F-B138-C8C2DF558B55}"/>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397738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75BB-BA8C-4CC9-93B3-4A118DAD38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A6F770-99FF-4877-A6E4-801BCDCA79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173736-8DED-4689-9646-4FBAC9D97A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948A43-C6BB-4B91-88F4-AA4F08A7F1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F14354-CC40-406E-99F5-5BC15D383A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7D4896-9FCB-4EF0-BFDF-E1D1B2FC7BF2}"/>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8" name="Footer Placeholder 7">
            <a:extLst>
              <a:ext uri="{FF2B5EF4-FFF2-40B4-BE49-F238E27FC236}">
                <a16:creationId xmlns:a16="http://schemas.microsoft.com/office/drawing/2014/main" id="{7B12BA49-F00F-4AFE-AB38-3A00DBD124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F7A29B-38B0-4F09-BE1C-9FA194FABC25}"/>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1212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DF8A-24FB-44E0-9F17-99FE29456C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4F6B9C-BC36-4C97-A0C2-298B31B7F242}"/>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4" name="Footer Placeholder 3">
            <a:extLst>
              <a:ext uri="{FF2B5EF4-FFF2-40B4-BE49-F238E27FC236}">
                <a16:creationId xmlns:a16="http://schemas.microsoft.com/office/drawing/2014/main" id="{D275006E-543E-470E-A609-8F2C7C4FA1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5B6329-5671-4FC1-9965-4613377B21FF}"/>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265707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27B9BC-B772-43F8-B4FC-CF88D87B4201}"/>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3" name="Footer Placeholder 2">
            <a:extLst>
              <a:ext uri="{FF2B5EF4-FFF2-40B4-BE49-F238E27FC236}">
                <a16:creationId xmlns:a16="http://schemas.microsoft.com/office/drawing/2014/main" id="{6148AABF-8B66-415F-B026-058588D738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B94FAD-0F36-4D49-8D81-BC7EBBED37D3}"/>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378856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25D-6212-45BF-9127-F3496C1950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776053-9083-4DB1-AC75-EEAFE66D1A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FCAA03-47AC-448C-BD62-44DFDB1C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7466D0-E4EF-4DF9-8096-64AA0A64889E}"/>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6" name="Footer Placeholder 5">
            <a:extLst>
              <a:ext uri="{FF2B5EF4-FFF2-40B4-BE49-F238E27FC236}">
                <a16:creationId xmlns:a16="http://schemas.microsoft.com/office/drawing/2014/main" id="{9BD45805-0774-4915-B57B-553C8A9B7F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04D829-266E-48F1-BED7-DD6BB3E4B33F}"/>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354234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66985-27E5-4F8C-BF91-22DEDCF51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4F96F4-60CE-40AC-AE3F-7773EA444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A837F7-B670-4DDC-AFE1-EBA1784FB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39E62-6360-48A5-B5FE-258587AB417D}"/>
              </a:ext>
            </a:extLst>
          </p:cNvPr>
          <p:cNvSpPr>
            <a:spLocks noGrp="1"/>
          </p:cNvSpPr>
          <p:nvPr>
            <p:ph type="dt" sz="half" idx="10"/>
          </p:nvPr>
        </p:nvSpPr>
        <p:spPr/>
        <p:txBody>
          <a:bodyPr/>
          <a:lstStyle/>
          <a:p>
            <a:fld id="{0F84F14A-D76B-40B9-B3E4-3854EC9865A5}" type="datetimeFigureOut">
              <a:rPr lang="en-US" smtClean="0"/>
              <a:t>10/6/2022</a:t>
            </a:fld>
            <a:endParaRPr lang="en-US"/>
          </a:p>
        </p:txBody>
      </p:sp>
      <p:sp>
        <p:nvSpPr>
          <p:cNvPr id="6" name="Footer Placeholder 5">
            <a:extLst>
              <a:ext uri="{FF2B5EF4-FFF2-40B4-BE49-F238E27FC236}">
                <a16:creationId xmlns:a16="http://schemas.microsoft.com/office/drawing/2014/main" id="{E5728423-8843-4CD6-A271-610D923268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BC43CA-DAE0-4E68-99E5-FF49B44A1558}"/>
              </a:ext>
            </a:extLst>
          </p:cNvPr>
          <p:cNvSpPr>
            <a:spLocks noGrp="1"/>
          </p:cNvSpPr>
          <p:nvPr>
            <p:ph type="sldNum" sz="quarter" idx="12"/>
          </p:nvPr>
        </p:nvSpPr>
        <p:spPr/>
        <p:txBody>
          <a:bodyPr/>
          <a:lstStyle/>
          <a:p>
            <a:fld id="{DCAEE272-2248-4504-8802-E524313AA46D}" type="slidenum">
              <a:rPr lang="en-US" smtClean="0"/>
              <a:t>‹#›</a:t>
            </a:fld>
            <a:endParaRPr lang="en-US"/>
          </a:p>
        </p:txBody>
      </p:sp>
    </p:spTree>
    <p:extLst>
      <p:ext uri="{BB962C8B-B14F-4D97-AF65-F5344CB8AC3E}">
        <p14:creationId xmlns:p14="http://schemas.microsoft.com/office/powerpoint/2010/main" val="418171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8B2958-4B36-4099-B770-95CB160AB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895D57-598D-40AC-A83B-119200F92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F33C1-0465-4F25-B77C-BB92D54D44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4F14A-D76B-40B9-B3E4-3854EC9865A5}" type="datetimeFigureOut">
              <a:rPr lang="en-US" smtClean="0"/>
              <a:t>10/6/2022</a:t>
            </a:fld>
            <a:endParaRPr lang="en-US"/>
          </a:p>
        </p:txBody>
      </p:sp>
      <p:sp>
        <p:nvSpPr>
          <p:cNvPr id="5" name="Footer Placeholder 4">
            <a:extLst>
              <a:ext uri="{FF2B5EF4-FFF2-40B4-BE49-F238E27FC236}">
                <a16:creationId xmlns:a16="http://schemas.microsoft.com/office/drawing/2014/main" id="{BB0183EC-0D02-4E7B-AF4B-BCEBEC8047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85E90E-61B1-441D-88BB-8B212DF7DC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EE272-2248-4504-8802-E524313AA46D}" type="slidenum">
              <a:rPr lang="en-US" smtClean="0"/>
              <a:t>‹#›</a:t>
            </a:fld>
            <a:endParaRPr lang="en-US"/>
          </a:p>
        </p:txBody>
      </p:sp>
    </p:spTree>
    <p:extLst>
      <p:ext uri="{BB962C8B-B14F-4D97-AF65-F5344CB8AC3E}">
        <p14:creationId xmlns:p14="http://schemas.microsoft.com/office/powerpoint/2010/main" val="116136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2.xml"/><Relationship Id="rId10" Type="http://schemas.openxmlformats.org/officeDocument/2006/relationships/image" Target="../media/image4.png"/><Relationship Id="rId4" Type="http://schemas.openxmlformats.org/officeDocument/2006/relationships/hyperlink" Target="https://www.usa.philips.com/healthcare/resources/landing/lumify-ultrasound-outright-purchase" TargetMode="External"/><Relationship Id="rId9"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4.png"/><Relationship Id="rId7"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slide" Target="slide1.xm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1.xml"/><Relationship Id="rId7"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4.png"/><Relationship Id="rId9" Type="http://schemas.openxmlformats.org/officeDocument/2006/relationships/slide" Target="slide5.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xml"/><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svg"/><Relationship Id="rId11" Type="http://schemas.openxmlformats.org/officeDocument/2006/relationships/slide" Target="slide5.xml"/><Relationship Id="rId5" Type="http://schemas.openxmlformats.org/officeDocument/2006/relationships/image" Target="../media/image2.png"/><Relationship Id="rId10" Type="http://schemas.openxmlformats.org/officeDocument/2006/relationships/hyperlink" Target="https://www.lumify.philips.com/web/" TargetMode="External"/><Relationship Id="rId4" Type="http://schemas.openxmlformats.org/officeDocument/2006/relationships/slide" Target="slide2.xml"/><Relationship Id="rId9" Type="http://schemas.openxmlformats.org/officeDocument/2006/relationships/image" Target="../media/image6.jpg"/></Relationships>
</file>

<file path=ppt/slides/_rels/slide5.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7.png"/><Relationship Id="rId7"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3.svg"/><Relationship Id="rId10" Type="http://schemas.openxmlformats.org/officeDocument/2006/relationships/slide" Target="slide6.xml"/><Relationship Id="rId4" Type="http://schemas.openxmlformats.org/officeDocument/2006/relationships/image" Target="../media/image2.png"/><Relationship Id="rId9" Type="http://schemas.openxmlformats.org/officeDocument/2006/relationships/slide" Target="slide5.xml"/></Relationships>
</file>

<file path=ppt/slides/_rels/slide6.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8.jpg"/><Relationship Id="rId7"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A picture containing indoor, dryer&#10;&#10;Description automatically generated">
            <a:extLst>
              <a:ext uri="{FF2B5EF4-FFF2-40B4-BE49-F238E27FC236}">
                <a16:creationId xmlns:a16="http://schemas.microsoft.com/office/drawing/2014/main" id="{238F6C5E-B8D5-4A00-B1E6-4D361FA003D4}"/>
              </a:ext>
            </a:extLst>
          </p:cNvPr>
          <p:cNvPicPr>
            <a:picLocks noChangeAspect="1"/>
          </p:cNvPicPr>
          <p:nvPr/>
        </p:nvPicPr>
        <p:blipFill>
          <a:blip r:embed="rId3">
            <a:extLst>
              <a:ext uri="{28A0092B-C50C-407E-A947-70E740481C1C}">
                <a14:useLocalDpi xmlns:a14="http://schemas.microsoft.com/office/drawing/2010/main"/>
              </a:ext>
              <a:ext uri="{837473B0-CC2E-450A-ABE3-18F120FF3D39}">
                <a1611:picAttrSrcUrl xmlns:a1611="http://schemas.microsoft.com/office/drawing/2016/11/main" r:id="rId4"/>
              </a:ext>
            </a:extLst>
          </a:blip>
          <a:stretch>
            <a:fillRect/>
          </a:stretch>
        </p:blipFill>
        <p:spPr>
          <a:xfrm rot="19001380">
            <a:off x="4612907" y="517301"/>
            <a:ext cx="6667500" cy="3448050"/>
          </a:xfrm>
          <a:prstGeom prst="rect">
            <a:avLst/>
          </a:prstGeom>
        </p:spPr>
      </p:pic>
      <p:sp>
        <p:nvSpPr>
          <p:cNvPr id="154" name="question 1">
            <a:extLst>
              <a:ext uri="{FF2B5EF4-FFF2-40B4-BE49-F238E27FC236}">
                <a16:creationId xmlns:a16="http://schemas.microsoft.com/office/drawing/2014/main" id="{9B816753-F023-4D31-9D82-47CAC9BBD9A0}"/>
              </a:ext>
            </a:extLst>
          </p:cNvPr>
          <p:cNvSpPr txBox="1"/>
          <p:nvPr/>
        </p:nvSpPr>
        <p:spPr>
          <a:xfrm>
            <a:off x="205189" y="382012"/>
            <a:ext cx="2395838" cy="1021556"/>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Which transducer is best for viewing the gallbladder?</a:t>
            </a:r>
          </a:p>
        </p:txBody>
      </p:sp>
      <p:sp>
        <p:nvSpPr>
          <p:cNvPr id="198" name="Question 2">
            <a:hlinkClick r:id="rId5" action="ppaction://hlinksldjump"/>
            <a:extLst>
              <a:ext uri="{FF2B5EF4-FFF2-40B4-BE49-F238E27FC236}">
                <a16:creationId xmlns:a16="http://schemas.microsoft.com/office/drawing/2014/main" id="{6996478C-46F4-4F2C-9179-4736A69992E6}"/>
              </a:ext>
            </a:extLst>
          </p:cNvPr>
          <p:cNvSpPr txBox="1"/>
          <p:nvPr/>
        </p:nvSpPr>
        <p:spPr>
          <a:xfrm>
            <a:off x="205189" y="1668089"/>
            <a:ext cx="2404590"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Proper positioning?</a:t>
            </a:r>
          </a:p>
        </p:txBody>
      </p:sp>
      <p:sp>
        <p:nvSpPr>
          <p:cNvPr id="174" name="question 3">
            <a:hlinkClick r:id="rId6" action="ppaction://hlinksldjump"/>
            <a:extLst>
              <a:ext uri="{FF2B5EF4-FFF2-40B4-BE49-F238E27FC236}">
                <a16:creationId xmlns:a16="http://schemas.microsoft.com/office/drawing/2014/main" id="{71D8241D-CA6F-4A6E-AAFA-E11B57775A6D}"/>
              </a:ext>
            </a:extLst>
          </p:cNvPr>
          <p:cNvSpPr txBox="1"/>
          <p:nvPr/>
        </p:nvSpPr>
        <p:spPr>
          <a:xfrm>
            <a:off x="205189" y="2527137"/>
            <a:ext cx="239583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Biliary Anatomy Review</a:t>
            </a:r>
          </a:p>
        </p:txBody>
      </p:sp>
      <p:sp>
        <p:nvSpPr>
          <p:cNvPr id="359" name="Cases">
            <a:hlinkClick r:id="rId7" action="ppaction://hlinksldjump"/>
            <a:extLst>
              <a:ext uri="{FF2B5EF4-FFF2-40B4-BE49-F238E27FC236}">
                <a16:creationId xmlns:a16="http://schemas.microsoft.com/office/drawing/2014/main" id="{EB525BD1-6253-423A-9A3E-87D517474861}"/>
              </a:ext>
            </a:extLst>
          </p:cNvPr>
          <p:cNvSpPr txBox="1"/>
          <p:nvPr/>
        </p:nvSpPr>
        <p:spPr>
          <a:xfrm>
            <a:off x="205189" y="5219147"/>
            <a:ext cx="2358736" cy="408623"/>
          </a:xfrm>
          <a:prstGeom prst="roundRect">
            <a:avLst/>
          </a:prstGeom>
          <a:solidFill>
            <a:schemeClr val="bg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CASES</a:t>
            </a:r>
          </a:p>
        </p:txBody>
      </p:sp>
      <p:pic>
        <p:nvPicPr>
          <p:cNvPr id="11" name="Graphic 10" descr="Cursor with solid fill">
            <a:extLst>
              <a:ext uri="{FF2B5EF4-FFF2-40B4-BE49-F238E27FC236}">
                <a16:creationId xmlns:a16="http://schemas.microsoft.com/office/drawing/2014/main" id="{E4FE718E-32B3-4FC3-9D76-9C149EAE080B}"/>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2433251" y="1201687"/>
            <a:ext cx="395274" cy="395274"/>
          </a:xfrm>
          <a:prstGeom prst="rect">
            <a:avLst/>
          </a:prstGeom>
        </p:spPr>
      </p:pic>
      <p:pic>
        <p:nvPicPr>
          <p:cNvPr id="145" name="Graphic 144" descr="Cursor with solid fill">
            <a:extLst>
              <a:ext uri="{FF2B5EF4-FFF2-40B4-BE49-F238E27FC236}">
                <a16:creationId xmlns:a16="http://schemas.microsoft.com/office/drawing/2014/main" id="{889EBA47-30E6-4343-82EE-1202DA9A2183}"/>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2446154" y="1899371"/>
            <a:ext cx="395274" cy="395274"/>
          </a:xfrm>
          <a:prstGeom prst="rect">
            <a:avLst/>
          </a:prstGeom>
        </p:spPr>
      </p:pic>
      <p:pic>
        <p:nvPicPr>
          <p:cNvPr id="153" name="Graphic 152" descr="Cursor with solid fill">
            <a:extLst>
              <a:ext uri="{FF2B5EF4-FFF2-40B4-BE49-F238E27FC236}">
                <a16:creationId xmlns:a16="http://schemas.microsoft.com/office/drawing/2014/main" id="{F4C46D75-9C09-43CA-999E-B1D5F9376A63}"/>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2429884" y="3076807"/>
            <a:ext cx="395274" cy="395274"/>
          </a:xfrm>
          <a:prstGeom prst="rect">
            <a:avLst/>
          </a:prstGeom>
        </p:spPr>
      </p:pic>
      <p:pic>
        <p:nvPicPr>
          <p:cNvPr id="156" name="Graphic 155" descr="Cursor with solid fill">
            <a:extLst>
              <a:ext uri="{FF2B5EF4-FFF2-40B4-BE49-F238E27FC236}">
                <a16:creationId xmlns:a16="http://schemas.microsoft.com/office/drawing/2014/main" id="{7F6D6544-D22D-4FCA-8CBC-88D6439E9A17}"/>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2396055" y="5478121"/>
            <a:ext cx="395274" cy="395274"/>
          </a:xfrm>
          <a:prstGeom prst="rect">
            <a:avLst/>
          </a:prstGeom>
        </p:spPr>
      </p:pic>
      <p:grpSp>
        <p:nvGrpSpPr>
          <p:cNvPr id="4" name="click to reveal and hide">
            <a:extLst>
              <a:ext uri="{FF2B5EF4-FFF2-40B4-BE49-F238E27FC236}">
                <a16:creationId xmlns:a16="http://schemas.microsoft.com/office/drawing/2014/main" id="{C3698785-AEE3-4E94-A84E-89F37B26917E}"/>
              </a:ext>
            </a:extLst>
          </p:cNvPr>
          <p:cNvGrpSpPr/>
          <p:nvPr/>
        </p:nvGrpSpPr>
        <p:grpSpPr>
          <a:xfrm>
            <a:off x="2601027" y="100404"/>
            <a:ext cx="2501479" cy="792386"/>
            <a:chOff x="2601027" y="100404"/>
            <a:chExt cx="2501479" cy="792386"/>
          </a:xfrm>
        </p:grpSpPr>
        <p:cxnSp>
          <p:nvCxnSpPr>
            <p:cNvPr id="138" name="Straight Arrow Connector 137">
              <a:extLst>
                <a:ext uri="{FF2B5EF4-FFF2-40B4-BE49-F238E27FC236}">
                  <a16:creationId xmlns:a16="http://schemas.microsoft.com/office/drawing/2014/main" id="{3A86B51B-B37B-4BC4-B659-B88792256A27}"/>
                </a:ext>
              </a:extLst>
            </p:cNvPr>
            <p:cNvCxnSpPr>
              <a:cxnSpLocks/>
              <a:stCxn id="137" idx="1"/>
              <a:endCxn id="154" idx="3"/>
            </p:cNvCxnSpPr>
            <p:nvPr/>
          </p:nvCxnSpPr>
          <p:spPr>
            <a:xfrm flipH="1">
              <a:off x="2601027" y="469736"/>
              <a:ext cx="563556" cy="4230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7" name="TextBox 136">
              <a:extLst>
                <a:ext uri="{FF2B5EF4-FFF2-40B4-BE49-F238E27FC236}">
                  <a16:creationId xmlns:a16="http://schemas.microsoft.com/office/drawing/2014/main" id="{E43C651D-F1EA-45B9-A89E-FF372708243F}"/>
                </a:ext>
              </a:extLst>
            </p:cNvPr>
            <p:cNvSpPr txBox="1"/>
            <p:nvPr/>
          </p:nvSpPr>
          <p:spPr>
            <a:xfrm>
              <a:off x="3164583" y="100404"/>
              <a:ext cx="1937923" cy="738664"/>
            </a:xfrm>
            <a:prstGeom prst="rect">
              <a:avLst/>
            </a:prstGeom>
            <a:noFill/>
          </p:spPr>
          <p:txBody>
            <a:bodyPr wrap="square" rtlCol="0">
              <a:spAutoFit/>
            </a:bodyPr>
            <a:lstStyle/>
            <a:p>
              <a:r>
                <a:rPr lang="en-US" sz="1400" dirty="0"/>
                <a:t>Click these buttons to </a:t>
              </a:r>
              <a:r>
                <a:rPr lang="en-US" sz="1400" b="1" u="sng" dirty="0"/>
                <a:t>REVEAL &amp; HIDE </a:t>
              </a:r>
              <a:r>
                <a:rPr lang="en-US" sz="1400" dirty="0"/>
                <a:t>answers and graphics</a:t>
              </a:r>
            </a:p>
          </p:txBody>
        </p:sp>
      </p:grpSp>
      <p:grpSp>
        <p:nvGrpSpPr>
          <p:cNvPr id="15" name="Probe selection Group">
            <a:extLst>
              <a:ext uri="{FF2B5EF4-FFF2-40B4-BE49-F238E27FC236}">
                <a16:creationId xmlns:a16="http://schemas.microsoft.com/office/drawing/2014/main" id="{B3AA332F-1743-45ED-AD26-0C27BB5CEFD2}"/>
              </a:ext>
            </a:extLst>
          </p:cNvPr>
          <p:cNvGrpSpPr/>
          <p:nvPr/>
        </p:nvGrpSpPr>
        <p:grpSpPr>
          <a:xfrm>
            <a:off x="5539080" y="1677821"/>
            <a:ext cx="4815155" cy="4219262"/>
            <a:chOff x="5414305" y="1750147"/>
            <a:chExt cx="5182291" cy="4634672"/>
          </a:xfrm>
        </p:grpSpPr>
        <p:sp>
          <p:nvSpPr>
            <p:cNvPr id="8" name="TextBox 7">
              <a:extLst>
                <a:ext uri="{FF2B5EF4-FFF2-40B4-BE49-F238E27FC236}">
                  <a16:creationId xmlns:a16="http://schemas.microsoft.com/office/drawing/2014/main" id="{08280486-254F-4073-9A26-C0D251CE81DE}"/>
                </a:ext>
              </a:extLst>
            </p:cNvPr>
            <p:cNvSpPr txBox="1"/>
            <p:nvPr/>
          </p:nvSpPr>
          <p:spPr>
            <a:xfrm>
              <a:off x="5624335" y="4296215"/>
              <a:ext cx="1819656" cy="369332"/>
            </a:xfrm>
            <a:prstGeom prst="rect">
              <a:avLst/>
            </a:prstGeom>
            <a:noFill/>
          </p:spPr>
          <p:txBody>
            <a:bodyPr wrap="square" rtlCol="0">
              <a:spAutoFit/>
            </a:bodyPr>
            <a:lstStyle/>
            <a:p>
              <a:r>
                <a:rPr lang="en-US" b="1" dirty="0"/>
                <a:t>Curvilinear</a:t>
              </a:r>
              <a:r>
                <a:rPr lang="en-US" dirty="0"/>
                <a:t> </a:t>
              </a:r>
            </a:p>
          </p:txBody>
        </p:sp>
        <p:sp>
          <p:nvSpPr>
            <p:cNvPr id="9" name="TextBox 8">
              <a:extLst>
                <a:ext uri="{FF2B5EF4-FFF2-40B4-BE49-F238E27FC236}">
                  <a16:creationId xmlns:a16="http://schemas.microsoft.com/office/drawing/2014/main" id="{6ECF80D9-0B67-4419-B49C-91521E8D4FD1}"/>
                </a:ext>
              </a:extLst>
            </p:cNvPr>
            <p:cNvSpPr txBox="1"/>
            <p:nvPr/>
          </p:nvSpPr>
          <p:spPr>
            <a:xfrm>
              <a:off x="7160066" y="3808863"/>
              <a:ext cx="1289304" cy="369332"/>
            </a:xfrm>
            <a:prstGeom prst="rect">
              <a:avLst/>
            </a:prstGeom>
            <a:noFill/>
          </p:spPr>
          <p:txBody>
            <a:bodyPr wrap="square" rtlCol="0">
              <a:spAutoFit/>
            </a:bodyPr>
            <a:lstStyle/>
            <a:p>
              <a:r>
                <a:rPr lang="en-US" b="1" dirty="0"/>
                <a:t>Linear</a:t>
              </a:r>
              <a:r>
                <a:rPr lang="en-US" dirty="0"/>
                <a:t> </a:t>
              </a:r>
            </a:p>
          </p:txBody>
        </p:sp>
        <p:sp>
          <p:nvSpPr>
            <p:cNvPr id="10" name="TextBox 9">
              <a:extLst>
                <a:ext uri="{FF2B5EF4-FFF2-40B4-BE49-F238E27FC236}">
                  <a16:creationId xmlns:a16="http://schemas.microsoft.com/office/drawing/2014/main" id="{1820C17F-F531-49F4-9339-C19A3FD53465}"/>
                </a:ext>
              </a:extLst>
            </p:cNvPr>
            <p:cNvSpPr txBox="1"/>
            <p:nvPr/>
          </p:nvSpPr>
          <p:spPr>
            <a:xfrm>
              <a:off x="8484601" y="3005596"/>
              <a:ext cx="1052643" cy="646331"/>
            </a:xfrm>
            <a:prstGeom prst="rect">
              <a:avLst/>
            </a:prstGeom>
            <a:noFill/>
          </p:spPr>
          <p:txBody>
            <a:bodyPr wrap="square" rtlCol="0">
              <a:spAutoFit/>
            </a:bodyPr>
            <a:lstStyle/>
            <a:p>
              <a:pPr algn="ctr"/>
              <a:r>
                <a:rPr lang="en-US" b="1" dirty="0"/>
                <a:t>Phased</a:t>
              </a:r>
            </a:p>
            <a:p>
              <a:pPr algn="ctr"/>
              <a:r>
                <a:rPr lang="en-US" b="1" dirty="0"/>
                <a:t>Array</a:t>
              </a:r>
            </a:p>
          </p:txBody>
        </p:sp>
        <p:sp>
          <p:nvSpPr>
            <p:cNvPr id="12" name="Rectangle 11">
              <a:extLst>
                <a:ext uri="{FF2B5EF4-FFF2-40B4-BE49-F238E27FC236}">
                  <a16:creationId xmlns:a16="http://schemas.microsoft.com/office/drawing/2014/main" id="{68DDCA7A-57F1-4876-A273-3EF6358F6490}"/>
                </a:ext>
              </a:extLst>
            </p:cNvPr>
            <p:cNvSpPr/>
            <p:nvPr/>
          </p:nvSpPr>
          <p:spPr>
            <a:xfrm rot="975357">
              <a:off x="5810613" y="1750147"/>
              <a:ext cx="1435626" cy="3324225"/>
            </a:xfrm>
            <a:prstGeom prst="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1E8EC5F1-D879-4F10-89D1-FB5DB7934508}"/>
                </a:ext>
              </a:extLst>
            </p:cNvPr>
            <p:cNvSpPr txBox="1"/>
            <p:nvPr/>
          </p:nvSpPr>
          <p:spPr>
            <a:xfrm>
              <a:off x="5414305" y="5674853"/>
              <a:ext cx="5182291" cy="709966"/>
            </a:xfrm>
            <a:prstGeom prst="rect">
              <a:avLst/>
            </a:prstGeom>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en-US" dirty="0"/>
                <a:t>Large footprint for more information</a:t>
              </a:r>
            </a:p>
            <a:p>
              <a:pPr marL="285750" indent="-285750">
                <a:buFont typeface="Arial" panose="020B0604020202020204" pitchFamily="34" charset="0"/>
                <a:buChar char="•"/>
              </a:pPr>
              <a:r>
                <a:rPr lang="en-US" dirty="0"/>
                <a:t>Lower frequency allows for deep penetration. </a:t>
              </a:r>
            </a:p>
          </p:txBody>
        </p:sp>
      </p:grpSp>
      <p:sp>
        <p:nvSpPr>
          <p:cNvPr id="112" name="question 1 -post">
            <a:extLst>
              <a:ext uri="{FF2B5EF4-FFF2-40B4-BE49-F238E27FC236}">
                <a16:creationId xmlns:a16="http://schemas.microsoft.com/office/drawing/2014/main" id="{96E41DCB-7060-4D48-AD95-D8677FBC8795}"/>
              </a:ext>
            </a:extLst>
          </p:cNvPr>
          <p:cNvSpPr txBox="1"/>
          <p:nvPr/>
        </p:nvSpPr>
        <p:spPr>
          <a:xfrm>
            <a:off x="211285" y="375916"/>
            <a:ext cx="2395838" cy="1021556"/>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Which transducer is best for viewing the gallbladder?</a:t>
            </a:r>
          </a:p>
        </p:txBody>
      </p:sp>
      <p:pic>
        <p:nvPicPr>
          <p:cNvPr id="29" name="teachIM logo" descr="Icon&#10;&#10;Description automatically generated">
            <a:extLst>
              <a:ext uri="{FF2B5EF4-FFF2-40B4-BE49-F238E27FC236}">
                <a16:creationId xmlns:a16="http://schemas.microsoft.com/office/drawing/2014/main" id="{32896B44-062B-4704-B67A-03D37C18846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554097" y="6302668"/>
            <a:ext cx="1387970" cy="528106"/>
          </a:xfrm>
          <a:prstGeom prst="rect">
            <a:avLst/>
          </a:prstGeom>
        </p:spPr>
      </p:pic>
    </p:spTree>
    <p:extLst>
      <p:ext uri="{BB962C8B-B14F-4D97-AF65-F5344CB8AC3E}">
        <p14:creationId xmlns:p14="http://schemas.microsoft.com/office/powerpoint/2010/main" val="26946258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5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
                                        </p:tgtEl>
                                        <p:attrNameLst>
                                          <p:attrName>style.visibility</p:attrName>
                                        </p:attrNameLst>
                                      </p:cBhvr>
                                      <p:to>
                                        <p:strVal val="visible"/>
                                      </p:to>
                                    </p:set>
                                  </p:childTnLst>
                                </p:cTn>
                              </p:par>
                            </p:childTnLst>
                          </p:cTn>
                        </p:par>
                      </p:childTnLst>
                    </p:cTn>
                  </p:par>
                </p:childTnLst>
              </p:cTn>
              <p:nextCondLst>
                <p:cond evt="onClick" delay="0">
                  <p:tgtEl>
                    <p:spTgt spid="154"/>
                  </p:tgtEl>
                </p:cond>
              </p:nextCondLst>
            </p:seq>
          </p:childTnLst>
        </p:cTn>
      </p:par>
    </p:tnLst>
    <p:bldLst>
      <p:bldP spid="1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59E3E633-B9C5-405F-ABD8-ED0229B6F801}"/>
              </a:ext>
            </a:extLst>
          </p:cNvPr>
          <p:cNvSpPr txBox="1"/>
          <p:nvPr/>
        </p:nvSpPr>
        <p:spPr>
          <a:xfrm>
            <a:off x="6447046" y="2703227"/>
            <a:ext cx="4393786" cy="541710"/>
          </a:xfrm>
          <a:prstGeom prst="rect">
            <a:avLst/>
          </a:prstGeom>
          <a:noFill/>
        </p:spPr>
        <p:txBody>
          <a:bodyPr wrap="square" rtlCol="0">
            <a:spAutoFit/>
          </a:bodyPr>
          <a:lstStyle/>
          <a:p>
            <a:pPr algn="ctr"/>
            <a:endParaRPr lang="en-US" dirty="0"/>
          </a:p>
        </p:txBody>
      </p:sp>
      <p:sp>
        <p:nvSpPr>
          <p:cNvPr id="198" name="Question 2">
            <a:extLst>
              <a:ext uri="{FF2B5EF4-FFF2-40B4-BE49-F238E27FC236}">
                <a16:creationId xmlns:a16="http://schemas.microsoft.com/office/drawing/2014/main" id="{6996478C-46F4-4F2C-9179-4736A69992E6}"/>
              </a:ext>
            </a:extLst>
          </p:cNvPr>
          <p:cNvSpPr txBox="1"/>
          <p:nvPr/>
        </p:nvSpPr>
        <p:spPr>
          <a:xfrm>
            <a:off x="205189" y="1668089"/>
            <a:ext cx="2404590"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Proper positioning?</a:t>
            </a:r>
          </a:p>
        </p:txBody>
      </p:sp>
      <p:pic>
        <p:nvPicPr>
          <p:cNvPr id="68" name="teachIM logo" descr="Icon&#10;&#10;Description automatically generated">
            <a:extLst>
              <a:ext uri="{FF2B5EF4-FFF2-40B4-BE49-F238E27FC236}">
                <a16:creationId xmlns:a16="http://schemas.microsoft.com/office/drawing/2014/main" id="{6E9CA507-60F9-4228-840F-E656F3BA5D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4097" y="6302668"/>
            <a:ext cx="1387970" cy="528106"/>
          </a:xfrm>
          <a:prstGeom prst="rect">
            <a:avLst/>
          </a:prstGeom>
        </p:spPr>
      </p:pic>
      <p:pic>
        <p:nvPicPr>
          <p:cNvPr id="145" name="Graphic 144" descr="Cursor with solid fill">
            <a:extLst>
              <a:ext uri="{FF2B5EF4-FFF2-40B4-BE49-F238E27FC236}">
                <a16:creationId xmlns:a16="http://schemas.microsoft.com/office/drawing/2014/main" id="{889EBA47-30E6-4343-82EE-1202DA9A2183}"/>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40563" y="1909552"/>
            <a:ext cx="395274" cy="395274"/>
          </a:xfrm>
          <a:prstGeom prst="rect">
            <a:avLst/>
          </a:prstGeom>
        </p:spPr>
      </p:pic>
      <p:grpSp>
        <p:nvGrpSpPr>
          <p:cNvPr id="8" name="LIver/gallbladder">
            <a:extLst>
              <a:ext uri="{FF2B5EF4-FFF2-40B4-BE49-F238E27FC236}">
                <a16:creationId xmlns:a16="http://schemas.microsoft.com/office/drawing/2014/main" id="{4C361C0F-EE90-4D45-B840-340F213F13F9}"/>
              </a:ext>
            </a:extLst>
          </p:cNvPr>
          <p:cNvGrpSpPr/>
          <p:nvPr/>
        </p:nvGrpSpPr>
        <p:grpSpPr>
          <a:xfrm>
            <a:off x="6412835" y="554301"/>
            <a:ext cx="5094801" cy="3984975"/>
            <a:chOff x="3237676" y="1864295"/>
            <a:chExt cx="3663731" cy="2755700"/>
          </a:xfrm>
        </p:grpSpPr>
        <p:sp>
          <p:nvSpPr>
            <p:cNvPr id="6" name="Freeform: Shape 5">
              <a:extLst>
                <a:ext uri="{FF2B5EF4-FFF2-40B4-BE49-F238E27FC236}">
                  <a16:creationId xmlns:a16="http://schemas.microsoft.com/office/drawing/2014/main" id="{81180E00-5642-4F95-8C22-B5A9319D0C54}"/>
                </a:ext>
              </a:extLst>
            </p:cNvPr>
            <p:cNvSpPr/>
            <p:nvPr/>
          </p:nvSpPr>
          <p:spPr>
            <a:xfrm rot="830357">
              <a:off x="4986138" y="2937111"/>
              <a:ext cx="842752" cy="1194713"/>
            </a:xfrm>
            <a:custGeom>
              <a:avLst/>
              <a:gdLst>
                <a:gd name="connsiteX0" fmla="*/ 432225 w 816447"/>
                <a:gd name="connsiteY0" fmla="*/ 534797 h 999939"/>
                <a:gd name="connsiteX1" fmla="*/ 426129 w 816447"/>
                <a:gd name="connsiteY1" fmla="*/ 857885 h 999939"/>
                <a:gd name="connsiteX2" fmla="*/ 249345 w 816447"/>
                <a:gd name="connsiteY2" fmla="*/ 998093 h 999939"/>
                <a:gd name="connsiteX3" fmla="*/ 23793 w 816447"/>
                <a:gd name="connsiteY3" fmla="*/ 918845 h 999939"/>
                <a:gd name="connsiteX4" fmla="*/ 17697 w 816447"/>
                <a:gd name="connsiteY4" fmla="*/ 656717 h 999939"/>
                <a:gd name="connsiteX5" fmla="*/ 121329 w 816447"/>
                <a:gd name="connsiteY5" fmla="*/ 406781 h 999939"/>
                <a:gd name="connsiteX6" fmla="*/ 279825 w 816447"/>
                <a:gd name="connsiteY6" fmla="*/ 175133 h 999939"/>
                <a:gd name="connsiteX7" fmla="*/ 462705 w 816447"/>
                <a:gd name="connsiteY7" fmla="*/ 4445 h 999939"/>
                <a:gd name="connsiteX8" fmla="*/ 572433 w 816447"/>
                <a:gd name="connsiteY8" fmla="*/ 65405 h 999939"/>
                <a:gd name="connsiteX9" fmla="*/ 688257 w 816447"/>
                <a:gd name="connsiteY9" fmla="*/ 229997 h 999939"/>
                <a:gd name="connsiteX10" fmla="*/ 749217 w 816447"/>
                <a:gd name="connsiteY10" fmla="*/ 467741 h 999939"/>
                <a:gd name="connsiteX11" fmla="*/ 816273 w 816447"/>
                <a:gd name="connsiteY11" fmla="*/ 614045 h 999939"/>
                <a:gd name="connsiteX12" fmla="*/ 767505 w 816447"/>
                <a:gd name="connsiteY12" fmla="*/ 662813 h 999939"/>
                <a:gd name="connsiteX13" fmla="*/ 730929 w 816447"/>
                <a:gd name="connsiteY13" fmla="*/ 479933 h 999939"/>
                <a:gd name="connsiteX14" fmla="*/ 615105 w 816447"/>
                <a:gd name="connsiteY14" fmla="*/ 223901 h 999939"/>
                <a:gd name="connsiteX15" fmla="*/ 529761 w 816447"/>
                <a:gd name="connsiteY15" fmla="*/ 59309 h 999939"/>
                <a:gd name="connsiteX16" fmla="*/ 359073 w 816447"/>
                <a:gd name="connsiteY16" fmla="*/ 150749 h 999939"/>
                <a:gd name="connsiteX17" fmla="*/ 432225 w 816447"/>
                <a:gd name="connsiteY17" fmla="*/ 534797 h 999939"/>
                <a:gd name="connsiteX0" fmla="*/ 432225 w 816447"/>
                <a:gd name="connsiteY0" fmla="*/ 541976 h 1007118"/>
                <a:gd name="connsiteX1" fmla="*/ 426129 w 816447"/>
                <a:gd name="connsiteY1" fmla="*/ 865064 h 1007118"/>
                <a:gd name="connsiteX2" fmla="*/ 249345 w 816447"/>
                <a:gd name="connsiteY2" fmla="*/ 1005272 h 1007118"/>
                <a:gd name="connsiteX3" fmla="*/ 23793 w 816447"/>
                <a:gd name="connsiteY3" fmla="*/ 926024 h 1007118"/>
                <a:gd name="connsiteX4" fmla="*/ 17697 w 816447"/>
                <a:gd name="connsiteY4" fmla="*/ 663896 h 1007118"/>
                <a:gd name="connsiteX5" fmla="*/ 121329 w 816447"/>
                <a:gd name="connsiteY5" fmla="*/ 413960 h 1007118"/>
                <a:gd name="connsiteX6" fmla="*/ 279825 w 816447"/>
                <a:gd name="connsiteY6" fmla="*/ 182312 h 1007118"/>
                <a:gd name="connsiteX7" fmla="*/ 462705 w 816447"/>
                <a:gd name="connsiteY7" fmla="*/ 11624 h 1007118"/>
                <a:gd name="connsiteX8" fmla="*/ 458895 w 816447"/>
                <a:gd name="connsiteY8" fmla="*/ 21530 h 1007118"/>
                <a:gd name="connsiteX9" fmla="*/ 572433 w 816447"/>
                <a:gd name="connsiteY9" fmla="*/ 72584 h 1007118"/>
                <a:gd name="connsiteX10" fmla="*/ 688257 w 816447"/>
                <a:gd name="connsiteY10" fmla="*/ 237176 h 1007118"/>
                <a:gd name="connsiteX11" fmla="*/ 749217 w 816447"/>
                <a:gd name="connsiteY11" fmla="*/ 474920 h 1007118"/>
                <a:gd name="connsiteX12" fmla="*/ 816273 w 816447"/>
                <a:gd name="connsiteY12" fmla="*/ 621224 h 1007118"/>
                <a:gd name="connsiteX13" fmla="*/ 767505 w 816447"/>
                <a:gd name="connsiteY13" fmla="*/ 669992 h 1007118"/>
                <a:gd name="connsiteX14" fmla="*/ 730929 w 816447"/>
                <a:gd name="connsiteY14" fmla="*/ 487112 h 1007118"/>
                <a:gd name="connsiteX15" fmla="*/ 615105 w 816447"/>
                <a:gd name="connsiteY15" fmla="*/ 231080 h 1007118"/>
                <a:gd name="connsiteX16" fmla="*/ 529761 w 816447"/>
                <a:gd name="connsiteY16" fmla="*/ 66488 h 1007118"/>
                <a:gd name="connsiteX17" fmla="*/ 359073 w 816447"/>
                <a:gd name="connsiteY17" fmla="*/ 157928 h 1007118"/>
                <a:gd name="connsiteX18" fmla="*/ 432225 w 816447"/>
                <a:gd name="connsiteY18" fmla="*/ 541976 h 1007118"/>
                <a:gd name="connsiteX0" fmla="*/ 432225 w 816447"/>
                <a:gd name="connsiteY0" fmla="*/ 665986 h 1131128"/>
                <a:gd name="connsiteX1" fmla="*/ 426129 w 816447"/>
                <a:gd name="connsiteY1" fmla="*/ 989074 h 1131128"/>
                <a:gd name="connsiteX2" fmla="*/ 249345 w 816447"/>
                <a:gd name="connsiteY2" fmla="*/ 1129282 h 1131128"/>
                <a:gd name="connsiteX3" fmla="*/ 23793 w 816447"/>
                <a:gd name="connsiteY3" fmla="*/ 1050034 h 1131128"/>
                <a:gd name="connsiteX4" fmla="*/ 17697 w 816447"/>
                <a:gd name="connsiteY4" fmla="*/ 787906 h 1131128"/>
                <a:gd name="connsiteX5" fmla="*/ 121329 w 816447"/>
                <a:gd name="connsiteY5" fmla="*/ 537970 h 1131128"/>
                <a:gd name="connsiteX6" fmla="*/ 279825 w 816447"/>
                <a:gd name="connsiteY6" fmla="*/ 306322 h 1131128"/>
                <a:gd name="connsiteX7" fmla="*/ 462705 w 816447"/>
                <a:gd name="connsiteY7" fmla="*/ 135634 h 1131128"/>
                <a:gd name="connsiteX8" fmla="*/ 409365 w 816447"/>
                <a:gd name="connsiteY8" fmla="*/ 760 h 1131128"/>
                <a:gd name="connsiteX9" fmla="*/ 572433 w 816447"/>
                <a:gd name="connsiteY9" fmla="*/ 196594 h 1131128"/>
                <a:gd name="connsiteX10" fmla="*/ 688257 w 816447"/>
                <a:gd name="connsiteY10" fmla="*/ 361186 h 1131128"/>
                <a:gd name="connsiteX11" fmla="*/ 749217 w 816447"/>
                <a:gd name="connsiteY11" fmla="*/ 598930 h 1131128"/>
                <a:gd name="connsiteX12" fmla="*/ 816273 w 816447"/>
                <a:gd name="connsiteY12" fmla="*/ 745234 h 1131128"/>
                <a:gd name="connsiteX13" fmla="*/ 767505 w 816447"/>
                <a:gd name="connsiteY13" fmla="*/ 794002 h 1131128"/>
                <a:gd name="connsiteX14" fmla="*/ 730929 w 816447"/>
                <a:gd name="connsiteY14" fmla="*/ 611122 h 1131128"/>
                <a:gd name="connsiteX15" fmla="*/ 615105 w 816447"/>
                <a:gd name="connsiteY15" fmla="*/ 355090 h 1131128"/>
                <a:gd name="connsiteX16" fmla="*/ 529761 w 816447"/>
                <a:gd name="connsiteY16" fmla="*/ 190498 h 1131128"/>
                <a:gd name="connsiteX17" fmla="*/ 359073 w 816447"/>
                <a:gd name="connsiteY17" fmla="*/ 281938 h 1131128"/>
                <a:gd name="connsiteX18" fmla="*/ 432225 w 816447"/>
                <a:gd name="connsiteY18" fmla="*/ 665986 h 1131128"/>
                <a:gd name="connsiteX0" fmla="*/ 432225 w 816447"/>
                <a:gd name="connsiteY0" fmla="*/ 688517 h 1153659"/>
                <a:gd name="connsiteX1" fmla="*/ 426129 w 816447"/>
                <a:gd name="connsiteY1" fmla="*/ 1011605 h 1153659"/>
                <a:gd name="connsiteX2" fmla="*/ 249345 w 816447"/>
                <a:gd name="connsiteY2" fmla="*/ 1151813 h 1153659"/>
                <a:gd name="connsiteX3" fmla="*/ 23793 w 816447"/>
                <a:gd name="connsiteY3" fmla="*/ 1072565 h 1153659"/>
                <a:gd name="connsiteX4" fmla="*/ 17697 w 816447"/>
                <a:gd name="connsiteY4" fmla="*/ 810437 h 1153659"/>
                <a:gd name="connsiteX5" fmla="*/ 121329 w 816447"/>
                <a:gd name="connsiteY5" fmla="*/ 560501 h 1153659"/>
                <a:gd name="connsiteX6" fmla="*/ 279825 w 816447"/>
                <a:gd name="connsiteY6" fmla="*/ 328853 h 1153659"/>
                <a:gd name="connsiteX7" fmla="*/ 462705 w 816447"/>
                <a:gd name="connsiteY7" fmla="*/ 158165 h 1153659"/>
                <a:gd name="connsiteX8" fmla="*/ 409365 w 816447"/>
                <a:gd name="connsiteY8" fmla="*/ 23291 h 1153659"/>
                <a:gd name="connsiteX9" fmla="*/ 409365 w 816447"/>
                <a:gd name="connsiteY9" fmla="*/ 19481 h 1153659"/>
                <a:gd name="connsiteX10" fmla="*/ 572433 w 816447"/>
                <a:gd name="connsiteY10" fmla="*/ 219125 h 1153659"/>
                <a:gd name="connsiteX11" fmla="*/ 688257 w 816447"/>
                <a:gd name="connsiteY11" fmla="*/ 383717 h 1153659"/>
                <a:gd name="connsiteX12" fmla="*/ 749217 w 816447"/>
                <a:gd name="connsiteY12" fmla="*/ 621461 h 1153659"/>
                <a:gd name="connsiteX13" fmla="*/ 816273 w 816447"/>
                <a:gd name="connsiteY13" fmla="*/ 767765 h 1153659"/>
                <a:gd name="connsiteX14" fmla="*/ 767505 w 816447"/>
                <a:gd name="connsiteY14" fmla="*/ 816533 h 1153659"/>
                <a:gd name="connsiteX15" fmla="*/ 730929 w 816447"/>
                <a:gd name="connsiteY15" fmla="*/ 633653 h 1153659"/>
                <a:gd name="connsiteX16" fmla="*/ 615105 w 816447"/>
                <a:gd name="connsiteY16" fmla="*/ 377621 h 1153659"/>
                <a:gd name="connsiteX17" fmla="*/ 529761 w 816447"/>
                <a:gd name="connsiteY17" fmla="*/ 213029 h 1153659"/>
                <a:gd name="connsiteX18" fmla="*/ 359073 w 816447"/>
                <a:gd name="connsiteY18" fmla="*/ 304469 h 1153659"/>
                <a:gd name="connsiteX19" fmla="*/ 432225 w 816447"/>
                <a:gd name="connsiteY19" fmla="*/ 688517 h 1153659"/>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688257 w 816447"/>
                <a:gd name="connsiteY11" fmla="*/ 379435 h 1149377"/>
                <a:gd name="connsiteX12" fmla="*/ 749217 w 816447"/>
                <a:gd name="connsiteY12" fmla="*/ 617179 h 1149377"/>
                <a:gd name="connsiteX13" fmla="*/ 816273 w 816447"/>
                <a:gd name="connsiteY13" fmla="*/ 763483 h 1149377"/>
                <a:gd name="connsiteX14" fmla="*/ 767505 w 816447"/>
                <a:gd name="connsiteY14" fmla="*/ 812251 h 1149377"/>
                <a:gd name="connsiteX15" fmla="*/ 730929 w 816447"/>
                <a:gd name="connsiteY15" fmla="*/ 629371 h 1149377"/>
                <a:gd name="connsiteX16" fmla="*/ 615105 w 816447"/>
                <a:gd name="connsiteY16" fmla="*/ 373339 h 1149377"/>
                <a:gd name="connsiteX17" fmla="*/ 529761 w 816447"/>
                <a:gd name="connsiteY17" fmla="*/ 208747 h 1149377"/>
                <a:gd name="connsiteX18" fmla="*/ 359073 w 816447"/>
                <a:gd name="connsiteY18" fmla="*/ 300187 h 1149377"/>
                <a:gd name="connsiteX19" fmla="*/ 432225 w 816447"/>
                <a:gd name="connsiteY19"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573195 w 816447"/>
                <a:gd name="connsiteY11" fmla="*/ 21332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615105 w 816447"/>
                <a:gd name="connsiteY11" fmla="*/ 27047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615105 w 816447"/>
                <a:gd name="connsiteY11" fmla="*/ 27047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542715 w 816447"/>
                <a:gd name="connsiteY11" fmla="*/ 1676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575735 w 816447"/>
                <a:gd name="connsiteY11" fmla="*/ 2184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575735 w 816447"/>
                <a:gd name="connsiteY11" fmla="*/ 2184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627805 w 816447"/>
                <a:gd name="connsiteY12" fmla="*/ 40600 h 1149377"/>
                <a:gd name="connsiteX13" fmla="*/ 615105 w 816447"/>
                <a:gd name="connsiteY13" fmla="*/ 270470 h 1149377"/>
                <a:gd name="connsiteX14" fmla="*/ 688257 w 816447"/>
                <a:gd name="connsiteY14" fmla="*/ 379435 h 1149377"/>
                <a:gd name="connsiteX15" fmla="*/ 749217 w 816447"/>
                <a:gd name="connsiteY15" fmla="*/ 617179 h 1149377"/>
                <a:gd name="connsiteX16" fmla="*/ 816273 w 816447"/>
                <a:gd name="connsiteY16" fmla="*/ 763483 h 1149377"/>
                <a:gd name="connsiteX17" fmla="*/ 767505 w 816447"/>
                <a:gd name="connsiteY17" fmla="*/ 812251 h 1149377"/>
                <a:gd name="connsiteX18" fmla="*/ 730929 w 816447"/>
                <a:gd name="connsiteY18" fmla="*/ 629371 h 1149377"/>
                <a:gd name="connsiteX19" fmla="*/ 615105 w 816447"/>
                <a:gd name="connsiteY19" fmla="*/ 373339 h 1149377"/>
                <a:gd name="connsiteX20" fmla="*/ 529761 w 816447"/>
                <a:gd name="connsiteY20" fmla="*/ 208747 h 1149377"/>
                <a:gd name="connsiteX21" fmla="*/ 359073 w 816447"/>
                <a:gd name="connsiteY21" fmla="*/ 300187 h 1149377"/>
                <a:gd name="connsiteX22" fmla="*/ 432225 w 816447"/>
                <a:gd name="connsiteY22"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533825 w 816447"/>
                <a:gd name="connsiteY12" fmla="*/ 157440 h 1149377"/>
                <a:gd name="connsiteX13" fmla="*/ 615105 w 816447"/>
                <a:gd name="connsiteY13" fmla="*/ 270470 h 1149377"/>
                <a:gd name="connsiteX14" fmla="*/ 688257 w 816447"/>
                <a:gd name="connsiteY14" fmla="*/ 379435 h 1149377"/>
                <a:gd name="connsiteX15" fmla="*/ 749217 w 816447"/>
                <a:gd name="connsiteY15" fmla="*/ 617179 h 1149377"/>
                <a:gd name="connsiteX16" fmla="*/ 816273 w 816447"/>
                <a:gd name="connsiteY16" fmla="*/ 763483 h 1149377"/>
                <a:gd name="connsiteX17" fmla="*/ 767505 w 816447"/>
                <a:gd name="connsiteY17" fmla="*/ 812251 h 1149377"/>
                <a:gd name="connsiteX18" fmla="*/ 730929 w 816447"/>
                <a:gd name="connsiteY18" fmla="*/ 629371 h 1149377"/>
                <a:gd name="connsiteX19" fmla="*/ 615105 w 816447"/>
                <a:gd name="connsiteY19" fmla="*/ 373339 h 1149377"/>
                <a:gd name="connsiteX20" fmla="*/ 529761 w 816447"/>
                <a:gd name="connsiteY20" fmla="*/ 208747 h 1149377"/>
                <a:gd name="connsiteX21" fmla="*/ 359073 w 816447"/>
                <a:gd name="connsiteY21" fmla="*/ 300187 h 1149377"/>
                <a:gd name="connsiteX22" fmla="*/ 432225 w 816447"/>
                <a:gd name="connsiteY22" fmla="*/ 684235 h 1149377"/>
                <a:gd name="connsiteX0" fmla="*/ 432225 w 816447"/>
                <a:gd name="connsiteY0" fmla="*/ 688025 h 1153167"/>
                <a:gd name="connsiteX1" fmla="*/ 426129 w 816447"/>
                <a:gd name="connsiteY1" fmla="*/ 1011113 h 1153167"/>
                <a:gd name="connsiteX2" fmla="*/ 249345 w 816447"/>
                <a:gd name="connsiteY2" fmla="*/ 1151321 h 1153167"/>
                <a:gd name="connsiteX3" fmla="*/ 23793 w 816447"/>
                <a:gd name="connsiteY3" fmla="*/ 1072073 h 1153167"/>
                <a:gd name="connsiteX4" fmla="*/ 17697 w 816447"/>
                <a:gd name="connsiteY4" fmla="*/ 809945 h 1153167"/>
                <a:gd name="connsiteX5" fmla="*/ 121329 w 816447"/>
                <a:gd name="connsiteY5" fmla="*/ 560009 h 1153167"/>
                <a:gd name="connsiteX6" fmla="*/ 279825 w 816447"/>
                <a:gd name="connsiteY6" fmla="*/ 328361 h 1153167"/>
                <a:gd name="connsiteX7" fmla="*/ 462705 w 816447"/>
                <a:gd name="connsiteY7" fmla="*/ 157673 h 1153167"/>
                <a:gd name="connsiteX8" fmla="*/ 409365 w 816447"/>
                <a:gd name="connsiteY8" fmla="*/ 22799 h 1153167"/>
                <a:gd name="connsiteX9" fmla="*/ 386505 w 816447"/>
                <a:gd name="connsiteY9" fmla="*/ 26609 h 1153167"/>
                <a:gd name="connsiteX10" fmla="*/ 497503 w 816447"/>
                <a:gd name="connsiteY10" fmla="*/ 137353 h 1153167"/>
                <a:gd name="connsiteX11" fmla="*/ 608755 w 816447"/>
                <a:gd name="connsiteY11" fmla="*/ 1210 h 1153167"/>
                <a:gd name="connsiteX12" fmla="*/ 533825 w 816447"/>
                <a:gd name="connsiteY12" fmla="*/ 161230 h 1153167"/>
                <a:gd name="connsiteX13" fmla="*/ 615105 w 816447"/>
                <a:gd name="connsiteY13" fmla="*/ 274260 h 1153167"/>
                <a:gd name="connsiteX14" fmla="*/ 688257 w 816447"/>
                <a:gd name="connsiteY14" fmla="*/ 383225 h 1153167"/>
                <a:gd name="connsiteX15" fmla="*/ 749217 w 816447"/>
                <a:gd name="connsiteY15" fmla="*/ 620969 h 1153167"/>
                <a:gd name="connsiteX16" fmla="*/ 816273 w 816447"/>
                <a:gd name="connsiteY16" fmla="*/ 767273 h 1153167"/>
                <a:gd name="connsiteX17" fmla="*/ 767505 w 816447"/>
                <a:gd name="connsiteY17" fmla="*/ 816041 h 1153167"/>
                <a:gd name="connsiteX18" fmla="*/ 730929 w 816447"/>
                <a:gd name="connsiteY18" fmla="*/ 633161 h 1153167"/>
                <a:gd name="connsiteX19" fmla="*/ 615105 w 816447"/>
                <a:gd name="connsiteY19" fmla="*/ 377129 h 1153167"/>
                <a:gd name="connsiteX20" fmla="*/ 529761 w 816447"/>
                <a:gd name="connsiteY20" fmla="*/ 212537 h 1153167"/>
                <a:gd name="connsiteX21" fmla="*/ 359073 w 816447"/>
                <a:gd name="connsiteY21" fmla="*/ 303977 h 1153167"/>
                <a:gd name="connsiteX22" fmla="*/ 432225 w 816447"/>
                <a:gd name="connsiteY22" fmla="*/ 688025 h 1153167"/>
                <a:gd name="connsiteX0" fmla="*/ 432225 w 816447"/>
                <a:gd name="connsiteY0" fmla="*/ 711944 h 1177086"/>
                <a:gd name="connsiteX1" fmla="*/ 426129 w 816447"/>
                <a:gd name="connsiteY1" fmla="*/ 1035032 h 1177086"/>
                <a:gd name="connsiteX2" fmla="*/ 249345 w 816447"/>
                <a:gd name="connsiteY2" fmla="*/ 1175240 h 1177086"/>
                <a:gd name="connsiteX3" fmla="*/ 23793 w 816447"/>
                <a:gd name="connsiteY3" fmla="*/ 1095992 h 1177086"/>
                <a:gd name="connsiteX4" fmla="*/ 17697 w 816447"/>
                <a:gd name="connsiteY4" fmla="*/ 833864 h 1177086"/>
                <a:gd name="connsiteX5" fmla="*/ 121329 w 816447"/>
                <a:gd name="connsiteY5" fmla="*/ 583928 h 1177086"/>
                <a:gd name="connsiteX6" fmla="*/ 279825 w 816447"/>
                <a:gd name="connsiteY6" fmla="*/ 352280 h 1177086"/>
                <a:gd name="connsiteX7" fmla="*/ 462705 w 816447"/>
                <a:gd name="connsiteY7" fmla="*/ 181592 h 1177086"/>
                <a:gd name="connsiteX8" fmla="*/ 409365 w 816447"/>
                <a:gd name="connsiteY8" fmla="*/ 46718 h 1177086"/>
                <a:gd name="connsiteX9" fmla="*/ 386505 w 816447"/>
                <a:gd name="connsiteY9" fmla="*/ 50528 h 1177086"/>
                <a:gd name="connsiteX10" fmla="*/ 497503 w 816447"/>
                <a:gd name="connsiteY10" fmla="*/ 161272 h 1177086"/>
                <a:gd name="connsiteX11" fmla="*/ 608755 w 816447"/>
                <a:gd name="connsiteY11" fmla="*/ 25129 h 1177086"/>
                <a:gd name="connsiteX12" fmla="*/ 604945 w 816447"/>
                <a:gd name="connsiteY12" fmla="*/ 14969 h 1177086"/>
                <a:gd name="connsiteX13" fmla="*/ 533825 w 816447"/>
                <a:gd name="connsiteY13" fmla="*/ 185149 h 1177086"/>
                <a:gd name="connsiteX14" fmla="*/ 615105 w 816447"/>
                <a:gd name="connsiteY14" fmla="*/ 298179 h 1177086"/>
                <a:gd name="connsiteX15" fmla="*/ 688257 w 816447"/>
                <a:gd name="connsiteY15" fmla="*/ 407144 h 1177086"/>
                <a:gd name="connsiteX16" fmla="*/ 749217 w 816447"/>
                <a:gd name="connsiteY16" fmla="*/ 644888 h 1177086"/>
                <a:gd name="connsiteX17" fmla="*/ 816273 w 816447"/>
                <a:gd name="connsiteY17" fmla="*/ 791192 h 1177086"/>
                <a:gd name="connsiteX18" fmla="*/ 767505 w 816447"/>
                <a:gd name="connsiteY18" fmla="*/ 839960 h 1177086"/>
                <a:gd name="connsiteX19" fmla="*/ 730929 w 816447"/>
                <a:gd name="connsiteY19" fmla="*/ 657080 h 1177086"/>
                <a:gd name="connsiteX20" fmla="*/ 615105 w 816447"/>
                <a:gd name="connsiteY20" fmla="*/ 401048 h 1177086"/>
                <a:gd name="connsiteX21" fmla="*/ 529761 w 816447"/>
                <a:gd name="connsiteY21" fmla="*/ 236456 h 1177086"/>
                <a:gd name="connsiteX22" fmla="*/ 359073 w 816447"/>
                <a:gd name="connsiteY22" fmla="*/ 327896 h 1177086"/>
                <a:gd name="connsiteX23" fmla="*/ 432225 w 816447"/>
                <a:gd name="connsiteY23" fmla="*/ 711944 h 1177086"/>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15105 w 816447"/>
                <a:gd name="connsiteY14" fmla="*/ 299881 h 1178788"/>
                <a:gd name="connsiteX15" fmla="*/ 688257 w 816447"/>
                <a:gd name="connsiteY15" fmla="*/ 40884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15105 w 816447"/>
                <a:gd name="connsiteY14" fmla="*/ 299881 h 1178788"/>
                <a:gd name="connsiteX15" fmla="*/ 662857 w 816447"/>
                <a:gd name="connsiteY15" fmla="*/ 43932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07485 w 816447"/>
                <a:gd name="connsiteY14" fmla="*/ 299881 h 1178788"/>
                <a:gd name="connsiteX15" fmla="*/ 662857 w 816447"/>
                <a:gd name="connsiteY15" fmla="*/ 43932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529761 w 791244"/>
                <a:gd name="connsiteY21" fmla="*/ 23815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2405 w 791244"/>
                <a:gd name="connsiteY14" fmla="*/ 30496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91244" h="1178788">
                  <a:moveTo>
                    <a:pt x="432225" y="713646"/>
                  </a:moveTo>
                  <a:cubicBezTo>
                    <a:pt x="443401" y="831502"/>
                    <a:pt x="456609" y="959518"/>
                    <a:pt x="426129" y="1036734"/>
                  </a:cubicBezTo>
                  <a:cubicBezTo>
                    <a:pt x="395649" y="1113950"/>
                    <a:pt x="316401" y="1166782"/>
                    <a:pt x="249345" y="1176942"/>
                  </a:cubicBezTo>
                  <a:cubicBezTo>
                    <a:pt x="182289" y="1187102"/>
                    <a:pt x="62401" y="1154590"/>
                    <a:pt x="23793" y="1097694"/>
                  </a:cubicBezTo>
                  <a:cubicBezTo>
                    <a:pt x="-14815" y="1040798"/>
                    <a:pt x="1441" y="920910"/>
                    <a:pt x="17697" y="835566"/>
                  </a:cubicBezTo>
                  <a:cubicBezTo>
                    <a:pt x="33953" y="750222"/>
                    <a:pt x="77641" y="665894"/>
                    <a:pt x="121329" y="585630"/>
                  </a:cubicBezTo>
                  <a:cubicBezTo>
                    <a:pt x="165017" y="505366"/>
                    <a:pt x="222929" y="421038"/>
                    <a:pt x="279825" y="353982"/>
                  </a:cubicBezTo>
                  <a:cubicBezTo>
                    <a:pt x="336721" y="286926"/>
                    <a:pt x="441115" y="234221"/>
                    <a:pt x="462705" y="183294"/>
                  </a:cubicBezTo>
                  <a:cubicBezTo>
                    <a:pt x="484295" y="132367"/>
                    <a:pt x="418255" y="71534"/>
                    <a:pt x="409365" y="48420"/>
                  </a:cubicBezTo>
                  <a:cubicBezTo>
                    <a:pt x="400475" y="25306"/>
                    <a:pt x="359327" y="19591"/>
                    <a:pt x="386505" y="52230"/>
                  </a:cubicBezTo>
                  <a:cubicBezTo>
                    <a:pt x="413683" y="84869"/>
                    <a:pt x="460461" y="167207"/>
                    <a:pt x="497503" y="162974"/>
                  </a:cubicBezTo>
                  <a:cubicBezTo>
                    <a:pt x="534545" y="158741"/>
                    <a:pt x="590848" y="51215"/>
                    <a:pt x="608755" y="26831"/>
                  </a:cubicBezTo>
                  <a:cubicBezTo>
                    <a:pt x="626662" y="2447"/>
                    <a:pt x="635213" y="-12539"/>
                    <a:pt x="622725" y="14131"/>
                  </a:cubicBezTo>
                  <a:cubicBezTo>
                    <a:pt x="610237" y="40801"/>
                    <a:pt x="532132" y="139649"/>
                    <a:pt x="533825" y="186851"/>
                  </a:cubicBezTo>
                  <a:cubicBezTo>
                    <a:pt x="535518" y="234053"/>
                    <a:pt x="561850" y="253569"/>
                    <a:pt x="602405" y="304961"/>
                  </a:cubicBezTo>
                  <a:cubicBezTo>
                    <a:pt x="625180" y="356354"/>
                    <a:pt x="638388" y="382388"/>
                    <a:pt x="662857" y="439326"/>
                  </a:cubicBezTo>
                  <a:cubicBezTo>
                    <a:pt x="687326" y="496264"/>
                    <a:pt x="727881" y="585122"/>
                    <a:pt x="749217" y="646590"/>
                  </a:cubicBezTo>
                  <a:cubicBezTo>
                    <a:pt x="770553" y="708058"/>
                    <a:pt x="787825" y="775622"/>
                    <a:pt x="790873" y="808134"/>
                  </a:cubicBezTo>
                  <a:cubicBezTo>
                    <a:pt x="793921" y="840646"/>
                    <a:pt x="777496" y="866554"/>
                    <a:pt x="767505" y="841662"/>
                  </a:cubicBezTo>
                  <a:cubicBezTo>
                    <a:pt x="757514" y="816770"/>
                    <a:pt x="756329" y="731934"/>
                    <a:pt x="730929" y="658782"/>
                  </a:cubicBezTo>
                  <a:cubicBezTo>
                    <a:pt x="705529" y="585630"/>
                    <a:pt x="654136" y="476664"/>
                    <a:pt x="615105" y="402750"/>
                  </a:cubicBezTo>
                  <a:cubicBezTo>
                    <a:pt x="576074" y="328836"/>
                    <a:pt x="524173" y="245270"/>
                    <a:pt x="496741" y="215298"/>
                  </a:cubicBezTo>
                  <a:cubicBezTo>
                    <a:pt x="466769" y="241206"/>
                    <a:pt x="369826" y="246540"/>
                    <a:pt x="359073" y="329598"/>
                  </a:cubicBezTo>
                  <a:cubicBezTo>
                    <a:pt x="348320" y="412656"/>
                    <a:pt x="421049" y="595790"/>
                    <a:pt x="432225" y="713646"/>
                  </a:cubicBezTo>
                  <a:close/>
                </a:path>
              </a:pathLst>
            </a:cu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Freeform: Shape 4">
              <a:extLst>
                <a:ext uri="{FF2B5EF4-FFF2-40B4-BE49-F238E27FC236}">
                  <a16:creationId xmlns:a16="http://schemas.microsoft.com/office/drawing/2014/main" id="{F3B70F9F-E3A7-4A58-84B0-B0C2D4DC6C15}"/>
                </a:ext>
              </a:extLst>
            </p:cNvPr>
            <p:cNvSpPr/>
            <p:nvPr/>
          </p:nvSpPr>
          <p:spPr>
            <a:xfrm>
              <a:off x="3237676" y="1864295"/>
              <a:ext cx="3663731" cy="2755700"/>
            </a:xfrm>
            <a:custGeom>
              <a:avLst/>
              <a:gdLst>
                <a:gd name="connsiteX0" fmla="*/ 26635 w 3447210"/>
                <a:gd name="connsiteY0" fmla="*/ 1934828 h 2410364"/>
                <a:gd name="connsiteX1" fmla="*/ 49213 w 3447210"/>
                <a:gd name="connsiteY1" fmla="*/ 659183 h 2410364"/>
                <a:gd name="connsiteX2" fmla="*/ 534635 w 3447210"/>
                <a:gd name="connsiteY2" fmla="*/ 94739 h 2410364"/>
                <a:gd name="connsiteX3" fmla="*/ 1708680 w 3447210"/>
                <a:gd name="connsiteY3" fmla="*/ 4428 h 2410364"/>
                <a:gd name="connsiteX4" fmla="*/ 2995613 w 3447210"/>
                <a:gd name="connsiteY4" fmla="*/ 27005 h 2410364"/>
                <a:gd name="connsiteX5" fmla="*/ 3447169 w 3447210"/>
                <a:gd name="connsiteY5" fmla="*/ 139894 h 2410364"/>
                <a:gd name="connsiteX6" fmla="*/ 3018191 w 3447210"/>
                <a:gd name="connsiteY6" fmla="*/ 455983 h 2410364"/>
                <a:gd name="connsiteX7" fmla="*/ 2386013 w 3447210"/>
                <a:gd name="connsiteY7" fmla="*/ 1223628 h 2410364"/>
                <a:gd name="connsiteX8" fmla="*/ 1652235 w 3447210"/>
                <a:gd name="connsiteY8" fmla="*/ 1844516 h 2410364"/>
                <a:gd name="connsiteX9" fmla="*/ 726546 w 3447210"/>
                <a:gd name="connsiteY9" fmla="*/ 2081583 h 2410364"/>
                <a:gd name="connsiteX10" fmla="*/ 139524 w 3447210"/>
                <a:gd name="connsiteY10" fmla="*/ 2408961 h 2410364"/>
                <a:gd name="connsiteX11" fmla="*/ 26635 w 3447210"/>
                <a:gd name="connsiteY11" fmla="*/ 1934828 h 241036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52235 w 3447210"/>
                <a:gd name="connsiteY8" fmla="*/ 1844516 h 2410384"/>
                <a:gd name="connsiteX9" fmla="*/ 1640946 w 3447210"/>
                <a:gd name="connsiteY9" fmla="*/ 1821939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52235 w 3447210"/>
                <a:gd name="connsiteY8" fmla="*/ 1844516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700326 w 3447210"/>
                <a:gd name="connsiteY9" fmla="*/ 1599096 h 2410384"/>
                <a:gd name="connsiteX10" fmla="*/ 1595790 w 3447210"/>
                <a:gd name="connsiteY10" fmla="*/ 1867095 h 2410384"/>
                <a:gd name="connsiteX11" fmla="*/ 726546 w 3447210"/>
                <a:gd name="connsiteY11" fmla="*/ 2081583 h 2410384"/>
                <a:gd name="connsiteX12" fmla="*/ 139524 w 3447210"/>
                <a:gd name="connsiteY12" fmla="*/ 2408961 h 2410384"/>
                <a:gd name="connsiteX13" fmla="*/ 26635 w 3447210"/>
                <a:gd name="connsiteY13"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694230 w 3447210"/>
                <a:gd name="connsiteY9" fmla="*/ 1507656 h 2410384"/>
                <a:gd name="connsiteX10" fmla="*/ 1595790 w 3447210"/>
                <a:gd name="connsiteY10" fmla="*/ 1867095 h 2410384"/>
                <a:gd name="connsiteX11" fmla="*/ 726546 w 3447210"/>
                <a:gd name="connsiteY11" fmla="*/ 2081583 h 2410384"/>
                <a:gd name="connsiteX12" fmla="*/ 139524 w 3447210"/>
                <a:gd name="connsiteY12" fmla="*/ 2408961 h 2410384"/>
                <a:gd name="connsiteX13" fmla="*/ 26635 w 3447210"/>
                <a:gd name="connsiteY13"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2383078 w 3447210"/>
                <a:gd name="connsiteY8" fmla="*/ 1215048 h 2410384"/>
                <a:gd name="connsiteX9" fmla="*/ 1696487 w 3447210"/>
                <a:gd name="connsiteY9" fmla="*/ 1627317 h 2410384"/>
                <a:gd name="connsiteX10" fmla="*/ 1694230 w 3447210"/>
                <a:gd name="connsiteY10" fmla="*/ 1507656 h 2410384"/>
                <a:gd name="connsiteX11" fmla="*/ 1595790 w 3447210"/>
                <a:gd name="connsiteY11" fmla="*/ 1867095 h 2410384"/>
                <a:gd name="connsiteX12" fmla="*/ 726546 w 3447210"/>
                <a:gd name="connsiteY12" fmla="*/ 2081583 h 2410384"/>
                <a:gd name="connsiteX13" fmla="*/ 139524 w 3447210"/>
                <a:gd name="connsiteY13" fmla="*/ 2408961 h 2410384"/>
                <a:gd name="connsiteX14" fmla="*/ 26635 w 3447210"/>
                <a:gd name="connsiteY14"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61286 w 3447210"/>
                <a:gd name="connsiteY8" fmla="*/ 1611288 h 2410384"/>
                <a:gd name="connsiteX9" fmla="*/ 1696487 w 3447210"/>
                <a:gd name="connsiteY9" fmla="*/ 1627317 h 2410384"/>
                <a:gd name="connsiteX10" fmla="*/ 1694230 w 3447210"/>
                <a:gd name="connsiteY10" fmla="*/ 1507656 h 2410384"/>
                <a:gd name="connsiteX11" fmla="*/ 1595790 w 3447210"/>
                <a:gd name="connsiteY11" fmla="*/ 1867095 h 2410384"/>
                <a:gd name="connsiteX12" fmla="*/ 726546 w 3447210"/>
                <a:gd name="connsiteY12" fmla="*/ 2081583 h 2410384"/>
                <a:gd name="connsiteX13" fmla="*/ 139524 w 3447210"/>
                <a:gd name="connsiteY13" fmla="*/ 2408961 h 2410384"/>
                <a:gd name="connsiteX14" fmla="*/ 26635 w 3447210"/>
                <a:gd name="connsiteY14" fmla="*/ 1934828 h 241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7210" h="2410384">
                  <a:moveTo>
                    <a:pt x="26635" y="1934828"/>
                  </a:moveTo>
                  <a:cubicBezTo>
                    <a:pt x="11583" y="1643198"/>
                    <a:pt x="-35454" y="965864"/>
                    <a:pt x="49213" y="659183"/>
                  </a:cubicBezTo>
                  <a:cubicBezTo>
                    <a:pt x="133880" y="352501"/>
                    <a:pt x="258057" y="203865"/>
                    <a:pt x="534635" y="94739"/>
                  </a:cubicBezTo>
                  <a:cubicBezTo>
                    <a:pt x="811213" y="-14387"/>
                    <a:pt x="1298517" y="15717"/>
                    <a:pt x="1708680" y="4428"/>
                  </a:cubicBezTo>
                  <a:cubicBezTo>
                    <a:pt x="2118843" y="-6861"/>
                    <a:pt x="2705865" y="4427"/>
                    <a:pt x="2995613" y="27005"/>
                  </a:cubicBezTo>
                  <a:cubicBezTo>
                    <a:pt x="3285361" y="49583"/>
                    <a:pt x="3443406" y="68398"/>
                    <a:pt x="3447169" y="139894"/>
                  </a:cubicBezTo>
                  <a:cubicBezTo>
                    <a:pt x="3450932" y="211390"/>
                    <a:pt x="3195050" y="275361"/>
                    <a:pt x="3018191" y="455983"/>
                  </a:cubicBezTo>
                  <a:cubicBezTo>
                    <a:pt x="2841332" y="636605"/>
                    <a:pt x="2595497" y="1031077"/>
                    <a:pt x="2386013" y="1223628"/>
                  </a:cubicBezTo>
                  <a:cubicBezTo>
                    <a:pt x="2176529" y="1416179"/>
                    <a:pt x="1876207" y="1544007"/>
                    <a:pt x="1761286" y="1611288"/>
                  </a:cubicBezTo>
                  <a:cubicBezTo>
                    <a:pt x="1646365" y="1678569"/>
                    <a:pt x="1707663" y="1644589"/>
                    <a:pt x="1696487" y="1627317"/>
                  </a:cubicBezTo>
                  <a:cubicBezTo>
                    <a:pt x="1685311" y="1610045"/>
                    <a:pt x="1711013" y="1467693"/>
                    <a:pt x="1694230" y="1507656"/>
                  </a:cubicBezTo>
                  <a:cubicBezTo>
                    <a:pt x="1677447" y="1547619"/>
                    <a:pt x="1758086" y="1786681"/>
                    <a:pt x="1595790" y="1867095"/>
                  </a:cubicBezTo>
                  <a:cubicBezTo>
                    <a:pt x="1539045" y="1900510"/>
                    <a:pt x="976783" y="1983746"/>
                    <a:pt x="726546" y="2081583"/>
                  </a:cubicBezTo>
                  <a:cubicBezTo>
                    <a:pt x="476309" y="2179420"/>
                    <a:pt x="250531" y="2431539"/>
                    <a:pt x="139524" y="2408961"/>
                  </a:cubicBezTo>
                  <a:cubicBezTo>
                    <a:pt x="28517" y="2386383"/>
                    <a:pt x="41687" y="2226458"/>
                    <a:pt x="26635" y="1934828"/>
                  </a:cubicBezTo>
                  <a:close/>
                </a:path>
              </a:pathLst>
            </a:custGeom>
            <a:solidFill>
              <a:srgbClr val="7030A0">
                <a:alpha val="42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proper positioning buttion">
            <a:extLst>
              <a:ext uri="{FF2B5EF4-FFF2-40B4-BE49-F238E27FC236}">
                <a16:creationId xmlns:a16="http://schemas.microsoft.com/office/drawing/2014/main" id="{14152799-212E-4D57-865F-DA9A3758B918}"/>
              </a:ext>
            </a:extLst>
          </p:cNvPr>
          <p:cNvSpPr txBox="1"/>
          <p:nvPr/>
        </p:nvSpPr>
        <p:spPr>
          <a:xfrm>
            <a:off x="3374731" y="1128074"/>
            <a:ext cx="262399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Transducer position for long axis view?</a:t>
            </a:r>
          </a:p>
        </p:txBody>
      </p:sp>
      <p:sp>
        <p:nvSpPr>
          <p:cNvPr id="42" name="question 3">
            <a:hlinkClick r:id="rId6" action="ppaction://hlinksldjump"/>
            <a:extLst>
              <a:ext uri="{FF2B5EF4-FFF2-40B4-BE49-F238E27FC236}">
                <a16:creationId xmlns:a16="http://schemas.microsoft.com/office/drawing/2014/main" id="{7788A249-6214-4CFA-9903-1AA42F786A63}"/>
              </a:ext>
            </a:extLst>
          </p:cNvPr>
          <p:cNvSpPr txBox="1"/>
          <p:nvPr/>
        </p:nvSpPr>
        <p:spPr>
          <a:xfrm>
            <a:off x="205189" y="2527137"/>
            <a:ext cx="239583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Biliary Anatomy Review</a:t>
            </a:r>
          </a:p>
        </p:txBody>
      </p:sp>
      <p:pic>
        <p:nvPicPr>
          <p:cNvPr id="43" name="Graphic 42" descr="Cursor with solid fill">
            <a:extLst>
              <a:ext uri="{FF2B5EF4-FFF2-40B4-BE49-F238E27FC236}">
                <a16:creationId xmlns:a16="http://schemas.microsoft.com/office/drawing/2014/main" id="{C6F2557E-32DA-43F3-B891-23385C217459}"/>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29884" y="3076807"/>
            <a:ext cx="395274" cy="395274"/>
          </a:xfrm>
          <a:prstGeom prst="rect">
            <a:avLst/>
          </a:prstGeom>
        </p:spPr>
      </p:pic>
      <p:pic>
        <p:nvPicPr>
          <p:cNvPr id="44" name="Graphic 43" descr="Cursor with solid fill">
            <a:extLst>
              <a:ext uri="{FF2B5EF4-FFF2-40B4-BE49-F238E27FC236}">
                <a16:creationId xmlns:a16="http://schemas.microsoft.com/office/drawing/2014/main" id="{EBA4D3ED-F028-4CC5-8FC6-B938F26F4DA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797344" y="1655268"/>
            <a:ext cx="395274" cy="395274"/>
          </a:xfrm>
          <a:prstGeom prst="rect">
            <a:avLst/>
          </a:prstGeom>
        </p:spPr>
      </p:pic>
      <p:grpSp>
        <p:nvGrpSpPr>
          <p:cNvPr id="33" name="Group 32">
            <a:extLst>
              <a:ext uri="{FF2B5EF4-FFF2-40B4-BE49-F238E27FC236}">
                <a16:creationId xmlns:a16="http://schemas.microsoft.com/office/drawing/2014/main" id="{8A1048E8-A7A0-4282-9535-13487CB2FE41}"/>
              </a:ext>
            </a:extLst>
          </p:cNvPr>
          <p:cNvGrpSpPr/>
          <p:nvPr/>
        </p:nvGrpSpPr>
        <p:grpSpPr>
          <a:xfrm>
            <a:off x="6447046" y="-2034492"/>
            <a:ext cx="4848014" cy="5601472"/>
            <a:chOff x="4526868" y="-61397"/>
            <a:chExt cx="4848014" cy="5601472"/>
          </a:xfrm>
        </p:grpSpPr>
        <p:sp>
          <p:nvSpPr>
            <p:cNvPr id="49" name="Oval 48">
              <a:extLst>
                <a:ext uri="{FF2B5EF4-FFF2-40B4-BE49-F238E27FC236}">
                  <a16:creationId xmlns:a16="http://schemas.microsoft.com/office/drawing/2014/main" id="{938B9EAD-F7ED-4BFE-8FD6-FE92B8F3F390}"/>
                </a:ext>
              </a:extLst>
            </p:cNvPr>
            <p:cNvSpPr/>
            <p:nvPr/>
          </p:nvSpPr>
          <p:spPr>
            <a:xfrm flipH="1">
              <a:off x="9273919" y="-61397"/>
              <a:ext cx="100963" cy="3184393"/>
            </a:xfrm>
            <a:prstGeom prst="ellipse">
              <a:avLst/>
            </a:prstGeom>
            <a:solidFill>
              <a:schemeClr val="accent3">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DE01147-1FFF-4BB8-B4A1-99AE66CA261E}"/>
                </a:ext>
              </a:extLst>
            </p:cNvPr>
            <p:cNvSpPr/>
            <p:nvPr/>
          </p:nvSpPr>
          <p:spPr>
            <a:xfrm>
              <a:off x="4526868" y="3108950"/>
              <a:ext cx="4795407" cy="2431125"/>
            </a:xfrm>
            <a:custGeom>
              <a:avLst/>
              <a:gdLst>
                <a:gd name="connsiteX0" fmla="*/ 0 w 1277257"/>
                <a:gd name="connsiteY0" fmla="*/ 696686 h 696686"/>
                <a:gd name="connsiteX1" fmla="*/ 261257 w 1277257"/>
                <a:gd name="connsiteY1" fmla="*/ 348343 h 696686"/>
                <a:gd name="connsiteX2" fmla="*/ 653143 w 1277257"/>
                <a:gd name="connsiteY2" fmla="*/ 72572 h 696686"/>
                <a:gd name="connsiteX3" fmla="*/ 1132114 w 1277257"/>
                <a:gd name="connsiteY3" fmla="*/ 43543 h 696686"/>
                <a:gd name="connsiteX4" fmla="*/ 1277257 w 1277257"/>
                <a:gd name="connsiteY4" fmla="*/ 0 h 69668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06911 w 1277257"/>
                <a:gd name="connsiteY1" fmla="*/ 472088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37347 w 1277257"/>
                <a:gd name="connsiteY1" fmla="*/ 510164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66951"/>
                <a:gd name="connsiteY0" fmla="*/ 473778 h 473778"/>
                <a:gd name="connsiteX1" fmla="*/ 347331 w 1266951"/>
                <a:gd name="connsiteY1" fmla="*/ 448292 h 473778"/>
                <a:gd name="connsiteX2" fmla="*/ 760715 w 1266951"/>
                <a:gd name="connsiteY2" fmla="*/ 348689 h 473778"/>
                <a:gd name="connsiteX3" fmla="*/ 1124626 w 1266951"/>
                <a:gd name="connsiteY3" fmla="*/ 143738 h 473778"/>
                <a:gd name="connsiteX4" fmla="*/ 1266951 w 1266951"/>
                <a:gd name="connsiteY4" fmla="*/ 0 h 473778"/>
                <a:gd name="connsiteX0" fmla="*/ 0 w 1256645"/>
                <a:gd name="connsiteY0" fmla="*/ 397463 h 448724"/>
                <a:gd name="connsiteX1" fmla="*/ 337025 w 1256645"/>
                <a:gd name="connsiteY1" fmla="*/ 448292 h 448724"/>
                <a:gd name="connsiteX2" fmla="*/ 750409 w 1256645"/>
                <a:gd name="connsiteY2" fmla="*/ 348689 h 448724"/>
                <a:gd name="connsiteX3" fmla="*/ 1114320 w 1256645"/>
                <a:gd name="connsiteY3" fmla="*/ 143738 h 448724"/>
                <a:gd name="connsiteX4" fmla="*/ 1256645 w 1256645"/>
                <a:gd name="connsiteY4" fmla="*/ 0 h 448724"/>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118186 w 1256645"/>
                <a:gd name="connsiteY4" fmla="*/ 140898 h 449279"/>
                <a:gd name="connsiteX5" fmla="*/ 1256645 w 1256645"/>
                <a:gd name="connsiteY5"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645" h="449279">
                  <a:moveTo>
                    <a:pt x="0" y="397463"/>
                  </a:moveTo>
                  <a:cubicBezTo>
                    <a:pt x="52045" y="412105"/>
                    <a:pt x="211957" y="456421"/>
                    <a:pt x="337025" y="448292"/>
                  </a:cubicBezTo>
                  <a:cubicBezTo>
                    <a:pt x="462093" y="440163"/>
                    <a:pt x="620860" y="399448"/>
                    <a:pt x="750409" y="348689"/>
                  </a:cubicBezTo>
                  <a:cubicBezTo>
                    <a:pt x="879958" y="297930"/>
                    <a:pt x="1029947" y="201853"/>
                    <a:pt x="1114320" y="143738"/>
                  </a:cubicBezTo>
                  <a:cubicBezTo>
                    <a:pt x="1182053" y="99705"/>
                    <a:pt x="1226994" y="29945"/>
                    <a:pt x="125664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maneuvers button">
            <a:extLst>
              <a:ext uri="{FF2B5EF4-FFF2-40B4-BE49-F238E27FC236}">
                <a16:creationId xmlns:a16="http://schemas.microsoft.com/office/drawing/2014/main" id="{A40B25EF-1D5B-44F7-A245-17E6F6D07268}"/>
              </a:ext>
            </a:extLst>
          </p:cNvPr>
          <p:cNvSpPr txBox="1"/>
          <p:nvPr/>
        </p:nvSpPr>
        <p:spPr>
          <a:xfrm>
            <a:off x="3373413" y="2569146"/>
            <a:ext cx="2611713"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Maneuvers to improve visualization?</a:t>
            </a:r>
          </a:p>
        </p:txBody>
      </p:sp>
      <p:pic>
        <p:nvPicPr>
          <p:cNvPr id="58" name="Graphic 57" descr="Cursor with solid fill">
            <a:extLst>
              <a:ext uri="{FF2B5EF4-FFF2-40B4-BE49-F238E27FC236}">
                <a16:creationId xmlns:a16="http://schemas.microsoft.com/office/drawing/2014/main" id="{6E7C231E-DEA0-47E7-B488-BBCA60032E0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803858" y="3083081"/>
            <a:ext cx="395274" cy="395274"/>
          </a:xfrm>
          <a:prstGeom prst="rect">
            <a:avLst/>
          </a:prstGeom>
        </p:spPr>
      </p:pic>
      <p:sp>
        <p:nvSpPr>
          <p:cNvPr id="28" name="TextBox 27">
            <a:extLst>
              <a:ext uri="{FF2B5EF4-FFF2-40B4-BE49-F238E27FC236}">
                <a16:creationId xmlns:a16="http://schemas.microsoft.com/office/drawing/2014/main" id="{1B2AE1F2-659F-490F-8D29-A3AAC1AE88C9}"/>
              </a:ext>
            </a:extLst>
          </p:cNvPr>
          <p:cNvSpPr txBox="1"/>
          <p:nvPr/>
        </p:nvSpPr>
        <p:spPr>
          <a:xfrm>
            <a:off x="3465811" y="3491614"/>
            <a:ext cx="2447914" cy="646331"/>
          </a:xfrm>
          <a:prstGeom prst="rect">
            <a:avLst/>
          </a:prstGeom>
          <a:noFill/>
        </p:spPr>
        <p:txBody>
          <a:bodyPr wrap="none" rtlCol="0">
            <a:spAutoFit/>
          </a:bodyPr>
          <a:lstStyle/>
          <a:p>
            <a:pPr marL="285750" indent="-285750">
              <a:buFontTx/>
              <a:buChar char="-"/>
            </a:pPr>
            <a:r>
              <a:rPr lang="en-US" dirty="0"/>
              <a:t>Inspiratory hold</a:t>
            </a:r>
          </a:p>
          <a:p>
            <a:pPr marL="285750" indent="-285750">
              <a:buFontTx/>
              <a:buChar char="-"/>
            </a:pPr>
            <a:r>
              <a:rPr lang="en-US" dirty="0"/>
              <a:t>Left lateral decubitus</a:t>
            </a:r>
          </a:p>
        </p:txBody>
      </p:sp>
      <p:sp>
        <p:nvSpPr>
          <p:cNvPr id="59" name="alternative button">
            <a:hlinkClick r:id="rId7" action="ppaction://hlinksldjump"/>
            <a:extLst>
              <a:ext uri="{FF2B5EF4-FFF2-40B4-BE49-F238E27FC236}">
                <a16:creationId xmlns:a16="http://schemas.microsoft.com/office/drawing/2014/main" id="{B4CE75E4-41ED-427E-925C-948AEF3DDF58}"/>
              </a:ext>
            </a:extLst>
          </p:cNvPr>
          <p:cNvSpPr txBox="1"/>
          <p:nvPr/>
        </p:nvSpPr>
        <p:spPr>
          <a:xfrm>
            <a:off x="3393529" y="4574983"/>
            <a:ext cx="2611713"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Alternative window?</a:t>
            </a:r>
          </a:p>
        </p:txBody>
      </p:sp>
      <p:pic>
        <p:nvPicPr>
          <p:cNvPr id="60" name="Graphic 59" descr="Cursor with solid fill">
            <a:extLst>
              <a:ext uri="{FF2B5EF4-FFF2-40B4-BE49-F238E27FC236}">
                <a16:creationId xmlns:a16="http://schemas.microsoft.com/office/drawing/2014/main" id="{B51C178A-DB45-4BE9-9466-CD347C3971F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803858" y="4785969"/>
            <a:ext cx="395274" cy="395274"/>
          </a:xfrm>
          <a:prstGeom prst="rect">
            <a:avLst/>
          </a:prstGeom>
        </p:spPr>
      </p:pic>
      <p:grpSp>
        <p:nvGrpSpPr>
          <p:cNvPr id="74" name="Proper positioning">
            <a:extLst>
              <a:ext uri="{FF2B5EF4-FFF2-40B4-BE49-F238E27FC236}">
                <a16:creationId xmlns:a16="http://schemas.microsoft.com/office/drawing/2014/main" id="{7D4C9366-6549-4D5B-98A4-4BA0A13987E4}"/>
              </a:ext>
            </a:extLst>
          </p:cNvPr>
          <p:cNvGrpSpPr/>
          <p:nvPr/>
        </p:nvGrpSpPr>
        <p:grpSpPr>
          <a:xfrm>
            <a:off x="7333324" y="1128074"/>
            <a:ext cx="4535714" cy="4543680"/>
            <a:chOff x="7333324" y="1128074"/>
            <a:chExt cx="4535714" cy="4543680"/>
          </a:xfrm>
        </p:grpSpPr>
        <p:sp>
          <p:nvSpPr>
            <p:cNvPr id="22" name="TextBox 21">
              <a:extLst>
                <a:ext uri="{FF2B5EF4-FFF2-40B4-BE49-F238E27FC236}">
                  <a16:creationId xmlns:a16="http://schemas.microsoft.com/office/drawing/2014/main" id="{DDBA16E1-4EF6-4DD4-9803-A5AFDABDC8E9}"/>
                </a:ext>
              </a:extLst>
            </p:cNvPr>
            <p:cNvSpPr txBox="1"/>
            <p:nvPr/>
          </p:nvSpPr>
          <p:spPr>
            <a:xfrm>
              <a:off x="10340411" y="2988552"/>
              <a:ext cx="1528627" cy="707886"/>
            </a:xfrm>
            <a:prstGeom prst="rect">
              <a:avLst/>
            </a:prstGeom>
            <a:noFill/>
            <a:ln>
              <a:noFill/>
            </a:ln>
          </p:spPr>
          <p:txBody>
            <a:bodyPr wrap="square" rtlCol="0">
              <a:spAutoFit/>
            </a:bodyPr>
            <a:lstStyle/>
            <a:p>
              <a:pPr algn="ctr"/>
              <a:r>
                <a:rPr lang="en-US" sz="2000" dirty="0"/>
                <a:t>~7 cm from xyphoid</a:t>
              </a:r>
            </a:p>
          </p:txBody>
        </p:sp>
        <p:cxnSp>
          <p:nvCxnSpPr>
            <p:cNvPr id="18" name="Straight Arrow Connector 17">
              <a:extLst>
                <a:ext uri="{FF2B5EF4-FFF2-40B4-BE49-F238E27FC236}">
                  <a16:creationId xmlns:a16="http://schemas.microsoft.com/office/drawing/2014/main" id="{11A29173-2889-424F-BCC1-DBC5FA5C5D03}"/>
                </a:ext>
              </a:extLst>
            </p:cNvPr>
            <p:cNvCxnSpPr>
              <a:cxnSpLocks/>
            </p:cNvCxnSpPr>
            <p:nvPr/>
          </p:nvCxnSpPr>
          <p:spPr>
            <a:xfrm flipH="1">
              <a:off x="10224126" y="2822119"/>
              <a:ext cx="88569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43523CE9-1874-431C-A9A3-41E82D0F2483}"/>
                </a:ext>
              </a:extLst>
            </p:cNvPr>
            <p:cNvSpPr txBox="1"/>
            <p:nvPr/>
          </p:nvSpPr>
          <p:spPr>
            <a:xfrm>
              <a:off x="7333324" y="4963868"/>
              <a:ext cx="2308201" cy="707886"/>
            </a:xfrm>
            <a:prstGeom prst="rect">
              <a:avLst/>
            </a:prstGeom>
            <a:noFill/>
            <a:ln>
              <a:noFill/>
            </a:ln>
          </p:spPr>
          <p:txBody>
            <a:bodyPr wrap="square">
              <a:spAutoFit/>
            </a:bodyPr>
            <a:lstStyle/>
            <a:p>
              <a:pPr algn="ctr"/>
              <a:r>
                <a:rPr lang="en-US" sz="2000" dirty="0"/>
                <a:t>Along inferior border of ribs</a:t>
              </a:r>
            </a:p>
          </p:txBody>
        </p:sp>
        <p:cxnSp>
          <p:nvCxnSpPr>
            <p:cNvPr id="38" name="Straight Arrow Connector 37">
              <a:extLst>
                <a:ext uri="{FF2B5EF4-FFF2-40B4-BE49-F238E27FC236}">
                  <a16:creationId xmlns:a16="http://schemas.microsoft.com/office/drawing/2014/main" id="{6B0AFD20-6FDC-42AD-AC31-61E52EBC54DB}"/>
                </a:ext>
              </a:extLst>
            </p:cNvPr>
            <p:cNvCxnSpPr>
              <a:cxnSpLocks/>
            </p:cNvCxnSpPr>
            <p:nvPr/>
          </p:nvCxnSpPr>
          <p:spPr>
            <a:xfrm flipV="1">
              <a:off x="8418180" y="3674174"/>
              <a:ext cx="0" cy="12207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30AC80E2-61BA-4BC7-9625-13FAB65AFEDC}"/>
                </a:ext>
              </a:extLst>
            </p:cNvPr>
            <p:cNvGrpSpPr/>
            <p:nvPr/>
          </p:nvGrpSpPr>
          <p:grpSpPr>
            <a:xfrm>
              <a:off x="7936138" y="2642926"/>
              <a:ext cx="1262334" cy="736241"/>
              <a:chOff x="9293409" y="5276018"/>
              <a:chExt cx="1262334" cy="736241"/>
            </a:xfrm>
          </p:grpSpPr>
          <p:grpSp>
            <p:nvGrpSpPr>
              <p:cNvPr id="31" name="Group 30">
                <a:extLst>
                  <a:ext uri="{FF2B5EF4-FFF2-40B4-BE49-F238E27FC236}">
                    <a16:creationId xmlns:a16="http://schemas.microsoft.com/office/drawing/2014/main" id="{A5C81979-B2AB-4D8D-BA00-7A800683BC97}"/>
                  </a:ext>
                </a:extLst>
              </p:cNvPr>
              <p:cNvGrpSpPr/>
              <p:nvPr/>
            </p:nvGrpSpPr>
            <p:grpSpPr>
              <a:xfrm rot="4266704" flipH="1">
                <a:off x="9763552" y="5299587"/>
                <a:ext cx="736241" cy="689103"/>
                <a:chOff x="5112871" y="3066118"/>
                <a:chExt cx="164470" cy="190420"/>
              </a:xfrm>
              <a:solidFill>
                <a:srgbClr val="C00000"/>
              </a:solidFill>
            </p:grpSpPr>
            <p:sp>
              <p:nvSpPr>
                <p:cNvPr id="302" name="Rectangle: Rounded Corners 301">
                  <a:extLst>
                    <a:ext uri="{FF2B5EF4-FFF2-40B4-BE49-F238E27FC236}">
                      <a16:creationId xmlns:a16="http://schemas.microsoft.com/office/drawing/2014/main" id="{3EFDA160-E6D0-43EC-9B1C-957E31FD18B9}"/>
                    </a:ext>
                  </a:extLst>
                </p:cNvPr>
                <p:cNvSpPr/>
                <p:nvPr/>
              </p:nvSpPr>
              <p:spPr>
                <a:xfrm rot="7567698">
                  <a:off x="5058608" y="3120381"/>
                  <a:ext cx="137066" cy="2853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8" name="Rectangle: Rounded Corners 287">
                  <a:extLst>
                    <a:ext uri="{FF2B5EF4-FFF2-40B4-BE49-F238E27FC236}">
                      <a16:creationId xmlns:a16="http://schemas.microsoft.com/office/drawing/2014/main" id="{6921F002-A0D3-49D0-B27A-5B2DA35C6525}"/>
                    </a:ext>
                  </a:extLst>
                </p:cNvPr>
                <p:cNvSpPr/>
                <p:nvPr/>
              </p:nvSpPr>
              <p:spPr>
                <a:xfrm rot="18416252">
                  <a:off x="5145381" y="3124578"/>
                  <a:ext cx="111570" cy="15235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3" name="Freeform: Shape 12">
                <a:extLst>
                  <a:ext uri="{FF2B5EF4-FFF2-40B4-BE49-F238E27FC236}">
                    <a16:creationId xmlns:a16="http://schemas.microsoft.com/office/drawing/2014/main" id="{3F4D64A1-4D16-444D-A326-D3BB0055EEDD}"/>
                  </a:ext>
                </a:extLst>
              </p:cNvPr>
              <p:cNvSpPr/>
              <p:nvPr/>
            </p:nvSpPr>
            <p:spPr>
              <a:xfrm rot="4108356" flipH="1">
                <a:off x="9420731" y="5311530"/>
                <a:ext cx="155693" cy="410338"/>
              </a:xfrm>
              <a:custGeom>
                <a:avLst/>
                <a:gdLst>
                  <a:gd name="connsiteX0" fmla="*/ 63500 w 282466"/>
                  <a:gd name="connsiteY0" fmla="*/ 0 h 1231900"/>
                  <a:gd name="connsiteX1" fmla="*/ 279400 w 282466"/>
                  <a:gd name="connsiteY1" fmla="*/ 203200 h 1231900"/>
                  <a:gd name="connsiteX2" fmla="*/ 177800 w 282466"/>
                  <a:gd name="connsiteY2" fmla="*/ 749300 h 1231900"/>
                  <a:gd name="connsiteX3" fmla="*/ 0 w 282466"/>
                  <a:gd name="connsiteY3" fmla="*/ 1231900 h 1231900"/>
                </a:gdLst>
                <a:ahLst/>
                <a:cxnLst>
                  <a:cxn ang="0">
                    <a:pos x="connsiteX0" y="connsiteY0"/>
                  </a:cxn>
                  <a:cxn ang="0">
                    <a:pos x="connsiteX1" y="connsiteY1"/>
                  </a:cxn>
                  <a:cxn ang="0">
                    <a:pos x="connsiteX2" y="connsiteY2"/>
                  </a:cxn>
                  <a:cxn ang="0">
                    <a:pos x="connsiteX3" y="connsiteY3"/>
                  </a:cxn>
                </a:cxnLst>
                <a:rect l="l" t="t" r="r" b="b"/>
                <a:pathLst>
                  <a:path w="282466" h="1231900">
                    <a:moveTo>
                      <a:pt x="63500" y="0"/>
                    </a:moveTo>
                    <a:cubicBezTo>
                      <a:pt x="161925" y="39158"/>
                      <a:pt x="260350" y="78317"/>
                      <a:pt x="279400" y="203200"/>
                    </a:cubicBezTo>
                    <a:cubicBezTo>
                      <a:pt x="298450" y="328083"/>
                      <a:pt x="224367" y="577850"/>
                      <a:pt x="177800" y="749300"/>
                    </a:cubicBezTo>
                    <a:cubicBezTo>
                      <a:pt x="131233" y="920750"/>
                      <a:pt x="65616" y="1076325"/>
                      <a:pt x="0" y="12319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9" name="Straight Connector 18">
                <a:extLst>
                  <a:ext uri="{FF2B5EF4-FFF2-40B4-BE49-F238E27FC236}">
                    <a16:creationId xmlns:a16="http://schemas.microsoft.com/office/drawing/2014/main" id="{DBE67DE7-E046-4BF2-8FF2-8A90AB4D85F8}"/>
                  </a:ext>
                </a:extLst>
              </p:cNvPr>
              <p:cNvCxnSpPr>
                <a:cxnSpLocks/>
              </p:cNvCxnSpPr>
              <p:nvPr/>
            </p:nvCxnSpPr>
            <p:spPr>
              <a:xfrm rot="2073613">
                <a:off x="10417910" y="5659406"/>
                <a:ext cx="1378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a:extLst>
                <a:ext uri="{FF2B5EF4-FFF2-40B4-BE49-F238E27FC236}">
                  <a16:creationId xmlns:a16="http://schemas.microsoft.com/office/drawing/2014/main" id="{FE27D0F9-10FD-45F8-BF5F-1A90ED3DC28F}"/>
                </a:ext>
              </a:extLst>
            </p:cNvPr>
            <p:cNvSpPr txBox="1"/>
            <p:nvPr/>
          </p:nvSpPr>
          <p:spPr>
            <a:xfrm>
              <a:off x="8032210" y="1128074"/>
              <a:ext cx="2308201" cy="400110"/>
            </a:xfrm>
            <a:prstGeom prst="rect">
              <a:avLst/>
            </a:prstGeom>
            <a:noFill/>
            <a:ln>
              <a:noFill/>
            </a:ln>
          </p:spPr>
          <p:txBody>
            <a:bodyPr wrap="square">
              <a:spAutoFit/>
            </a:bodyPr>
            <a:lstStyle/>
            <a:p>
              <a:pPr algn="ctr"/>
              <a:r>
                <a:rPr lang="en-US" sz="2000" dirty="0"/>
                <a:t>Indicator cephalad</a:t>
              </a:r>
            </a:p>
          </p:txBody>
        </p:sp>
        <p:cxnSp>
          <p:nvCxnSpPr>
            <p:cNvPr id="71" name="Straight Arrow Connector 70">
              <a:extLst>
                <a:ext uri="{FF2B5EF4-FFF2-40B4-BE49-F238E27FC236}">
                  <a16:creationId xmlns:a16="http://schemas.microsoft.com/office/drawing/2014/main" id="{BCF43A44-BFDB-4F75-92A5-56E41A1CAA75}"/>
                </a:ext>
              </a:extLst>
            </p:cNvPr>
            <p:cNvCxnSpPr>
              <a:cxnSpLocks/>
            </p:cNvCxnSpPr>
            <p:nvPr/>
          </p:nvCxnSpPr>
          <p:spPr>
            <a:xfrm>
              <a:off x="9166307" y="1560736"/>
              <a:ext cx="0" cy="7150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4" name="black proper positioning buttion">
            <a:extLst>
              <a:ext uri="{FF2B5EF4-FFF2-40B4-BE49-F238E27FC236}">
                <a16:creationId xmlns:a16="http://schemas.microsoft.com/office/drawing/2014/main" id="{278BF7D5-4EF1-448D-8051-003C17B0475B}"/>
              </a:ext>
            </a:extLst>
          </p:cNvPr>
          <p:cNvSpPr txBox="1"/>
          <p:nvPr/>
        </p:nvSpPr>
        <p:spPr>
          <a:xfrm>
            <a:off x="3388334" y="1128074"/>
            <a:ext cx="2623998" cy="715089"/>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Transducer position for long axis view?</a:t>
            </a:r>
          </a:p>
        </p:txBody>
      </p:sp>
      <p:sp>
        <p:nvSpPr>
          <p:cNvPr id="85" name="maneuvers button">
            <a:extLst>
              <a:ext uri="{FF2B5EF4-FFF2-40B4-BE49-F238E27FC236}">
                <a16:creationId xmlns:a16="http://schemas.microsoft.com/office/drawing/2014/main" id="{A873E6A1-8498-403F-819A-BB3CD996A465}"/>
              </a:ext>
            </a:extLst>
          </p:cNvPr>
          <p:cNvSpPr txBox="1"/>
          <p:nvPr/>
        </p:nvSpPr>
        <p:spPr>
          <a:xfrm>
            <a:off x="3373413" y="2588601"/>
            <a:ext cx="2611713" cy="715089"/>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Maneuvers to improve visualization?</a:t>
            </a:r>
          </a:p>
        </p:txBody>
      </p:sp>
      <p:sp>
        <p:nvSpPr>
          <p:cNvPr id="86" name="Cases">
            <a:hlinkClick r:id="rId8" action="ppaction://hlinksldjump"/>
            <a:extLst>
              <a:ext uri="{FF2B5EF4-FFF2-40B4-BE49-F238E27FC236}">
                <a16:creationId xmlns:a16="http://schemas.microsoft.com/office/drawing/2014/main" id="{B870F4BD-8DF0-49EC-AAFE-D9227BD687FC}"/>
              </a:ext>
            </a:extLst>
          </p:cNvPr>
          <p:cNvSpPr txBox="1"/>
          <p:nvPr/>
        </p:nvSpPr>
        <p:spPr>
          <a:xfrm>
            <a:off x="205189" y="5219147"/>
            <a:ext cx="2358736" cy="408623"/>
          </a:xfrm>
          <a:prstGeom prst="roundRect">
            <a:avLst/>
          </a:prstGeom>
          <a:solidFill>
            <a:schemeClr val="bg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CASES</a:t>
            </a:r>
          </a:p>
        </p:txBody>
      </p:sp>
      <p:pic>
        <p:nvPicPr>
          <p:cNvPr id="87" name="Graphic 86" descr="Cursor with solid fill">
            <a:extLst>
              <a:ext uri="{FF2B5EF4-FFF2-40B4-BE49-F238E27FC236}">
                <a16:creationId xmlns:a16="http://schemas.microsoft.com/office/drawing/2014/main" id="{5ADB3949-1299-4C7C-A1F6-EA95A6F1DEFB}"/>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396055" y="5478121"/>
            <a:ext cx="395274" cy="395274"/>
          </a:xfrm>
          <a:prstGeom prst="rect">
            <a:avLst/>
          </a:prstGeom>
        </p:spPr>
      </p:pic>
      <p:sp>
        <p:nvSpPr>
          <p:cNvPr id="45" name="question 1">
            <a:hlinkClick r:id="rId9" action="ppaction://hlinksldjump"/>
            <a:extLst>
              <a:ext uri="{FF2B5EF4-FFF2-40B4-BE49-F238E27FC236}">
                <a16:creationId xmlns:a16="http://schemas.microsoft.com/office/drawing/2014/main" id="{B5106296-E9F9-483A-ABBF-1E6EDEDD1A21}"/>
              </a:ext>
            </a:extLst>
          </p:cNvPr>
          <p:cNvSpPr txBox="1"/>
          <p:nvPr/>
        </p:nvSpPr>
        <p:spPr>
          <a:xfrm>
            <a:off x="205189" y="382012"/>
            <a:ext cx="2395838" cy="1021556"/>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Which transducer is best for viewing the gallbladder?</a:t>
            </a:r>
          </a:p>
        </p:txBody>
      </p:sp>
      <p:pic>
        <p:nvPicPr>
          <p:cNvPr id="11" name="Graphic 10" descr="Cursor with solid fill">
            <a:extLst>
              <a:ext uri="{FF2B5EF4-FFF2-40B4-BE49-F238E27FC236}">
                <a16:creationId xmlns:a16="http://schemas.microsoft.com/office/drawing/2014/main" id="{E4FE718E-32B3-4FC3-9D76-9C149EAE080B}"/>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33251" y="1201687"/>
            <a:ext cx="395274" cy="395274"/>
          </a:xfrm>
          <a:prstGeom prst="rect">
            <a:avLst/>
          </a:prstGeom>
        </p:spPr>
      </p:pic>
    </p:spTree>
    <p:extLst>
      <p:ext uri="{BB962C8B-B14F-4D97-AF65-F5344CB8AC3E}">
        <p14:creationId xmlns:p14="http://schemas.microsoft.com/office/powerpoint/2010/main" val="40811384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5"/>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7"/>
                  </p:tgtEl>
                </p:cond>
              </p:nextCondLst>
            </p:seq>
            <p:seq concurrent="1" nextAc="seek">
              <p:cTn id="11" restart="whenNotActive" fill="hold" evtFilter="cancelBubble" nodeType="interactiveSeq">
                <p:stCondLst>
                  <p:cond evt="onClick" delay="0">
                    <p:tgtEl>
                      <p:spTgt spid="41"/>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4"/>
                                        </p:tgtEl>
                                        <p:attrNameLst>
                                          <p:attrName>style.visibility</p:attrName>
                                        </p:attrNameLst>
                                      </p:cBhvr>
                                      <p:to>
                                        <p:strVal val="visible"/>
                                      </p:to>
                                    </p:set>
                                  </p:childTnLst>
                                </p:cTn>
                              </p:par>
                              <p:par>
                                <p:cTn id="16" presetID="1" presetClass="exit" presetSubtype="0" fill="hold" nodeType="withEffect">
                                  <p:stCondLst>
                                    <p:cond delay="0"/>
                                  </p:stCondLst>
                                  <p:childTnLst>
                                    <p:set>
                                      <p:cBhvr>
                                        <p:cTn id="17" dur="1" fill="hold">
                                          <p:stCondLst>
                                            <p:cond delay="0"/>
                                          </p:stCondLst>
                                        </p:cTn>
                                        <p:tgtEl>
                                          <p:spTgt spid="44"/>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74"/>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childTnLst>
        </p:cTn>
      </p:par>
    </p:tnLst>
    <p:bldLst>
      <p:bldP spid="28" grpId="0"/>
      <p:bldP spid="84" grpId="0" animBg="1"/>
      <p:bldP spid="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question 1">
            <a:hlinkClick r:id="rId3" action="ppaction://hlinksldjump"/>
            <a:extLst>
              <a:ext uri="{FF2B5EF4-FFF2-40B4-BE49-F238E27FC236}">
                <a16:creationId xmlns:a16="http://schemas.microsoft.com/office/drawing/2014/main" id="{B1027C58-AB6C-4CAA-818F-D81C43B09DC8}"/>
              </a:ext>
            </a:extLst>
          </p:cNvPr>
          <p:cNvSpPr txBox="1"/>
          <p:nvPr/>
        </p:nvSpPr>
        <p:spPr>
          <a:xfrm>
            <a:off x="205189" y="382012"/>
            <a:ext cx="2395838" cy="1021556"/>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Which transducer is best for viewing the gallbladder?</a:t>
            </a:r>
          </a:p>
        </p:txBody>
      </p:sp>
      <p:grpSp>
        <p:nvGrpSpPr>
          <p:cNvPr id="47" name="LIver/gallbladder">
            <a:extLst>
              <a:ext uri="{FF2B5EF4-FFF2-40B4-BE49-F238E27FC236}">
                <a16:creationId xmlns:a16="http://schemas.microsoft.com/office/drawing/2014/main" id="{7ADFC7F1-D795-46F5-8A00-B1BB583988AE}"/>
              </a:ext>
            </a:extLst>
          </p:cNvPr>
          <p:cNvGrpSpPr/>
          <p:nvPr/>
        </p:nvGrpSpPr>
        <p:grpSpPr>
          <a:xfrm>
            <a:off x="6431155" y="553156"/>
            <a:ext cx="5094801" cy="3984975"/>
            <a:chOff x="3237676" y="1864295"/>
            <a:chExt cx="3663731" cy="2755700"/>
          </a:xfrm>
        </p:grpSpPr>
        <p:sp>
          <p:nvSpPr>
            <p:cNvPr id="48" name="Freeform: Shape 47">
              <a:extLst>
                <a:ext uri="{FF2B5EF4-FFF2-40B4-BE49-F238E27FC236}">
                  <a16:creationId xmlns:a16="http://schemas.microsoft.com/office/drawing/2014/main" id="{58DA3554-C6E7-4B3B-8864-A8060B762079}"/>
                </a:ext>
              </a:extLst>
            </p:cNvPr>
            <p:cNvSpPr/>
            <p:nvPr/>
          </p:nvSpPr>
          <p:spPr>
            <a:xfrm rot="830357">
              <a:off x="4986138" y="2937111"/>
              <a:ext cx="842752" cy="1194713"/>
            </a:xfrm>
            <a:custGeom>
              <a:avLst/>
              <a:gdLst>
                <a:gd name="connsiteX0" fmla="*/ 432225 w 816447"/>
                <a:gd name="connsiteY0" fmla="*/ 534797 h 999939"/>
                <a:gd name="connsiteX1" fmla="*/ 426129 w 816447"/>
                <a:gd name="connsiteY1" fmla="*/ 857885 h 999939"/>
                <a:gd name="connsiteX2" fmla="*/ 249345 w 816447"/>
                <a:gd name="connsiteY2" fmla="*/ 998093 h 999939"/>
                <a:gd name="connsiteX3" fmla="*/ 23793 w 816447"/>
                <a:gd name="connsiteY3" fmla="*/ 918845 h 999939"/>
                <a:gd name="connsiteX4" fmla="*/ 17697 w 816447"/>
                <a:gd name="connsiteY4" fmla="*/ 656717 h 999939"/>
                <a:gd name="connsiteX5" fmla="*/ 121329 w 816447"/>
                <a:gd name="connsiteY5" fmla="*/ 406781 h 999939"/>
                <a:gd name="connsiteX6" fmla="*/ 279825 w 816447"/>
                <a:gd name="connsiteY6" fmla="*/ 175133 h 999939"/>
                <a:gd name="connsiteX7" fmla="*/ 462705 w 816447"/>
                <a:gd name="connsiteY7" fmla="*/ 4445 h 999939"/>
                <a:gd name="connsiteX8" fmla="*/ 572433 w 816447"/>
                <a:gd name="connsiteY8" fmla="*/ 65405 h 999939"/>
                <a:gd name="connsiteX9" fmla="*/ 688257 w 816447"/>
                <a:gd name="connsiteY9" fmla="*/ 229997 h 999939"/>
                <a:gd name="connsiteX10" fmla="*/ 749217 w 816447"/>
                <a:gd name="connsiteY10" fmla="*/ 467741 h 999939"/>
                <a:gd name="connsiteX11" fmla="*/ 816273 w 816447"/>
                <a:gd name="connsiteY11" fmla="*/ 614045 h 999939"/>
                <a:gd name="connsiteX12" fmla="*/ 767505 w 816447"/>
                <a:gd name="connsiteY12" fmla="*/ 662813 h 999939"/>
                <a:gd name="connsiteX13" fmla="*/ 730929 w 816447"/>
                <a:gd name="connsiteY13" fmla="*/ 479933 h 999939"/>
                <a:gd name="connsiteX14" fmla="*/ 615105 w 816447"/>
                <a:gd name="connsiteY14" fmla="*/ 223901 h 999939"/>
                <a:gd name="connsiteX15" fmla="*/ 529761 w 816447"/>
                <a:gd name="connsiteY15" fmla="*/ 59309 h 999939"/>
                <a:gd name="connsiteX16" fmla="*/ 359073 w 816447"/>
                <a:gd name="connsiteY16" fmla="*/ 150749 h 999939"/>
                <a:gd name="connsiteX17" fmla="*/ 432225 w 816447"/>
                <a:gd name="connsiteY17" fmla="*/ 534797 h 999939"/>
                <a:gd name="connsiteX0" fmla="*/ 432225 w 816447"/>
                <a:gd name="connsiteY0" fmla="*/ 541976 h 1007118"/>
                <a:gd name="connsiteX1" fmla="*/ 426129 w 816447"/>
                <a:gd name="connsiteY1" fmla="*/ 865064 h 1007118"/>
                <a:gd name="connsiteX2" fmla="*/ 249345 w 816447"/>
                <a:gd name="connsiteY2" fmla="*/ 1005272 h 1007118"/>
                <a:gd name="connsiteX3" fmla="*/ 23793 w 816447"/>
                <a:gd name="connsiteY3" fmla="*/ 926024 h 1007118"/>
                <a:gd name="connsiteX4" fmla="*/ 17697 w 816447"/>
                <a:gd name="connsiteY4" fmla="*/ 663896 h 1007118"/>
                <a:gd name="connsiteX5" fmla="*/ 121329 w 816447"/>
                <a:gd name="connsiteY5" fmla="*/ 413960 h 1007118"/>
                <a:gd name="connsiteX6" fmla="*/ 279825 w 816447"/>
                <a:gd name="connsiteY6" fmla="*/ 182312 h 1007118"/>
                <a:gd name="connsiteX7" fmla="*/ 462705 w 816447"/>
                <a:gd name="connsiteY7" fmla="*/ 11624 h 1007118"/>
                <a:gd name="connsiteX8" fmla="*/ 458895 w 816447"/>
                <a:gd name="connsiteY8" fmla="*/ 21530 h 1007118"/>
                <a:gd name="connsiteX9" fmla="*/ 572433 w 816447"/>
                <a:gd name="connsiteY9" fmla="*/ 72584 h 1007118"/>
                <a:gd name="connsiteX10" fmla="*/ 688257 w 816447"/>
                <a:gd name="connsiteY10" fmla="*/ 237176 h 1007118"/>
                <a:gd name="connsiteX11" fmla="*/ 749217 w 816447"/>
                <a:gd name="connsiteY11" fmla="*/ 474920 h 1007118"/>
                <a:gd name="connsiteX12" fmla="*/ 816273 w 816447"/>
                <a:gd name="connsiteY12" fmla="*/ 621224 h 1007118"/>
                <a:gd name="connsiteX13" fmla="*/ 767505 w 816447"/>
                <a:gd name="connsiteY13" fmla="*/ 669992 h 1007118"/>
                <a:gd name="connsiteX14" fmla="*/ 730929 w 816447"/>
                <a:gd name="connsiteY14" fmla="*/ 487112 h 1007118"/>
                <a:gd name="connsiteX15" fmla="*/ 615105 w 816447"/>
                <a:gd name="connsiteY15" fmla="*/ 231080 h 1007118"/>
                <a:gd name="connsiteX16" fmla="*/ 529761 w 816447"/>
                <a:gd name="connsiteY16" fmla="*/ 66488 h 1007118"/>
                <a:gd name="connsiteX17" fmla="*/ 359073 w 816447"/>
                <a:gd name="connsiteY17" fmla="*/ 157928 h 1007118"/>
                <a:gd name="connsiteX18" fmla="*/ 432225 w 816447"/>
                <a:gd name="connsiteY18" fmla="*/ 541976 h 1007118"/>
                <a:gd name="connsiteX0" fmla="*/ 432225 w 816447"/>
                <a:gd name="connsiteY0" fmla="*/ 665986 h 1131128"/>
                <a:gd name="connsiteX1" fmla="*/ 426129 w 816447"/>
                <a:gd name="connsiteY1" fmla="*/ 989074 h 1131128"/>
                <a:gd name="connsiteX2" fmla="*/ 249345 w 816447"/>
                <a:gd name="connsiteY2" fmla="*/ 1129282 h 1131128"/>
                <a:gd name="connsiteX3" fmla="*/ 23793 w 816447"/>
                <a:gd name="connsiteY3" fmla="*/ 1050034 h 1131128"/>
                <a:gd name="connsiteX4" fmla="*/ 17697 w 816447"/>
                <a:gd name="connsiteY4" fmla="*/ 787906 h 1131128"/>
                <a:gd name="connsiteX5" fmla="*/ 121329 w 816447"/>
                <a:gd name="connsiteY5" fmla="*/ 537970 h 1131128"/>
                <a:gd name="connsiteX6" fmla="*/ 279825 w 816447"/>
                <a:gd name="connsiteY6" fmla="*/ 306322 h 1131128"/>
                <a:gd name="connsiteX7" fmla="*/ 462705 w 816447"/>
                <a:gd name="connsiteY7" fmla="*/ 135634 h 1131128"/>
                <a:gd name="connsiteX8" fmla="*/ 409365 w 816447"/>
                <a:gd name="connsiteY8" fmla="*/ 760 h 1131128"/>
                <a:gd name="connsiteX9" fmla="*/ 572433 w 816447"/>
                <a:gd name="connsiteY9" fmla="*/ 196594 h 1131128"/>
                <a:gd name="connsiteX10" fmla="*/ 688257 w 816447"/>
                <a:gd name="connsiteY10" fmla="*/ 361186 h 1131128"/>
                <a:gd name="connsiteX11" fmla="*/ 749217 w 816447"/>
                <a:gd name="connsiteY11" fmla="*/ 598930 h 1131128"/>
                <a:gd name="connsiteX12" fmla="*/ 816273 w 816447"/>
                <a:gd name="connsiteY12" fmla="*/ 745234 h 1131128"/>
                <a:gd name="connsiteX13" fmla="*/ 767505 w 816447"/>
                <a:gd name="connsiteY13" fmla="*/ 794002 h 1131128"/>
                <a:gd name="connsiteX14" fmla="*/ 730929 w 816447"/>
                <a:gd name="connsiteY14" fmla="*/ 611122 h 1131128"/>
                <a:gd name="connsiteX15" fmla="*/ 615105 w 816447"/>
                <a:gd name="connsiteY15" fmla="*/ 355090 h 1131128"/>
                <a:gd name="connsiteX16" fmla="*/ 529761 w 816447"/>
                <a:gd name="connsiteY16" fmla="*/ 190498 h 1131128"/>
                <a:gd name="connsiteX17" fmla="*/ 359073 w 816447"/>
                <a:gd name="connsiteY17" fmla="*/ 281938 h 1131128"/>
                <a:gd name="connsiteX18" fmla="*/ 432225 w 816447"/>
                <a:gd name="connsiteY18" fmla="*/ 665986 h 1131128"/>
                <a:gd name="connsiteX0" fmla="*/ 432225 w 816447"/>
                <a:gd name="connsiteY0" fmla="*/ 688517 h 1153659"/>
                <a:gd name="connsiteX1" fmla="*/ 426129 w 816447"/>
                <a:gd name="connsiteY1" fmla="*/ 1011605 h 1153659"/>
                <a:gd name="connsiteX2" fmla="*/ 249345 w 816447"/>
                <a:gd name="connsiteY2" fmla="*/ 1151813 h 1153659"/>
                <a:gd name="connsiteX3" fmla="*/ 23793 w 816447"/>
                <a:gd name="connsiteY3" fmla="*/ 1072565 h 1153659"/>
                <a:gd name="connsiteX4" fmla="*/ 17697 w 816447"/>
                <a:gd name="connsiteY4" fmla="*/ 810437 h 1153659"/>
                <a:gd name="connsiteX5" fmla="*/ 121329 w 816447"/>
                <a:gd name="connsiteY5" fmla="*/ 560501 h 1153659"/>
                <a:gd name="connsiteX6" fmla="*/ 279825 w 816447"/>
                <a:gd name="connsiteY6" fmla="*/ 328853 h 1153659"/>
                <a:gd name="connsiteX7" fmla="*/ 462705 w 816447"/>
                <a:gd name="connsiteY7" fmla="*/ 158165 h 1153659"/>
                <a:gd name="connsiteX8" fmla="*/ 409365 w 816447"/>
                <a:gd name="connsiteY8" fmla="*/ 23291 h 1153659"/>
                <a:gd name="connsiteX9" fmla="*/ 409365 w 816447"/>
                <a:gd name="connsiteY9" fmla="*/ 19481 h 1153659"/>
                <a:gd name="connsiteX10" fmla="*/ 572433 w 816447"/>
                <a:gd name="connsiteY10" fmla="*/ 219125 h 1153659"/>
                <a:gd name="connsiteX11" fmla="*/ 688257 w 816447"/>
                <a:gd name="connsiteY11" fmla="*/ 383717 h 1153659"/>
                <a:gd name="connsiteX12" fmla="*/ 749217 w 816447"/>
                <a:gd name="connsiteY12" fmla="*/ 621461 h 1153659"/>
                <a:gd name="connsiteX13" fmla="*/ 816273 w 816447"/>
                <a:gd name="connsiteY13" fmla="*/ 767765 h 1153659"/>
                <a:gd name="connsiteX14" fmla="*/ 767505 w 816447"/>
                <a:gd name="connsiteY14" fmla="*/ 816533 h 1153659"/>
                <a:gd name="connsiteX15" fmla="*/ 730929 w 816447"/>
                <a:gd name="connsiteY15" fmla="*/ 633653 h 1153659"/>
                <a:gd name="connsiteX16" fmla="*/ 615105 w 816447"/>
                <a:gd name="connsiteY16" fmla="*/ 377621 h 1153659"/>
                <a:gd name="connsiteX17" fmla="*/ 529761 w 816447"/>
                <a:gd name="connsiteY17" fmla="*/ 213029 h 1153659"/>
                <a:gd name="connsiteX18" fmla="*/ 359073 w 816447"/>
                <a:gd name="connsiteY18" fmla="*/ 304469 h 1153659"/>
                <a:gd name="connsiteX19" fmla="*/ 432225 w 816447"/>
                <a:gd name="connsiteY19" fmla="*/ 688517 h 1153659"/>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688257 w 816447"/>
                <a:gd name="connsiteY11" fmla="*/ 379435 h 1149377"/>
                <a:gd name="connsiteX12" fmla="*/ 749217 w 816447"/>
                <a:gd name="connsiteY12" fmla="*/ 617179 h 1149377"/>
                <a:gd name="connsiteX13" fmla="*/ 816273 w 816447"/>
                <a:gd name="connsiteY13" fmla="*/ 763483 h 1149377"/>
                <a:gd name="connsiteX14" fmla="*/ 767505 w 816447"/>
                <a:gd name="connsiteY14" fmla="*/ 812251 h 1149377"/>
                <a:gd name="connsiteX15" fmla="*/ 730929 w 816447"/>
                <a:gd name="connsiteY15" fmla="*/ 629371 h 1149377"/>
                <a:gd name="connsiteX16" fmla="*/ 615105 w 816447"/>
                <a:gd name="connsiteY16" fmla="*/ 373339 h 1149377"/>
                <a:gd name="connsiteX17" fmla="*/ 529761 w 816447"/>
                <a:gd name="connsiteY17" fmla="*/ 208747 h 1149377"/>
                <a:gd name="connsiteX18" fmla="*/ 359073 w 816447"/>
                <a:gd name="connsiteY18" fmla="*/ 300187 h 1149377"/>
                <a:gd name="connsiteX19" fmla="*/ 432225 w 816447"/>
                <a:gd name="connsiteY19"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573195 w 816447"/>
                <a:gd name="connsiteY11" fmla="*/ 21332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615105 w 816447"/>
                <a:gd name="connsiteY11" fmla="*/ 27047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615105 w 816447"/>
                <a:gd name="connsiteY11" fmla="*/ 27047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542715 w 816447"/>
                <a:gd name="connsiteY11" fmla="*/ 1676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575735 w 816447"/>
                <a:gd name="connsiteY11" fmla="*/ 2184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575735 w 816447"/>
                <a:gd name="connsiteY11" fmla="*/ 2184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627805 w 816447"/>
                <a:gd name="connsiteY12" fmla="*/ 40600 h 1149377"/>
                <a:gd name="connsiteX13" fmla="*/ 615105 w 816447"/>
                <a:gd name="connsiteY13" fmla="*/ 270470 h 1149377"/>
                <a:gd name="connsiteX14" fmla="*/ 688257 w 816447"/>
                <a:gd name="connsiteY14" fmla="*/ 379435 h 1149377"/>
                <a:gd name="connsiteX15" fmla="*/ 749217 w 816447"/>
                <a:gd name="connsiteY15" fmla="*/ 617179 h 1149377"/>
                <a:gd name="connsiteX16" fmla="*/ 816273 w 816447"/>
                <a:gd name="connsiteY16" fmla="*/ 763483 h 1149377"/>
                <a:gd name="connsiteX17" fmla="*/ 767505 w 816447"/>
                <a:gd name="connsiteY17" fmla="*/ 812251 h 1149377"/>
                <a:gd name="connsiteX18" fmla="*/ 730929 w 816447"/>
                <a:gd name="connsiteY18" fmla="*/ 629371 h 1149377"/>
                <a:gd name="connsiteX19" fmla="*/ 615105 w 816447"/>
                <a:gd name="connsiteY19" fmla="*/ 373339 h 1149377"/>
                <a:gd name="connsiteX20" fmla="*/ 529761 w 816447"/>
                <a:gd name="connsiteY20" fmla="*/ 208747 h 1149377"/>
                <a:gd name="connsiteX21" fmla="*/ 359073 w 816447"/>
                <a:gd name="connsiteY21" fmla="*/ 300187 h 1149377"/>
                <a:gd name="connsiteX22" fmla="*/ 432225 w 816447"/>
                <a:gd name="connsiteY22"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533825 w 816447"/>
                <a:gd name="connsiteY12" fmla="*/ 157440 h 1149377"/>
                <a:gd name="connsiteX13" fmla="*/ 615105 w 816447"/>
                <a:gd name="connsiteY13" fmla="*/ 270470 h 1149377"/>
                <a:gd name="connsiteX14" fmla="*/ 688257 w 816447"/>
                <a:gd name="connsiteY14" fmla="*/ 379435 h 1149377"/>
                <a:gd name="connsiteX15" fmla="*/ 749217 w 816447"/>
                <a:gd name="connsiteY15" fmla="*/ 617179 h 1149377"/>
                <a:gd name="connsiteX16" fmla="*/ 816273 w 816447"/>
                <a:gd name="connsiteY16" fmla="*/ 763483 h 1149377"/>
                <a:gd name="connsiteX17" fmla="*/ 767505 w 816447"/>
                <a:gd name="connsiteY17" fmla="*/ 812251 h 1149377"/>
                <a:gd name="connsiteX18" fmla="*/ 730929 w 816447"/>
                <a:gd name="connsiteY18" fmla="*/ 629371 h 1149377"/>
                <a:gd name="connsiteX19" fmla="*/ 615105 w 816447"/>
                <a:gd name="connsiteY19" fmla="*/ 373339 h 1149377"/>
                <a:gd name="connsiteX20" fmla="*/ 529761 w 816447"/>
                <a:gd name="connsiteY20" fmla="*/ 208747 h 1149377"/>
                <a:gd name="connsiteX21" fmla="*/ 359073 w 816447"/>
                <a:gd name="connsiteY21" fmla="*/ 300187 h 1149377"/>
                <a:gd name="connsiteX22" fmla="*/ 432225 w 816447"/>
                <a:gd name="connsiteY22" fmla="*/ 684235 h 1149377"/>
                <a:gd name="connsiteX0" fmla="*/ 432225 w 816447"/>
                <a:gd name="connsiteY0" fmla="*/ 688025 h 1153167"/>
                <a:gd name="connsiteX1" fmla="*/ 426129 w 816447"/>
                <a:gd name="connsiteY1" fmla="*/ 1011113 h 1153167"/>
                <a:gd name="connsiteX2" fmla="*/ 249345 w 816447"/>
                <a:gd name="connsiteY2" fmla="*/ 1151321 h 1153167"/>
                <a:gd name="connsiteX3" fmla="*/ 23793 w 816447"/>
                <a:gd name="connsiteY3" fmla="*/ 1072073 h 1153167"/>
                <a:gd name="connsiteX4" fmla="*/ 17697 w 816447"/>
                <a:gd name="connsiteY4" fmla="*/ 809945 h 1153167"/>
                <a:gd name="connsiteX5" fmla="*/ 121329 w 816447"/>
                <a:gd name="connsiteY5" fmla="*/ 560009 h 1153167"/>
                <a:gd name="connsiteX6" fmla="*/ 279825 w 816447"/>
                <a:gd name="connsiteY6" fmla="*/ 328361 h 1153167"/>
                <a:gd name="connsiteX7" fmla="*/ 462705 w 816447"/>
                <a:gd name="connsiteY7" fmla="*/ 157673 h 1153167"/>
                <a:gd name="connsiteX8" fmla="*/ 409365 w 816447"/>
                <a:gd name="connsiteY8" fmla="*/ 22799 h 1153167"/>
                <a:gd name="connsiteX9" fmla="*/ 386505 w 816447"/>
                <a:gd name="connsiteY9" fmla="*/ 26609 h 1153167"/>
                <a:gd name="connsiteX10" fmla="*/ 497503 w 816447"/>
                <a:gd name="connsiteY10" fmla="*/ 137353 h 1153167"/>
                <a:gd name="connsiteX11" fmla="*/ 608755 w 816447"/>
                <a:gd name="connsiteY11" fmla="*/ 1210 h 1153167"/>
                <a:gd name="connsiteX12" fmla="*/ 533825 w 816447"/>
                <a:gd name="connsiteY12" fmla="*/ 161230 h 1153167"/>
                <a:gd name="connsiteX13" fmla="*/ 615105 w 816447"/>
                <a:gd name="connsiteY13" fmla="*/ 274260 h 1153167"/>
                <a:gd name="connsiteX14" fmla="*/ 688257 w 816447"/>
                <a:gd name="connsiteY14" fmla="*/ 383225 h 1153167"/>
                <a:gd name="connsiteX15" fmla="*/ 749217 w 816447"/>
                <a:gd name="connsiteY15" fmla="*/ 620969 h 1153167"/>
                <a:gd name="connsiteX16" fmla="*/ 816273 w 816447"/>
                <a:gd name="connsiteY16" fmla="*/ 767273 h 1153167"/>
                <a:gd name="connsiteX17" fmla="*/ 767505 w 816447"/>
                <a:gd name="connsiteY17" fmla="*/ 816041 h 1153167"/>
                <a:gd name="connsiteX18" fmla="*/ 730929 w 816447"/>
                <a:gd name="connsiteY18" fmla="*/ 633161 h 1153167"/>
                <a:gd name="connsiteX19" fmla="*/ 615105 w 816447"/>
                <a:gd name="connsiteY19" fmla="*/ 377129 h 1153167"/>
                <a:gd name="connsiteX20" fmla="*/ 529761 w 816447"/>
                <a:gd name="connsiteY20" fmla="*/ 212537 h 1153167"/>
                <a:gd name="connsiteX21" fmla="*/ 359073 w 816447"/>
                <a:gd name="connsiteY21" fmla="*/ 303977 h 1153167"/>
                <a:gd name="connsiteX22" fmla="*/ 432225 w 816447"/>
                <a:gd name="connsiteY22" fmla="*/ 688025 h 1153167"/>
                <a:gd name="connsiteX0" fmla="*/ 432225 w 816447"/>
                <a:gd name="connsiteY0" fmla="*/ 711944 h 1177086"/>
                <a:gd name="connsiteX1" fmla="*/ 426129 w 816447"/>
                <a:gd name="connsiteY1" fmla="*/ 1035032 h 1177086"/>
                <a:gd name="connsiteX2" fmla="*/ 249345 w 816447"/>
                <a:gd name="connsiteY2" fmla="*/ 1175240 h 1177086"/>
                <a:gd name="connsiteX3" fmla="*/ 23793 w 816447"/>
                <a:gd name="connsiteY3" fmla="*/ 1095992 h 1177086"/>
                <a:gd name="connsiteX4" fmla="*/ 17697 w 816447"/>
                <a:gd name="connsiteY4" fmla="*/ 833864 h 1177086"/>
                <a:gd name="connsiteX5" fmla="*/ 121329 w 816447"/>
                <a:gd name="connsiteY5" fmla="*/ 583928 h 1177086"/>
                <a:gd name="connsiteX6" fmla="*/ 279825 w 816447"/>
                <a:gd name="connsiteY6" fmla="*/ 352280 h 1177086"/>
                <a:gd name="connsiteX7" fmla="*/ 462705 w 816447"/>
                <a:gd name="connsiteY7" fmla="*/ 181592 h 1177086"/>
                <a:gd name="connsiteX8" fmla="*/ 409365 w 816447"/>
                <a:gd name="connsiteY8" fmla="*/ 46718 h 1177086"/>
                <a:gd name="connsiteX9" fmla="*/ 386505 w 816447"/>
                <a:gd name="connsiteY9" fmla="*/ 50528 h 1177086"/>
                <a:gd name="connsiteX10" fmla="*/ 497503 w 816447"/>
                <a:gd name="connsiteY10" fmla="*/ 161272 h 1177086"/>
                <a:gd name="connsiteX11" fmla="*/ 608755 w 816447"/>
                <a:gd name="connsiteY11" fmla="*/ 25129 h 1177086"/>
                <a:gd name="connsiteX12" fmla="*/ 604945 w 816447"/>
                <a:gd name="connsiteY12" fmla="*/ 14969 h 1177086"/>
                <a:gd name="connsiteX13" fmla="*/ 533825 w 816447"/>
                <a:gd name="connsiteY13" fmla="*/ 185149 h 1177086"/>
                <a:gd name="connsiteX14" fmla="*/ 615105 w 816447"/>
                <a:gd name="connsiteY14" fmla="*/ 298179 h 1177086"/>
                <a:gd name="connsiteX15" fmla="*/ 688257 w 816447"/>
                <a:gd name="connsiteY15" fmla="*/ 407144 h 1177086"/>
                <a:gd name="connsiteX16" fmla="*/ 749217 w 816447"/>
                <a:gd name="connsiteY16" fmla="*/ 644888 h 1177086"/>
                <a:gd name="connsiteX17" fmla="*/ 816273 w 816447"/>
                <a:gd name="connsiteY17" fmla="*/ 791192 h 1177086"/>
                <a:gd name="connsiteX18" fmla="*/ 767505 w 816447"/>
                <a:gd name="connsiteY18" fmla="*/ 839960 h 1177086"/>
                <a:gd name="connsiteX19" fmla="*/ 730929 w 816447"/>
                <a:gd name="connsiteY19" fmla="*/ 657080 h 1177086"/>
                <a:gd name="connsiteX20" fmla="*/ 615105 w 816447"/>
                <a:gd name="connsiteY20" fmla="*/ 401048 h 1177086"/>
                <a:gd name="connsiteX21" fmla="*/ 529761 w 816447"/>
                <a:gd name="connsiteY21" fmla="*/ 236456 h 1177086"/>
                <a:gd name="connsiteX22" fmla="*/ 359073 w 816447"/>
                <a:gd name="connsiteY22" fmla="*/ 327896 h 1177086"/>
                <a:gd name="connsiteX23" fmla="*/ 432225 w 816447"/>
                <a:gd name="connsiteY23" fmla="*/ 711944 h 1177086"/>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15105 w 816447"/>
                <a:gd name="connsiteY14" fmla="*/ 299881 h 1178788"/>
                <a:gd name="connsiteX15" fmla="*/ 688257 w 816447"/>
                <a:gd name="connsiteY15" fmla="*/ 40884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15105 w 816447"/>
                <a:gd name="connsiteY14" fmla="*/ 299881 h 1178788"/>
                <a:gd name="connsiteX15" fmla="*/ 662857 w 816447"/>
                <a:gd name="connsiteY15" fmla="*/ 43932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07485 w 816447"/>
                <a:gd name="connsiteY14" fmla="*/ 299881 h 1178788"/>
                <a:gd name="connsiteX15" fmla="*/ 662857 w 816447"/>
                <a:gd name="connsiteY15" fmla="*/ 43932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529761 w 791244"/>
                <a:gd name="connsiteY21" fmla="*/ 23815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2405 w 791244"/>
                <a:gd name="connsiteY14" fmla="*/ 30496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91244" h="1178788">
                  <a:moveTo>
                    <a:pt x="432225" y="713646"/>
                  </a:moveTo>
                  <a:cubicBezTo>
                    <a:pt x="443401" y="831502"/>
                    <a:pt x="456609" y="959518"/>
                    <a:pt x="426129" y="1036734"/>
                  </a:cubicBezTo>
                  <a:cubicBezTo>
                    <a:pt x="395649" y="1113950"/>
                    <a:pt x="316401" y="1166782"/>
                    <a:pt x="249345" y="1176942"/>
                  </a:cubicBezTo>
                  <a:cubicBezTo>
                    <a:pt x="182289" y="1187102"/>
                    <a:pt x="62401" y="1154590"/>
                    <a:pt x="23793" y="1097694"/>
                  </a:cubicBezTo>
                  <a:cubicBezTo>
                    <a:pt x="-14815" y="1040798"/>
                    <a:pt x="1441" y="920910"/>
                    <a:pt x="17697" y="835566"/>
                  </a:cubicBezTo>
                  <a:cubicBezTo>
                    <a:pt x="33953" y="750222"/>
                    <a:pt x="77641" y="665894"/>
                    <a:pt x="121329" y="585630"/>
                  </a:cubicBezTo>
                  <a:cubicBezTo>
                    <a:pt x="165017" y="505366"/>
                    <a:pt x="222929" y="421038"/>
                    <a:pt x="279825" y="353982"/>
                  </a:cubicBezTo>
                  <a:cubicBezTo>
                    <a:pt x="336721" y="286926"/>
                    <a:pt x="441115" y="234221"/>
                    <a:pt x="462705" y="183294"/>
                  </a:cubicBezTo>
                  <a:cubicBezTo>
                    <a:pt x="484295" y="132367"/>
                    <a:pt x="418255" y="71534"/>
                    <a:pt x="409365" y="48420"/>
                  </a:cubicBezTo>
                  <a:cubicBezTo>
                    <a:pt x="400475" y="25306"/>
                    <a:pt x="359327" y="19591"/>
                    <a:pt x="386505" y="52230"/>
                  </a:cubicBezTo>
                  <a:cubicBezTo>
                    <a:pt x="413683" y="84869"/>
                    <a:pt x="460461" y="167207"/>
                    <a:pt x="497503" y="162974"/>
                  </a:cubicBezTo>
                  <a:cubicBezTo>
                    <a:pt x="534545" y="158741"/>
                    <a:pt x="590848" y="51215"/>
                    <a:pt x="608755" y="26831"/>
                  </a:cubicBezTo>
                  <a:cubicBezTo>
                    <a:pt x="626662" y="2447"/>
                    <a:pt x="635213" y="-12539"/>
                    <a:pt x="622725" y="14131"/>
                  </a:cubicBezTo>
                  <a:cubicBezTo>
                    <a:pt x="610237" y="40801"/>
                    <a:pt x="532132" y="139649"/>
                    <a:pt x="533825" y="186851"/>
                  </a:cubicBezTo>
                  <a:cubicBezTo>
                    <a:pt x="535518" y="234053"/>
                    <a:pt x="561850" y="253569"/>
                    <a:pt x="602405" y="304961"/>
                  </a:cubicBezTo>
                  <a:cubicBezTo>
                    <a:pt x="625180" y="356354"/>
                    <a:pt x="638388" y="382388"/>
                    <a:pt x="662857" y="439326"/>
                  </a:cubicBezTo>
                  <a:cubicBezTo>
                    <a:pt x="687326" y="496264"/>
                    <a:pt x="727881" y="585122"/>
                    <a:pt x="749217" y="646590"/>
                  </a:cubicBezTo>
                  <a:cubicBezTo>
                    <a:pt x="770553" y="708058"/>
                    <a:pt x="787825" y="775622"/>
                    <a:pt x="790873" y="808134"/>
                  </a:cubicBezTo>
                  <a:cubicBezTo>
                    <a:pt x="793921" y="840646"/>
                    <a:pt x="777496" y="866554"/>
                    <a:pt x="767505" y="841662"/>
                  </a:cubicBezTo>
                  <a:cubicBezTo>
                    <a:pt x="757514" y="816770"/>
                    <a:pt x="756329" y="731934"/>
                    <a:pt x="730929" y="658782"/>
                  </a:cubicBezTo>
                  <a:cubicBezTo>
                    <a:pt x="705529" y="585630"/>
                    <a:pt x="654136" y="476664"/>
                    <a:pt x="615105" y="402750"/>
                  </a:cubicBezTo>
                  <a:cubicBezTo>
                    <a:pt x="576074" y="328836"/>
                    <a:pt x="524173" y="245270"/>
                    <a:pt x="496741" y="215298"/>
                  </a:cubicBezTo>
                  <a:cubicBezTo>
                    <a:pt x="466769" y="241206"/>
                    <a:pt x="369826" y="246540"/>
                    <a:pt x="359073" y="329598"/>
                  </a:cubicBezTo>
                  <a:cubicBezTo>
                    <a:pt x="348320" y="412656"/>
                    <a:pt x="421049" y="595790"/>
                    <a:pt x="432225" y="713646"/>
                  </a:cubicBezTo>
                  <a:close/>
                </a:path>
              </a:pathLst>
            </a:cu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B15AB7B3-0491-49E5-ABA5-60FE983425B5}"/>
                </a:ext>
              </a:extLst>
            </p:cNvPr>
            <p:cNvSpPr/>
            <p:nvPr/>
          </p:nvSpPr>
          <p:spPr>
            <a:xfrm>
              <a:off x="3237676" y="1864295"/>
              <a:ext cx="3663731" cy="2755700"/>
            </a:xfrm>
            <a:custGeom>
              <a:avLst/>
              <a:gdLst>
                <a:gd name="connsiteX0" fmla="*/ 26635 w 3447210"/>
                <a:gd name="connsiteY0" fmla="*/ 1934828 h 2410364"/>
                <a:gd name="connsiteX1" fmla="*/ 49213 w 3447210"/>
                <a:gd name="connsiteY1" fmla="*/ 659183 h 2410364"/>
                <a:gd name="connsiteX2" fmla="*/ 534635 w 3447210"/>
                <a:gd name="connsiteY2" fmla="*/ 94739 h 2410364"/>
                <a:gd name="connsiteX3" fmla="*/ 1708680 w 3447210"/>
                <a:gd name="connsiteY3" fmla="*/ 4428 h 2410364"/>
                <a:gd name="connsiteX4" fmla="*/ 2995613 w 3447210"/>
                <a:gd name="connsiteY4" fmla="*/ 27005 h 2410364"/>
                <a:gd name="connsiteX5" fmla="*/ 3447169 w 3447210"/>
                <a:gd name="connsiteY5" fmla="*/ 139894 h 2410364"/>
                <a:gd name="connsiteX6" fmla="*/ 3018191 w 3447210"/>
                <a:gd name="connsiteY6" fmla="*/ 455983 h 2410364"/>
                <a:gd name="connsiteX7" fmla="*/ 2386013 w 3447210"/>
                <a:gd name="connsiteY7" fmla="*/ 1223628 h 2410364"/>
                <a:gd name="connsiteX8" fmla="*/ 1652235 w 3447210"/>
                <a:gd name="connsiteY8" fmla="*/ 1844516 h 2410364"/>
                <a:gd name="connsiteX9" fmla="*/ 726546 w 3447210"/>
                <a:gd name="connsiteY9" fmla="*/ 2081583 h 2410364"/>
                <a:gd name="connsiteX10" fmla="*/ 139524 w 3447210"/>
                <a:gd name="connsiteY10" fmla="*/ 2408961 h 2410364"/>
                <a:gd name="connsiteX11" fmla="*/ 26635 w 3447210"/>
                <a:gd name="connsiteY11" fmla="*/ 1934828 h 241036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52235 w 3447210"/>
                <a:gd name="connsiteY8" fmla="*/ 1844516 h 2410384"/>
                <a:gd name="connsiteX9" fmla="*/ 1640946 w 3447210"/>
                <a:gd name="connsiteY9" fmla="*/ 1821939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52235 w 3447210"/>
                <a:gd name="connsiteY8" fmla="*/ 1844516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700326 w 3447210"/>
                <a:gd name="connsiteY9" fmla="*/ 1599096 h 2410384"/>
                <a:gd name="connsiteX10" fmla="*/ 1595790 w 3447210"/>
                <a:gd name="connsiteY10" fmla="*/ 1867095 h 2410384"/>
                <a:gd name="connsiteX11" fmla="*/ 726546 w 3447210"/>
                <a:gd name="connsiteY11" fmla="*/ 2081583 h 2410384"/>
                <a:gd name="connsiteX12" fmla="*/ 139524 w 3447210"/>
                <a:gd name="connsiteY12" fmla="*/ 2408961 h 2410384"/>
                <a:gd name="connsiteX13" fmla="*/ 26635 w 3447210"/>
                <a:gd name="connsiteY13"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694230 w 3447210"/>
                <a:gd name="connsiteY9" fmla="*/ 1507656 h 2410384"/>
                <a:gd name="connsiteX10" fmla="*/ 1595790 w 3447210"/>
                <a:gd name="connsiteY10" fmla="*/ 1867095 h 2410384"/>
                <a:gd name="connsiteX11" fmla="*/ 726546 w 3447210"/>
                <a:gd name="connsiteY11" fmla="*/ 2081583 h 2410384"/>
                <a:gd name="connsiteX12" fmla="*/ 139524 w 3447210"/>
                <a:gd name="connsiteY12" fmla="*/ 2408961 h 2410384"/>
                <a:gd name="connsiteX13" fmla="*/ 26635 w 3447210"/>
                <a:gd name="connsiteY13"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2383078 w 3447210"/>
                <a:gd name="connsiteY8" fmla="*/ 1215048 h 2410384"/>
                <a:gd name="connsiteX9" fmla="*/ 1696487 w 3447210"/>
                <a:gd name="connsiteY9" fmla="*/ 1627317 h 2410384"/>
                <a:gd name="connsiteX10" fmla="*/ 1694230 w 3447210"/>
                <a:gd name="connsiteY10" fmla="*/ 1507656 h 2410384"/>
                <a:gd name="connsiteX11" fmla="*/ 1595790 w 3447210"/>
                <a:gd name="connsiteY11" fmla="*/ 1867095 h 2410384"/>
                <a:gd name="connsiteX12" fmla="*/ 726546 w 3447210"/>
                <a:gd name="connsiteY12" fmla="*/ 2081583 h 2410384"/>
                <a:gd name="connsiteX13" fmla="*/ 139524 w 3447210"/>
                <a:gd name="connsiteY13" fmla="*/ 2408961 h 2410384"/>
                <a:gd name="connsiteX14" fmla="*/ 26635 w 3447210"/>
                <a:gd name="connsiteY14"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61286 w 3447210"/>
                <a:gd name="connsiteY8" fmla="*/ 1611288 h 2410384"/>
                <a:gd name="connsiteX9" fmla="*/ 1696487 w 3447210"/>
                <a:gd name="connsiteY9" fmla="*/ 1627317 h 2410384"/>
                <a:gd name="connsiteX10" fmla="*/ 1694230 w 3447210"/>
                <a:gd name="connsiteY10" fmla="*/ 1507656 h 2410384"/>
                <a:gd name="connsiteX11" fmla="*/ 1595790 w 3447210"/>
                <a:gd name="connsiteY11" fmla="*/ 1867095 h 2410384"/>
                <a:gd name="connsiteX12" fmla="*/ 726546 w 3447210"/>
                <a:gd name="connsiteY12" fmla="*/ 2081583 h 2410384"/>
                <a:gd name="connsiteX13" fmla="*/ 139524 w 3447210"/>
                <a:gd name="connsiteY13" fmla="*/ 2408961 h 2410384"/>
                <a:gd name="connsiteX14" fmla="*/ 26635 w 3447210"/>
                <a:gd name="connsiteY14" fmla="*/ 1934828 h 241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7210" h="2410384">
                  <a:moveTo>
                    <a:pt x="26635" y="1934828"/>
                  </a:moveTo>
                  <a:cubicBezTo>
                    <a:pt x="11583" y="1643198"/>
                    <a:pt x="-35454" y="965864"/>
                    <a:pt x="49213" y="659183"/>
                  </a:cubicBezTo>
                  <a:cubicBezTo>
                    <a:pt x="133880" y="352501"/>
                    <a:pt x="258057" y="203865"/>
                    <a:pt x="534635" y="94739"/>
                  </a:cubicBezTo>
                  <a:cubicBezTo>
                    <a:pt x="811213" y="-14387"/>
                    <a:pt x="1298517" y="15717"/>
                    <a:pt x="1708680" y="4428"/>
                  </a:cubicBezTo>
                  <a:cubicBezTo>
                    <a:pt x="2118843" y="-6861"/>
                    <a:pt x="2705865" y="4427"/>
                    <a:pt x="2995613" y="27005"/>
                  </a:cubicBezTo>
                  <a:cubicBezTo>
                    <a:pt x="3285361" y="49583"/>
                    <a:pt x="3443406" y="68398"/>
                    <a:pt x="3447169" y="139894"/>
                  </a:cubicBezTo>
                  <a:cubicBezTo>
                    <a:pt x="3450932" y="211390"/>
                    <a:pt x="3195050" y="275361"/>
                    <a:pt x="3018191" y="455983"/>
                  </a:cubicBezTo>
                  <a:cubicBezTo>
                    <a:pt x="2841332" y="636605"/>
                    <a:pt x="2595497" y="1031077"/>
                    <a:pt x="2386013" y="1223628"/>
                  </a:cubicBezTo>
                  <a:cubicBezTo>
                    <a:pt x="2176529" y="1416179"/>
                    <a:pt x="1876207" y="1544007"/>
                    <a:pt x="1761286" y="1611288"/>
                  </a:cubicBezTo>
                  <a:cubicBezTo>
                    <a:pt x="1646365" y="1678569"/>
                    <a:pt x="1707663" y="1644589"/>
                    <a:pt x="1696487" y="1627317"/>
                  </a:cubicBezTo>
                  <a:cubicBezTo>
                    <a:pt x="1685311" y="1610045"/>
                    <a:pt x="1711013" y="1467693"/>
                    <a:pt x="1694230" y="1507656"/>
                  </a:cubicBezTo>
                  <a:cubicBezTo>
                    <a:pt x="1677447" y="1547619"/>
                    <a:pt x="1758086" y="1786681"/>
                    <a:pt x="1595790" y="1867095"/>
                  </a:cubicBezTo>
                  <a:cubicBezTo>
                    <a:pt x="1539045" y="1900510"/>
                    <a:pt x="976783" y="1983746"/>
                    <a:pt x="726546" y="2081583"/>
                  </a:cubicBezTo>
                  <a:cubicBezTo>
                    <a:pt x="476309" y="2179420"/>
                    <a:pt x="250531" y="2431539"/>
                    <a:pt x="139524" y="2408961"/>
                  </a:cubicBezTo>
                  <a:cubicBezTo>
                    <a:pt x="28517" y="2386383"/>
                    <a:pt x="41687" y="2226458"/>
                    <a:pt x="26635" y="1934828"/>
                  </a:cubicBezTo>
                  <a:close/>
                </a:path>
              </a:pathLst>
            </a:custGeom>
            <a:solidFill>
              <a:srgbClr val="7030A0">
                <a:alpha val="42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59E3E633-B9C5-405F-ABD8-ED0229B6F801}"/>
              </a:ext>
            </a:extLst>
          </p:cNvPr>
          <p:cNvSpPr txBox="1"/>
          <p:nvPr/>
        </p:nvSpPr>
        <p:spPr>
          <a:xfrm>
            <a:off x="6447046" y="2703227"/>
            <a:ext cx="4393786" cy="541710"/>
          </a:xfrm>
          <a:prstGeom prst="rect">
            <a:avLst/>
          </a:prstGeom>
          <a:noFill/>
        </p:spPr>
        <p:txBody>
          <a:bodyPr wrap="square" rtlCol="0">
            <a:spAutoFit/>
          </a:bodyPr>
          <a:lstStyle/>
          <a:p>
            <a:pPr algn="ctr"/>
            <a:endParaRPr lang="en-US" dirty="0"/>
          </a:p>
        </p:txBody>
      </p:sp>
      <p:sp>
        <p:nvSpPr>
          <p:cNvPr id="198" name="Question 2">
            <a:extLst>
              <a:ext uri="{FF2B5EF4-FFF2-40B4-BE49-F238E27FC236}">
                <a16:creationId xmlns:a16="http://schemas.microsoft.com/office/drawing/2014/main" id="{6996478C-46F4-4F2C-9179-4736A69992E6}"/>
              </a:ext>
            </a:extLst>
          </p:cNvPr>
          <p:cNvSpPr txBox="1"/>
          <p:nvPr/>
        </p:nvSpPr>
        <p:spPr>
          <a:xfrm>
            <a:off x="205189" y="1668089"/>
            <a:ext cx="2404590"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Proper positioning?</a:t>
            </a:r>
          </a:p>
        </p:txBody>
      </p:sp>
      <p:pic>
        <p:nvPicPr>
          <p:cNvPr id="68" name="teachIM logo" descr="Icon&#10;&#10;Description automatically generated">
            <a:extLst>
              <a:ext uri="{FF2B5EF4-FFF2-40B4-BE49-F238E27FC236}">
                <a16:creationId xmlns:a16="http://schemas.microsoft.com/office/drawing/2014/main" id="{6E9CA507-60F9-4228-840F-E656F3BA5D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54097" y="6302668"/>
            <a:ext cx="1387970" cy="528106"/>
          </a:xfrm>
          <a:prstGeom prst="rect">
            <a:avLst/>
          </a:prstGeom>
        </p:spPr>
      </p:pic>
      <p:pic>
        <p:nvPicPr>
          <p:cNvPr id="11" name="Graphic 10" descr="Cursor with solid fill">
            <a:extLst>
              <a:ext uri="{FF2B5EF4-FFF2-40B4-BE49-F238E27FC236}">
                <a16:creationId xmlns:a16="http://schemas.microsoft.com/office/drawing/2014/main" id="{E4FE718E-32B3-4FC3-9D76-9C149EAE080B}"/>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33251" y="1201687"/>
            <a:ext cx="395274" cy="395274"/>
          </a:xfrm>
          <a:prstGeom prst="rect">
            <a:avLst/>
          </a:prstGeom>
        </p:spPr>
      </p:pic>
      <p:pic>
        <p:nvPicPr>
          <p:cNvPr id="145" name="Graphic 144" descr="Cursor with solid fill">
            <a:extLst>
              <a:ext uri="{FF2B5EF4-FFF2-40B4-BE49-F238E27FC236}">
                <a16:creationId xmlns:a16="http://schemas.microsoft.com/office/drawing/2014/main" id="{889EBA47-30E6-4343-82EE-1202DA9A2183}"/>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40563" y="1909552"/>
            <a:ext cx="395274" cy="395274"/>
          </a:xfrm>
          <a:prstGeom prst="rect">
            <a:avLst/>
          </a:prstGeom>
        </p:spPr>
      </p:pic>
      <p:sp>
        <p:nvSpPr>
          <p:cNvPr id="7" name="Freeform: Shape 6" hidden="1">
            <a:extLst>
              <a:ext uri="{FF2B5EF4-FFF2-40B4-BE49-F238E27FC236}">
                <a16:creationId xmlns:a16="http://schemas.microsoft.com/office/drawing/2014/main" id="{0352D722-1AA1-4212-A049-2E7D4AE264FB}"/>
              </a:ext>
            </a:extLst>
          </p:cNvPr>
          <p:cNvSpPr/>
          <p:nvPr/>
        </p:nvSpPr>
        <p:spPr>
          <a:xfrm>
            <a:off x="4449407" y="3192489"/>
            <a:ext cx="424853" cy="681011"/>
          </a:xfrm>
          <a:custGeom>
            <a:avLst/>
            <a:gdLst>
              <a:gd name="connsiteX0" fmla="*/ 358813 w 424853"/>
              <a:gd name="connsiteY0" fmla="*/ 681011 h 681011"/>
              <a:gd name="connsiteX1" fmla="*/ 229273 w 424853"/>
              <a:gd name="connsiteY1" fmla="*/ 345731 h 681011"/>
              <a:gd name="connsiteX2" fmla="*/ 122593 w 424853"/>
              <a:gd name="connsiteY2" fmla="*/ 221271 h 681011"/>
              <a:gd name="connsiteX3" fmla="*/ 3213 w 424853"/>
              <a:gd name="connsiteY3" fmla="*/ 178091 h 681011"/>
              <a:gd name="connsiteX4" fmla="*/ 51473 w 424853"/>
              <a:gd name="connsiteY4" fmla="*/ 127291 h 681011"/>
              <a:gd name="connsiteX5" fmla="*/ 231813 w 424853"/>
              <a:gd name="connsiteY5" fmla="*/ 233971 h 681011"/>
              <a:gd name="connsiteX6" fmla="*/ 168313 w 424853"/>
              <a:gd name="connsiteY6" fmla="*/ 43471 h 681011"/>
              <a:gd name="connsiteX7" fmla="*/ 252133 w 424853"/>
              <a:gd name="connsiteY7" fmla="*/ 23151 h 681011"/>
              <a:gd name="connsiteX8" fmla="*/ 280073 w 424853"/>
              <a:gd name="connsiteY8" fmla="*/ 320331 h 681011"/>
              <a:gd name="connsiteX9" fmla="*/ 424853 w 424853"/>
              <a:gd name="connsiteY9" fmla="*/ 678471 h 681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853" h="681011">
                <a:moveTo>
                  <a:pt x="358813" y="681011"/>
                </a:moveTo>
                <a:cubicBezTo>
                  <a:pt x="313728" y="551682"/>
                  <a:pt x="268643" y="422354"/>
                  <a:pt x="229273" y="345731"/>
                </a:cubicBezTo>
                <a:cubicBezTo>
                  <a:pt x="189903" y="269108"/>
                  <a:pt x="160270" y="249211"/>
                  <a:pt x="122593" y="221271"/>
                </a:cubicBezTo>
                <a:cubicBezTo>
                  <a:pt x="84916" y="193331"/>
                  <a:pt x="15066" y="193754"/>
                  <a:pt x="3213" y="178091"/>
                </a:cubicBezTo>
                <a:cubicBezTo>
                  <a:pt x="-8640" y="162428"/>
                  <a:pt x="13373" y="117978"/>
                  <a:pt x="51473" y="127291"/>
                </a:cubicBezTo>
                <a:cubicBezTo>
                  <a:pt x="89573" y="136604"/>
                  <a:pt x="212340" y="247941"/>
                  <a:pt x="231813" y="233971"/>
                </a:cubicBezTo>
                <a:cubicBezTo>
                  <a:pt x="251286" y="220001"/>
                  <a:pt x="164926" y="78608"/>
                  <a:pt x="168313" y="43471"/>
                </a:cubicBezTo>
                <a:cubicBezTo>
                  <a:pt x="171700" y="8334"/>
                  <a:pt x="233506" y="-22992"/>
                  <a:pt x="252133" y="23151"/>
                </a:cubicBezTo>
                <a:cubicBezTo>
                  <a:pt x="270760" y="69294"/>
                  <a:pt x="251286" y="211111"/>
                  <a:pt x="280073" y="320331"/>
                </a:cubicBezTo>
                <a:cubicBezTo>
                  <a:pt x="308860" y="429551"/>
                  <a:pt x="366856" y="554011"/>
                  <a:pt x="424853" y="678471"/>
                </a:cubicBezTo>
              </a:path>
            </a:pathLst>
          </a:custGeom>
          <a:solidFill>
            <a:schemeClr val="accent5">
              <a:lumMod val="5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hidden="1">
            <a:extLst>
              <a:ext uri="{FF2B5EF4-FFF2-40B4-BE49-F238E27FC236}">
                <a16:creationId xmlns:a16="http://schemas.microsoft.com/office/drawing/2014/main" id="{3DEDE452-ACAF-4115-9464-300F9F585BFE}"/>
              </a:ext>
            </a:extLst>
          </p:cNvPr>
          <p:cNvSpPr/>
          <p:nvPr/>
        </p:nvSpPr>
        <p:spPr>
          <a:xfrm>
            <a:off x="4536140" y="3170135"/>
            <a:ext cx="424853" cy="681011"/>
          </a:xfrm>
          <a:custGeom>
            <a:avLst/>
            <a:gdLst>
              <a:gd name="connsiteX0" fmla="*/ 358813 w 424853"/>
              <a:gd name="connsiteY0" fmla="*/ 681011 h 681011"/>
              <a:gd name="connsiteX1" fmla="*/ 229273 w 424853"/>
              <a:gd name="connsiteY1" fmla="*/ 345731 h 681011"/>
              <a:gd name="connsiteX2" fmla="*/ 122593 w 424853"/>
              <a:gd name="connsiteY2" fmla="*/ 221271 h 681011"/>
              <a:gd name="connsiteX3" fmla="*/ 3213 w 424853"/>
              <a:gd name="connsiteY3" fmla="*/ 178091 h 681011"/>
              <a:gd name="connsiteX4" fmla="*/ 51473 w 424853"/>
              <a:gd name="connsiteY4" fmla="*/ 127291 h 681011"/>
              <a:gd name="connsiteX5" fmla="*/ 231813 w 424853"/>
              <a:gd name="connsiteY5" fmla="*/ 233971 h 681011"/>
              <a:gd name="connsiteX6" fmla="*/ 168313 w 424853"/>
              <a:gd name="connsiteY6" fmla="*/ 43471 h 681011"/>
              <a:gd name="connsiteX7" fmla="*/ 252133 w 424853"/>
              <a:gd name="connsiteY7" fmla="*/ 23151 h 681011"/>
              <a:gd name="connsiteX8" fmla="*/ 280073 w 424853"/>
              <a:gd name="connsiteY8" fmla="*/ 320331 h 681011"/>
              <a:gd name="connsiteX9" fmla="*/ 424853 w 424853"/>
              <a:gd name="connsiteY9" fmla="*/ 678471 h 681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4853" h="681011">
                <a:moveTo>
                  <a:pt x="358813" y="681011"/>
                </a:moveTo>
                <a:cubicBezTo>
                  <a:pt x="313728" y="551682"/>
                  <a:pt x="268643" y="422354"/>
                  <a:pt x="229273" y="345731"/>
                </a:cubicBezTo>
                <a:cubicBezTo>
                  <a:pt x="189903" y="269108"/>
                  <a:pt x="160270" y="249211"/>
                  <a:pt x="122593" y="221271"/>
                </a:cubicBezTo>
                <a:cubicBezTo>
                  <a:pt x="84916" y="193331"/>
                  <a:pt x="15066" y="193754"/>
                  <a:pt x="3213" y="178091"/>
                </a:cubicBezTo>
                <a:cubicBezTo>
                  <a:pt x="-8640" y="162428"/>
                  <a:pt x="13373" y="117978"/>
                  <a:pt x="51473" y="127291"/>
                </a:cubicBezTo>
                <a:cubicBezTo>
                  <a:pt x="89573" y="136604"/>
                  <a:pt x="212340" y="247941"/>
                  <a:pt x="231813" y="233971"/>
                </a:cubicBezTo>
                <a:cubicBezTo>
                  <a:pt x="251286" y="220001"/>
                  <a:pt x="164926" y="78608"/>
                  <a:pt x="168313" y="43471"/>
                </a:cubicBezTo>
                <a:cubicBezTo>
                  <a:pt x="171700" y="8334"/>
                  <a:pt x="233506" y="-22992"/>
                  <a:pt x="252133" y="23151"/>
                </a:cubicBezTo>
                <a:cubicBezTo>
                  <a:pt x="270760" y="69294"/>
                  <a:pt x="251286" y="211111"/>
                  <a:pt x="280073" y="320331"/>
                </a:cubicBezTo>
                <a:cubicBezTo>
                  <a:pt x="308860" y="429551"/>
                  <a:pt x="366856" y="554011"/>
                  <a:pt x="424853" y="678471"/>
                </a:cubicBezTo>
              </a:path>
            </a:pathLst>
          </a:custGeom>
          <a:solidFill>
            <a:srgbClr val="C00000">
              <a:alpha val="3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roper positioning buttion">
            <a:hlinkClick r:id="rId7" action="ppaction://hlinksldjump"/>
            <a:extLst>
              <a:ext uri="{FF2B5EF4-FFF2-40B4-BE49-F238E27FC236}">
                <a16:creationId xmlns:a16="http://schemas.microsoft.com/office/drawing/2014/main" id="{14152799-212E-4D57-865F-DA9A3758B918}"/>
              </a:ext>
            </a:extLst>
          </p:cNvPr>
          <p:cNvSpPr txBox="1"/>
          <p:nvPr/>
        </p:nvSpPr>
        <p:spPr>
          <a:xfrm>
            <a:off x="3374731" y="1128074"/>
            <a:ext cx="262399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Proper position for long axis view?</a:t>
            </a:r>
          </a:p>
        </p:txBody>
      </p:sp>
      <p:sp>
        <p:nvSpPr>
          <p:cNvPr id="42" name="question 3">
            <a:hlinkClick r:id="rId8" action="ppaction://hlinksldjump"/>
            <a:extLst>
              <a:ext uri="{FF2B5EF4-FFF2-40B4-BE49-F238E27FC236}">
                <a16:creationId xmlns:a16="http://schemas.microsoft.com/office/drawing/2014/main" id="{7788A249-6214-4CFA-9903-1AA42F786A63}"/>
              </a:ext>
            </a:extLst>
          </p:cNvPr>
          <p:cNvSpPr txBox="1"/>
          <p:nvPr/>
        </p:nvSpPr>
        <p:spPr>
          <a:xfrm>
            <a:off x="205189" y="2527137"/>
            <a:ext cx="239583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Biliary Anatomy Review</a:t>
            </a:r>
          </a:p>
        </p:txBody>
      </p:sp>
      <p:pic>
        <p:nvPicPr>
          <p:cNvPr id="43" name="Graphic 42" descr="Cursor with solid fill">
            <a:extLst>
              <a:ext uri="{FF2B5EF4-FFF2-40B4-BE49-F238E27FC236}">
                <a16:creationId xmlns:a16="http://schemas.microsoft.com/office/drawing/2014/main" id="{C6F2557E-32DA-43F3-B891-23385C217459}"/>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29884" y="3076807"/>
            <a:ext cx="395274" cy="395274"/>
          </a:xfrm>
          <a:prstGeom prst="rect">
            <a:avLst/>
          </a:prstGeom>
        </p:spPr>
      </p:pic>
      <p:pic>
        <p:nvPicPr>
          <p:cNvPr id="44" name="Graphic 43" descr="Cursor with solid fill">
            <a:extLst>
              <a:ext uri="{FF2B5EF4-FFF2-40B4-BE49-F238E27FC236}">
                <a16:creationId xmlns:a16="http://schemas.microsoft.com/office/drawing/2014/main" id="{EBA4D3ED-F028-4CC5-8FC6-B938F26F4DAE}"/>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797344" y="1655268"/>
            <a:ext cx="395274" cy="395274"/>
          </a:xfrm>
          <a:prstGeom prst="rect">
            <a:avLst/>
          </a:prstGeom>
        </p:spPr>
      </p:pic>
      <p:sp>
        <p:nvSpPr>
          <p:cNvPr id="57" name="maneuvers button">
            <a:extLst>
              <a:ext uri="{FF2B5EF4-FFF2-40B4-BE49-F238E27FC236}">
                <a16:creationId xmlns:a16="http://schemas.microsoft.com/office/drawing/2014/main" id="{A40B25EF-1D5B-44F7-A245-17E6F6D07268}"/>
              </a:ext>
            </a:extLst>
          </p:cNvPr>
          <p:cNvSpPr txBox="1"/>
          <p:nvPr/>
        </p:nvSpPr>
        <p:spPr>
          <a:xfrm>
            <a:off x="3373413" y="2569146"/>
            <a:ext cx="2611713" cy="715089"/>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Maneuvers to improve visualization?</a:t>
            </a:r>
          </a:p>
        </p:txBody>
      </p:sp>
      <p:sp>
        <p:nvSpPr>
          <p:cNvPr id="28" name="TextBox 27">
            <a:extLst>
              <a:ext uri="{FF2B5EF4-FFF2-40B4-BE49-F238E27FC236}">
                <a16:creationId xmlns:a16="http://schemas.microsoft.com/office/drawing/2014/main" id="{1B2AE1F2-659F-490F-8D29-A3AAC1AE88C9}"/>
              </a:ext>
            </a:extLst>
          </p:cNvPr>
          <p:cNvSpPr txBox="1"/>
          <p:nvPr/>
        </p:nvSpPr>
        <p:spPr>
          <a:xfrm>
            <a:off x="3465811" y="3491614"/>
            <a:ext cx="2447914" cy="646331"/>
          </a:xfrm>
          <a:prstGeom prst="rect">
            <a:avLst/>
          </a:prstGeom>
          <a:noFill/>
        </p:spPr>
        <p:txBody>
          <a:bodyPr wrap="none" rtlCol="0">
            <a:spAutoFit/>
          </a:bodyPr>
          <a:lstStyle/>
          <a:p>
            <a:pPr marL="285750" indent="-285750">
              <a:buFontTx/>
              <a:buChar char="-"/>
            </a:pPr>
            <a:r>
              <a:rPr lang="en-US" dirty="0"/>
              <a:t>Inspiratory hold</a:t>
            </a:r>
          </a:p>
          <a:p>
            <a:pPr marL="285750" indent="-285750">
              <a:buFontTx/>
              <a:buChar char="-"/>
            </a:pPr>
            <a:r>
              <a:rPr lang="en-US" dirty="0"/>
              <a:t>Left lateral decubitus</a:t>
            </a:r>
          </a:p>
        </p:txBody>
      </p:sp>
      <p:sp>
        <p:nvSpPr>
          <p:cNvPr id="59" name="alternative button">
            <a:extLst>
              <a:ext uri="{FF2B5EF4-FFF2-40B4-BE49-F238E27FC236}">
                <a16:creationId xmlns:a16="http://schemas.microsoft.com/office/drawing/2014/main" id="{B4CE75E4-41ED-427E-925C-948AEF3DDF58}"/>
              </a:ext>
            </a:extLst>
          </p:cNvPr>
          <p:cNvSpPr txBox="1"/>
          <p:nvPr/>
        </p:nvSpPr>
        <p:spPr>
          <a:xfrm>
            <a:off x="3393529" y="4574983"/>
            <a:ext cx="2611713"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Alternative window?</a:t>
            </a:r>
          </a:p>
        </p:txBody>
      </p:sp>
      <p:sp>
        <p:nvSpPr>
          <p:cNvPr id="36" name="TextBox 35">
            <a:extLst>
              <a:ext uri="{FF2B5EF4-FFF2-40B4-BE49-F238E27FC236}">
                <a16:creationId xmlns:a16="http://schemas.microsoft.com/office/drawing/2014/main" id="{43523CE9-1874-431C-A9A3-41E82D0F2483}"/>
              </a:ext>
            </a:extLst>
          </p:cNvPr>
          <p:cNvSpPr txBox="1"/>
          <p:nvPr/>
        </p:nvSpPr>
        <p:spPr>
          <a:xfrm>
            <a:off x="6175733" y="5009474"/>
            <a:ext cx="4665099" cy="1015663"/>
          </a:xfrm>
          <a:prstGeom prst="rect">
            <a:avLst/>
          </a:prstGeom>
          <a:noFill/>
          <a:ln>
            <a:noFill/>
          </a:ln>
        </p:spPr>
        <p:txBody>
          <a:bodyPr wrap="square">
            <a:spAutoFit/>
          </a:bodyPr>
          <a:lstStyle/>
          <a:p>
            <a:pPr algn="ctr"/>
            <a:r>
              <a:rPr lang="en-US" sz="2000" b="1" dirty="0"/>
              <a:t>Between Ribs </a:t>
            </a:r>
          </a:p>
          <a:p>
            <a:r>
              <a:rPr lang="en-US" sz="2000" b="1" dirty="0"/>
              <a:t>- </a:t>
            </a:r>
            <a:r>
              <a:rPr lang="en-US" sz="2000" dirty="0"/>
              <a:t>Useful if gas artifact in sub-costal view</a:t>
            </a:r>
          </a:p>
          <a:p>
            <a:r>
              <a:rPr lang="en-US" sz="2000" dirty="0"/>
              <a:t>- Unable to perform sonographic murphy’s</a:t>
            </a:r>
          </a:p>
        </p:txBody>
      </p:sp>
      <p:cxnSp>
        <p:nvCxnSpPr>
          <p:cNvPr id="38" name="Straight Arrow Connector 37">
            <a:extLst>
              <a:ext uri="{FF2B5EF4-FFF2-40B4-BE49-F238E27FC236}">
                <a16:creationId xmlns:a16="http://schemas.microsoft.com/office/drawing/2014/main" id="{6B0AFD20-6FDC-42AD-AC31-61E52EBC54DB}"/>
              </a:ext>
            </a:extLst>
          </p:cNvPr>
          <p:cNvCxnSpPr>
            <a:cxnSpLocks/>
            <a:stCxn id="36" idx="0"/>
          </p:cNvCxnSpPr>
          <p:nvPr/>
        </p:nvCxnSpPr>
        <p:spPr>
          <a:xfrm flipV="1">
            <a:off x="8508283" y="3566980"/>
            <a:ext cx="0" cy="14424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Cases">
            <a:hlinkClick r:id="rId9" action="ppaction://hlinksldjump"/>
            <a:extLst>
              <a:ext uri="{FF2B5EF4-FFF2-40B4-BE49-F238E27FC236}">
                <a16:creationId xmlns:a16="http://schemas.microsoft.com/office/drawing/2014/main" id="{5F3D45EC-4A71-4FEA-944F-67DD541E6380}"/>
              </a:ext>
            </a:extLst>
          </p:cNvPr>
          <p:cNvSpPr txBox="1"/>
          <p:nvPr/>
        </p:nvSpPr>
        <p:spPr>
          <a:xfrm>
            <a:off x="205189" y="5219147"/>
            <a:ext cx="2358736" cy="408623"/>
          </a:xfrm>
          <a:prstGeom prst="roundRect">
            <a:avLst/>
          </a:prstGeom>
          <a:solidFill>
            <a:schemeClr val="bg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CASES</a:t>
            </a:r>
          </a:p>
        </p:txBody>
      </p:sp>
      <p:pic>
        <p:nvPicPr>
          <p:cNvPr id="53" name="Graphic 52" descr="Cursor with solid fill">
            <a:extLst>
              <a:ext uri="{FF2B5EF4-FFF2-40B4-BE49-F238E27FC236}">
                <a16:creationId xmlns:a16="http://schemas.microsoft.com/office/drawing/2014/main" id="{48391CC0-1602-4289-A8B6-390C9660C197}"/>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396055" y="5478121"/>
            <a:ext cx="395274" cy="395274"/>
          </a:xfrm>
          <a:prstGeom prst="rect">
            <a:avLst/>
          </a:prstGeom>
        </p:spPr>
      </p:pic>
      <p:grpSp>
        <p:nvGrpSpPr>
          <p:cNvPr id="35" name="Group 34">
            <a:extLst>
              <a:ext uri="{FF2B5EF4-FFF2-40B4-BE49-F238E27FC236}">
                <a16:creationId xmlns:a16="http://schemas.microsoft.com/office/drawing/2014/main" id="{D111C171-C474-4B26-A48B-50F20576B9C3}"/>
              </a:ext>
            </a:extLst>
          </p:cNvPr>
          <p:cNvGrpSpPr/>
          <p:nvPr/>
        </p:nvGrpSpPr>
        <p:grpSpPr>
          <a:xfrm>
            <a:off x="6404322" y="-2034492"/>
            <a:ext cx="4890738" cy="5601472"/>
            <a:chOff x="4484144" y="-61397"/>
            <a:chExt cx="4890738" cy="5601472"/>
          </a:xfrm>
        </p:grpSpPr>
        <p:sp>
          <p:nvSpPr>
            <p:cNvPr id="39" name="Oval 38">
              <a:extLst>
                <a:ext uri="{FF2B5EF4-FFF2-40B4-BE49-F238E27FC236}">
                  <a16:creationId xmlns:a16="http://schemas.microsoft.com/office/drawing/2014/main" id="{AA18D9B7-C236-439B-A9B1-4F8CEB77D8AD}"/>
                </a:ext>
              </a:extLst>
            </p:cNvPr>
            <p:cNvSpPr/>
            <p:nvPr/>
          </p:nvSpPr>
          <p:spPr>
            <a:xfrm flipH="1">
              <a:off x="9273919" y="-61397"/>
              <a:ext cx="100963" cy="3184393"/>
            </a:xfrm>
            <a:prstGeom prst="ellipse">
              <a:avLst/>
            </a:prstGeom>
            <a:solidFill>
              <a:schemeClr val="accent3">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F69B096B-CA91-4C84-A70F-02F0E7F2FD22}"/>
                </a:ext>
              </a:extLst>
            </p:cNvPr>
            <p:cNvSpPr/>
            <p:nvPr/>
          </p:nvSpPr>
          <p:spPr>
            <a:xfrm>
              <a:off x="4526868" y="3108950"/>
              <a:ext cx="4795407" cy="2431125"/>
            </a:xfrm>
            <a:custGeom>
              <a:avLst/>
              <a:gdLst>
                <a:gd name="connsiteX0" fmla="*/ 0 w 1277257"/>
                <a:gd name="connsiteY0" fmla="*/ 696686 h 696686"/>
                <a:gd name="connsiteX1" fmla="*/ 261257 w 1277257"/>
                <a:gd name="connsiteY1" fmla="*/ 348343 h 696686"/>
                <a:gd name="connsiteX2" fmla="*/ 653143 w 1277257"/>
                <a:gd name="connsiteY2" fmla="*/ 72572 h 696686"/>
                <a:gd name="connsiteX3" fmla="*/ 1132114 w 1277257"/>
                <a:gd name="connsiteY3" fmla="*/ 43543 h 696686"/>
                <a:gd name="connsiteX4" fmla="*/ 1277257 w 1277257"/>
                <a:gd name="connsiteY4" fmla="*/ 0 h 69668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06911 w 1277257"/>
                <a:gd name="connsiteY1" fmla="*/ 472088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37347 w 1277257"/>
                <a:gd name="connsiteY1" fmla="*/ 510164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66951"/>
                <a:gd name="connsiteY0" fmla="*/ 473778 h 473778"/>
                <a:gd name="connsiteX1" fmla="*/ 347331 w 1266951"/>
                <a:gd name="connsiteY1" fmla="*/ 448292 h 473778"/>
                <a:gd name="connsiteX2" fmla="*/ 760715 w 1266951"/>
                <a:gd name="connsiteY2" fmla="*/ 348689 h 473778"/>
                <a:gd name="connsiteX3" fmla="*/ 1124626 w 1266951"/>
                <a:gd name="connsiteY3" fmla="*/ 143738 h 473778"/>
                <a:gd name="connsiteX4" fmla="*/ 1266951 w 1266951"/>
                <a:gd name="connsiteY4" fmla="*/ 0 h 473778"/>
                <a:gd name="connsiteX0" fmla="*/ 0 w 1256645"/>
                <a:gd name="connsiteY0" fmla="*/ 397463 h 448724"/>
                <a:gd name="connsiteX1" fmla="*/ 337025 w 1256645"/>
                <a:gd name="connsiteY1" fmla="*/ 448292 h 448724"/>
                <a:gd name="connsiteX2" fmla="*/ 750409 w 1256645"/>
                <a:gd name="connsiteY2" fmla="*/ 348689 h 448724"/>
                <a:gd name="connsiteX3" fmla="*/ 1114320 w 1256645"/>
                <a:gd name="connsiteY3" fmla="*/ 143738 h 448724"/>
                <a:gd name="connsiteX4" fmla="*/ 1256645 w 1256645"/>
                <a:gd name="connsiteY4" fmla="*/ 0 h 448724"/>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118186 w 1256645"/>
                <a:gd name="connsiteY4" fmla="*/ 140898 h 449279"/>
                <a:gd name="connsiteX5" fmla="*/ 1256645 w 1256645"/>
                <a:gd name="connsiteY5"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645" h="449279">
                  <a:moveTo>
                    <a:pt x="0" y="397463"/>
                  </a:moveTo>
                  <a:cubicBezTo>
                    <a:pt x="52045" y="412105"/>
                    <a:pt x="211957" y="456421"/>
                    <a:pt x="337025" y="448292"/>
                  </a:cubicBezTo>
                  <a:cubicBezTo>
                    <a:pt x="462093" y="440163"/>
                    <a:pt x="620860" y="399448"/>
                    <a:pt x="750409" y="348689"/>
                  </a:cubicBezTo>
                  <a:cubicBezTo>
                    <a:pt x="879958" y="297930"/>
                    <a:pt x="1029947" y="201853"/>
                    <a:pt x="1114320" y="143738"/>
                  </a:cubicBezTo>
                  <a:cubicBezTo>
                    <a:pt x="1182053" y="99705"/>
                    <a:pt x="1226994" y="29945"/>
                    <a:pt x="125664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06D289D2-D4F0-463B-BC42-D8675243AABD}"/>
                </a:ext>
              </a:extLst>
            </p:cNvPr>
            <p:cNvSpPr/>
            <p:nvPr/>
          </p:nvSpPr>
          <p:spPr>
            <a:xfrm>
              <a:off x="4505506" y="2667084"/>
              <a:ext cx="4795407" cy="2431125"/>
            </a:xfrm>
            <a:custGeom>
              <a:avLst/>
              <a:gdLst>
                <a:gd name="connsiteX0" fmla="*/ 0 w 1277257"/>
                <a:gd name="connsiteY0" fmla="*/ 696686 h 696686"/>
                <a:gd name="connsiteX1" fmla="*/ 261257 w 1277257"/>
                <a:gd name="connsiteY1" fmla="*/ 348343 h 696686"/>
                <a:gd name="connsiteX2" fmla="*/ 653143 w 1277257"/>
                <a:gd name="connsiteY2" fmla="*/ 72572 h 696686"/>
                <a:gd name="connsiteX3" fmla="*/ 1132114 w 1277257"/>
                <a:gd name="connsiteY3" fmla="*/ 43543 h 696686"/>
                <a:gd name="connsiteX4" fmla="*/ 1277257 w 1277257"/>
                <a:gd name="connsiteY4" fmla="*/ 0 h 69668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06911 w 1277257"/>
                <a:gd name="connsiteY1" fmla="*/ 472088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37347 w 1277257"/>
                <a:gd name="connsiteY1" fmla="*/ 510164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66951"/>
                <a:gd name="connsiteY0" fmla="*/ 473778 h 473778"/>
                <a:gd name="connsiteX1" fmla="*/ 347331 w 1266951"/>
                <a:gd name="connsiteY1" fmla="*/ 448292 h 473778"/>
                <a:gd name="connsiteX2" fmla="*/ 760715 w 1266951"/>
                <a:gd name="connsiteY2" fmla="*/ 348689 h 473778"/>
                <a:gd name="connsiteX3" fmla="*/ 1124626 w 1266951"/>
                <a:gd name="connsiteY3" fmla="*/ 143738 h 473778"/>
                <a:gd name="connsiteX4" fmla="*/ 1266951 w 1266951"/>
                <a:gd name="connsiteY4" fmla="*/ 0 h 473778"/>
                <a:gd name="connsiteX0" fmla="*/ 0 w 1256645"/>
                <a:gd name="connsiteY0" fmla="*/ 397463 h 448724"/>
                <a:gd name="connsiteX1" fmla="*/ 337025 w 1256645"/>
                <a:gd name="connsiteY1" fmla="*/ 448292 h 448724"/>
                <a:gd name="connsiteX2" fmla="*/ 750409 w 1256645"/>
                <a:gd name="connsiteY2" fmla="*/ 348689 h 448724"/>
                <a:gd name="connsiteX3" fmla="*/ 1114320 w 1256645"/>
                <a:gd name="connsiteY3" fmla="*/ 143738 h 448724"/>
                <a:gd name="connsiteX4" fmla="*/ 1256645 w 1256645"/>
                <a:gd name="connsiteY4" fmla="*/ 0 h 448724"/>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118186 w 1256645"/>
                <a:gd name="connsiteY4" fmla="*/ 140898 h 449279"/>
                <a:gd name="connsiteX5" fmla="*/ 1256645 w 1256645"/>
                <a:gd name="connsiteY5"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645" h="449279">
                  <a:moveTo>
                    <a:pt x="0" y="397463"/>
                  </a:moveTo>
                  <a:cubicBezTo>
                    <a:pt x="52045" y="412105"/>
                    <a:pt x="211957" y="456421"/>
                    <a:pt x="337025" y="448292"/>
                  </a:cubicBezTo>
                  <a:cubicBezTo>
                    <a:pt x="462093" y="440163"/>
                    <a:pt x="620860" y="399448"/>
                    <a:pt x="750409" y="348689"/>
                  </a:cubicBezTo>
                  <a:cubicBezTo>
                    <a:pt x="879958" y="297930"/>
                    <a:pt x="1029947" y="201853"/>
                    <a:pt x="1114320" y="143738"/>
                  </a:cubicBezTo>
                  <a:cubicBezTo>
                    <a:pt x="1182053" y="99705"/>
                    <a:pt x="1226994" y="29945"/>
                    <a:pt x="125664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2EB2EC1D-9C04-4A2F-ADB7-FAA1F6536A68}"/>
                </a:ext>
              </a:extLst>
            </p:cNvPr>
            <p:cNvSpPr/>
            <p:nvPr/>
          </p:nvSpPr>
          <p:spPr>
            <a:xfrm>
              <a:off x="4484144" y="2225218"/>
              <a:ext cx="4795407" cy="2431125"/>
            </a:xfrm>
            <a:custGeom>
              <a:avLst/>
              <a:gdLst>
                <a:gd name="connsiteX0" fmla="*/ 0 w 1277257"/>
                <a:gd name="connsiteY0" fmla="*/ 696686 h 696686"/>
                <a:gd name="connsiteX1" fmla="*/ 261257 w 1277257"/>
                <a:gd name="connsiteY1" fmla="*/ 348343 h 696686"/>
                <a:gd name="connsiteX2" fmla="*/ 653143 w 1277257"/>
                <a:gd name="connsiteY2" fmla="*/ 72572 h 696686"/>
                <a:gd name="connsiteX3" fmla="*/ 1132114 w 1277257"/>
                <a:gd name="connsiteY3" fmla="*/ 43543 h 696686"/>
                <a:gd name="connsiteX4" fmla="*/ 1277257 w 1277257"/>
                <a:gd name="connsiteY4" fmla="*/ 0 h 69668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53143 w 1277257"/>
                <a:gd name="connsiteY2" fmla="*/ 72572 h 530106"/>
                <a:gd name="connsiteX3" fmla="*/ 1132114 w 1277257"/>
                <a:gd name="connsiteY3" fmla="*/ 43543 h 530106"/>
                <a:gd name="connsiteX4" fmla="*/ 1277257 w 1277257"/>
                <a:gd name="connsiteY4" fmla="*/ 0 h 530106"/>
                <a:gd name="connsiteX0" fmla="*/ 0 w 1277257"/>
                <a:gd name="connsiteY0" fmla="*/ 530106 h 530106"/>
                <a:gd name="connsiteX1" fmla="*/ 261257 w 1277257"/>
                <a:gd name="connsiteY1" fmla="*/ 348343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06911 w 1277257"/>
                <a:gd name="connsiteY1" fmla="*/ 472088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37347 w 1277257"/>
                <a:gd name="connsiteY1" fmla="*/ 510164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32114 w 1277257"/>
                <a:gd name="connsiteY3" fmla="*/ 43543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16896 w 1277257"/>
                <a:gd name="connsiteY3" fmla="*/ 29265 h 530106"/>
                <a:gd name="connsiteX4" fmla="*/ 1277257 w 1277257"/>
                <a:gd name="connsiteY4" fmla="*/ 0 h 530106"/>
                <a:gd name="connsiteX0" fmla="*/ 0 w 1277257"/>
                <a:gd name="connsiteY0" fmla="*/ 530106 h 530106"/>
                <a:gd name="connsiteX1" fmla="*/ 357637 w 1277257"/>
                <a:gd name="connsiteY1" fmla="*/ 448292 h 530106"/>
                <a:gd name="connsiteX2" fmla="*/ 693724 w 1277257"/>
                <a:gd name="connsiteY2" fmla="*/ 210595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58121 w 1277257"/>
                <a:gd name="connsiteY3" fmla="*/ 91044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77257"/>
                <a:gd name="connsiteY0" fmla="*/ 530106 h 530106"/>
                <a:gd name="connsiteX1" fmla="*/ 357637 w 1277257"/>
                <a:gd name="connsiteY1" fmla="*/ 448292 h 530106"/>
                <a:gd name="connsiteX2" fmla="*/ 771021 w 1277257"/>
                <a:gd name="connsiteY2" fmla="*/ 348689 h 530106"/>
                <a:gd name="connsiteX3" fmla="*/ 1134932 w 1277257"/>
                <a:gd name="connsiteY3" fmla="*/ 143738 h 530106"/>
                <a:gd name="connsiteX4" fmla="*/ 1277257 w 1277257"/>
                <a:gd name="connsiteY4" fmla="*/ 0 h 530106"/>
                <a:gd name="connsiteX0" fmla="*/ 0 w 1266951"/>
                <a:gd name="connsiteY0" fmla="*/ 473778 h 473778"/>
                <a:gd name="connsiteX1" fmla="*/ 347331 w 1266951"/>
                <a:gd name="connsiteY1" fmla="*/ 448292 h 473778"/>
                <a:gd name="connsiteX2" fmla="*/ 760715 w 1266951"/>
                <a:gd name="connsiteY2" fmla="*/ 348689 h 473778"/>
                <a:gd name="connsiteX3" fmla="*/ 1124626 w 1266951"/>
                <a:gd name="connsiteY3" fmla="*/ 143738 h 473778"/>
                <a:gd name="connsiteX4" fmla="*/ 1266951 w 1266951"/>
                <a:gd name="connsiteY4" fmla="*/ 0 h 473778"/>
                <a:gd name="connsiteX0" fmla="*/ 0 w 1256645"/>
                <a:gd name="connsiteY0" fmla="*/ 397463 h 448724"/>
                <a:gd name="connsiteX1" fmla="*/ 337025 w 1256645"/>
                <a:gd name="connsiteY1" fmla="*/ 448292 h 448724"/>
                <a:gd name="connsiteX2" fmla="*/ 750409 w 1256645"/>
                <a:gd name="connsiteY2" fmla="*/ 348689 h 448724"/>
                <a:gd name="connsiteX3" fmla="*/ 1114320 w 1256645"/>
                <a:gd name="connsiteY3" fmla="*/ 143738 h 448724"/>
                <a:gd name="connsiteX4" fmla="*/ 1256645 w 1256645"/>
                <a:gd name="connsiteY4" fmla="*/ 0 h 448724"/>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118186 w 1256645"/>
                <a:gd name="connsiteY4" fmla="*/ 140898 h 449279"/>
                <a:gd name="connsiteX5" fmla="*/ 1256645 w 1256645"/>
                <a:gd name="connsiteY5"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 name="connsiteX0" fmla="*/ 0 w 1256645"/>
                <a:gd name="connsiteY0" fmla="*/ 397463 h 449279"/>
                <a:gd name="connsiteX1" fmla="*/ 337025 w 1256645"/>
                <a:gd name="connsiteY1" fmla="*/ 448292 h 449279"/>
                <a:gd name="connsiteX2" fmla="*/ 750409 w 1256645"/>
                <a:gd name="connsiteY2" fmla="*/ 348689 h 449279"/>
                <a:gd name="connsiteX3" fmla="*/ 1114320 w 1256645"/>
                <a:gd name="connsiteY3" fmla="*/ 143738 h 449279"/>
                <a:gd name="connsiteX4" fmla="*/ 1256645 w 1256645"/>
                <a:gd name="connsiteY4" fmla="*/ 0 h 449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645" h="449279">
                  <a:moveTo>
                    <a:pt x="0" y="397463"/>
                  </a:moveTo>
                  <a:cubicBezTo>
                    <a:pt x="52045" y="412105"/>
                    <a:pt x="211957" y="456421"/>
                    <a:pt x="337025" y="448292"/>
                  </a:cubicBezTo>
                  <a:cubicBezTo>
                    <a:pt x="462093" y="440163"/>
                    <a:pt x="620860" y="399448"/>
                    <a:pt x="750409" y="348689"/>
                  </a:cubicBezTo>
                  <a:cubicBezTo>
                    <a:pt x="879958" y="297930"/>
                    <a:pt x="1029947" y="201853"/>
                    <a:pt x="1114320" y="143738"/>
                  </a:cubicBezTo>
                  <a:cubicBezTo>
                    <a:pt x="1182053" y="99705"/>
                    <a:pt x="1226994" y="29945"/>
                    <a:pt x="1256645"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30AC80E2-61BA-4BC7-9625-13FAB65AFEDC}"/>
              </a:ext>
            </a:extLst>
          </p:cNvPr>
          <p:cNvGrpSpPr/>
          <p:nvPr/>
        </p:nvGrpSpPr>
        <p:grpSpPr>
          <a:xfrm>
            <a:off x="7783075" y="2366004"/>
            <a:ext cx="1262334" cy="736237"/>
            <a:chOff x="9293409" y="5111041"/>
            <a:chExt cx="1262334" cy="736237"/>
          </a:xfrm>
        </p:grpSpPr>
        <p:grpSp>
          <p:nvGrpSpPr>
            <p:cNvPr id="31" name="Group 30">
              <a:extLst>
                <a:ext uri="{FF2B5EF4-FFF2-40B4-BE49-F238E27FC236}">
                  <a16:creationId xmlns:a16="http://schemas.microsoft.com/office/drawing/2014/main" id="{A5C81979-B2AB-4D8D-BA00-7A800683BC97}"/>
                </a:ext>
              </a:extLst>
            </p:cNvPr>
            <p:cNvGrpSpPr/>
            <p:nvPr/>
          </p:nvGrpSpPr>
          <p:grpSpPr>
            <a:xfrm rot="4266704" flipH="1">
              <a:off x="9763517" y="5134608"/>
              <a:ext cx="736237" cy="689103"/>
              <a:chOff x="5147773" y="3051367"/>
              <a:chExt cx="164470" cy="190420"/>
            </a:xfrm>
            <a:solidFill>
              <a:srgbClr val="C00000"/>
            </a:solidFill>
          </p:grpSpPr>
          <p:sp>
            <p:nvSpPr>
              <p:cNvPr id="302" name="Rectangle: Rounded Corners 301">
                <a:extLst>
                  <a:ext uri="{FF2B5EF4-FFF2-40B4-BE49-F238E27FC236}">
                    <a16:creationId xmlns:a16="http://schemas.microsoft.com/office/drawing/2014/main" id="{3EFDA160-E6D0-43EC-9B1C-957E31FD18B9}"/>
                  </a:ext>
                </a:extLst>
              </p:cNvPr>
              <p:cNvSpPr/>
              <p:nvPr/>
            </p:nvSpPr>
            <p:spPr>
              <a:xfrm rot="7567698">
                <a:off x="5093510" y="3105630"/>
                <a:ext cx="137066" cy="2853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8" name="Rectangle: Rounded Corners 287">
                <a:extLst>
                  <a:ext uri="{FF2B5EF4-FFF2-40B4-BE49-F238E27FC236}">
                    <a16:creationId xmlns:a16="http://schemas.microsoft.com/office/drawing/2014/main" id="{6921F002-A0D3-49D0-B27A-5B2DA35C6525}"/>
                  </a:ext>
                </a:extLst>
              </p:cNvPr>
              <p:cNvSpPr/>
              <p:nvPr/>
            </p:nvSpPr>
            <p:spPr>
              <a:xfrm rot="18416252">
                <a:off x="5180283" y="3109827"/>
                <a:ext cx="111570" cy="15235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3" name="Freeform: Shape 12">
              <a:extLst>
                <a:ext uri="{FF2B5EF4-FFF2-40B4-BE49-F238E27FC236}">
                  <a16:creationId xmlns:a16="http://schemas.microsoft.com/office/drawing/2014/main" id="{3F4D64A1-4D16-444D-A326-D3BB0055EEDD}"/>
                </a:ext>
              </a:extLst>
            </p:cNvPr>
            <p:cNvSpPr/>
            <p:nvPr/>
          </p:nvSpPr>
          <p:spPr>
            <a:xfrm rot="4108356" flipH="1">
              <a:off x="9420731" y="5146430"/>
              <a:ext cx="155693" cy="410338"/>
            </a:xfrm>
            <a:custGeom>
              <a:avLst/>
              <a:gdLst>
                <a:gd name="connsiteX0" fmla="*/ 63500 w 282466"/>
                <a:gd name="connsiteY0" fmla="*/ 0 h 1231900"/>
                <a:gd name="connsiteX1" fmla="*/ 279400 w 282466"/>
                <a:gd name="connsiteY1" fmla="*/ 203200 h 1231900"/>
                <a:gd name="connsiteX2" fmla="*/ 177800 w 282466"/>
                <a:gd name="connsiteY2" fmla="*/ 749300 h 1231900"/>
                <a:gd name="connsiteX3" fmla="*/ 0 w 282466"/>
                <a:gd name="connsiteY3" fmla="*/ 1231900 h 1231900"/>
              </a:gdLst>
              <a:ahLst/>
              <a:cxnLst>
                <a:cxn ang="0">
                  <a:pos x="connsiteX0" y="connsiteY0"/>
                </a:cxn>
                <a:cxn ang="0">
                  <a:pos x="connsiteX1" y="connsiteY1"/>
                </a:cxn>
                <a:cxn ang="0">
                  <a:pos x="connsiteX2" y="connsiteY2"/>
                </a:cxn>
                <a:cxn ang="0">
                  <a:pos x="connsiteX3" y="connsiteY3"/>
                </a:cxn>
              </a:cxnLst>
              <a:rect l="l" t="t" r="r" b="b"/>
              <a:pathLst>
                <a:path w="282466" h="1231900">
                  <a:moveTo>
                    <a:pt x="63500" y="0"/>
                  </a:moveTo>
                  <a:cubicBezTo>
                    <a:pt x="161925" y="39158"/>
                    <a:pt x="260350" y="78317"/>
                    <a:pt x="279400" y="203200"/>
                  </a:cubicBezTo>
                  <a:cubicBezTo>
                    <a:pt x="298450" y="328083"/>
                    <a:pt x="224367" y="577850"/>
                    <a:pt x="177800" y="749300"/>
                  </a:cubicBezTo>
                  <a:cubicBezTo>
                    <a:pt x="131233" y="920750"/>
                    <a:pt x="65616" y="1076325"/>
                    <a:pt x="0" y="12319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9" name="Straight Connector 18">
              <a:extLst>
                <a:ext uri="{FF2B5EF4-FFF2-40B4-BE49-F238E27FC236}">
                  <a16:creationId xmlns:a16="http://schemas.microsoft.com/office/drawing/2014/main" id="{DBE67DE7-E046-4BF2-8FF2-8A90AB4D85F8}"/>
                </a:ext>
              </a:extLst>
            </p:cNvPr>
            <p:cNvCxnSpPr>
              <a:cxnSpLocks/>
            </p:cNvCxnSpPr>
            <p:nvPr/>
          </p:nvCxnSpPr>
          <p:spPr>
            <a:xfrm rot="2073613">
              <a:off x="10417910" y="5494306"/>
              <a:ext cx="1378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59867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question 1">
            <a:hlinkClick r:id="rId3" action="ppaction://hlinksldjump"/>
            <a:extLst>
              <a:ext uri="{FF2B5EF4-FFF2-40B4-BE49-F238E27FC236}">
                <a16:creationId xmlns:a16="http://schemas.microsoft.com/office/drawing/2014/main" id="{9B816753-F023-4D31-9D82-47CAC9BBD9A0}"/>
              </a:ext>
            </a:extLst>
          </p:cNvPr>
          <p:cNvSpPr txBox="1"/>
          <p:nvPr/>
        </p:nvSpPr>
        <p:spPr>
          <a:xfrm>
            <a:off x="205189" y="382012"/>
            <a:ext cx="2395838" cy="1021556"/>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Which transducer is best for viewing gallbladder?</a:t>
            </a:r>
          </a:p>
        </p:txBody>
      </p:sp>
      <p:sp>
        <p:nvSpPr>
          <p:cNvPr id="198" name="Question 2">
            <a:hlinkClick r:id="rId4" action="ppaction://hlinksldjump"/>
            <a:extLst>
              <a:ext uri="{FF2B5EF4-FFF2-40B4-BE49-F238E27FC236}">
                <a16:creationId xmlns:a16="http://schemas.microsoft.com/office/drawing/2014/main" id="{6996478C-46F4-4F2C-9179-4736A69992E6}"/>
              </a:ext>
            </a:extLst>
          </p:cNvPr>
          <p:cNvSpPr txBox="1"/>
          <p:nvPr/>
        </p:nvSpPr>
        <p:spPr>
          <a:xfrm>
            <a:off x="205189" y="1668089"/>
            <a:ext cx="2404590"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Proper positioning?</a:t>
            </a:r>
          </a:p>
        </p:txBody>
      </p:sp>
      <p:sp>
        <p:nvSpPr>
          <p:cNvPr id="169" name="Add US white">
            <a:extLst>
              <a:ext uri="{FF2B5EF4-FFF2-40B4-BE49-F238E27FC236}">
                <a16:creationId xmlns:a16="http://schemas.microsoft.com/office/drawing/2014/main" id="{4044BE58-F696-482B-BA86-7E575E1DDD68}"/>
              </a:ext>
            </a:extLst>
          </p:cNvPr>
          <p:cNvSpPr txBox="1"/>
          <p:nvPr/>
        </p:nvSpPr>
        <p:spPr>
          <a:xfrm>
            <a:off x="632459" y="3503633"/>
            <a:ext cx="1977319"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Add US image</a:t>
            </a:r>
          </a:p>
        </p:txBody>
      </p:sp>
      <p:sp>
        <p:nvSpPr>
          <p:cNvPr id="174" name="question 3">
            <a:extLst>
              <a:ext uri="{FF2B5EF4-FFF2-40B4-BE49-F238E27FC236}">
                <a16:creationId xmlns:a16="http://schemas.microsoft.com/office/drawing/2014/main" id="{71D8241D-CA6F-4A6E-AAFA-E11B57775A6D}"/>
              </a:ext>
            </a:extLst>
          </p:cNvPr>
          <p:cNvSpPr txBox="1"/>
          <p:nvPr/>
        </p:nvSpPr>
        <p:spPr>
          <a:xfrm>
            <a:off x="205189" y="2489762"/>
            <a:ext cx="2395838" cy="715089"/>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Biliary Anatomy Review</a:t>
            </a:r>
          </a:p>
        </p:txBody>
      </p:sp>
      <p:pic>
        <p:nvPicPr>
          <p:cNvPr id="11" name="Graphic 10" descr="Cursor with solid fill">
            <a:extLst>
              <a:ext uri="{FF2B5EF4-FFF2-40B4-BE49-F238E27FC236}">
                <a16:creationId xmlns:a16="http://schemas.microsoft.com/office/drawing/2014/main" id="{E4FE718E-32B3-4FC3-9D76-9C149EAE080B}"/>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33251" y="1201687"/>
            <a:ext cx="395274" cy="395274"/>
          </a:xfrm>
          <a:prstGeom prst="rect">
            <a:avLst/>
          </a:prstGeom>
        </p:spPr>
      </p:pic>
      <p:pic>
        <p:nvPicPr>
          <p:cNvPr id="145" name="Graphic 144" descr="Cursor with solid fill">
            <a:extLst>
              <a:ext uri="{FF2B5EF4-FFF2-40B4-BE49-F238E27FC236}">
                <a16:creationId xmlns:a16="http://schemas.microsoft.com/office/drawing/2014/main" id="{889EBA47-30E6-4343-82EE-1202DA9A2183}"/>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52120" y="1910714"/>
            <a:ext cx="395274" cy="395274"/>
          </a:xfrm>
          <a:prstGeom prst="rect">
            <a:avLst/>
          </a:prstGeom>
        </p:spPr>
      </p:pic>
      <p:pic>
        <p:nvPicPr>
          <p:cNvPr id="149" name="Graphic 148" descr="Cursor with solid fill">
            <a:extLst>
              <a:ext uri="{FF2B5EF4-FFF2-40B4-BE49-F238E27FC236}">
                <a16:creationId xmlns:a16="http://schemas.microsoft.com/office/drawing/2014/main" id="{777A0882-6A90-439B-AAE2-BE784D9265B3}"/>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63622" y="3797250"/>
            <a:ext cx="395274" cy="395274"/>
          </a:xfrm>
          <a:prstGeom prst="rect">
            <a:avLst/>
          </a:prstGeom>
        </p:spPr>
      </p:pic>
      <p:pic>
        <p:nvPicPr>
          <p:cNvPr id="150" name="Graphic 149" descr="Cursor with solid fill">
            <a:extLst>
              <a:ext uri="{FF2B5EF4-FFF2-40B4-BE49-F238E27FC236}">
                <a16:creationId xmlns:a16="http://schemas.microsoft.com/office/drawing/2014/main" id="{A8045412-B369-4D06-A0B5-6FCB2247A2A2}"/>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45397" y="4455842"/>
            <a:ext cx="395274" cy="395274"/>
          </a:xfrm>
          <a:prstGeom prst="rect">
            <a:avLst/>
          </a:prstGeom>
        </p:spPr>
      </p:pic>
      <p:pic>
        <p:nvPicPr>
          <p:cNvPr id="153" name="Graphic 152" descr="Cursor with solid fill">
            <a:extLst>
              <a:ext uri="{FF2B5EF4-FFF2-40B4-BE49-F238E27FC236}">
                <a16:creationId xmlns:a16="http://schemas.microsoft.com/office/drawing/2014/main" id="{F4C46D75-9C09-43CA-999E-B1D5F9376A63}"/>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429884" y="3076807"/>
            <a:ext cx="395274" cy="395274"/>
          </a:xfrm>
          <a:prstGeom prst="rect">
            <a:avLst/>
          </a:prstGeom>
        </p:spPr>
      </p:pic>
      <p:sp>
        <p:nvSpPr>
          <p:cNvPr id="117" name="TextBox 116">
            <a:extLst>
              <a:ext uri="{FF2B5EF4-FFF2-40B4-BE49-F238E27FC236}">
                <a16:creationId xmlns:a16="http://schemas.microsoft.com/office/drawing/2014/main" id="{BBD05843-745B-47A0-9B03-40120424F2B0}"/>
              </a:ext>
            </a:extLst>
          </p:cNvPr>
          <p:cNvSpPr txBox="1"/>
          <p:nvPr/>
        </p:nvSpPr>
        <p:spPr>
          <a:xfrm>
            <a:off x="4470940" y="5544491"/>
            <a:ext cx="1456370" cy="553998"/>
          </a:xfrm>
          <a:prstGeom prst="rect">
            <a:avLst/>
          </a:prstGeom>
          <a:noFill/>
        </p:spPr>
        <p:txBody>
          <a:bodyPr wrap="square" rtlCol="0">
            <a:spAutoFit/>
          </a:bodyPr>
          <a:lstStyle/>
          <a:p>
            <a:r>
              <a:rPr lang="en-US" sz="1000" dirty="0">
                <a:solidFill>
                  <a:schemeClr val="bg1"/>
                </a:solidFill>
              </a:rPr>
              <a:t>Image courtesy of Brandon Fainstad, MD</a:t>
            </a:r>
          </a:p>
          <a:p>
            <a:endParaRPr lang="en-US" sz="1000" dirty="0"/>
          </a:p>
        </p:txBody>
      </p:sp>
      <p:sp>
        <p:nvSpPr>
          <p:cNvPr id="112" name="Add US blue">
            <a:extLst>
              <a:ext uri="{FF2B5EF4-FFF2-40B4-BE49-F238E27FC236}">
                <a16:creationId xmlns:a16="http://schemas.microsoft.com/office/drawing/2014/main" id="{8B4E037A-7575-486E-8A4F-49ACB20DBAA7}"/>
              </a:ext>
            </a:extLst>
          </p:cNvPr>
          <p:cNvSpPr txBox="1"/>
          <p:nvPr/>
        </p:nvSpPr>
        <p:spPr>
          <a:xfrm>
            <a:off x="633221" y="3509729"/>
            <a:ext cx="1977319"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Add US image</a:t>
            </a:r>
          </a:p>
        </p:txBody>
      </p:sp>
      <p:cxnSp>
        <p:nvCxnSpPr>
          <p:cNvPr id="5" name="Connector: Elbow 4">
            <a:extLst>
              <a:ext uri="{FF2B5EF4-FFF2-40B4-BE49-F238E27FC236}">
                <a16:creationId xmlns:a16="http://schemas.microsoft.com/office/drawing/2014/main" id="{741D5ED6-D967-46D6-A395-FE8B34358134}"/>
              </a:ext>
            </a:extLst>
          </p:cNvPr>
          <p:cNvCxnSpPr>
            <a:endCxn id="112" idx="1"/>
          </p:cNvCxnSpPr>
          <p:nvPr/>
        </p:nvCxnSpPr>
        <p:spPr>
          <a:xfrm rot="16200000" flipH="1">
            <a:off x="265223" y="3346042"/>
            <a:ext cx="524161" cy="211835"/>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pic>
        <p:nvPicPr>
          <p:cNvPr id="35" name="teachIM logo" descr="Icon&#10;&#10;Description automatically generated">
            <a:extLst>
              <a:ext uri="{FF2B5EF4-FFF2-40B4-BE49-F238E27FC236}">
                <a16:creationId xmlns:a16="http://schemas.microsoft.com/office/drawing/2014/main" id="{01BFF199-84A5-4F4F-8056-A5C5DCB044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54097" y="6302668"/>
            <a:ext cx="1387970" cy="528106"/>
          </a:xfrm>
          <a:prstGeom prst="rect">
            <a:avLst/>
          </a:prstGeom>
        </p:spPr>
      </p:pic>
      <p:pic>
        <p:nvPicPr>
          <p:cNvPr id="7" name="US overlay" descr="A picture containing text, ax&#10;&#10;Description automatically generated">
            <a:extLst>
              <a:ext uri="{FF2B5EF4-FFF2-40B4-BE49-F238E27FC236}">
                <a16:creationId xmlns:a16="http://schemas.microsoft.com/office/drawing/2014/main" id="{0C59227B-8F04-49FD-9D23-F2F2259AB7AD}"/>
              </a:ext>
            </a:extLst>
          </p:cNvPr>
          <p:cNvPicPr>
            <a:picLocks noChangeAspect="1"/>
          </p:cNvPicPr>
          <p:nvPr/>
        </p:nvPicPr>
        <p:blipFill rotWithShape="1">
          <a:blip r:embed="rId8">
            <a:extLst>
              <a:ext uri="{28A0092B-C50C-407E-A947-70E740481C1C}">
                <a14:useLocalDpi xmlns:a14="http://schemas.microsoft.com/office/drawing/2010/main" val="0"/>
              </a:ext>
            </a:extLst>
          </a:blip>
          <a:srcRect l="8321" t="10432" r="10600"/>
          <a:stretch/>
        </p:blipFill>
        <p:spPr>
          <a:xfrm>
            <a:off x="3486913" y="1753922"/>
            <a:ext cx="7394450" cy="4594859"/>
          </a:xfrm>
          <a:prstGeom prst="rect">
            <a:avLst/>
          </a:prstGeom>
          <a:solidFill>
            <a:srgbClr val="7030A0"/>
          </a:solidFill>
        </p:spPr>
      </p:pic>
      <p:pic>
        <p:nvPicPr>
          <p:cNvPr id="9" name="Picture 8" descr="Graphical user interface, application&#10;&#10;Description automatically generated">
            <a:extLst>
              <a:ext uri="{FF2B5EF4-FFF2-40B4-BE49-F238E27FC236}">
                <a16:creationId xmlns:a16="http://schemas.microsoft.com/office/drawing/2014/main" id="{D1825CB3-29F6-433E-89FC-0BD4F0674F01}"/>
              </a:ext>
            </a:extLst>
          </p:cNvPr>
          <p:cNvPicPr>
            <a:picLocks noChangeAspect="1"/>
          </p:cNvPicPr>
          <p:nvPr/>
        </p:nvPicPr>
        <p:blipFill rotWithShape="1">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rcRect l="5682" r="56748" b="21136"/>
          <a:stretch/>
        </p:blipFill>
        <p:spPr>
          <a:xfrm rot="10800000">
            <a:off x="6156959" y="-1585341"/>
            <a:ext cx="1757047" cy="3755898"/>
          </a:xfrm>
          <a:prstGeom prst="rect">
            <a:avLst/>
          </a:prstGeom>
        </p:spPr>
      </p:pic>
      <p:grpSp>
        <p:nvGrpSpPr>
          <p:cNvPr id="3" name="Biliary anatomy">
            <a:extLst>
              <a:ext uri="{FF2B5EF4-FFF2-40B4-BE49-F238E27FC236}">
                <a16:creationId xmlns:a16="http://schemas.microsoft.com/office/drawing/2014/main" id="{9D544223-E8C9-44AF-A931-1F3188EAFCCC}"/>
              </a:ext>
            </a:extLst>
          </p:cNvPr>
          <p:cNvGrpSpPr/>
          <p:nvPr/>
        </p:nvGrpSpPr>
        <p:grpSpPr>
          <a:xfrm>
            <a:off x="4028227" y="2553163"/>
            <a:ext cx="6947501" cy="3584842"/>
            <a:chOff x="4028227" y="2553163"/>
            <a:chExt cx="6947501" cy="3584842"/>
          </a:xfrm>
        </p:grpSpPr>
        <p:sp>
          <p:nvSpPr>
            <p:cNvPr id="12" name="Freeform: Shape 11">
              <a:extLst>
                <a:ext uri="{FF2B5EF4-FFF2-40B4-BE49-F238E27FC236}">
                  <a16:creationId xmlns:a16="http://schemas.microsoft.com/office/drawing/2014/main" id="{7383ED9A-C9AF-4A26-A704-E7925F3CF89E}"/>
                </a:ext>
              </a:extLst>
            </p:cNvPr>
            <p:cNvSpPr/>
            <p:nvPr/>
          </p:nvSpPr>
          <p:spPr>
            <a:xfrm>
              <a:off x="7339999" y="3013455"/>
              <a:ext cx="2661672" cy="2584898"/>
            </a:xfrm>
            <a:custGeom>
              <a:avLst/>
              <a:gdLst>
                <a:gd name="connsiteX0" fmla="*/ 2377025 w 2661672"/>
                <a:gd name="connsiteY0" fmla="*/ 4065 h 2584898"/>
                <a:gd name="connsiteX1" fmla="*/ 2053937 w 2661672"/>
                <a:gd name="connsiteY1" fmla="*/ 65025 h 2584898"/>
                <a:gd name="connsiteX2" fmla="*/ 1602833 w 2661672"/>
                <a:gd name="connsiteY2" fmla="*/ 491745 h 2584898"/>
                <a:gd name="connsiteX3" fmla="*/ 913985 w 2661672"/>
                <a:gd name="connsiteY3" fmla="*/ 1430529 h 2584898"/>
                <a:gd name="connsiteX4" fmla="*/ 347057 w 2661672"/>
                <a:gd name="connsiteY4" fmla="*/ 2064513 h 2584898"/>
                <a:gd name="connsiteX5" fmla="*/ 11777 w 2661672"/>
                <a:gd name="connsiteY5" fmla="*/ 2357121 h 2584898"/>
                <a:gd name="connsiteX6" fmla="*/ 115409 w 2661672"/>
                <a:gd name="connsiteY6" fmla="*/ 2582673 h 2584898"/>
                <a:gd name="connsiteX7" fmla="*/ 493361 w 2661672"/>
                <a:gd name="connsiteY7" fmla="*/ 2448561 h 2584898"/>
                <a:gd name="connsiteX8" fmla="*/ 1182209 w 2661672"/>
                <a:gd name="connsiteY8" fmla="*/ 2076705 h 2584898"/>
                <a:gd name="connsiteX9" fmla="*/ 2108801 w 2661672"/>
                <a:gd name="connsiteY9" fmla="*/ 1363473 h 2584898"/>
                <a:gd name="connsiteX10" fmla="*/ 2639153 w 2661672"/>
                <a:gd name="connsiteY10" fmla="*/ 583185 h 2584898"/>
                <a:gd name="connsiteX11" fmla="*/ 2541617 w 2661672"/>
                <a:gd name="connsiteY11" fmla="*/ 71121 h 2584898"/>
                <a:gd name="connsiteX12" fmla="*/ 2377025 w 2661672"/>
                <a:gd name="connsiteY12" fmla="*/ 4065 h 258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61672" h="2584898">
                  <a:moveTo>
                    <a:pt x="2377025" y="4065"/>
                  </a:moveTo>
                  <a:cubicBezTo>
                    <a:pt x="2295745" y="3049"/>
                    <a:pt x="2182969" y="-16255"/>
                    <a:pt x="2053937" y="65025"/>
                  </a:cubicBezTo>
                  <a:cubicBezTo>
                    <a:pt x="1924905" y="146305"/>
                    <a:pt x="1792825" y="264161"/>
                    <a:pt x="1602833" y="491745"/>
                  </a:cubicBezTo>
                  <a:cubicBezTo>
                    <a:pt x="1412841" y="719329"/>
                    <a:pt x="1123281" y="1168401"/>
                    <a:pt x="913985" y="1430529"/>
                  </a:cubicBezTo>
                  <a:cubicBezTo>
                    <a:pt x="704689" y="1692657"/>
                    <a:pt x="497425" y="1910081"/>
                    <a:pt x="347057" y="2064513"/>
                  </a:cubicBezTo>
                  <a:cubicBezTo>
                    <a:pt x="196689" y="2218945"/>
                    <a:pt x="50385" y="2270761"/>
                    <a:pt x="11777" y="2357121"/>
                  </a:cubicBezTo>
                  <a:cubicBezTo>
                    <a:pt x="-26831" y="2443481"/>
                    <a:pt x="35145" y="2567433"/>
                    <a:pt x="115409" y="2582673"/>
                  </a:cubicBezTo>
                  <a:cubicBezTo>
                    <a:pt x="195673" y="2597913"/>
                    <a:pt x="315561" y="2532889"/>
                    <a:pt x="493361" y="2448561"/>
                  </a:cubicBezTo>
                  <a:cubicBezTo>
                    <a:pt x="671161" y="2364233"/>
                    <a:pt x="912969" y="2257553"/>
                    <a:pt x="1182209" y="2076705"/>
                  </a:cubicBezTo>
                  <a:cubicBezTo>
                    <a:pt x="1451449" y="1895857"/>
                    <a:pt x="1865977" y="1612393"/>
                    <a:pt x="2108801" y="1363473"/>
                  </a:cubicBezTo>
                  <a:cubicBezTo>
                    <a:pt x="2351625" y="1114553"/>
                    <a:pt x="2567017" y="798577"/>
                    <a:pt x="2639153" y="583185"/>
                  </a:cubicBezTo>
                  <a:cubicBezTo>
                    <a:pt x="2711289" y="367793"/>
                    <a:pt x="2591401" y="168657"/>
                    <a:pt x="2541617" y="71121"/>
                  </a:cubicBezTo>
                  <a:cubicBezTo>
                    <a:pt x="2491833" y="-26415"/>
                    <a:pt x="2458305" y="5081"/>
                    <a:pt x="2377025" y="4065"/>
                  </a:cubicBezTo>
                  <a:close/>
                </a:path>
              </a:pathLst>
            </a:custGeom>
            <a:solidFill>
              <a:schemeClr val="accent6">
                <a:lumMod val="40000"/>
                <a:lumOff val="60000"/>
                <a:alpha val="2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50000"/>
                  </a:schemeClr>
                </a:solidFill>
              </a:endParaRPr>
            </a:p>
          </p:txBody>
        </p:sp>
        <p:sp>
          <p:nvSpPr>
            <p:cNvPr id="44" name="Oval 43">
              <a:extLst>
                <a:ext uri="{FF2B5EF4-FFF2-40B4-BE49-F238E27FC236}">
                  <a16:creationId xmlns:a16="http://schemas.microsoft.com/office/drawing/2014/main" id="{70EC761F-AECE-4468-BC2F-0299AB966495}"/>
                </a:ext>
              </a:extLst>
            </p:cNvPr>
            <p:cNvSpPr/>
            <p:nvPr/>
          </p:nvSpPr>
          <p:spPr>
            <a:xfrm>
              <a:off x="6403339" y="4530475"/>
              <a:ext cx="460631" cy="460018"/>
            </a:xfrm>
            <a:prstGeom prst="ellipse">
              <a:avLst/>
            </a:prstGeom>
            <a:solidFill>
              <a:srgbClr val="C00000">
                <a:alpha val="39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992A4680-05B3-4FAD-8B26-AB594C682B38}"/>
                </a:ext>
              </a:extLst>
            </p:cNvPr>
            <p:cNvSpPr/>
            <p:nvPr/>
          </p:nvSpPr>
          <p:spPr>
            <a:xfrm>
              <a:off x="7094929" y="4902880"/>
              <a:ext cx="139258" cy="139248"/>
            </a:xfrm>
            <a:prstGeom prst="ellipse">
              <a:avLst/>
            </a:prstGeom>
            <a:solidFill>
              <a:schemeClr val="accent6">
                <a:alpha val="42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3D2D890-83B5-4097-8CC9-ED9329845429}"/>
                </a:ext>
              </a:extLst>
            </p:cNvPr>
            <p:cNvSpPr/>
            <p:nvPr/>
          </p:nvSpPr>
          <p:spPr>
            <a:xfrm>
              <a:off x="4028227" y="2553163"/>
              <a:ext cx="5270833" cy="3584842"/>
            </a:xfrm>
            <a:custGeom>
              <a:avLst/>
              <a:gdLst>
                <a:gd name="connsiteX0" fmla="*/ 3211197 w 5218066"/>
                <a:gd name="connsiteY0" fmla="*/ 2320338 h 3586193"/>
                <a:gd name="connsiteX1" fmla="*/ 3988437 w 5218066"/>
                <a:gd name="connsiteY1" fmla="*/ 2137458 h 3586193"/>
                <a:gd name="connsiteX2" fmla="*/ 4758057 w 5218066"/>
                <a:gd name="connsiteY2" fmla="*/ 1177338 h 3586193"/>
                <a:gd name="connsiteX3" fmla="*/ 5215257 w 5218066"/>
                <a:gd name="connsiteY3" fmla="*/ 651558 h 3586193"/>
                <a:gd name="connsiteX4" fmla="*/ 4552317 w 5218066"/>
                <a:gd name="connsiteY4" fmla="*/ 201978 h 3586193"/>
                <a:gd name="connsiteX5" fmla="*/ 2883537 w 5218066"/>
                <a:gd name="connsiteY5" fmla="*/ 11478 h 3586193"/>
                <a:gd name="connsiteX6" fmla="*/ 970917 w 5218066"/>
                <a:gd name="connsiteY6" fmla="*/ 514398 h 3586193"/>
                <a:gd name="connsiteX7" fmla="*/ 132717 w 5218066"/>
                <a:gd name="connsiteY7" fmla="*/ 1619298 h 3586193"/>
                <a:gd name="connsiteX8" fmla="*/ 71757 w 5218066"/>
                <a:gd name="connsiteY8" fmla="*/ 2960418 h 3586193"/>
                <a:gd name="connsiteX9" fmla="*/ 826137 w 5218066"/>
                <a:gd name="connsiteY9" fmla="*/ 3585258 h 3586193"/>
                <a:gd name="connsiteX10" fmla="*/ 3028317 w 5218066"/>
                <a:gd name="connsiteY10" fmla="*/ 3097578 h 3586193"/>
                <a:gd name="connsiteX11" fmla="*/ 3249297 w 5218066"/>
                <a:gd name="connsiteY11" fmla="*/ 2937558 h 3586193"/>
                <a:gd name="connsiteX12" fmla="*/ 3554097 w 5218066"/>
                <a:gd name="connsiteY12" fmla="*/ 2678478 h 3586193"/>
                <a:gd name="connsiteX13" fmla="*/ 4209417 w 5218066"/>
                <a:gd name="connsiteY13" fmla="*/ 1916478 h 3586193"/>
                <a:gd name="connsiteX0" fmla="*/ 3973197 w 5218066"/>
                <a:gd name="connsiteY0" fmla="*/ 2152698 h 3586193"/>
                <a:gd name="connsiteX1" fmla="*/ 3988437 w 5218066"/>
                <a:gd name="connsiteY1" fmla="*/ 2137458 h 3586193"/>
                <a:gd name="connsiteX2" fmla="*/ 4758057 w 5218066"/>
                <a:gd name="connsiteY2" fmla="*/ 1177338 h 3586193"/>
                <a:gd name="connsiteX3" fmla="*/ 5215257 w 5218066"/>
                <a:gd name="connsiteY3" fmla="*/ 651558 h 3586193"/>
                <a:gd name="connsiteX4" fmla="*/ 4552317 w 5218066"/>
                <a:gd name="connsiteY4" fmla="*/ 201978 h 3586193"/>
                <a:gd name="connsiteX5" fmla="*/ 2883537 w 5218066"/>
                <a:gd name="connsiteY5" fmla="*/ 11478 h 3586193"/>
                <a:gd name="connsiteX6" fmla="*/ 970917 w 5218066"/>
                <a:gd name="connsiteY6" fmla="*/ 514398 h 3586193"/>
                <a:gd name="connsiteX7" fmla="*/ 132717 w 5218066"/>
                <a:gd name="connsiteY7" fmla="*/ 1619298 h 3586193"/>
                <a:gd name="connsiteX8" fmla="*/ 71757 w 5218066"/>
                <a:gd name="connsiteY8" fmla="*/ 2960418 h 3586193"/>
                <a:gd name="connsiteX9" fmla="*/ 826137 w 5218066"/>
                <a:gd name="connsiteY9" fmla="*/ 3585258 h 3586193"/>
                <a:gd name="connsiteX10" fmla="*/ 3028317 w 5218066"/>
                <a:gd name="connsiteY10" fmla="*/ 3097578 h 3586193"/>
                <a:gd name="connsiteX11" fmla="*/ 3249297 w 5218066"/>
                <a:gd name="connsiteY11" fmla="*/ 2937558 h 3586193"/>
                <a:gd name="connsiteX12" fmla="*/ 3554097 w 5218066"/>
                <a:gd name="connsiteY12" fmla="*/ 2678478 h 3586193"/>
                <a:gd name="connsiteX13" fmla="*/ 4209417 w 5218066"/>
                <a:gd name="connsiteY13" fmla="*/ 1916478 h 3586193"/>
                <a:gd name="connsiteX0" fmla="*/ 3973197 w 5217775"/>
                <a:gd name="connsiteY0" fmla="*/ 2152698 h 3586193"/>
                <a:gd name="connsiteX1" fmla="*/ 4211957 w 5217775"/>
                <a:gd name="connsiteY1" fmla="*/ 1924098 h 3586193"/>
                <a:gd name="connsiteX2" fmla="*/ 4758057 w 5217775"/>
                <a:gd name="connsiteY2" fmla="*/ 1177338 h 3586193"/>
                <a:gd name="connsiteX3" fmla="*/ 5215257 w 5217775"/>
                <a:gd name="connsiteY3" fmla="*/ 651558 h 3586193"/>
                <a:gd name="connsiteX4" fmla="*/ 4552317 w 5217775"/>
                <a:gd name="connsiteY4" fmla="*/ 201978 h 3586193"/>
                <a:gd name="connsiteX5" fmla="*/ 2883537 w 5217775"/>
                <a:gd name="connsiteY5" fmla="*/ 11478 h 3586193"/>
                <a:gd name="connsiteX6" fmla="*/ 970917 w 5217775"/>
                <a:gd name="connsiteY6" fmla="*/ 514398 h 3586193"/>
                <a:gd name="connsiteX7" fmla="*/ 132717 w 5217775"/>
                <a:gd name="connsiteY7" fmla="*/ 1619298 h 3586193"/>
                <a:gd name="connsiteX8" fmla="*/ 71757 w 5217775"/>
                <a:gd name="connsiteY8" fmla="*/ 2960418 h 3586193"/>
                <a:gd name="connsiteX9" fmla="*/ 826137 w 5217775"/>
                <a:gd name="connsiteY9" fmla="*/ 3585258 h 3586193"/>
                <a:gd name="connsiteX10" fmla="*/ 3028317 w 5217775"/>
                <a:gd name="connsiteY10" fmla="*/ 3097578 h 3586193"/>
                <a:gd name="connsiteX11" fmla="*/ 3249297 w 5217775"/>
                <a:gd name="connsiteY11" fmla="*/ 2937558 h 3586193"/>
                <a:gd name="connsiteX12" fmla="*/ 3554097 w 5217775"/>
                <a:gd name="connsiteY12" fmla="*/ 2678478 h 3586193"/>
                <a:gd name="connsiteX13" fmla="*/ 4209417 w 5217775"/>
                <a:gd name="connsiteY13" fmla="*/ 1916478 h 3586193"/>
                <a:gd name="connsiteX0" fmla="*/ 4211957 w 5217775"/>
                <a:gd name="connsiteY0" fmla="*/ 1924098 h 3586193"/>
                <a:gd name="connsiteX1" fmla="*/ 4758057 w 5217775"/>
                <a:gd name="connsiteY1" fmla="*/ 1177338 h 3586193"/>
                <a:gd name="connsiteX2" fmla="*/ 5215257 w 5217775"/>
                <a:gd name="connsiteY2" fmla="*/ 651558 h 3586193"/>
                <a:gd name="connsiteX3" fmla="*/ 4552317 w 5217775"/>
                <a:gd name="connsiteY3" fmla="*/ 201978 h 3586193"/>
                <a:gd name="connsiteX4" fmla="*/ 2883537 w 5217775"/>
                <a:gd name="connsiteY4" fmla="*/ 11478 h 3586193"/>
                <a:gd name="connsiteX5" fmla="*/ 970917 w 5217775"/>
                <a:gd name="connsiteY5" fmla="*/ 514398 h 3586193"/>
                <a:gd name="connsiteX6" fmla="*/ 132717 w 5217775"/>
                <a:gd name="connsiteY6" fmla="*/ 1619298 h 3586193"/>
                <a:gd name="connsiteX7" fmla="*/ 71757 w 5217775"/>
                <a:gd name="connsiteY7" fmla="*/ 2960418 h 3586193"/>
                <a:gd name="connsiteX8" fmla="*/ 826137 w 5217775"/>
                <a:gd name="connsiteY8" fmla="*/ 3585258 h 3586193"/>
                <a:gd name="connsiteX9" fmla="*/ 3028317 w 5217775"/>
                <a:gd name="connsiteY9" fmla="*/ 3097578 h 3586193"/>
                <a:gd name="connsiteX10" fmla="*/ 3249297 w 5217775"/>
                <a:gd name="connsiteY10" fmla="*/ 2937558 h 3586193"/>
                <a:gd name="connsiteX11" fmla="*/ 3554097 w 5217775"/>
                <a:gd name="connsiteY11" fmla="*/ 2678478 h 3586193"/>
                <a:gd name="connsiteX12" fmla="*/ 4209417 w 5217775"/>
                <a:gd name="connsiteY12" fmla="*/ 1916478 h 3586193"/>
                <a:gd name="connsiteX0" fmla="*/ 4211957 w 5217775"/>
                <a:gd name="connsiteY0" fmla="*/ 1924098 h 3586234"/>
                <a:gd name="connsiteX1" fmla="*/ 4758057 w 5217775"/>
                <a:gd name="connsiteY1" fmla="*/ 1177338 h 3586234"/>
                <a:gd name="connsiteX2" fmla="*/ 5215257 w 5217775"/>
                <a:gd name="connsiteY2" fmla="*/ 651558 h 3586234"/>
                <a:gd name="connsiteX3" fmla="*/ 4552317 w 5217775"/>
                <a:gd name="connsiteY3" fmla="*/ 201978 h 3586234"/>
                <a:gd name="connsiteX4" fmla="*/ 2883537 w 5217775"/>
                <a:gd name="connsiteY4" fmla="*/ 11478 h 3586234"/>
                <a:gd name="connsiteX5" fmla="*/ 970917 w 5217775"/>
                <a:gd name="connsiteY5" fmla="*/ 514398 h 3586234"/>
                <a:gd name="connsiteX6" fmla="*/ 132717 w 5217775"/>
                <a:gd name="connsiteY6" fmla="*/ 1619298 h 3586234"/>
                <a:gd name="connsiteX7" fmla="*/ 71757 w 5217775"/>
                <a:gd name="connsiteY7" fmla="*/ 2960418 h 3586234"/>
                <a:gd name="connsiteX8" fmla="*/ 826137 w 5217775"/>
                <a:gd name="connsiteY8" fmla="*/ 3585258 h 3586234"/>
                <a:gd name="connsiteX9" fmla="*/ 3028317 w 5217775"/>
                <a:gd name="connsiteY9" fmla="*/ 3097578 h 3586234"/>
                <a:gd name="connsiteX10" fmla="*/ 3317877 w 5217775"/>
                <a:gd name="connsiteY10" fmla="*/ 2830878 h 3586234"/>
                <a:gd name="connsiteX11" fmla="*/ 3554097 w 5217775"/>
                <a:gd name="connsiteY11" fmla="*/ 2678478 h 3586234"/>
                <a:gd name="connsiteX12" fmla="*/ 4209417 w 5217775"/>
                <a:gd name="connsiteY12" fmla="*/ 1916478 h 3586234"/>
                <a:gd name="connsiteX0" fmla="*/ 4211957 w 5217775"/>
                <a:gd name="connsiteY0" fmla="*/ 1924098 h 3586234"/>
                <a:gd name="connsiteX1" fmla="*/ 4758057 w 5217775"/>
                <a:gd name="connsiteY1" fmla="*/ 1177338 h 3586234"/>
                <a:gd name="connsiteX2" fmla="*/ 5215257 w 5217775"/>
                <a:gd name="connsiteY2" fmla="*/ 651558 h 3586234"/>
                <a:gd name="connsiteX3" fmla="*/ 4552317 w 5217775"/>
                <a:gd name="connsiteY3" fmla="*/ 201978 h 3586234"/>
                <a:gd name="connsiteX4" fmla="*/ 2883537 w 5217775"/>
                <a:gd name="connsiteY4" fmla="*/ 11478 h 3586234"/>
                <a:gd name="connsiteX5" fmla="*/ 970917 w 5217775"/>
                <a:gd name="connsiteY5" fmla="*/ 514398 h 3586234"/>
                <a:gd name="connsiteX6" fmla="*/ 132717 w 5217775"/>
                <a:gd name="connsiteY6" fmla="*/ 1619298 h 3586234"/>
                <a:gd name="connsiteX7" fmla="*/ 71757 w 5217775"/>
                <a:gd name="connsiteY7" fmla="*/ 2960418 h 3586234"/>
                <a:gd name="connsiteX8" fmla="*/ 826137 w 5217775"/>
                <a:gd name="connsiteY8" fmla="*/ 3585258 h 3586234"/>
                <a:gd name="connsiteX9" fmla="*/ 3028317 w 5217775"/>
                <a:gd name="connsiteY9" fmla="*/ 3097578 h 3586234"/>
                <a:gd name="connsiteX10" fmla="*/ 3317877 w 5217775"/>
                <a:gd name="connsiteY10" fmla="*/ 2830878 h 3586234"/>
                <a:gd name="connsiteX11" fmla="*/ 3508377 w 5217775"/>
                <a:gd name="connsiteY11" fmla="*/ 2670858 h 3586234"/>
                <a:gd name="connsiteX12" fmla="*/ 4209417 w 5217775"/>
                <a:gd name="connsiteY12" fmla="*/ 1916478 h 3586234"/>
                <a:gd name="connsiteX0" fmla="*/ 4211957 w 5157240"/>
                <a:gd name="connsiteY0" fmla="*/ 1923530 h 3585666"/>
                <a:gd name="connsiteX1" fmla="*/ 4758057 w 5157240"/>
                <a:gd name="connsiteY1" fmla="*/ 1176770 h 3585666"/>
                <a:gd name="connsiteX2" fmla="*/ 5154297 w 5157240"/>
                <a:gd name="connsiteY2" fmla="*/ 590030 h 3585666"/>
                <a:gd name="connsiteX3" fmla="*/ 4552317 w 5157240"/>
                <a:gd name="connsiteY3" fmla="*/ 201410 h 3585666"/>
                <a:gd name="connsiteX4" fmla="*/ 2883537 w 5157240"/>
                <a:gd name="connsiteY4" fmla="*/ 10910 h 3585666"/>
                <a:gd name="connsiteX5" fmla="*/ 970917 w 5157240"/>
                <a:gd name="connsiteY5" fmla="*/ 513830 h 3585666"/>
                <a:gd name="connsiteX6" fmla="*/ 132717 w 5157240"/>
                <a:gd name="connsiteY6" fmla="*/ 1618730 h 3585666"/>
                <a:gd name="connsiteX7" fmla="*/ 71757 w 5157240"/>
                <a:gd name="connsiteY7" fmla="*/ 2959850 h 3585666"/>
                <a:gd name="connsiteX8" fmla="*/ 826137 w 5157240"/>
                <a:gd name="connsiteY8" fmla="*/ 3584690 h 3585666"/>
                <a:gd name="connsiteX9" fmla="*/ 3028317 w 5157240"/>
                <a:gd name="connsiteY9" fmla="*/ 3097010 h 3585666"/>
                <a:gd name="connsiteX10" fmla="*/ 3317877 w 5157240"/>
                <a:gd name="connsiteY10" fmla="*/ 2830310 h 3585666"/>
                <a:gd name="connsiteX11" fmla="*/ 3508377 w 5157240"/>
                <a:gd name="connsiteY11" fmla="*/ 2670290 h 3585666"/>
                <a:gd name="connsiteX12" fmla="*/ 4209417 w 5157240"/>
                <a:gd name="connsiteY12" fmla="*/ 1915910 h 3585666"/>
                <a:gd name="connsiteX0" fmla="*/ 4211957 w 5270833"/>
                <a:gd name="connsiteY0" fmla="*/ 1922706 h 3584842"/>
                <a:gd name="connsiteX1" fmla="*/ 4758057 w 5270833"/>
                <a:gd name="connsiteY1" fmla="*/ 1175946 h 3584842"/>
                <a:gd name="connsiteX2" fmla="*/ 5268597 w 5270833"/>
                <a:gd name="connsiteY2" fmla="*/ 490146 h 3584842"/>
                <a:gd name="connsiteX3" fmla="*/ 4552317 w 5270833"/>
                <a:gd name="connsiteY3" fmla="*/ 200586 h 3584842"/>
                <a:gd name="connsiteX4" fmla="*/ 2883537 w 5270833"/>
                <a:gd name="connsiteY4" fmla="*/ 10086 h 3584842"/>
                <a:gd name="connsiteX5" fmla="*/ 970917 w 5270833"/>
                <a:gd name="connsiteY5" fmla="*/ 513006 h 3584842"/>
                <a:gd name="connsiteX6" fmla="*/ 132717 w 5270833"/>
                <a:gd name="connsiteY6" fmla="*/ 1617906 h 3584842"/>
                <a:gd name="connsiteX7" fmla="*/ 71757 w 5270833"/>
                <a:gd name="connsiteY7" fmla="*/ 2959026 h 3584842"/>
                <a:gd name="connsiteX8" fmla="*/ 826137 w 5270833"/>
                <a:gd name="connsiteY8" fmla="*/ 3583866 h 3584842"/>
                <a:gd name="connsiteX9" fmla="*/ 3028317 w 5270833"/>
                <a:gd name="connsiteY9" fmla="*/ 3096186 h 3584842"/>
                <a:gd name="connsiteX10" fmla="*/ 3317877 w 5270833"/>
                <a:gd name="connsiteY10" fmla="*/ 2829486 h 3584842"/>
                <a:gd name="connsiteX11" fmla="*/ 3508377 w 5270833"/>
                <a:gd name="connsiteY11" fmla="*/ 2669466 h 3584842"/>
                <a:gd name="connsiteX12" fmla="*/ 4209417 w 5270833"/>
                <a:gd name="connsiteY12" fmla="*/ 1915086 h 358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70833" h="3584842">
                  <a:moveTo>
                    <a:pt x="4211957" y="1922706"/>
                  </a:moveTo>
                  <a:cubicBezTo>
                    <a:pt x="4342767" y="1760146"/>
                    <a:pt x="4581950" y="1414706"/>
                    <a:pt x="4758057" y="1175946"/>
                  </a:cubicBezTo>
                  <a:cubicBezTo>
                    <a:pt x="4934164" y="937186"/>
                    <a:pt x="5302887" y="652706"/>
                    <a:pt x="5268597" y="490146"/>
                  </a:cubicBezTo>
                  <a:cubicBezTo>
                    <a:pt x="5234307" y="327586"/>
                    <a:pt x="4949827" y="280596"/>
                    <a:pt x="4552317" y="200586"/>
                  </a:cubicBezTo>
                  <a:cubicBezTo>
                    <a:pt x="4154807" y="120576"/>
                    <a:pt x="3480437" y="-41984"/>
                    <a:pt x="2883537" y="10086"/>
                  </a:cubicBezTo>
                  <a:cubicBezTo>
                    <a:pt x="2286637" y="62156"/>
                    <a:pt x="1429387" y="245036"/>
                    <a:pt x="970917" y="513006"/>
                  </a:cubicBezTo>
                  <a:cubicBezTo>
                    <a:pt x="512447" y="780976"/>
                    <a:pt x="282577" y="1210236"/>
                    <a:pt x="132717" y="1617906"/>
                  </a:cubicBezTo>
                  <a:cubicBezTo>
                    <a:pt x="-17143" y="2025576"/>
                    <a:pt x="-43813" y="2631366"/>
                    <a:pt x="71757" y="2959026"/>
                  </a:cubicBezTo>
                  <a:cubicBezTo>
                    <a:pt x="187327" y="3286686"/>
                    <a:pt x="333377" y="3561006"/>
                    <a:pt x="826137" y="3583866"/>
                  </a:cubicBezTo>
                  <a:cubicBezTo>
                    <a:pt x="1318897" y="3606726"/>
                    <a:pt x="2613027" y="3221916"/>
                    <a:pt x="3028317" y="3096186"/>
                  </a:cubicBezTo>
                  <a:cubicBezTo>
                    <a:pt x="3443607" y="2970456"/>
                    <a:pt x="3237867" y="2900606"/>
                    <a:pt x="3317877" y="2829486"/>
                  </a:cubicBezTo>
                  <a:cubicBezTo>
                    <a:pt x="3397887" y="2758366"/>
                    <a:pt x="3348357" y="2839646"/>
                    <a:pt x="3508377" y="2669466"/>
                  </a:cubicBezTo>
                  <a:cubicBezTo>
                    <a:pt x="3668397" y="2499286"/>
                    <a:pt x="4097657" y="2062406"/>
                    <a:pt x="4209417" y="1915086"/>
                  </a:cubicBezTo>
                </a:path>
              </a:pathLst>
            </a:custGeom>
            <a:solidFill>
              <a:srgbClr val="7030A0">
                <a:alpha val="27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31AA2D36-FB73-46EF-A84D-EE55CDB6BF99}"/>
                </a:ext>
              </a:extLst>
            </p:cNvPr>
            <p:cNvSpPr/>
            <p:nvPr/>
          </p:nvSpPr>
          <p:spPr>
            <a:xfrm>
              <a:off x="6079505" y="5143406"/>
              <a:ext cx="4896223" cy="913402"/>
            </a:xfrm>
            <a:custGeom>
              <a:avLst/>
              <a:gdLst>
                <a:gd name="connsiteX0" fmla="*/ 1075674 w 4965892"/>
                <a:gd name="connsiteY0" fmla="*/ 526809 h 938658"/>
                <a:gd name="connsiteX1" fmla="*/ 2835894 w 4965892"/>
                <a:gd name="connsiteY1" fmla="*/ 275349 h 938658"/>
                <a:gd name="connsiteX2" fmla="*/ 4512294 w 4965892"/>
                <a:gd name="connsiteY2" fmla="*/ 46749 h 938658"/>
                <a:gd name="connsiteX3" fmla="*/ 4695174 w 4965892"/>
                <a:gd name="connsiteY3" fmla="*/ 61989 h 938658"/>
                <a:gd name="connsiteX4" fmla="*/ 4702794 w 4965892"/>
                <a:gd name="connsiteY4" fmla="*/ 686829 h 938658"/>
                <a:gd name="connsiteX5" fmla="*/ 1212834 w 4965892"/>
                <a:gd name="connsiteY5" fmla="*/ 930669 h 938658"/>
                <a:gd name="connsiteX6" fmla="*/ 1254 w 4965892"/>
                <a:gd name="connsiteY6" fmla="*/ 846849 h 938658"/>
                <a:gd name="connsiteX7" fmla="*/ 1075674 w 4965892"/>
                <a:gd name="connsiteY7" fmla="*/ 526809 h 938658"/>
                <a:gd name="connsiteX0" fmla="*/ 1075674 w 5005530"/>
                <a:gd name="connsiteY0" fmla="*/ 518228 h 930077"/>
                <a:gd name="connsiteX1" fmla="*/ 2835894 w 5005530"/>
                <a:gd name="connsiteY1" fmla="*/ 266768 h 930077"/>
                <a:gd name="connsiteX2" fmla="*/ 4512294 w 5005530"/>
                <a:gd name="connsiteY2" fmla="*/ 38168 h 930077"/>
                <a:gd name="connsiteX3" fmla="*/ 4801854 w 5005530"/>
                <a:gd name="connsiteY3" fmla="*/ 68648 h 930077"/>
                <a:gd name="connsiteX4" fmla="*/ 4702794 w 5005530"/>
                <a:gd name="connsiteY4" fmla="*/ 678248 h 930077"/>
                <a:gd name="connsiteX5" fmla="*/ 1212834 w 5005530"/>
                <a:gd name="connsiteY5" fmla="*/ 922088 h 930077"/>
                <a:gd name="connsiteX6" fmla="*/ 1254 w 5005530"/>
                <a:gd name="connsiteY6" fmla="*/ 838268 h 930077"/>
                <a:gd name="connsiteX7" fmla="*/ 1075674 w 5005530"/>
                <a:gd name="connsiteY7" fmla="*/ 518228 h 930077"/>
                <a:gd name="connsiteX0" fmla="*/ 1075674 w 4969659"/>
                <a:gd name="connsiteY0" fmla="*/ 518228 h 928616"/>
                <a:gd name="connsiteX1" fmla="*/ 2835894 w 4969659"/>
                <a:gd name="connsiteY1" fmla="*/ 266768 h 928616"/>
                <a:gd name="connsiteX2" fmla="*/ 4512294 w 4969659"/>
                <a:gd name="connsiteY2" fmla="*/ 38168 h 928616"/>
                <a:gd name="connsiteX3" fmla="*/ 4801854 w 4969659"/>
                <a:gd name="connsiteY3" fmla="*/ 68648 h 928616"/>
                <a:gd name="connsiteX4" fmla="*/ 4702794 w 4969659"/>
                <a:gd name="connsiteY4" fmla="*/ 678248 h 928616"/>
                <a:gd name="connsiteX5" fmla="*/ 4718034 w 4969659"/>
                <a:gd name="connsiteY5" fmla="*/ 701108 h 928616"/>
                <a:gd name="connsiteX6" fmla="*/ 1212834 w 4969659"/>
                <a:gd name="connsiteY6" fmla="*/ 922088 h 928616"/>
                <a:gd name="connsiteX7" fmla="*/ 1254 w 4969659"/>
                <a:gd name="connsiteY7" fmla="*/ 838268 h 928616"/>
                <a:gd name="connsiteX8" fmla="*/ 1075674 w 4969659"/>
                <a:gd name="connsiteY8" fmla="*/ 518228 h 928616"/>
                <a:gd name="connsiteX0" fmla="*/ 1075674 w 5106347"/>
                <a:gd name="connsiteY0" fmla="*/ 518228 h 928616"/>
                <a:gd name="connsiteX1" fmla="*/ 2835894 w 5106347"/>
                <a:gd name="connsiteY1" fmla="*/ 266768 h 928616"/>
                <a:gd name="connsiteX2" fmla="*/ 4512294 w 5106347"/>
                <a:gd name="connsiteY2" fmla="*/ 38168 h 928616"/>
                <a:gd name="connsiteX3" fmla="*/ 4801854 w 5106347"/>
                <a:gd name="connsiteY3" fmla="*/ 68648 h 928616"/>
                <a:gd name="connsiteX4" fmla="*/ 4702794 w 5106347"/>
                <a:gd name="connsiteY4" fmla="*/ 678248 h 928616"/>
                <a:gd name="connsiteX5" fmla="*/ 4885674 w 5106347"/>
                <a:gd name="connsiteY5" fmla="*/ 609668 h 928616"/>
                <a:gd name="connsiteX6" fmla="*/ 1212834 w 5106347"/>
                <a:gd name="connsiteY6" fmla="*/ 922088 h 928616"/>
                <a:gd name="connsiteX7" fmla="*/ 1254 w 5106347"/>
                <a:gd name="connsiteY7" fmla="*/ 838268 h 928616"/>
                <a:gd name="connsiteX8" fmla="*/ 1075674 w 5106347"/>
                <a:gd name="connsiteY8" fmla="*/ 518228 h 928616"/>
                <a:gd name="connsiteX0" fmla="*/ 1075674 w 5143348"/>
                <a:gd name="connsiteY0" fmla="*/ 503014 h 913402"/>
                <a:gd name="connsiteX1" fmla="*/ 2835894 w 5143348"/>
                <a:gd name="connsiteY1" fmla="*/ 251554 h 913402"/>
                <a:gd name="connsiteX2" fmla="*/ 4512294 w 5143348"/>
                <a:gd name="connsiteY2" fmla="*/ 22954 h 913402"/>
                <a:gd name="connsiteX3" fmla="*/ 4801854 w 5143348"/>
                <a:gd name="connsiteY3" fmla="*/ 53434 h 913402"/>
                <a:gd name="connsiteX4" fmla="*/ 4870434 w 5143348"/>
                <a:gd name="connsiteY4" fmla="*/ 403954 h 913402"/>
                <a:gd name="connsiteX5" fmla="*/ 4885674 w 5143348"/>
                <a:gd name="connsiteY5" fmla="*/ 594454 h 913402"/>
                <a:gd name="connsiteX6" fmla="*/ 1212834 w 5143348"/>
                <a:gd name="connsiteY6" fmla="*/ 906874 h 913402"/>
                <a:gd name="connsiteX7" fmla="*/ 1254 w 5143348"/>
                <a:gd name="connsiteY7" fmla="*/ 823054 h 913402"/>
                <a:gd name="connsiteX8" fmla="*/ 1075674 w 5143348"/>
                <a:gd name="connsiteY8" fmla="*/ 503014 h 913402"/>
                <a:gd name="connsiteX0" fmla="*/ 1075674 w 5143348"/>
                <a:gd name="connsiteY0" fmla="*/ 503014 h 913402"/>
                <a:gd name="connsiteX1" fmla="*/ 2835894 w 5143348"/>
                <a:gd name="connsiteY1" fmla="*/ 251554 h 913402"/>
                <a:gd name="connsiteX2" fmla="*/ 4512294 w 5143348"/>
                <a:gd name="connsiteY2" fmla="*/ 22954 h 913402"/>
                <a:gd name="connsiteX3" fmla="*/ 4801854 w 5143348"/>
                <a:gd name="connsiteY3" fmla="*/ 53434 h 913402"/>
                <a:gd name="connsiteX4" fmla="*/ 4870434 w 5143348"/>
                <a:gd name="connsiteY4" fmla="*/ 403954 h 913402"/>
                <a:gd name="connsiteX5" fmla="*/ 4885674 w 5143348"/>
                <a:gd name="connsiteY5" fmla="*/ 594454 h 913402"/>
                <a:gd name="connsiteX6" fmla="*/ 1212834 w 5143348"/>
                <a:gd name="connsiteY6" fmla="*/ 906874 h 913402"/>
                <a:gd name="connsiteX7" fmla="*/ 1254 w 5143348"/>
                <a:gd name="connsiteY7" fmla="*/ 823054 h 913402"/>
                <a:gd name="connsiteX8" fmla="*/ 1075674 w 5143348"/>
                <a:gd name="connsiteY8" fmla="*/ 503014 h 913402"/>
                <a:gd name="connsiteX0" fmla="*/ 1075674 w 4896223"/>
                <a:gd name="connsiteY0" fmla="*/ 503014 h 913402"/>
                <a:gd name="connsiteX1" fmla="*/ 2835894 w 4896223"/>
                <a:gd name="connsiteY1" fmla="*/ 251554 h 913402"/>
                <a:gd name="connsiteX2" fmla="*/ 4512294 w 4896223"/>
                <a:gd name="connsiteY2" fmla="*/ 22954 h 913402"/>
                <a:gd name="connsiteX3" fmla="*/ 4801854 w 4896223"/>
                <a:gd name="connsiteY3" fmla="*/ 53434 h 913402"/>
                <a:gd name="connsiteX4" fmla="*/ 4870434 w 4896223"/>
                <a:gd name="connsiteY4" fmla="*/ 403954 h 913402"/>
                <a:gd name="connsiteX5" fmla="*/ 4885674 w 4896223"/>
                <a:gd name="connsiteY5" fmla="*/ 594454 h 913402"/>
                <a:gd name="connsiteX6" fmla="*/ 1212834 w 4896223"/>
                <a:gd name="connsiteY6" fmla="*/ 906874 h 913402"/>
                <a:gd name="connsiteX7" fmla="*/ 1254 w 4896223"/>
                <a:gd name="connsiteY7" fmla="*/ 823054 h 913402"/>
                <a:gd name="connsiteX8" fmla="*/ 1075674 w 4896223"/>
                <a:gd name="connsiteY8" fmla="*/ 503014 h 913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96223" h="913402">
                  <a:moveTo>
                    <a:pt x="1075674" y="503014"/>
                  </a:moveTo>
                  <a:lnTo>
                    <a:pt x="2835894" y="251554"/>
                  </a:lnTo>
                  <a:lnTo>
                    <a:pt x="4512294" y="22954"/>
                  </a:lnTo>
                  <a:cubicBezTo>
                    <a:pt x="4822174" y="-12606"/>
                    <a:pt x="4742164" y="-10066"/>
                    <a:pt x="4801854" y="53434"/>
                  </a:cubicBezTo>
                  <a:cubicBezTo>
                    <a:pt x="4861544" y="116934"/>
                    <a:pt x="4856464" y="313784"/>
                    <a:pt x="4870434" y="403954"/>
                  </a:cubicBezTo>
                  <a:cubicBezTo>
                    <a:pt x="4884404" y="494124"/>
                    <a:pt x="4911074" y="553814"/>
                    <a:pt x="4885674" y="594454"/>
                  </a:cubicBezTo>
                  <a:cubicBezTo>
                    <a:pt x="4758674" y="599534"/>
                    <a:pt x="2437114" y="802734"/>
                    <a:pt x="1212834" y="906874"/>
                  </a:cubicBezTo>
                  <a:cubicBezTo>
                    <a:pt x="426704" y="929734"/>
                    <a:pt x="31734" y="890364"/>
                    <a:pt x="1254" y="823054"/>
                  </a:cubicBezTo>
                  <a:cubicBezTo>
                    <a:pt x="-29226" y="755744"/>
                    <a:pt x="500364" y="629379"/>
                    <a:pt x="1075674" y="503014"/>
                  </a:cubicBezTo>
                  <a:close/>
                </a:path>
              </a:pathLst>
            </a:cu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3FE191F-1987-45B0-A1B8-DBF8FD067C5F}"/>
                </a:ext>
              </a:extLst>
            </p:cNvPr>
            <p:cNvSpPr txBox="1"/>
            <p:nvPr/>
          </p:nvSpPr>
          <p:spPr>
            <a:xfrm rot="18706210">
              <a:off x="8060280" y="4084557"/>
              <a:ext cx="1747391" cy="400110"/>
            </a:xfrm>
            <a:prstGeom prst="rect">
              <a:avLst/>
            </a:prstGeom>
            <a:noFill/>
          </p:spPr>
          <p:txBody>
            <a:bodyPr wrap="square" rtlCol="0">
              <a:spAutoFit/>
            </a:bodyPr>
            <a:lstStyle/>
            <a:p>
              <a:r>
                <a:rPr lang="en-US" sz="2000" b="1" dirty="0">
                  <a:solidFill>
                    <a:schemeClr val="accent6">
                      <a:lumMod val="50000"/>
                    </a:schemeClr>
                  </a:solidFill>
                </a:rPr>
                <a:t>Gallbladder</a:t>
              </a:r>
            </a:p>
          </p:txBody>
        </p:sp>
        <p:sp>
          <p:nvSpPr>
            <p:cNvPr id="51" name="TextBox 50">
              <a:extLst>
                <a:ext uri="{FF2B5EF4-FFF2-40B4-BE49-F238E27FC236}">
                  <a16:creationId xmlns:a16="http://schemas.microsoft.com/office/drawing/2014/main" id="{EDCF08AC-51BD-4A18-8137-65D54FEA771D}"/>
                </a:ext>
              </a:extLst>
            </p:cNvPr>
            <p:cNvSpPr txBox="1"/>
            <p:nvPr/>
          </p:nvSpPr>
          <p:spPr>
            <a:xfrm>
              <a:off x="4812987" y="3423030"/>
              <a:ext cx="1747391" cy="400110"/>
            </a:xfrm>
            <a:prstGeom prst="rect">
              <a:avLst/>
            </a:prstGeom>
            <a:noFill/>
          </p:spPr>
          <p:txBody>
            <a:bodyPr wrap="square" rtlCol="0">
              <a:spAutoFit/>
            </a:bodyPr>
            <a:lstStyle/>
            <a:p>
              <a:r>
                <a:rPr lang="en-US" sz="2000" b="1" dirty="0">
                  <a:solidFill>
                    <a:srgbClr val="7030A0"/>
                  </a:solidFill>
                </a:rPr>
                <a:t>Liver</a:t>
              </a:r>
            </a:p>
          </p:txBody>
        </p:sp>
        <p:sp>
          <p:nvSpPr>
            <p:cNvPr id="53" name="TextBox 52">
              <a:extLst>
                <a:ext uri="{FF2B5EF4-FFF2-40B4-BE49-F238E27FC236}">
                  <a16:creationId xmlns:a16="http://schemas.microsoft.com/office/drawing/2014/main" id="{BA6D522B-9FB5-4608-A055-66913799AE17}"/>
                </a:ext>
              </a:extLst>
            </p:cNvPr>
            <p:cNvSpPr txBox="1"/>
            <p:nvPr/>
          </p:nvSpPr>
          <p:spPr>
            <a:xfrm>
              <a:off x="4420937" y="4703780"/>
              <a:ext cx="1747391" cy="400110"/>
            </a:xfrm>
            <a:prstGeom prst="rect">
              <a:avLst/>
            </a:prstGeom>
            <a:noFill/>
          </p:spPr>
          <p:txBody>
            <a:bodyPr wrap="square" rtlCol="0">
              <a:spAutoFit/>
            </a:bodyPr>
            <a:lstStyle/>
            <a:p>
              <a:r>
                <a:rPr lang="en-US" sz="2000" b="1" dirty="0">
                  <a:solidFill>
                    <a:srgbClr val="C00000"/>
                  </a:solidFill>
                </a:rPr>
                <a:t>Hepatic Artery</a:t>
              </a:r>
            </a:p>
          </p:txBody>
        </p:sp>
        <p:sp>
          <p:nvSpPr>
            <p:cNvPr id="54" name="TextBox 53">
              <a:extLst>
                <a:ext uri="{FF2B5EF4-FFF2-40B4-BE49-F238E27FC236}">
                  <a16:creationId xmlns:a16="http://schemas.microsoft.com/office/drawing/2014/main" id="{DD562128-B126-4BEE-B940-FDB7F195375A}"/>
                </a:ext>
              </a:extLst>
            </p:cNvPr>
            <p:cNvSpPr txBox="1"/>
            <p:nvPr/>
          </p:nvSpPr>
          <p:spPr>
            <a:xfrm>
              <a:off x="6429871" y="3754390"/>
              <a:ext cx="1747391" cy="707886"/>
            </a:xfrm>
            <a:prstGeom prst="rect">
              <a:avLst/>
            </a:prstGeom>
            <a:noFill/>
          </p:spPr>
          <p:txBody>
            <a:bodyPr wrap="square" rtlCol="0">
              <a:spAutoFit/>
            </a:bodyPr>
            <a:lstStyle/>
            <a:p>
              <a:pPr algn="ctr"/>
              <a:r>
                <a:rPr lang="en-US" sz="2000" b="1" dirty="0">
                  <a:solidFill>
                    <a:schemeClr val="accent6">
                      <a:lumMod val="50000"/>
                    </a:schemeClr>
                  </a:solidFill>
                </a:rPr>
                <a:t>Common Bile Duct</a:t>
              </a:r>
            </a:p>
          </p:txBody>
        </p:sp>
        <p:sp>
          <p:nvSpPr>
            <p:cNvPr id="55" name="TextBox 54">
              <a:extLst>
                <a:ext uri="{FF2B5EF4-FFF2-40B4-BE49-F238E27FC236}">
                  <a16:creationId xmlns:a16="http://schemas.microsoft.com/office/drawing/2014/main" id="{FAE88E90-069A-4050-9ED7-33974F119FAB}"/>
                </a:ext>
              </a:extLst>
            </p:cNvPr>
            <p:cNvSpPr txBox="1"/>
            <p:nvPr/>
          </p:nvSpPr>
          <p:spPr>
            <a:xfrm>
              <a:off x="8147278" y="5497242"/>
              <a:ext cx="1747391" cy="400110"/>
            </a:xfrm>
            <a:prstGeom prst="rect">
              <a:avLst/>
            </a:prstGeom>
            <a:noFill/>
          </p:spPr>
          <p:txBody>
            <a:bodyPr wrap="square" rtlCol="0">
              <a:spAutoFit/>
            </a:bodyPr>
            <a:lstStyle/>
            <a:p>
              <a:r>
                <a:rPr lang="en-US" sz="2000" b="1" dirty="0">
                  <a:solidFill>
                    <a:schemeClr val="accent5">
                      <a:lumMod val="50000"/>
                    </a:schemeClr>
                  </a:solidFill>
                </a:rPr>
                <a:t>IVC</a:t>
              </a:r>
            </a:p>
          </p:txBody>
        </p:sp>
        <p:sp>
          <p:nvSpPr>
            <p:cNvPr id="56" name="TextBox 55">
              <a:extLst>
                <a:ext uri="{FF2B5EF4-FFF2-40B4-BE49-F238E27FC236}">
                  <a16:creationId xmlns:a16="http://schemas.microsoft.com/office/drawing/2014/main" id="{F944E212-C54E-46D2-AAEB-1FEBD19CA1E2}"/>
                </a:ext>
              </a:extLst>
            </p:cNvPr>
            <p:cNvSpPr txBox="1"/>
            <p:nvPr/>
          </p:nvSpPr>
          <p:spPr>
            <a:xfrm>
              <a:off x="5033571" y="5216433"/>
              <a:ext cx="1747391" cy="400110"/>
            </a:xfrm>
            <a:prstGeom prst="rect">
              <a:avLst/>
            </a:prstGeom>
            <a:noFill/>
          </p:spPr>
          <p:txBody>
            <a:bodyPr wrap="square" rtlCol="0">
              <a:spAutoFit/>
            </a:bodyPr>
            <a:lstStyle/>
            <a:p>
              <a:r>
                <a:rPr lang="en-US" sz="2000" b="1" dirty="0">
                  <a:solidFill>
                    <a:schemeClr val="accent5">
                      <a:lumMod val="50000"/>
                    </a:schemeClr>
                  </a:solidFill>
                </a:rPr>
                <a:t>Portal Vein</a:t>
              </a:r>
            </a:p>
          </p:txBody>
        </p:sp>
        <p:sp>
          <p:nvSpPr>
            <p:cNvPr id="13" name="Oval 12">
              <a:extLst>
                <a:ext uri="{FF2B5EF4-FFF2-40B4-BE49-F238E27FC236}">
                  <a16:creationId xmlns:a16="http://schemas.microsoft.com/office/drawing/2014/main" id="{A7F6D22B-429A-4B7B-8FB4-371C911261C5}"/>
                </a:ext>
              </a:extLst>
            </p:cNvPr>
            <p:cNvSpPr/>
            <p:nvPr/>
          </p:nvSpPr>
          <p:spPr>
            <a:xfrm>
              <a:off x="6633969" y="4990493"/>
              <a:ext cx="554736" cy="553998"/>
            </a:xfrm>
            <a:prstGeom prst="ellipse">
              <a:avLst/>
            </a:prstGeom>
            <a:solidFill>
              <a:schemeClr val="accent1">
                <a:alpha val="39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09F08A2D-4C28-46E4-BF18-FB6B6A77AC8F}"/>
                </a:ext>
              </a:extLst>
            </p:cNvPr>
            <p:cNvCxnSpPr>
              <a:endCxn id="13" idx="2"/>
            </p:cNvCxnSpPr>
            <p:nvPr/>
          </p:nvCxnSpPr>
          <p:spPr>
            <a:xfrm flipV="1">
              <a:off x="6278360" y="5267492"/>
              <a:ext cx="355609" cy="100286"/>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7101B68-9C26-412F-861F-84F6986B6E63}"/>
                </a:ext>
              </a:extLst>
            </p:cNvPr>
            <p:cNvCxnSpPr/>
            <p:nvPr/>
          </p:nvCxnSpPr>
          <p:spPr>
            <a:xfrm flipV="1">
              <a:off x="6079505" y="4764303"/>
              <a:ext cx="355609" cy="10028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282D7F74-A361-4E73-9630-ED23B0E19DD1}"/>
                </a:ext>
              </a:extLst>
            </p:cNvPr>
            <p:cNvCxnSpPr>
              <a:cxnSpLocks/>
            </p:cNvCxnSpPr>
            <p:nvPr/>
          </p:nvCxnSpPr>
          <p:spPr>
            <a:xfrm flipH="1">
              <a:off x="7188705" y="4434591"/>
              <a:ext cx="136225" cy="437776"/>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79" name="Hide anatomy button">
            <a:extLst>
              <a:ext uri="{FF2B5EF4-FFF2-40B4-BE49-F238E27FC236}">
                <a16:creationId xmlns:a16="http://schemas.microsoft.com/office/drawing/2014/main" id="{6295F54B-F134-4A3D-B734-C62FFC70364F}"/>
              </a:ext>
            </a:extLst>
          </p:cNvPr>
          <p:cNvSpPr txBox="1"/>
          <p:nvPr/>
        </p:nvSpPr>
        <p:spPr>
          <a:xfrm>
            <a:off x="632459" y="4191170"/>
            <a:ext cx="1977319"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Hide Anatomy</a:t>
            </a:r>
          </a:p>
        </p:txBody>
      </p:sp>
      <p:cxnSp>
        <p:nvCxnSpPr>
          <p:cNvPr id="80" name="Connector: Elbow 79">
            <a:extLst>
              <a:ext uri="{FF2B5EF4-FFF2-40B4-BE49-F238E27FC236}">
                <a16:creationId xmlns:a16="http://schemas.microsoft.com/office/drawing/2014/main" id="{7DDF47A1-E38B-4D5B-B5E4-02E98E3D91E7}"/>
              </a:ext>
            </a:extLst>
          </p:cNvPr>
          <p:cNvCxnSpPr>
            <a:cxnSpLocks/>
            <a:endCxn id="79" idx="1"/>
          </p:cNvCxnSpPr>
          <p:nvPr/>
        </p:nvCxnSpPr>
        <p:spPr>
          <a:xfrm rot="16200000" flipH="1">
            <a:off x="-68393" y="3694629"/>
            <a:ext cx="1190631" cy="211073"/>
          </a:xfrm>
          <a:prstGeom prst="bentConnector2">
            <a:avLst/>
          </a:prstGeom>
          <a:ln w="38100">
            <a:tailEnd type="triangle"/>
          </a:ln>
        </p:spPr>
        <p:style>
          <a:lnRef idx="1">
            <a:schemeClr val="dk1"/>
          </a:lnRef>
          <a:fillRef idx="0">
            <a:schemeClr val="dk1"/>
          </a:fillRef>
          <a:effectRef idx="0">
            <a:schemeClr val="dk1"/>
          </a:effectRef>
          <a:fontRef idx="minor">
            <a:schemeClr val="tx1"/>
          </a:fontRef>
        </p:style>
      </p:cxnSp>
      <p:sp>
        <p:nvSpPr>
          <p:cNvPr id="57" name="Hide anatomy blue">
            <a:extLst>
              <a:ext uri="{FF2B5EF4-FFF2-40B4-BE49-F238E27FC236}">
                <a16:creationId xmlns:a16="http://schemas.microsoft.com/office/drawing/2014/main" id="{0F7D251A-0ED1-4BF7-84E7-C9030ED35C3B}"/>
              </a:ext>
            </a:extLst>
          </p:cNvPr>
          <p:cNvSpPr txBox="1"/>
          <p:nvPr/>
        </p:nvSpPr>
        <p:spPr>
          <a:xfrm>
            <a:off x="631337" y="4191170"/>
            <a:ext cx="1977319"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Hide Anatomy</a:t>
            </a:r>
          </a:p>
        </p:txBody>
      </p:sp>
      <p:sp>
        <p:nvSpPr>
          <p:cNvPr id="81" name="Cases">
            <a:hlinkClick r:id="rId11" action="ppaction://hlinksldjump"/>
            <a:extLst>
              <a:ext uri="{FF2B5EF4-FFF2-40B4-BE49-F238E27FC236}">
                <a16:creationId xmlns:a16="http://schemas.microsoft.com/office/drawing/2014/main" id="{61C41722-0936-40E1-AFC0-2C73861A5ACD}"/>
              </a:ext>
            </a:extLst>
          </p:cNvPr>
          <p:cNvSpPr txBox="1"/>
          <p:nvPr/>
        </p:nvSpPr>
        <p:spPr>
          <a:xfrm>
            <a:off x="205189" y="5219147"/>
            <a:ext cx="2358736" cy="408623"/>
          </a:xfrm>
          <a:prstGeom prst="roundRect">
            <a:avLst/>
          </a:prstGeom>
          <a:solidFill>
            <a:schemeClr val="bg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CASES</a:t>
            </a:r>
          </a:p>
        </p:txBody>
      </p:sp>
      <p:pic>
        <p:nvPicPr>
          <p:cNvPr id="82" name="Graphic 81" descr="Cursor with solid fill">
            <a:extLst>
              <a:ext uri="{FF2B5EF4-FFF2-40B4-BE49-F238E27FC236}">
                <a16:creationId xmlns:a16="http://schemas.microsoft.com/office/drawing/2014/main" id="{EF3A1CA3-16C2-478B-BA69-7F0354E5894E}"/>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2396055" y="5478121"/>
            <a:ext cx="395274" cy="395274"/>
          </a:xfrm>
          <a:prstGeom prst="rect">
            <a:avLst/>
          </a:prstGeom>
        </p:spPr>
      </p:pic>
      <p:sp>
        <p:nvSpPr>
          <p:cNvPr id="63" name="TextBox 62">
            <a:extLst>
              <a:ext uri="{FF2B5EF4-FFF2-40B4-BE49-F238E27FC236}">
                <a16:creationId xmlns:a16="http://schemas.microsoft.com/office/drawing/2014/main" id="{A6669EA7-F07A-48CE-9EAD-221223216EE0}"/>
              </a:ext>
            </a:extLst>
          </p:cNvPr>
          <p:cNvSpPr txBox="1"/>
          <p:nvPr/>
        </p:nvSpPr>
        <p:spPr>
          <a:xfrm>
            <a:off x="9419920" y="573470"/>
            <a:ext cx="2611720" cy="321999"/>
          </a:xfrm>
          <a:prstGeom prst="rect">
            <a:avLst/>
          </a:prstGeom>
          <a:noFill/>
        </p:spPr>
        <p:txBody>
          <a:bodyPr wrap="square" rtlCol="0">
            <a:spAutoFit/>
          </a:bodyPr>
          <a:lstStyle/>
          <a:p>
            <a:pPr algn="ctr"/>
            <a:endParaRPr lang="en-US" dirty="0"/>
          </a:p>
        </p:txBody>
      </p:sp>
      <p:grpSp>
        <p:nvGrpSpPr>
          <p:cNvPr id="83" name="LIver/gallbladder">
            <a:extLst>
              <a:ext uri="{FF2B5EF4-FFF2-40B4-BE49-F238E27FC236}">
                <a16:creationId xmlns:a16="http://schemas.microsoft.com/office/drawing/2014/main" id="{2B0D9081-C757-42D4-8730-F0A47D1699B2}"/>
              </a:ext>
            </a:extLst>
          </p:cNvPr>
          <p:cNvGrpSpPr/>
          <p:nvPr/>
        </p:nvGrpSpPr>
        <p:grpSpPr>
          <a:xfrm>
            <a:off x="10493983" y="323113"/>
            <a:ext cx="1456004" cy="1138836"/>
            <a:chOff x="3237676" y="1864295"/>
            <a:chExt cx="3663731" cy="2755700"/>
          </a:xfrm>
        </p:grpSpPr>
        <p:sp>
          <p:nvSpPr>
            <p:cNvPr id="84" name="Freeform: Shape 83">
              <a:extLst>
                <a:ext uri="{FF2B5EF4-FFF2-40B4-BE49-F238E27FC236}">
                  <a16:creationId xmlns:a16="http://schemas.microsoft.com/office/drawing/2014/main" id="{42F65787-605E-4673-9AA5-989AC45ECE7A}"/>
                </a:ext>
              </a:extLst>
            </p:cNvPr>
            <p:cNvSpPr/>
            <p:nvPr/>
          </p:nvSpPr>
          <p:spPr>
            <a:xfrm rot="830357">
              <a:off x="4986138" y="2937111"/>
              <a:ext cx="842752" cy="1194713"/>
            </a:xfrm>
            <a:custGeom>
              <a:avLst/>
              <a:gdLst>
                <a:gd name="connsiteX0" fmla="*/ 432225 w 816447"/>
                <a:gd name="connsiteY0" fmla="*/ 534797 h 999939"/>
                <a:gd name="connsiteX1" fmla="*/ 426129 w 816447"/>
                <a:gd name="connsiteY1" fmla="*/ 857885 h 999939"/>
                <a:gd name="connsiteX2" fmla="*/ 249345 w 816447"/>
                <a:gd name="connsiteY2" fmla="*/ 998093 h 999939"/>
                <a:gd name="connsiteX3" fmla="*/ 23793 w 816447"/>
                <a:gd name="connsiteY3" fmla="*/ 918845 h 999939"/>
                <a:gd name="connsiteX4" fmla="*/ 17697 w 816447"/>
                <a:gd name="connsiteY4" fmla="*/ 656717 h 999939"/>
                <a:gd name="connsiteX5" fmla="*/ 121329 w 816447"/>
                <a:gd name="connsiteY5" fmla="*/ 406781 h 999939"/>
                <a:gd name="connsiteX6" fmla="*/ 279825 w 816447"/>
                <a:gd name="connsiteY6" fmla="*/ 175133 h 999939"/>
                <a:gd name="connsiteX7" fmla="*/ 462705 w 816447"/>
                <a:gd name="connsiteY7" fmla="*/ 4445 h 999939"/>
                <a:gd name="connsiteX8" fmla="*/ 572433 w 816447"/>
                <a:gd name="connsiteY8" fmla="*/ 65405 h 999939"/>
                <a:gd name="connsiteX9" fmla="*/ 688257 w 816447"/>
                <a:gd name="connsiteY9" fmla="*/ 229997 h 999939"/>
                <a:gd name="connsiteX10" fmla="*/ 749217 w 816447"/>
                <a:gd name="connsiteY10" fmla="*/ 467741 h 999939"/>
                <a:gd name="connsiteX11" fmla="*/ 816273 w 816447"/>
                <a:gd name="connsiteY11" fmla="*/ 614045 h 999939"/>
                <a:gd name="connsiteX12" fmla="*/ 767505 w 816447"/>
                <a:gd name="connsiteY12" fmla="*/ 662813 h 999939"/>
                <a:gd name="connsiteX13" fmla="*/ 730929 w 816447"/>
                <a:gd name="connsiteY13" fmla="*/ 479933 h 999939"/>
                <a:gd name="connsiteX14" fmla="*/ 615105 w 816447"/>
                <a:gd name="connsiteY14" fmla="*/ 223901 h 999939"/>
                <a:gd name="connsiteX15" fmla="*/ 529761 w 816447"/>
                <a:gd name="connsiteY15" fmla="*/ 59309 h 999939"/>
                <a:gd name="connsiteX16" fmla="*/ 359073 w 816447"/>
                <a:gd name="connsiteY16" fmla="*/ 150749 h 999939"/>
                <a:gd name="connsiteX17" fmla="*/ 432225 w 816447"/>
                <a:gd name="connsiteY17" fmla="*/ 534797 h 999939"/>
                <a:gd name="connsiteX0" fmla="*/ 432225 w 816447"/>
                <a:gd name="connsiteY0" fmla="*/ 541976 h 1007118"/>
                <a:gd name="connsiteX1" fmla="*/ 426129 w 816447"/>
                <a:gd name="connsiteY1" fmla="*/ 865064 h 1007118"/>
                <a:gd name="connsiteX2" fmla="*/ 249345 w 816447"/>
                <a:gd name="connsiteY2" fmla="*/ 1005272 h 1007118"/>
                <a:gd name="connsiteX3" fmla="*/ 23793 w 816447"/>
                <a:gd name="connsiteY3" fmla="*/ 926024 h 1007118"/>
                <a:gd name="connsiteX4" fmla="*/ 17697 w 816447"/>
                <a:gd name="connsiteY4" fmla="*/ 663896 h 1007118"/>
                <a:gd name="connsiteX5" fmla="*/ 121329 w 816447"/>
                <a:gd name="connsiteY5" fmla="*/ 413960 h 1007118"/>
                <a:gd name="connsiteX6" fmla="*/ 279825 w 816447"/>
                <a:gd name="connsiteY6" fmla="*/ 182312 h 1007118"/>
                <a:gd name="connsiteX7" fmla="*/ 462705 w 816447"/>
                <a:gd name="connsiteY7" fmla="*/ 11624 h 1007118"/>
                <a:gd name="connsiteX8" fmla="*/ 458895 w 816447"/>
                <a:gd name="connsiteY8" fmla="*/ 21530 h 1007118"/>
                <a:gd name="connsiteX9" fmla="*/ 572433 w 816447"/>
                <a:gd name="connsiteY9" fmla="*/ 72584 h 1007118"/>
                <a:gd name="connsiteX10" fmla="*/ 688257 w 816447"/>
                <a:gd name="connsiteY10" fmla="*/ 237176 h 1007118"/>
                <a:gd name="connsiteX11" fmla="*/ 749217 w 816447"/>
                <a:gd name="connsiteY11" fmla="*/ 474920 h 1007118"/>
                <a:gd name="connsiteX12" fmla="*/ 816273 w 816447"/>
                <a:gd name="connsiteY12" fmla="*/ 621224 h 1007118"/>
                <a:gd name="connsiteX13" fmla="*/ 767505 w 816447"/>
                <a:gd name="connsiteY13" fmla="*/ 669992 h 1007118"/>
                <a:gd name="connsiteX14" fmla="*/ 730929 w 816447"/>
                <a:gd name="connsiteY14" fmla="*/ 487112 h 1007118"/>
                <a:gd name="connsiteX15" fmla="*/ 615105 w 816447"/>
                <a:gd name="connsiteY15" fmla="*/ 231080 h 1007118"/>
                <a:gd name="connsiteX16" fmla="*/ 529761 w 816447"/>
                <a:gd name="connsiteY16" fmla="*/ 66488 h 1007118"/>
                <a:gd name="connsiteX17" fmla="*/ 359073 w 816447"/>
                <a:gd name="connsiteY17" fmla="*/ 157928 h 1007118"/>
                <a:gd name="connsiteX18" fmla="*/ 432225 w 816447"/>
                <a:gd name="connsiteY18" fmla="*/ 541976 h 1007118"/>
                <a:gd name="connsiteX0" fmla="*/ 432225 w 816447"/>
                <a:gd name="connsiteY0" fmla="*/ 665986 h 1131128"/>
                <a:gd name="connsiteX1" fmla="*/ 426129 w 816447"/>
                <a:gd name="connsiteY1" fmla="*/ 989074 h 1131128"/>
                <a:gd name="connsiteX2" fmla="*/ 249345 w 816447"/>
                <a:gd name="connsiteY2" fmla="*/ 1129282 h 1131128"/>
                <a:gd name="connsiteX3" fmla="*/ 23793 w 816447"/>
                <a:gd name="connsiteY3" fmla="*/ 1050034 h 1131128"/>
                <a:gd name="connsiteX4" fmla="*/ 17697 w 816447"/>
                <a:gd name="connsiteY4" fmla="*/ 787906 h 1131128"/>
                <a:gd name="connsiteX5" fmla="*/ 121329 w 816447"/>
                <a:gd name="connsiteY5" fmla="*/ 537970 h 1131128"/>
                <a:gd name="connsiteX6" fmla="*/ 279825 w 816447"/>
                <a:gd name="connsiteY6" fmla="*/ 306322 h 1131128"/>
                <a:gd name="connsiteX7" fmla="*/ 462705 w 816447"/>
                <a:gd name="connsiteY7" fmla="*/ 135634 h 1131128"/>
                <a:gd name="connsiteX8" fmla="*/ 409365 w 816447"/>
                <a:gd name="connsiteY8" fmla="*/ 760 h 1131128"/>
                <a:gd name="connsiteX9" fmla="*/ 572433 w 816447"/>
                <a:gd name="connsiteY9" fmla="*/ 196594 h 1131128"/>
                <a:gd name="connsiteX10" fmla="*/ 688257 w 816447"/>
                <a:gd name="connsiteY10" fmla="*/ 361186 h 1131128"/>
                <a:gd name="connsiteX11" fmla="*/ 749217 w 816447"/>
                <a:gd name="connsiteY11" fmla="*/ 598930 h 1131128"/>
                <a:gd name="connsiteX12" fmla="*/ 816273 w 816447"/>
                <a:gd name="connsiteY12" fmla="*/ 745234 h 1131128"/>
                <a:gd name="connsiteX13" fmla="*/ 767505 w 816447"/>
                <a:gd name="connsiteY13" fmla="*/ 794002 h 1131128"/>
                <a:gd name="connsiteX14" fmla="*/ 730929 w 816447"/>
                <a:gd name="connsiteY14" fmla="*/ 611122 h 1131128"/>
                <a:gd name="connsiteX15" fmla="*/ 615105 w 816447"/>
                <a:gd name="connsiteY15" fmla="*/ 355090 h 1131128"/>
                <a:gd name="connsiteX16" fmla="*/ 529761 w 816447"/>
                <a:gd name="connsiteY16" fmla="*/ 190498 h 1131128"/>
                <a:gd name="connsiteX17" fmla="*/ 359073 w 816447"/>
                <a:gd name="connsiteY17" fmla="*/ 281938 h 1131128"/>
                <a:gd name="connsiteX18" fmla="*/ 432225 w 816447"/>
                <a:gd name="connsiteY18" fmla="*/ 665986 h 1131128"/>
                <a:gd name="connsiteX0" fmla="*/ 432225 w 816447"/>
                <a:gd name="connsiteY0" fmla="*/ 688517 h 1153659"/>
                <a:gd name="connsiteX1" fmla="*/ 426129 w 816447"/>
                <a:gd name="connsiteY1" fmla="*/ 1011605 h 1153659"/>
                <a:gd name="connsiteX2" fmla="*/ 249345 w 816447"/>
                <a:gd name="connsiteY2" fmla="*/ 1151813 h 1153659"/>
                <a:gd name="connsiteX3" fmla="*/ 23793 w 816447"/>
                <a:gd name="connsiteY3" fmla="*/ 1072565 h 1153659"/>
                <a:gd name="connsiteX4" fmla="*/ 17697 w 816447"/>
                <a:gd name="connsiteY4" fmla="*/ 810437 h 1153659"/>
                <a:gd name="connsiteX5" fmla="*/ 121329 w 816447"/>
                <a:gd name="connsiteY5" fmla="*/ 560501 h 1153659"/>
                <a:gd name="connsiteX6" fmla="*/ 279825 w 816447"/>
                <a:gd name="connsiteY6" fmla="*/ 328853 h 1153659"/>
                <a:gd name="connsiteX7" fmla="*/ 462705 w 816447"/>
                <a:gd name="connsiteY7" fmla="*/ 158165 h 1153659"/>
                <a:gd name="connsiteX8" fmla="*/ 409365 w 816447"/>
                <a:gd name="connsiteY8" fmla="*/ 23291 h 1153659"/>
                <a:gd name="connsiteX9" fmla="*/ 409365 w 816447"/>
                <a:gd name="connsiteY9" fmla="*/ 19481 h 1153659"/>
                <a:gd name="connsiteX10" fmla="*/ 572433 w 816447"/>
                <a:gd name="connsiteY10" fmla="*/ 219125 h 1153659"/>
                <a:gd name="connsiteX11" fmla="*/ 688257 w 816447"/>
                <a:gd name="connsiteY11" fmla="*/ 383717 h 1153659"/>
                <a:gd name="connsiteX12" fmla="*/ 749217 w 816447"/>
                <a:gd name="connsiteY12" fmla="*/ 621461 h 1153659"/>
                <a:gd name="connsiteX13" fmla="*/ 816273 w 816447"/>
                <a:gd name="connsiteY13" fmla="*/ 767765 h 1153659"/>
                <a:gd name="connsiteX14" fmla="*/ 767505 w 816447"/>
                <a:gd name="connsiteY14" fmla="*/ 816533 h 1153659"/>
                <a:gd name="connsiteX15" fmla="*/ 730929 w 816447"/>
                <a:gd name="connsiteY15" fmla="*/ 633653 h 1153659"/>
                <a:gd name="connsiteX16" fmla="*/ 615105 w 816447"/>
                <a:gd name="connsiteY16" fmla="*/ 377621 h 1153659"/>
                <a:gd name="connsiteX17" fmla="*/ 529761 w 816447"/>
                <a:gd name="connsiteY17" fmla="*/ 213029 h 1153659"/>
                <a:gd name="connsiteX18" fmla="*/ 359073 w 816447"/>
                <a:gd name="connsiteY18" fmla="*/ 304469 h 1153659"/>
                <a:gd name="connsiteX19" fmla="*/ 432225 w 816447"/>
                <a:gd name="connsiteY19" fmla="*/ 688517 h 1153659"/>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688257 w 816447"/>
                <a:gd name="connsiteY11" fmla="*/ 379435 h 1149377"/>
                <a:gd name="connsiteX12" fmla="*/ 749217 w 816447"/>
                <a:gd name="connsiteY12" fmla="*/ 617179 h 1149377"/>
                <a:gd name="connsiteX13" fmla="*/ 816273 w 816447"/>
                <a:gd name="connsiteY13" fmla="*/ 763483 h 1149377"/>
                <a:gd name="connsiteX14" fmla="*/ 767505 w 816447"/>
                <a:gd name="connsiteY14" fmla="*/ 812251 h 1149377"/>
                <a:gd name="connsiteX15" fmla="*/ 730929 w 816447"/>
                <a:gd name="connsiteY15" fmla="*/ 629371 h 1149377"/>
                <a:gd name="connsiteX16" fmla="*/ 615105 w 816447"/>
                <a:gd name="connsiteY16" fmla="*/ 373339 h 1149377"/>
                <a:gd name="connsiteX17" fmla="*/ 529761 w 816447"/>
                <a:gd name="connsiteY17" fmla="*/ 208747 h 1149377"/>
                <a:gd name="connsiteX18" fmla="*/ 359073 w 816447"/>
                <a:gd name="connsiteY18" fmla="*/ 300187 h 1149377"/>
                <a:gd name="connsiteX19" fmla="*/ 432225 w 816447"/>
                <a:gd name="connsiteY19"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573195 w 816447"/>
                <a:gd name="connsiteY11" fmla="*/ 21332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72433 w 816447"/>
                <a:gd name="connsiteY10" fmla="*/ 214843 h 1149377"/>
                <a:gd name="connsiteX11" fmla="*/ 615105 w 816447"/>
                <a:gd name="connsiteY11" fmla="*/ 27047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615105 w 816447"/>
                <a:gd name="connsiteY11" fmla="*/ 270470 h 1149377"/>
                <a:gd name="connsiteX12" fmla="*/ 688257 w 816447"/>
                <a:gd name="connsiteY12" fmla="*/ 379435 h 1149377"/>
                <a:gd name="connsiteX13" fmla="*/ 749217 w 816447"/>
                <a:gd name="connsiteY13" fmla="*/ 617179 h 1149377"/>
                <a:gd name="connsiteX14" fmla="*/ 816273 w 816447"/>
                <a:gd name="connsiteY14" fmla="*/ 763483 h 1149377"/>
                <a:gd name="connsiteX15" fmla="*/ 767505 w 816447"/>
                <a:gd name="connsiteY15" fmla="*/ 812251 h 1149377"/>
                <a:gd name="connsiteX16" fmla="*/ 730929 w 816447"/>
                <a:gd name="connsiteY16" fmla="*/ 629371 h 1149377"/>
                <a:gd name="connsiteX17" fmla="*/ 615105 w 816447"/>
                <a:gd name="connsiteY17" fmla="*/ 373339 h 1149377"/>
                <a:gd name="connsiteX18" fmla="*/ 529761 w 816447"/>
                <a:gd name="connsiteY18" fmla="*/ 208747 h 1149377"/>
                <a:gd name="connsiteX19" fmla="*/ 359073 w 816447"/>
                <a:gd name="connsiteY19" fmla="*/ 300187 h 1149377"/>
                <a:gd name="connsiteX20" fmla="*/ 432225 w 816447"/>
                <a:gd name="connsiteY20"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542715 w 816447"/>
                <a:gd name="connsiteY11" fmla="*/ 1676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545763 w 816447"/>
                <a:gd name="connsiteY10" fmla="*/ 184363 h 1149377"/>
                <a:gd name="connsiteX11" fmla="*/ 575735 w 816447"/>
                <a:gd name="connsiteY11" fmla="*/ 2184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575735 w 816447"/>
                <a:gd name="connsiteY11" fmla="*/ 21840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615105 w 816447"/>
                <a:gd name="connsiteY12" fmla="*/ 270470 h 1149377"/>
                <a:gd name="connsiteX13" fmla="*/ 688257 w 816447"/>
                <a:gd name="connsiteY13" fmla="*/ 379435 h 1149377"/>
                <a:gd name="connsiteX14" fmla="*/ 749217 w 816447"/>
                <a:gd name="connsiteY14" fmla="*/ 617179 h 1149377"/>
                <a:gd name="connsiteX15" fmla="*/ 816273 w 816447"/>
                <a:gd name="connsiteY15" fmla="*/ 763483 h 1149377"/>
                <a:gd name="connsiteX16" fmla="*/ 767505 w 816447"/>
                <a:gd name="connsiteY16" fmla="*/ 812251 h 1149377"/>
                <a:gd name="connsiteX17" fmla="*/ 730929 w 816447"/>
                <a:gd name="connsiteY17" fmla="*/ 629371 h 1149377"/>
                <a:gd name="connsiteX18" fmla="*/ 615105 w 816447"/>
                <a:gd name="connsiteY18" fmla="*/ 373339 h 1149377"/>
                <a:gd name="connsiteX19" fmla="*/ 529761 w 816447"/>
                <a:gd name="connsiteY19" fmla="*/ 208747 h 1149377"/>
                <a:gd name="connsiteX20" fmla="*/ 359073 w 816447"/>
                <a:gd name="connsiteY20" fmla="*/ 300187 h 1149377"/>
                <a:gd name="connsiteX21" fmla="*/ 432225 w 816447"/>
                <a:gd name="connsiteY21"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627805 w 816447"/>
                <a:gd name="connsiteY12" fmla="*/ 40600 h 1149377"/>
                <a:gd name="connsiteX13" fmla="*/ 615105 w 816447"/>
                <a:gd name="connsiteY13" fmla="*/ 270470 h 1149377"/>
                <a:gd name="connsiteX14" fmla="*/ 688257 w 816447"/>
                <a:gd name="connsiteY14" fmla="*/ 379435 h 1149377"/>
                <a:gd name="connsiteX15" fmla="*/ 749217 w 816447"/>
                <a:gd name="connsiteY15" fmla="*/ 617179 h 1149377"/>
                <a:gd name="connsiteX16" fmla="*/ 816273 w 816447"/>
                <a:gd name="connsiteY16" fmla="*/ 763483 h 1149377"/>
                <a:gd name="connsiteX17" fmla="*/ 767505 w 816447"/>
                <a:gd name="connsiteY17" fmla="*/ 812251 h 1149377"/>
                <a:gd name="connsiteX18" fmla="*/ 730929 w 816447"/>
                <a:gd name="connsiteY18" fmla="*/ 629371 h 1149377"/>
                <a:gd name="connsiteX19" fmla="*/ 615105 w 816447"/>
                <a:gd name="connsiteY19" fmla="*/ 373339 h 1149377"/>
                <a:gd name="connsiteX20" fmla="*/ 529761 w 816447"/>
                <a:gd name="connsiteY20" fmla="*/ 208747 h 1149377"/>
                <a:gd name="connsiteX21" fmla="*/ 359073 w 816447"/>
                <a:gd name="connsiteY21" fmla="*/ 300187 h 1149377"/>
                <a:gd name="connsiteX22" fmla="*/ 432225 w 816447"/>
                <a:gd name="connsiteY22" fmla="*/ 684235 h 1149377"/>
                <a:gd name="connsiteX0" fmla="*/ 432225 w 816447"/>
                <a:gd name="connsiteY0" fmla="*/ 684235 h 1149377"/>
                <a:gd name="connsiteX1" fmla="*/ 426129 w 816447"/>
                <a:gd name="connsiteY1" fmla="*/ 1007323 h 1149377"/>
                <a:gd name="connsiteX2" fmla="*/ 249345 w 816447"/>
                <a:gd name="connsiteY2" fmla="*/ 1147531 h 1149377"/>
                <a:gd name="connsiteX3" fmla="*/ 23793 w 816447"/>
                <a:gd name="connsiteY3" fmla="*/ 1068283 h 1149377"/>
                <a:gd name="connsiteX4" fmla="*/ 17697 w 816447"/>
                <a:gd name="connsiteY4" fmla="*/ 806155 h 1149377"/>
                <a:gd name="connsiteX5" fmla="*/ 121329 w 816447"/>
                <a:gd name="connsiteY5" fmla="*/ 556219 h 1149377"/>
                <a:gd name="connsiteX6" fmla="*/ 279825 w 816447"/>
                <a:gd name="connsiteY6" fmla="*/ 324571 h 1149377"/>
                <a:gd name="connsiteX7" fmla="*/ 462705 w 816447"/>
                <a:gd name="connsiteY7" fmla="*/ 153883 h 1149377"/>
                <a:gd name="connsiteX8" fmla="*/ 409365 w 816447"/>
                <a:gd name="connsiteY8" fmla="*/ 19009 h 1149377"/>
                <a:gd name="connsiteX9" fmla="*/ 386505 w 816447"/>
                <a:gd name="connsiteY9" fmla="*/ 22819 h 1149377"/>
                <a:gd name="connsiteX10" fmla="*/ 497503 w 816447"/>
                <a:gd name="connsiteY10" fmla="*/ 133563 h 1149377"/>
                <a:gd name="connsiteX11" fmla="*/ 631615 w 816447"/>
                <a:gd name="connsiteY11" fmla="*/ 43140 h 1149377"/>
                <a:gd name="connsiteX12" fmla="*/ 533825 w 816447"/>
                <a:gd name="connsiteY12" fmla="*/ 157440 h 1149377"/>
                <a:gd name="connsiteX13" fmla="*/ 615105 w 816447"/>
                <a:gd name="connsiteY13" fmla="*/ 270470 h 1149377"/>
                <a:gd name="connsiteX14" fmla="*/ 688257 w 816447"/>
                <a:gd name="connsiteY14" fmla="*/ 379435 h 1149377"/>
                <a:gd name="connsiteX15" fmla="*/ 749217 w 816447"/>
                <a:gd name="connsiteY15" fmla="*/ 617179 h 1149377"/>
                <a:gd name="connsiteX16" fmla="*/ 816273 w 816447"/>
                <a:gd name="connsiteY16" fmla="*/ 763483 h 1149377"/>
                <a:gd name="connsiteX17" fmla="*/ 767505 w 816447"/>
                <a:gd name="connsiteY17" fmla="*/ 812251 h 1149377"/>
                <a:gd name="connsiteX18" fmla="*/ 730929 w 816447"/>
                <a:gd name="connsiteY18" fmla="*/ 629371 h 1149377"/>
                <a:gd name="connsiteX19" fmla="*/ 615105 w 816447"/>
                <a:gd name="connsiteY19" fmla="*/ 373339 h 1149377"/>
                <a:gd name="connsiteX20" fmla="*/ 529761 w 816447"/>
                <a:gd name="connsiteY20" fmla="*/ 208747 h 1149377"/>
                <a:gd name="connsiteX21" fmla="*/ 359073 w 816447"/>
                <a:gd name="connsiteY21" fmla="*/ 300187 h 1149377"/>
                <a:gd name="connsiteX22" fmla="*/ 432225 w 816447"/>
                <a:gd name="connsiteY22" fmla="*/ 684235 h 1149377"/>
                <a:gd name="connsiteX0" fmla="*/ 432225 w 816447"/>
                <a:gd name="connsiteY0" fmla="*/ 688025 h 1153167"/>
                <a:gd name="connsiteX1" fmla="*/ 426129 w 816447"/>
                <a:gd name="connsiteY1" fmla="*/ 1011113 h 1153167"/>
                <a:gd name="connsiteX2" fmla="*/ 249345 w 816447"/>
                <a:gd name="connsiteY2" fmla="*/ 1151321 h 1153167"/>
                <a:gd name="connsiteX3" fmla="*/ 23793 w 816447"/>
                <a:gd name="connsiteY3" fmla="*/ 1072073 h 1153167"/>
                <a:gd name="connsiteX4" fmla="*/ 17697 w 816447"/>
                <a:gd name="connsiteY4" fmla="*/ 809945 h 1153167"/>
                <a:gd name="connsiteX5" fmla="*/ 121329 w 816447"/>
                <a:gd name="connsiteY5" fmla="*/ 560009 h 1153167"/>
                <a:gd name="connsiteX6" fmla="*/ 279825 w 816447"/>
                <a:gd name="connsiteY6" fmla="*/ 328361 h 1153167"/>
                <a:gd name="connsiteX7" fmla="*/ 462705 w 816447"/>
                <a:gd name="connsiteY7" fmla="*/ 157673 h 1153167"/>
                <a:gd name="connsiteX8" fmla="*/ 409365 w 816447"/>
                <a:gd name="connsiteY8" fmla="*/ 22799 h 1153167"/>
                <a:gd name="connsiteX9" fmla="*/ 386505 w 816447"/>
                <a:gd name="connsiteY9" fmla="*/ 26609 h 1153167"/>
                <a:gd name="connsiteX10" fmla="*/ 497503 w 816447"/>
                <a:gd name="connsiteY10" fmla="*/ 137353 h 1153167"/>
                <a:gd name="connsiteX11" fmla="*/ 608755 w 816447"/>
                <a:gd name="connsiteY11" fmla="*/ 1210 h 1153167"/>
                <a:gd name="connsiteX12" fmla="*/ 533825 w 816447"/>
                <a:gd name="connsiteY12" fmla="*/ 161230 h 1153167"/>
                <a:gd name="connsiteX13" fmla="*/ 615105 w 816447"/>
                <a:gd name="connsiteY13" fmla="*/ 274260 h 1153167"/>
                <a:gd name="connsiteX14" fmla="*/ 688257 w 816447"/>
                <a:gd name="connsiteY14" fmla="*/ 383225 h 1153167"/>
                <a:gd name="connsiteX15" fmla="*/ 749217 w 816447"/>
                <a:gd name="connsiteY15" fmla="*/ 620969 h 1153167"/>
                <a:gd name="connsiteX16" fmla="*/ 816273 w 816447"/>
                <a:gd name="connsiteY16" fmla="*/ 767273 h 1153167"/>
                <a:gd name="connsiteX17" fmla="*/ 767505 w 816447"/>
                <a:gd name="connsiteY17" fmla="*/ 816041 h 1153167"/>
                <a:gd name="connsiteX18" fmla="*/ 730929 w 816447"/>
                <a:gd name="connsiteY18" fmla="*/ 633161 h 1153167"/>
                <a:gd name="connsiteX19" fmla="*/ 615105 w 816447"/>
                <a:gd name="connsiteY19" fmla="*/ 377129 h 1153167"/>
                <a:gd name="connsiteX20" fmla="*/ 529761 w 816447"/>
                <a:gd name="connsiteY20" fmla="*/ 212537 h 1153167"/>
                <a:gd name="connsiteX21" fmla="*/ 359073 w 816447"/>
                <a:gd name="connsiteY21" fmla="*/ 303977 h 1153167"/>
                <a:gd name="connsiteX22" fmla="*/ 432225 w 816447"/>
                <a:gd name="connsiteY22" fmla="*/ 688025 h 1153167"/>
                <a:gd name="connsiteX0" fmla="*/ 432225 w 816447"/>
                <a:gd name="connsiteY0" fmla="*/ 711944 h 1177086"/>
                <a:gd name="connsiteX1" fmla="*/ 426129 w 816447"/>
                <a:gd name="connsiteY1" fmla="*/ 1035032 h 1177086"/>
                <a:gd name="connsiteX2" fmla="*/ 249345 w 816447"/>
                <a:gd name="connsiteY2" fmla="*/ 1175240 h 1177086"/>
                <a:gd name="connsiteX3" fmla="*/ 23793 w 816447"/>
                <a:gd name="connsiteY3" fmla="*/ 1095992 h 1177086"/>
                <a:gd name="connsiteX4" fmla="*/ 17697 w 816447"/>
                <a:gd name="connsiteY4" fmla="*/ 833864 h 1177086"/>
                <a:gd name="connsiteX5" fmla="*/ 121329 w 816447"/>
                <a:gd name="connsiteY5" fmla="*/ 583928 h 1177086"/>
                <a:gd name="connsiteX6" fmla="*/ 279825 w 816447"/>
                <a:gd name="connsiteY6" fmla="*/ 352280 h 1177086"/>
                <a:gd name="connsiteX7" fmla="*/ 462705 w 816447"/>
                <a:gd name="connsiteY7" fmla="*/ 181592 h 1177086"/>
                <a:gd name="connsiteX8" fmla="*/ 409365 w 816447"/>
                <a:gd name="connsiteY8" fmla="*/ 46718 h 1177086"/>
                <a:gd name="connsiteX9" fmla="*/ 386505 w 816447"/>
                <a:gd name="connsiteY9" fmla="*/ 50528 h 1177086"/>
                <a:gd name="connsiteX10" fmla="*/ 497503 w 816447"/>
                <a:gd name="connsiteY10" fmla="*/ 161272 h 1177086"/>
                <a:gd name="connsiteX11" fmla="*/ 608755 w 816447"/>
                <a:gd name="connsiteY11" fmla="*/ 25129 h 1177086"/>
                <a:gd name="connsiteX12" fmla="*/ 604945 w 816447"/>
                <a:gd name="connsiteY12" fmla="*/ 14969 h 1177086"/>
                <a:gd name="connsiteX13" fmla="*/ 533825 w 816447"/>
                <a:gd name="connsiteY13" fmla="*/ 185149 h 1177086"/>
                <a:gd name="connsiteX14" fmla="*/ 615105 w 816447"/>
                <a:gd name="connsiteY14" fmla="*/ 298179 h 1177086"/>
                <a:gd name="connsiteX15" fmla="*/ 688257 w 816447"/>
                <a:gd name="connsiteY15" fmla="*/ 407144 h 1177086"/>
                <a:gd name="connsiteX16" fmla="*/ 749217 w 816447"/>
                <a:gd name="connsiteY16" fmla="*/ 644888 h 1177086"/>
                <a:gd name="connsiteX17" fmla="*/ 816273 w 816447"/>
                <a:gd name="connsiteY17" fmla="*/ 791192 h 1177086"/>
                <a:gd name="connsiteX18" fmla="*/ 767505 w 816447"/>
                <a:gd name="connsiteY18" fmla="*/ 839960 h 1177086"/>
                <a:gd name="connsiteX19" fmla="*/ 730929 w 816447"/>
                <a:gd name="connsiteY19" fmla="*/ 657080 h 1177086"/>
                <a:gd name="connsiteX20" fmla="*/ 615105 w 816447"/>
                <a:gd name="connsiteY20" fmla="*/ 401048 h 1177086"/>
                <a:gd name="connsiteX21" fmla="*/ 529761 w 816447"/>
                <a:gd name="connsiteY21" fmla="*/ 236456 h 1177086"/>
                <a:gd name="connsiteX22" fmla="*/ 359073 w 816447"/>
                <a:gd name="connsiteY22" fmla="*/ 327896 h 1177086"/>
                <a:gd name="connsiteX23" fmla="*/ 432225 w 816447"/>
                <a:gd name="connsiteY23" fmla="*/ 711944 h 1177086"/>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15105 w 816447"/>
                <a:gd name="connsiteY14" fmla="*/ 299881 h 1178788"/>
                <a:gd name="connsiteX15" fmla="*/ 688257 w 816447"/>
                <a:gd name="connsiteY15" fmla="*/ 40884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15105 w 816447"/>
                <a:gd name="connsiteY14" fmla="*/ 299881 h 1178788"/>
                <a:gd name="connsiteX15" fmla="*/ 662857 w 816447"/>
                <a:gd name="connsiteY15" fmla="*/ 43932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816447"/>
                <a:gd name="connsiteY0" fmla="*/ 713646 h 1178788"/>
                <a:gd name="connsiteX1" fmla="*/ 426129 w 816447"/>
                <a:gd name="connsiteY1" fmla="*/ 1036734 h 1178788"/>
                <a:gd name="connsiteX2" fmla="*/ 249345 w 816447"/>
                <a:gd name="connsiteY2" fmla="*/ 1176942 h 1178788"/>
                <a:gd name="connsiteX3" fmla="*/ 23793 w 816447"/>
                <a:gd name="connsiteY3" fmla="*/ 1097694 h 1178788"/>
                <a:gd name="connsiteX4" fmla="*/ 17697 w 816447"/>
                <a:gd name="connsiteY4" fmla="*/ 835566 h 1178788"/>
                <a:gd name="connsiteX5" fmla="*/ 121329 w 816447"/>
                <a:gd name="connsiteY5" fmla="*/ 585630 h 1178788"/>
                <a:gd name="connsiteX6" fmla="*/ 279825 w 816447"/>
                <a:gd name="connsiteY6" fmla="*/ 353982 h 1178788"/>
                <a:gd name="connsiteX7" fmla="*/ 462705 w 816447"/>
                <a:gd name="connsiteY7" fmla="*/ 183294 h 1178788"/>
                <a:gd name="connsiteX8" fmla="*/ 409365 w 816447"/>
                <a:gd name="connsiteY8" fmla="*/ 48420 h 1178788"/>
                <a:gd name="connsiteX9" fmla="*/ 386505 w 816447"/>
                <a:gd name="connsiteY9" fmla="*/ 52230 h 1178788"/>
                <a:gd name="connsiteX10" fmla="*/ 497503 w 816447"/>
                <a:gd name="connsiteY10" fmla="*/ 162974 h 1178788"/>
                <a:gd name="connsiteX11" fmla="*/ 608755 w 816447"/>
                <a:gd name="connsiteY11" fmla="*/ 26831 h 1178788"/>
                <a:gd name="connsiteX12" fmla="*/ 622725 w 816447"/>
                <a:gd name="connsiteY12" fmla="*/ 14131 h 1178788"/>
                <a:gd name="connsiteX13" fmla="*/ 533825 w 816447"/>
                <a:gd name="connsiteY13" fmla="*/ 186851 h 1178788"/>
                <a:gd name="connsiteX14" fmla="*/ 607485 w 816447"/>
                <a:gd name="connsiteY14" fmla="*/ 299881 h 1178788"/>
                <a:gd name="connsiteX15" fmla="*/ 662857 w 816447"/>
                <a:gd name="connsiteY15" fmla="*/ 439326 h 1178788"/>
                <a:gd name="connsiteX16" fmla="*/ 749217 w 816447"/>
                <a:gd name="connsiteY16" fmla="*/ 646590 h 1178788"/>
                <a:gd name="connsiteX17" fmla="*/ 816273 w 816447"/>
                <a:gd name="connsiteY17" fmla="*/ 792894 h 1178788"/>
                <a:gd name="connsiteX18" fmla="*/ 767505 w 816447"/>
                <a:gd name="connsiteY18" fmla="*/ 841662 h 1178788"/>
                <a:gd name="connsiteX19" fmla="*/ 730929 w 816447"/>
                <a:gd name="connsiteY19" fmla="*/ 658782 h 1178788"/>
                <a:gd name="connsiteX20" fmla="*/ 615105 w 816447"/>
                <a:gd name="connsiteY20" fmla="*/ 402750 h 1178788"/>
                <a:gd name="connsiteX21" fmla="*/ 529761 w 816447"/>
                <a:gd name="connsiteY21" fmla="*/ 238158 h 1178788"/>
                <a:gd name="connsiteX22" fmla="*/ 359073 w 816447"/>
                <a:gd name="connsiteY22" fmla="*/ 329598 h 1178788"/>
                <a:gd name="connsiteX23" fmla="*/ 432225 w 816447"/>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529761 w 791244"/>
                <a:gd name="connsiteY21" fmla="*/ 23815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7485 w 791244"/>
                <a:gd name="connsiteY14" fmla="*/ 29988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 name="connsiteX0" fmla="*/ 432225 w 791244"/>
                <a:gd name="connsiteY0" fmla="*/ 713646 h 1178788"/>
                <a:gd name="connsiteX1" fmla="*/ 426129 w 791244"/>
                <a:gd name="connsiteY1" fmla="*/ 1036734 h 1178788"/>
                <a:gd name="connsiteX2" fmla="*/ 249345 w 791244"/>
                <a:gd name="connsiteY2" fmla="*/ 1176942 h 1178788"/>
                <a:gd name="connsiteX3" fmla="*/ 23793 w 791244"/>
                <a:gd name="connsiteY3" fmla="*/ 1097694 h 1178788"/>
                <a:gd name="connsiteX4" fmla="*/ 17697 w 791244"/>
                <a:gd name="connsiteY4" fmla="*/ 835566 h 1178788"/>
                <a:gd name="connsiteX5" fmla="*/ 121329 w 791244"/>
                <a:gd name="connsiteY5" fmla="*/ 585630 h 1178788"/>
                <a:gd name="connsiteX6" fmla="*/ 279825 w 791244"/>
                <a:gd name="connsiteY6" fmla="*/ 353982 h 1178788"/>
                <a:gd name="connsiteX7" fmla="*/ 462705 w 791244"/>
                <a:gd name="connsiteY7" fmla="*/ 183294 h 1178788"/>
                <a:gd name="connsiteX8" fmla="*/ 409365 w 791244"/>
                <a:gd name="connsiteY8" fmla="*/ 48420 h 1178788"/>
                <a:gd name="connsiteX9" fmla="*/ 386505 w 791244"/>
                <a:gd name="connsiteY9" fmla="*/ 52230 h 1178788"/>
                <a:gd name="connsiteX10" fmla="*/ 497503 w 791244"/>
                <a:gd name="connsiteY10" fmla="*/ 162974 h 1178788"/>
                <a:gd name="connsiteX11" fmla="*/ 608755 w 791244"/>
                <a:gd name="connsiteY11" fmla="*/ 26831 h 1178788"/>
                <a:gd name="connsiteX12" fmla="*/ 622725 w 791244"/>
                <a:gd name="connsiteY12" fmla="*/ 14131 h 1178788"/>
                <a:gd name="connsiteX13" fmla="*/ 533825 w 791244"/>
                <a:gd name="connsiteY13" fmla="*/ 186851 h 1178788"/>
                <a:gd name="connsiteX14" fmla="*/ 602405 w 791244"/>
                <a:gd name="connsiteY14" fmla="*/ 304961 h 1178788"/>
                <a:gd name="connsiteX15" fmla="*/ 662857 w 791244"/>
                <a:gd name="connsiteY15" fmla="*/ 439326 h 1178788"/>
                <a:gd name="connsiteX16" fmla="*/ 749217 w 791244"/>
                <a:gd name="connsiteY16" fmla="*/ 646590 h 1178788"/>
                <a:gd name="connsiteX17" fmla="*/ 790873 w 791244"/>
                <a:gd name="connsiteY17" fmla="*/ 808134 h 1178788"/>
                <a:gd name="connsiteX18" fmla="*/ 767505 w 791244"/>
                <a:gd name="connsiteY18" fmla="*/ 841662 h 1178788"/>
                <a:gd name="connsiteX19" fmla="*/ 730929 w 791244"/>
                <a:gd name="connsiteY19" fmla="*/ 658782 h 1178788"/>
                <a:gd name="connsiteX20" fmla="*/ 615105 w 791244"/>
                <a:gd name="connsiteY20" fmla="*/ 402750 h 1178788"/>
                <a:gd name="connsiteX21" fmla="*/ 496741 w 791244"/>
                <a:gd name="connsiteY21" fmla="*/ 215298 h 1178788"/>
                <a:gd name="connsiteX22" fmla="*/ 359073 w 791244"/>
                <a:gd name="connsiteY22" fmla="*/ 329598 h 1178788"/>
                <a:gd name="connsiteX23" fmla="*/ 432225 w 791244"/>
                <a:gd name="connsiteY23" fmla="*/ 713646 h 1178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91244" h="1178788">
                  <a:moveTo>
                    <a:pt x="432225" y="713646"/>
                  </a:moveTo>
                  <a:cubicBezTo>
                    <a:pt x="443401" y="831502"/>
                    <a:pt x="456609" y="959518"/>
                    <a:pt x="426129" y="1036734"/>
                  </a:cubicBezTo>
                  <a:cubicBezTo>
                    <a:pt x="395649" y="1113950"/>
                    <a:pt x="316401" y="1166782"/>
                    <a:pt x="249345" y="1176942"/>
                  </a:cubicBezTo>
                  <a:cubicBezTo>
                    <a:pt x="182289" y="1187102"/>
                    <a:pt x="62401" y="1154590"/>
                    <a:pt x="23793" y="1097694"/>
                  </a:cubicBezTo>
                  <a:cubicBezTo>
                    <a:pt x="-14815" y="1040798"/>
                    <a:pt x="1441" y="920910"/>
                    <a:pt x="17697" y="835566"/>
                  </a:cubicBezTo>
                  <a:cubicBezTo>
                    <a:pt x="33953" y="750222"/>
                    <a:pt x="77641" y="665894"/>
                    <a:pt x="121329" y="585630"/>
                  </a:cubicBezTo>
                  <a:cubicBezTo>
                    <a:pt x="165017" y="505366"/>
                    <a:pt x="222929" y="421038"/>
                    <a:pt x="279825" y="353982"/>
                  </a:cubicBezTo>
                  <a:cubicBezTo>
                    <a:pt x="336721" y="286926"/>
                    <a:pt x="441115" y="234221"/>
                    <a:pt x="462705" y="183294"/>
                  </a:cubicBezTo>
                  <a:cubicBezTo>
                    <a:pt x="484295" y="132367"/>
                    <a:pt x="418255" y="71534"/>
                    <a:pt x="409365" y="48420"/>
                  </a:cubicBezTo>
                  <a:cubicBezTo>
                    <a:pt x="400475" y="25306"/>
                    <a:pt x="359327" y="19591"/>
                    <a:pt x="386505" y="52230"/>
                  </a:cubicBezTo>
                  <a:cubicBezTo>
                    <a:pt x="413683" y="84869"/>
                    <a:pt x="460461" y="167207"/>
                    <a:pt x="497503" y="162974"/>
                  </a:cubicBezTo>
                  <a:cubicBezTo>
                    <a:pt x="534545" y="158741"/>
                    <a:pt x="590848" y="51215"/>
                    <a:pt x="608755" y="26831"/>
                  </a:cubicBezTo>
                  <a:cubicBezTo>
                    <a:pt x="626662" y="2447"/>
                    <a:pt x="635213" y="-12539"/>
                    <a:pt x="622725" y="14131"/>
                  </a:cubicBezTo>
                  <a:cubicBezTo>
                    <a:pt x="610237" y="40801"/>
                    <a:pt x="532132" y="139649"/>
                    <a:pt x="533825" y="186851"/>
                  </a:cubicBezTo>
                  <a:cubicBezTo>
                    <a:pt x="535518" y="234053"/>
                    <a:pt x="561850" y="253569"/>
                    <a:pt x="602405" y="304961"/>
                  </a:cubicBezTo>
                  <a:cubicBezTo>
                    <a:pt x="625180" y="356354"/>
                    <a:pt x="638388" y="382388"/>
                    <a:pt x="662857" y="439326"/>
                  </a:cubicBezTo>
                  <a:cubicBezTo>
                    <a:pt x="687326" y="496264"/>
                    <a:pt x="727881" y="585122"/>
                    <a:pt x="749217" y="646590"/>
                  </a:cubicBezTo>
                  <a:cubicBezTo>
                    <a:pt x="770553" y="708058"/>
                    <a:pt x="787825" y="775622"/>
                    <a:pt x="790873" y="808134"/>
                  </a:cubicBezTo>
                  <a:cubicBezTo>
                    <a:pt x="793921" y="840646"/>
                    <a:pt x="777496" y="866554"/>
                    <a:pt x="767505" y="841662"/>
                  </a:cubicBezTo>
                  <a:cubicBezTo>
                    <a:pt x="757514" y="816770"/>
                    <a:pt x="756329" y="731934"/>
                    <a:pt x="730929" y="658782"/>
                  </a:cubicBezTo>
                  <a:cubicBezTo>
                    <a:pt x="705529" y="585630"/>
                    <a:pt x="654136" y="476664"/>
                    <a:pt x="615105" y="402750"/>
                  </a:cubicBezTo>
                  <a:cubicBezTo>
                    <a:pt x="576074" y="328836"/>
                    <a:pt x="524173" y="245270"/>
                    <a:pt x="496741" y="215298"/>
                  </a:cubicBezTo>
                  <a:cubicBezTo>
                    <a:pt x="466769" y="241206"/>
                    <a:pt x="369826" y="246540"/>
                    <a:pt x="359073" y="329598"/>
                  </a:cubicBezTo>
                  <a:cubicBezTo>
                    <a:pt x="348320" y="412656"/>
                    <a:pt x="421049" y="595790"/>
                    <a:pt x="432225" y="713646"/>
                  </a:cubicBezTo>
                  <a:close/>
                </a:path>
              </a:pathLst>
            </a:cu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5" name="Freeform: Shape 84">
              <a:extLst>
                <a:ext uri="{FF2B5EF4-FFF2-40B4-BE49-F238E27FC236}">
                  <a16:creationId xmlns:a16="http://schemas.microsoft.com/office/drawing/2014/main" id="{7131CA19-5FC3-4ECD-B4D0-42BD562DC2CA}"/>
                </a:ext>
              </a:extLst>
            </p:cNvPr>
            <p:cNvSpPr/>
            <p:nvPr/>
          </p:nvSpPr>
          <p:spPr>
            <a:xfrm>
              <a:off x="3237676" y="1864295"/>
              <a:ext cx="3663731" cy="2755700"/>
            </a:xfrm>
            <a:custGeom>
              <a:avLst/>
              <a:gdLst>
                <a:gd name="connsiteX0" fmla="*/ 26635 w 3447210"/>
                <a:gd name="connsiteY0" fmla="*/ 1934828 h 2410364"/>
                <a:gd name="connsiteX1" fmla="*/ 49213 w 3447210"/>
                <a:gd name="connsiteY1" fmla="*/ 659183 h 2410364"/>
                <a:gd name="connsiteX2" fmla="*/ 534635 w 3447210"/>
                <a:gd name="connsiteY2" fmla="*/ 94739 h 2410364"/>
                <a:gd name="connsiteX3" fmla="*/ 1708680 w 3447210"/>
                <a:gd name="connsiteY3" fmla="*/ 4428 h 2410364"/>
                <a:gd name="connsiteX4" fmla="*/ 2995613 w 3447210"/>
                <a:gd name="connsiteY4" fmla="*/ 27005 h 2410364"/>
                <a:gd name="connsiteX5" fmla="*/ 3447169 w 3447210"/>
                <a:gd name="connsiteY5" fmla="*/ 139894 h 2410364"/>
                <a:gd name="connsiteX6" fmla="*/ 3018191 w 3447210"/>
                <a:gd name="connsiteY6" fmla="*/ 455983 h 2410364"/>
                <a:gd name="connsiteX7" fmla="*/ 2386013 w 3447210"/>
                <a:gd name="connsiteY7" fmla="*/ 1223628 h 2410364"/>
                <a:gd name="connsiteX8" fmla="*/ 1652235 w 3447210"/>
                <a:gd name="connsiteY8" fmla="*/ 1844516 h 2410364"/>
                <a:gd name="connsiteX9" fmla="*/ 726546 w 3447210"/>
                <a:gd name="connsiteY9" fmla="*/ 2081583 h 2410364"/>
                <a:gd name="connsiteX10" fmla="*/ 139524 w 3447210"/>
                <a:gd name="connsiteY10" fmla="*/ 2408961 h 2410364"/>
                <a:gd name="connsiteX11" fmla="*/ 26635 w 3447210"/>
                <a:gd name="connsiteY11" fmla="*/ 1934828 h 241036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52235 w 3447210"/>
                <a:gd name="connsiteY8" fmla="*/ 1844516 h 2410384"/>
                <a:gd name="connsiteX9" fmla="*/ 1640946 w 3447210"/>
                <a:gd name="connsiteY9" fmla="*/ 1821939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52235 w 3447210"/>
                <a:gd name="connsiteY8" fmla="*/ 1844516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08679 w 3447210"/>
                <a:gd name="connsiteY8" fmla="*/ 1663893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595790 w 3447210"/>
                <a:gd name="connsiteY9" fmla="*/ 1867095 h 2410384"/>
                <a:gd name="connsiteX10" fmla="*/ 726546 w 3447210"/>
                <a:gd name="connsiteY10" fmla="*/ 2081583 h 2410384"/>
                <a:gd name="connsiteX11" fmla="*/ 139524 w 3447210"/>
                <a:gd name="connsiteY11" fmla="*/ 2408961 h 2410384"/>
                <a:gd name="connsiteX12" fmla="*/ 26635 w 3447210"/>
                <a:gd name="connsiteY12"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700326 w 3447210"/>
                <a:gd name="connsiteY9" fmla="*/ 1599096 h 2410384"/>
                <a:gd name="connsiteX10" fmla="*/ 1595790 w 3447210"/>
                <a:gd name="connsiteY10" fmla="*/ 1867095 h 2410384"/>
                <a:gd name="connsiteX11" fmla="*/ 726546 w 3447210"/>
                <a:gd name="connsiteY11" fmla="*/ 2081583 h 2410384"/>
                <a:gd name="connsiteX12" fmla="*/ 139524 w 3447210"/>
                <a:gd name="connsiteY12" fmla="*/ 2408961 h 2410384"/>
                <a:gd name="connsiteX13" fmla="*/ 26635 w 3447210"/>
                <a:gd name="connsiteY13"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696487 w 3447210"/>
                <a:gd name="connsiteY8" fmla="*/ 1627317 h 2410384"/>
                <a:gd name="connsiteX9" fmla="*/ 1694230 w 3447210"/>
                <a:gd name="connsiteY9" fmla="*/ 1507656 h 2410384"/>
                <a:gd name="connsiteX10" fmla="*/ 1595790 w 3447210"/>
                <a:gd name="connsiteY10" fmla="*/ 1867095 h 2410384"/>
                <a:gd name="connsiteX11" fmla="*/ 726546 w 3447210"/>
                <a:gd name="connsiteY11" fmla="*/ 2081583 h 2410384"/>
                <a:gd name="connsiteX12" fmla="*/ 139524 w 3447210"/>
                <a:gd name="connsiteY12" fmla="*/ 2408961 h 2410384"/>
                <a:gd name="connsiteX13" fmla="*/ 26635 w 3447210"/>
                <a:gd name="connsiteY13"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2383078 w 3447210"/>
                <a:gd name="connsiteY8" fmla="*/ 1215048 h 2410384"/>
                <a:gd name="connsiteX9" fmla="*/ 1696487 w 3447210"/>
                <a:gd name="connsiteY9" fmla="*/ 1627317 h 2410384"/>
                <a:gd name="connsiteX10" fmla="*/ 1694230 w 3447210"/>
                <a:gd name="connsiteY10" fmla="*/ 1507656 h 2410384"/>
                <a:gd name="connsiteX11" fmla="*/ 1595790 w 3447210"/>
                <a:gd name="connsiteY11" fmla="*/ 1867095 h 2410384"/>
                <a:gd name="connsiteX12" fmla="*/ 726546 w 3447210"/>
                <a:gd name="connsiteY12" fmla="*/ 2081583 h 2410384"/>
                <a:gd name="connsiteX13" fmla="*/ 139524 w 3447210"/>
                <a:gd name="connsiteY13" fmla="*/ 2408961 h 2410384"/>
                <a:gd name="connsiteX14" fmla="*/ 26635 w 3447210"/>
                <a:gd name="connsiteY14" fmla="*/ 1934828 h 2410384"/>
                <a:gd name="connsiteX0" fmla="*/ 26635 w 3447210"/>
                <a:gd name="connsiteY0" fmla="*/ 1934828 h 2410384"/>
                <a:gd name="connsiteX1" fmla="*/ 49213 w 3447210"/>
                <a:gd name="connsiteY1" fmla="*/ 659183 h 2410384"/>
                <a:gd name="connsiteX2" fmla="*/ 534635 w 3447210"/>
                <a:gd name="connsiteY2" fmla="*/ 94739 h 2410384"/>
                <a:gd name="connsiteX3" fmla="*/ 1708680 w 3447210"/>
                <a:gd name="connsiteY3" fmla="*/ 4428 h 2410384"/>
                <a:gd name="connsiteX4" fmla="*/ 2995613 w 3447210"/>
                <a:gd name="connsiteY4" fmla="*/ 27005 h 2410384"/>
                <a:gd name="connsiteX5" fmla="*/ 3447169 w 3447210"/>
                <a:gd name="connsiteY5" fmla="*/ 139894 h 2410384"/>
                <a:gd name="connsiteX6" fmla="*/ 3018191 w 3447210"/>
                <a:gd name="connsiteY6" fmla="*/ 455983 h 2410384"/>
                <a:gd name="connsiteX7" fmla="*/ 2386013 w 3447210"/>
                <a:gd name="connsiteY7" fmla="*/ 1223628 h 2410384"/>
                <a:gd name="connsiteX8" fmla="*/ 1761286 w 3447210"/>
                <a:gd name="connsiteY8" fmla="*/ 1611288 h 2410384"/>
                <a:gd name="connsiteX9" fmla="*/ 1696487 w 3447210"/>
                <a:gd name="connsiteY9" fmla="*/ 1627317 h 2410384"/>
                <a:gd name="connsiteX10" fmla="*/ 1694230 w 3447210"/>
                <a:gd name="connsiteY10" fmla="*/ 1507656 h 2410384"/>
                <a:gd name="connsiteX11" fmla="*/ 1595790 w 3447210"/>
                <a:gd name="connsiteY11" fmla="*/ 1867095 h 2410384"/>
                <a:gd name="connsiteX12" fmla="*/ 726546 w 3447210"/>
                <a:gd name="connsiteY12" fmla="*/ 2081583 h 2410384"/>
                <a:gd name="connsiteX13" fmla="*/ 139524 w 3447210"/>
                <a:gd name="connsiteY13" fmla="*/ 2408961 h 2410384"/>
                <a:gd name="connsiteX14" fmla="*/ 26635 w 3447210"/>
                <a:gd name="connsiteY14" fmla="*/ 1934828 h 241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447210" h="2410384">
                  <a:moveTo>
                    <a:pt x="26635" y="1934828"/>
                  </a:moveTo>
                  <a:cubicBezTo>
                    <a:pt x="11583" y="1643198"/>
                    <a:pt x="-35454" y="965864"/>
                    <a:pt x="49213" y="659183"/>
                  </a:cubicBezTo>
                  <a:cubicBezTo>
                    <a:pt x="133880" y="352501"/>
                    <a:pt x="258057" y="203865"/>
                    <a:pt x="534635" y="94739"/>
                  </a:cubicBezTo>
                  <a:cubicBezTo>
                    <a:pt x="811213" y="-14387"/>
                    <a:pt x="1298517" y="15717"/>
                    <a:pt x="1708680" y="4428"/>
                  </a:cubicBezTo>
                  <a:cubicBezTo>
                    <a:pt x="2118843" y="-6861"/>
                    <a:pt x="2705865" y="4427"/>
                    <a:pt x="2995613" y="27005"/>
                  </a:cubicBezTo>
                  <a:cubicBezTo>
                    <a:pt x="3285361" y="49583"/>
                    <a:pt x="3443406" y="68398"/>
                    <a:pt x="3447169" y="139894"/>
                  </a:cubicBezTo>
                  <a:cubicBezTo>
                    <a:pt x="3450932" y="211390"/>
                    <a:pt x="3195050" y="275361"/>
                    <a:pt x="3018191" y="455983"/>
                  </a:cubicBezTo>
                  <a:cubicBezTo>
                    <a:pt x="2841332" y="636605"/>
                    <a:pt x="2595497" y="1031077"/>
                    <a:pt x="2386013" y="1223628"/>
                  </a:cubicBezTo>
                  <a:cubicBezTo>
                    <a:pt x="2176529" y="1416179"/>
                    <a:pt x="1876207" y="1544007"/>
                    <a:pt x="1761286" y="1611288"/>
                  </a:cubicBezTo>
                  <a:cubicBezTo>
                    <a:pt x="1646365" y="1678569"/>
                    <a:pt x="1707663" y="1644589"/>
                    <a:pt x="1696487" y="1627317"/>
                  </a:cubicBezTo>
                  <a:cubicBezTo>
                    <a:pt x="1685311" y="1610045"/>
                    <a:pt x="1711013" y="1467693"/>
                    <a:pt x="1694230" y="1507656"/>
                  </a:cubicBezTo>
                  <a:cubicBezTo>
                    <a:pt x="1677447" y="1547619"/>
                    <a:pt x="1758086" y="1786681"/>
                    <a:pt x="1595790" y="1867095"/>
                  </a:cubicBezTo>
                  <a:cubicBezTo>
                    <a:pt x="1539045" y="1900510"/>
                    <a:pt x="976783" y="1983746"/>
                    <a:pt x="726546" y="2081583"/>
                  </a:cubicBezTo>
                  <a:cubicBezTo>
                    <a:pt x="476309" y="2179420"/>
                    <a:pt x="250531" y="2431539"/>
                    <a:pt x="139524" y="2408961"/>
                  </a:cubicBezTo>
                  <a:cubicBezTo>
                    <a:pt x="28517" y="2386383"/>
                    <a:pt x="41687" y="2226458"/>
                    <a:pt x="26635" y="1934828"/>
                  </a:cubicBezTo>
                  <a:close/>
                </a:path>
              </a:pathLst>
            </a:custGeom>
            <a:solidFill>
              <a:srgbClr val="7030A0">
                <a:alpha val="42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6" name="Group 85">
            <a:extLst>
              <a:ext uri="{FF2B5EF4-FFF2-40B4-BE49-F238E27FC236}">
                <a16:creationId xmlns:a16="http://schemas.microsoft.com/office/drawing/2014/main" id="{7B5AD2EE-DBB1-4A6F-9376-E941C1BD9572}"/>
              </a:ext>
            </a:extLst>
          </p:cNvPr>
          <p:cNvGrpSpPr/>
          <p:nvPr/>
        </p:nvGrpSpPr>
        <p:grpSpPr>
          <a:xfrm>
            <a:off x="10450205" y="579294"/>
            <a:ext cx="862316" cy="502933"/>
            <a:chOff x="9293409" y="5111041"/>
            <a:chExt cx="1262334" cy="736237"/>
          </a:xfrm>
        </p:grpSpPr>
        <p:grpSp>
          <p:nvGrpSpPr>
            <p:cNvPr id="87" name="Group 86">
              <a:extLst>
                <a:ext uri="{FF2B5EF4-FFF2-40B4-BE49-F238E27FC236}">
                  <a16:creationId xmlns:a16="http://schemas.microsoft.com/office/drawing/2014/main" id="{0B21BEA9-B537-4B01-828D-F482495A0C24}"/>
                </a:ext>
              </a:extLst>
            </p:cNvPr>
            <p:cNvGrpSpPr/>
            <p:nvPr/>
          </p:nvGrpSpPr>
          <p:grpSpPr>
            <a:xfrm rot="4266704" flipH="1">
              <a:off x="9763517" y="5134608"/>
              <a:ext cx="736237" cy="689103"/>
              <a:chOff x="5147773" y="3051367"/>
              <a:chExt cx="164470" cy="190420"/>
            </a:xfrm>
            <a:solidFill>
              <a:srgbClr val="C00000"/>
            </a:solidFill>
          </p:grpSpPr>
          <p:sp>
            <p:nvSpPr>
              <p:cNvPr id="90" name="Rectangle: Rounded Corners 89">
                <a:extLst>
                  <a:ext uri="{FF2B5EF4-FFF2-40B4-BE49-F238E27FC236}">
                    <a16:creationId xmlns:a16="http://schemas.microsoft.com/office/drawing/2014/main" id="{42FAEEF3-6FB2-4C70-B18D-F3DCDED7FE04}"/>
                  </a:ext>
                </a:extLst>
              </p:cNvPr>
              <p:cNvSpPr/>
              <p:nvPr/>
            </p:nvSpPr>
            <p:spPr>
              <a:xfrm rot="7567698">
                <a:off x="5093510" y="3105630"/>
                <a:ext cx="137066" cy="28539"/>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1" name="Rectangle: Rounded Corners 90">
                <a:extLst>
                  <a:ext uri="{FF2B5EF4-FFF2-40B4-BE49-F238E27FC236}">
                    <a16:creationId xmlns:a16="http://schemas.microsoft.com/office/drawing/2014/main" id="{844B61E6-AE26-40A1-BA80-A25390897EF7}"/>
                  </a:ext>
                </a:extLst>
              </p:cNvPr>
              <p:cNvSpPr/>
              <p:nvPr/>
            </p:nvSpPr>
            <p:spPr>
              <a:xfrm rot="18416252">
                <a:off x="5180283" y="3109827"/>
                <a:ext cx="111570" cy="15235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8" name="Freeform: Shape 87">
              <a:extLst>
                <a:ext uri="{FF2B5EF4-FFF2-40B4-BE49-F238E27FC236}">
                  <a16:creationId xmlns:a16="http://schemas.microsoft.com/office/drawing/2014/main" id="{5E4AA7C1-81EE-4D7B-B7FE-D6C1969AC536}"/>
                </a:ext>
              </a:extLst>
            </p:cNvPr>
            <p:cNvSpPr/>
            <p:nvPr/>
          </p:nvSpPr>
          <p:spPr>
            <a:xfrm rot="4108356" flipH="1">
              <a:off x="9420731" y="5146430"/>
              <a:ext cx="155693" cy="410338"/>
            </a:xfrm>
            <a:custGeom>
              <a:avLst/>
              <a:gdLst>
                <a:gd name="connsiteX0" fmla="*/ 63500 w 282466"/>
                <a:gd name="connsiteY0" fmla="*/ 0 h 1231900"/>
                <a:gd name="connsiteX1" fmla="*/ 279400 w 282466"/>
                <a:gd name="connsiteY1" fmla="*/ 203200 h 1231900"/>
                <a:gd name="connsiteX2" fmla="*/ 177800 w 282466"/>
                <a:gd name="connsiteY2" fmla="*/ 749300 h 1231900"/>
                <a:gd name="connsiteX3" fmla="*/ 0 w 282466"/>
                <a:gd name="connsiteY3" fmla="*/ 1231900 h 1231900"/>
              </a:gdLst>
              <a:ahLst/>
              <a:cxnLst>
                <a:cxn ang="0">
                  <a:pos x="connsiteX0" y="connsiteY0"/>
                </a:cxn>
                <a:cxn ang="0">
                  <a:pos x="connsiteX1" y="connsiteY1"/>
                </a:cxn>
                <a:cxn ang="0">
                  <a:pos x="connsiteX2" y="connsiteY2"/>
                </a:cxn>
                <a:cxn ang="0">
                  <a:pos x="connsiteX3" y="connsiteY3"/>
                </a:cxn>
              </a:cxnLst>
              <a:rect l="l" t="t" r="r" b="b"/>
              <a:pathLst>
                <a:path w="282466" h="1231900">
                  <a:moveTo>
                    <a:pt x="63500" y="0"/>
                  </a:moveTo>
                  <a:cubicBezTo>
                    <a:pt x="161925" y="39158"/>
                    <a:pt x="260350" y="78317"/>
                    <a:pt x="279400" y="203200"/>
                  </a:cubicBezTo>
                  <a:cubicBezTo>
                    <a:pt x="298450" y="328083"/>
                    <a:pt x="224367" y="577850"/>
                    <a:pt x="177800" y="749300"/>
                  </a:cubicBezTo>
                  <a:cubicBezTo>
                    <a:pt x="131233" y="920750"/>
                    <a:pt x="65616" y="1076325"/>
                    <a:pt x="0" y="123190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9" name="Straight Connector 88">
              <a:extLst>
                <a:ext uri="{FF2B5EF4-FFF2-40B4-BE49-F238E27FC236}">
                  <a16:creationId xmlns:a16="http://schemas.microsoft.com/office/drawing/2014/main" id="{5AF3F609-0718-4D4F-9D98-C20D5CDC15DC}"/>
                </a:ext>
              </a:extLst>
            </p:cNvPr>
            <p:cNvCxnSpPr>
              <a:cxnSpLocks/>
            </p:cNvCxnSpPr>
            <p:nvPr/>
          </p:nvCxnSpPr>
          <p:spPr>
            <a:xfrm rot="2073613">
              <a:off x="10417910" y="5494306"/>
              <a:ext cx="1378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84995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169"/>
                  </p:tgtEl>
                </p:cond>
              </p:nextCondLst>
            </p:seq>
            <p:seq concurrent="1" nextAc="seek">
              <p:cTn id="9" restart="whenNotActive" fill="hold" evtFilter="cancelBubble" nodeType="interactiveSeq">
                <p:stCondLst>
                  <p:cond evt="onClick" delay="0">
                    <p:tgtEl>
                      <p:spTgt spid="112"/>
                    </p:tgtEl>
                  </p:cond>
                </p:stCondLst>
                <p:endSync evt="end" delay="0">
                  <p:rtn val="all"/>
                </p:endSync>
                <p:childTnLst>
                  <p:par>
                    <p:cTn id="10" fill="hold">
                      <p:stCondLst>
                        <p:cond delay="0"/>
                      </p:stCondLst>
                      <p:childTnLst>
                        <p:par>
                          <p:cTn id="11" fill="hold">
                            <p:stCondLst>
                              <p:cond delay="0"/>
                            </p:stCondLst>
                            <p:childTnLst>
                              <p:par>
                                <p:cTn id="12" presetID="1" presetClass="exit" presetSubtype="0" fill="hold" grpId="1" nodeType="withEffect">
                                  <p:stCondLst>
                                    <p:cond delay="0"/>
                                  </p:stCondLst>
                                  <p:childTnLst>
                                    <p:set>
                                      <p:cBhvr>
                                        <p:cTn id="13" dur="1" fill="hold">
                                          <p:stCondLst>
                                            <p:cond delay="0"/>
                                          </p:stCondLst>
                                        </p:cTn>
                                        <p:tgtEl>
                                          <p:spTgt spid="112"/>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12"/>
                  </p:tgtEl>
                </p:cond>
              </p:nextCondLst>
            </p:seq>
            <p:seq concurrent="1" nextAc="seek">
              <p:cTn id="16" restart="whenNotActive" fill="hold" evtFilter="cancelBubble" nodeType="interactiveSeq">
                <p:stCondLst>
                  <p:cond evt="onClick" delay="0">
                    <p:tgtEl>
                      <p:spTgt spid="79"/>
                    </p:tgtEl>
                  </p:cond>
                </p:stCondLst>
                <p:endSync evt="end" delay="0">
                  <p:rtn val="all"/>
                </p:endSync>
                <p:childTnLst>
                  <p:par>
                    <p:cTn id="17" fill="hold">
                      <p:stCondLst>
                        <p:cond delay="0"/>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79"/>
                  </p:tgtEl>
                </p:cond>
              </p:nextCondLst>
            </p:seq>
            <p:seq concurrent="1" nextAc="seek">
              <p:cTn id="23" restart="whenNotActive" fill="hold" evtFilter="cancelBubble" nodeType="interactiveSeq">
                <p:stCondLst>
                  <p:cond evt="onClick" delay="0">
                    <p:tgtEl>
                      <p:spTgt spid="57"/>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57"/>
                                        </p:tgtEl>
                                        <p:attrNameLst>
                                          <p:attrName>style.visibility</p:attrName>
                                        </p:attrNameLst>
                                      </p:cBhvr>
                                      <p:to>
                                        <p:strVal val="hidden"/>
                                      </p:to>
                                    </p:set>
                                  </p:childTnLst>
                                </p:cTn>
                              </p:par>
                            </p:childTnLst>
                          </p:cTn>
                        </p:par>
                      </p:childTnLst>
                    </p:cTn>
                  </p:par>
                </p:childTnLst>
              </p:cTn>
              <p:nextCondLst>
                <p:cond evt="onClick" delay="0">
                  <p:tgtEl>
                    <p:spTgt spid="57"/>
                  </p:tgtEl>
                </p:cond>
              </p:nextCondLst>
            </p:seq>
          </p:childTnLst>
        </p:cTn>
      </p:par>
    </p:tnLst>
    <p:bldLst>
      <p:bldP spid="112" grpId="0" animBg="1"/>
      <p:bldP spid="112" grpId="1" animBg="1"/>
      <p:bldP spid="57" grpId="0" animBg="1"/>
      <p:bldP spid="5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holelithiais" descr="A picture containing text&#10;&#10;Description automatically generated">
            <a:extLst>
              <a:ext uri="{FF2B5EF4-FFF2-40B4-BE49-F238E27FC236}">
                <a16:creationId xmlns:a16="http://schemas.microsoft.com/office/drawing/2014/main" id="{0F15B4F9-DF8A-4C41-B01A-FA2C4F94C0FF}"/>
              </a:ext>
            </a:extLst>
          </p:cNvPr>
          <p:cNvPicPr>
            <a:picLocks noChangeAspect="1"/>
          </p:cNvPicPr>
          <p:nvPr/>
        </p:nvPicPr>
        <p:blipFill rotWithShape="1">
          <a:blip r:embed="rId3">
            <a:extLst>
              <a:ext uri="{28A0092B-C50C-407E-A947-70E740481C1C}">
                <a14:useLocalDpi xmlns:a14="http://schemas.microsoft.com/office/drawing/2010/main" val="0"/>
              </a:ext>
            </a:extLst>
          </a:blip>
          <a:srcRect t="5635" b="9498"/>
          <a:stretch/>
        </p:blipFill>
        <p:spPr>
          <a:xfrm>
            <a:off x="7338662" y="477617"/>
            <a:ext cx="4641850" cy="5820144"/>
          </a:xfrm>
          <a:prstGeom prst="rect">
            <a:avLst/>
          </a:prstGeom>
        </p:spPr>
      </p:pic>
      <p:sp>
        <p:nvSpPr>
          <p:cNvPr id="31" name="Case 1 - dx button">
            <a:extLst>
              <a:ext uri="{FF2B5EF4-FFF2-40B4-BE49-F238E27FC236}">
                <a16:creationId xmlns:a16="http://schemas.microsoft.com/office/drawing/2014/main" id="{FC95995F-E4E4-4637-AB4F-6B3EE9F47547}"/>
              </a:ext>
            </a:extLst>
          </p:cNvPr>
          <p:cNvSpPr/>
          <p:nvPr/>
        </p:nvSpPr>
        <p:spPr>
          <a:xfrm>
            <a:off x="3258303" y="3709031"/>
            <a:ext cx="3555290" cy="365522"/>
          </a:xfrm>
          <a:prstGeom prst="roundRect">
            <a:avLst>
              <a:gd name="adj" fmla="val 10321"/>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is the diagnosis?</a:t>
            </a:r>
          </a:p>
        </p:txBody>
      </p:sp>
      <p:sp>
        <p:nvSpPr>
          <p:cNvPr id="29" name="Case 1 - management question">
            <a:extLst>
              <a:ext uri="{FF2B5EF4-FFF2-40B4-BE49-F238E27FC236}">
                <a16:creationId xmlns:a16="http://schemas.microsoft.com/office/drawing/2014/main" id="{A878A616-CFBF-4671-8D20-04B6C3DBC423}"/>
              </a:ext>
            </a:extLst>
          </p:cNvPr>
          <p:cNvSpPr/>
          <p:nvPr/>
        </p:nvSpPr>
        <p:spPr>
          <a:xfrm>
            <a:off x="3237281" y="4786941"/>
            <a:ext cx="3576312" cy="638843"/>
          </a:xfrm>
          <a:prstGeom prst="roundRect">
            <a:avLst>
              <a:gd name="adj" fmla="val 13824"/>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is your next step in management?</a:t>
            </a:r>
          </a:p>
        </p:txBody>
      </p:sp>
      <p:sp>
        <p:nvSpPr>
          <p:cNvPr id="33" name="Case 1 - Ultrasound button">
            <a:extLst>
              <a:ext uri="{FF2B5EF4-FFF2-40B4-BE49-F238E27FC236}">
                <a16:creationId xmlns:a16="http://schemas.microsoft.com/office/drawing/2014/main" id="{8E93BC3D-9A48-4519-87F0-DC82D5777AEB}"/>
              </a:ext>
            </a:extLst>
          </p:cNvPr>
          <p:cNvSpPr/>
          <p:nvPr/>
        </p:nvSpPr>
        <p:spPr>
          <a:xfrm>
            <a:off x="3275449" y="3133252"/>
            <a:ext cx="3555325" cy="393178"/>
          </a:xfrm>
          <a:prstGeom prst="roundRect">
            <a:avLst/>
          </a:prstGeom>
          <a:solidFill>
            <a:srgbClr val="5B9BD5"/>
          </a:solidFill>
          <a:ln w="12700">
            <a:solidFill>
              <a:srgbClr val="5B9BD5"/>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bg1"/>
                </a:solidFill>
              </a:rPr>
              <a:t>US Image</a:t>
            </a:r>
          </a:p>
        </p:txBody>
      </p:sp>
      <p:sp>
        <p:nvSpPr>
          <p:cNvPr id="35" name="Case 1 - management answer">
            <a:extLst>
              <a:ext uri="{FF2B5EF4-FFF2-40B4-BE49-F238E27FC236}">
                <a16:creationId xmlns:a16="http://schemas.microsoft.com/office/drawing/2014/main" id="{DB2F2D18-103A-4622-B071-CE4836C07EAE}"/>
              </a:ext>
            </a:extLst>
          </p:cNvPr>
          <p:cNvSpPr/>
          <p:nvPr/>
        </p:nvSpPr>
        <p:spPr>
          <a:xfrm>
            <a:off x="3237282" y="5541673"/>
            <a:ext cx="3625142" cy="1080085"/>
          </a:xfrm>
          <a:prstGeom prst="roundRect">
            <a:avLst>
              <a:gd name="adj" fmla="val 12177"/>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a:t>Work up: </a:t>
            </a:r>
            <a:r>
              <a:rPr lang="en-US" sz="1600" dirty="0"/>
              <a:t>Formal abdominal US</a:t>
            </a:r>
          </a:p>
          <a:p>
            <a:endParaRPr lang="en-US" sz="1600" dirty="0"/>
          </a:p>
          <a:p>
            <a:r>
              <a:rPr lang="en-US" sz="1600" b="1" dirty="0"/>
              <a:t>Treatment: </a:t>
            </a:r>
            <a:r>
              <a:rPr lang="en-US" sz="1600" dirty="0"/>
              <a:t>Dietary restrictions.  Consider general surgery consult</a:t>
            </a:r>
          </a:p>
        </p:txBody>
      </p:sp>
      <p:sp>
        <p:nvSpPr>
          <p:cNvPr id="55" name="Case 1 text">
            <a:extLst>
              <a:ext uri="{FF2B5EF4-FFF2-40B4-BE49-F238E27FC236}">
                <a16:creationId xmlns:a16="http://schemas.microsoft.com/office/drawing/2014/main" id="{145F974C-E80C-47D9-BB43-0FAAE9F4FD9D}"/>
              </a:ext>
            </a:extLst>
          </p:cNvPr>
          <p:cNvSpPr txBox="1"/>
          <p:nvPr/>
        </p:nvSpPr>
        <p:spPr>
          <a:xfrm>
            <a:off x="3237281" y="275939"/>
            <a:ext cx="3824106" cy="2554545"/>
          </a:xfrm>
          <a:prstGeom prst="rect">
            <a:avLst/>
          </a:prstGeom>
          <a:noFill/>
        </p:spPr>
        <p:txBody>
          <a:bodyPr wrap="square">
            <a:spAutoFit/>
          </a:bodyPr>
          <a:lstStyle/>
          <a:p>
            <a:pPr marL="0" indent="0">
              <a:buNone/>
            </a:pPr>
            <a:r>
              <a:rPr lang="en-US" sz="2000" dirty="0"/>
              <a:t>40-year-old man presents to clinic with two weeks of new intermittent right-sided epigastric pain following meals.  He has had ‘heart burn’ before, but not experiencing it during this time.  His sister and mother both had their gallbladders removed.    </a:t>
            </a:r>
          </a:p>
        </p:txBody>
      </p:sp>
      <p:sp>
        <p:nvSpPr>
          <p:cNvPr id="11" name="Case 1 button">
            <a:extLst>
              <a:ext uri="{FF2B5EF4-FFF2-40B4-BE49-F238E27FC236}">
                <a16:creationId xmlns:a16="http://schemas.microsoft.com/office/drawing/2014/main" id="{D2B7E91F-D4C0-4BE2-8AA9-79828559D719}"/>
              </a:ext>
            </a:extLst>
          </p:cNvPr>
          <p:cNvSpPr/>
          <p:nvPr/>
        </p:nvSpPr>
        <p:spPr>
          <a:xfrm>
            <a:off x="1230488" y="5616445"/>
            <a:ext cx="1275143" cy="412786"/>
          </a:xfrm>
          <a:prstGeom prst="roundRect">
            <a:avLst/>
          </a:prstGeom>
          <a:solidFill>
            <a:schemeClr val="tx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Case 1</a:t>
            </a:r>
          </a:p>
        </p:txBody>
      </p:sp>
      <p:pic>
        <p:nvPicPr>
          <p:cNvPr id="77" name="Graphic 76" descr="Cursor with solid fill">
            <a:extLst>
              <a:ext uri="{FF2B5EF4-FFF2-40B4-BE49-F238E27FC236}">
                <a16:creationId xmlns:a16="http://schemas.microsoft.com/office/drawing/2014/main" id="{72ABBB4F-9917-44F6-B5CC-D20ABA3086AE}"/>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722833" y="3401835"/>
            <a:ext cx="338554" cy="338554"/>
          </a:xfrm>
          <a:prstGeom prst="rect">
            <a:avLst/>
          </a:prstGeom>
        </p:spPr>
      </p:pic>
      <p:sp>
        <p:nvSpPr>
          <p:cNvPr id="10" name="attribution">
            <a:extLst>
              <a:ext uri="{FF2B5EF4-FFF2-40B4-BE49-F238E27FC236}">
                <a16:creationId xmlns:a16="http://schemas.microsoft.com/office/drawing/2014/main" id="{31F4E819-DFEB-44C5-BC20-D4779A6E410B}"/>
              </a:ext>
            </a:extLst>
          </p:cNvPr>
          <p:cNvSpPr txBox="1"/>
          <p:nvPr/>
        </p:nvSpPr>
        <p:spPr>
          <a:xfrm>
            <a:off x="7259690" y="6357177"/>
            <a:ext cx="2162211" cy="230832"/>
          </a:xfrm>
          <a:prstGeom prst="rect">
            <a:avLst/>
          </a:prstGeom>
          <a:noFill/>
        </p:spPr>
        <p:txBody>
          <a:bodyPr wrap="square" rtlCol="0">
            <a:spAutoFit/>
          </a:bodyPr>
          <a:lstStyle/>
          <a:p>
            <a:r>
              <a:rPr lang="en-US" sz="900" dirty="0"/>
              <a:t>Image courtesy of Brandon Fainstad, MD</a:t>
            </a:r>
          </a:p>
        </p:txBody>
      </p:sp>
      <p:sp>
        <p:nvSpPr>
          <p:cNvPr id="34" name="Case 1 - dx answer">
            <a:extLst>
              <a:ext uri="{FF2B5EF4-FFF2-40B4-BE49-F238E27FC236}">
                <a16:creationId xmlns:a16="http://schemas.microsoft.com/office/drawing/2014/main" id="{78D59F4F-3EF0-4B50-B0DE-BD1DB0BEC628}"/>
              </a:ext>
            </a:extLst>
          </p:cNvPr>
          <p:cNvSpPr/>
          <p:nvPr/>
        </p:nvSpPr>
        <p:spPr>
          <a:xfrm>
            <a:off x="3260969" y="4258738"/>
            <a:ext cx="3576312" cy="412314"/>
          </a:xfrm>
          <a:prstGeom prst="roundRect">
            <a:avLst>
              <a:gd name="adj" fmla="val 11507"/>
            </a:avLst>
          </a:prstGeom>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Cholelithiasis with likely biliary colic</a:t>
            </a:r>
          </a:p>
        </p:txBody>
      </p:sp>
      <p:cxnSp>
        <p:nvCxnSpPr>
          <p:cNvPr id="71" name="Straight Connector 70">
            <a:extLst>
              <a:ext uri="{FF2B5EF4-FFF2-40B4-BE49-F238E27FC236}">
                <a16:creationId xmlns:a16="http://schemas.microsoft.com/office/drawing/2014/main" id="{5BDFAA10-94D8-4E74-9C8F-1DE47B1EEC8F}"/>
              </a:ext>
            </a:extLst>
          </p:cNvPr>
          <p:cNvCxnSpPr>
            <a:cxnSpLocks/>
          </p:cNvCxnSpPr>
          <p:nvPr/>
        </p:nvCxnSpPr>
        <p:spPr>
          <a:xfrm flipV="1">
            <a:off x="10977164" y="3684529"/>
            <a:ext cx="495104" cy="301596"/>
          </a:xfrm>
          <a:prstGeom prst="line">
            <a:avLst/>
          </a:prstGeom>
          <a:ln w="19050">
            <a:solidFill>
              <a:schemeClr val="bg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7" name="US graphics">
            <a:extLst>
              <a:ext uri="{FF2B5EF4-FFF2-40B4-BE49-F238E27FC236}">
                <a16:creationId xmlns:a16="http://schemas.microsoft.com/office/drawing/2014/main" id="{4B05AF69-3648-41CF-A0A8-ADE21A2559AC}"/>
              </a:ext>
            </a:extLst>
          </p:cNvPr>
          <p:cNvGrpSpPr/>
          <p:nvPr/>
        </p:nvGrpSpPr>
        <p:grpSpPr>
          <a:xfrm>
            <a:off x="7834955" y="2808815"/>
            <a:ext cx="3440178" cy="3495014"/>
            <a:chOff x="6278932" y="3195346"/>
            <a:chExt cx="3440178" cy="3495014"/>
          </a:xfrm>
        </p:grpSpPr>
        <p:cxnSp>
          <p:nvCxnSpPr>
            <p:cNvPr id="53" name="Straight Arrow Connector 52">
              <a:extLst>
                <a:ext uri="{FF2B5EF4-FFF2-40B4-BE49-F238E27FC236}">
                  <a16:creationId xmlns:a16="http://schemas.microsoft.com/office/drawing/2014/main" id="{5205C401-E938-4624-B685-A52F845CFF8F}"/>
                </a:ext>
              </a:extLst>
            </p:cNvPr>
            <p:cNvCxnSpPr>
              <a:cxnSpLocks/>
              <a:stCxn id="54" idx="2"/>
            </p:cNvCxnSpPr>
            <p:nvPr/>
          </p:nvCxnSpPr>
          <p:spPr>
            <a:xfrm>
              <a:off x="7583013" y="3841677"/>
              <a:ext cx="282866" cy="517986"/>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94912BE0-81C6-4CE8-9A0D-1595FE3FCBA8}"/>
                </a:ext>
              </a:extLst>
            </p:cNvPr>
            <p:cNvSpPr txBox="1"/>
            <p:nvPr/>
          </p:nvSpPr>
          <p:spPr>
            <a:xfrm>
              <a:off x="6278932" y="3195346"/>
              <a:ext cx="2608161" cy="646331"/>
            </a:xfrm>
            <a:prstGeom prst="rect">
              <a:avLst/>
            </a:prstGeom>
            <a:noFill/>
            <a:ln>
              <a:solidFill>
                <a:schemeClr val="bg1"/>
              </a:solidFill>
            </a:ln>
          </p:spPr>
          <p:txBody>
            <a:bodyPr wrap="square" rtlCol="0">
              <a:spAutoFit/>
            </a:bodyPr>
            <a:lstStyle/>
            <a:p>
              <a:pPr algn="ctr"/>
              <a:r>
                <a:rPr lang="en-US" dirty="0">
                  <a:solidFill>
                    <a:schemeClr val="bg1"/>
                  </a:solidFill>
                </a:rPr>
                <a:t>Multiple small gallstones in body of gallbladder</a:t>
              </a:r>
            </a:p>
          </p:txBody>
        </p:sp>
        <p:sp>
          <p:nvSpPr>
            <p:cNvPr id="25" name="Shaddow">
              <a:extLst>
                <a:ext uri="{FF2B5EF4-FFF2-40B4-BE49-F238E27FC236}">
                  <a16:creationId xmlns:a16="http://schemas.microsoft.com/office/drawing/2014/main" id="{E09006DD-888C-4A64-9EF2-D886F6F9E4AA}"/>
                </a:ext>
              </a:extLst>
            </p:cNvPr>
            <p:cNvSpPr/>
            <p:nvPr/>
          </p:nvSpPr>
          <p:spPr>
            <a:xfrm>
              <a:off x="7520940" y="4411980"/>
              <a:ext cx="2198170" cy="2278380"/>
            </a:xfrm>
            <a:custGeom>
              <a:avLst/>
              <a:gdLst>
                <a:gd name="connsiteX0" fmla="*/ 0 w 2011680"/>
                <a:gd name="connsiteY0" fmla="*/ 320040 h 2278380"/>
                <a:gd name="connsiteX1" fmla="*/ 76200 w 2011680"/>
                <a:gd name="connsiteY1" fmla="*/ 2278380 h 2278380"/>
                <a:gd name="connsiteX2" fmla="*/ 2011680 w 2011680"/>
                <a:gd name="connsiteY2" fmla="*/ 2278380 h 2278380"/>
                <a:gd name="connsiteX3" fmla="*/ 1577340 w 2011680"/>
                <a:gd name="connsiteY3" fmla="*/ 0 h 2278380"/>
                <a:gd name="connsiteX4" fmla="*/ 975360 w 2011680"/>
                <a:gd name="connsiteY4" fmla="*/ 281940 h 2278380"/>
                <a:gd name="connsiteX5" fmla="*/ 0 w 2011680"/>
                <a:gd name="connsiteY5" fmla="*/ 320040 h 2278380"/>
                <a:gd name="connsiteX0" fmla="*/ 0 w 2011680"/>
                <a:gd name="connsiteY0" fmla="*/ 320040 h 2278380"/>
                <a:gd name="connsiteX1" fmla="*/ 76200 w 2011680"/>
                <a:gd name="connsiteY1" fmla="*/ 2278380 h 2278380"/>
                <a:gd name="connsiteX2" fmla="*/ 2011680 w 2011680"/>
                <a:gd name="connsiteY2" fmla="*/ 2278380 h 2278380"/>
                <a:gd name="connsiteX3" fmla="*/ 1577340 w 2011680"/>
                <a:gd name="connsiteY3" fmla="*/ 0 h 2278380"/>
                <a:gd name="connsiteX4" fmla="*/ 0 w 2011680"/>
                <a:gd name="connsiteY4" fmla="*/ 320040 h 2278380"/>
                <a:gd name="connsiteX0" fmla="*/ 0 w 2137654"/>
                <a:gd name="connsiteY0" fmla="*/ 320040 h 2278380"/>
                <a:gd name="connsiteX1" fmla="*/ 76200 w 2137654"/>
                <a:gd name="connsiteY1" fmla="*/ 2278380 h 2278380"/>
                <a:gd name="connsiteX2" fmla="*/ 2137654 w 2137654"/>
                <a:gd name="connsiteY2" fmla="*/ 2255520 h 2278380"/>
                <a:gd name="connsiteX3" fmla="*/ 1577340 w 2137654"/>
                <a:gd name="connsiteY3" fmla="*/ 0 h 2278380"/>
                <a:gd name="connsiteX4" fmla="*/ 0 w 2137654"/>
                <a:gd name="connsiteY4" fmla="*/ 320040 h 2278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7654" h="2278380">
                  <a:moveTo>
                    <a:pt x="0" y="320040"/>
                  </a:moveTo>
                  <a:lnTo>
                    <a:pt x="76200" y="2278380"/>
                  </a:lnTo>
                  <a:lnTo>
                    <a:pt x="2137654" y="2255520"/>
                  </a:lnTo>
                  <a:lnTo>
                    <a:pt x="1577340" y="0"/>
                  </a:lnTo>
                  <a:lnTo>
                    <a:pt x="0" y="320040"/>
                  </a:lnTo>
                  <a:close/>
                </a:path>
              </a:pathLst>
            </a:custGeom>
            <a:solidFill>
              <a:schemeClr val="accent3">
                <a:lumMod val="40000"/>
                <a:lumOff val="60000"/>
                <a:alpha val="59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haddow text">
              <a:extLst>
                <a:ext uri="{FF2B5EF4-FFF2-40B4-BE49-F238E27FC236}">
                  <a16:creationId xmlns:a16="http://schemas.microsoft.com/office/drawing/2014/main" id="{50D181C2-150C-4E18-8FE4-03A05A2CA56D}"/>
                </a:ext>
              </a:extLst>
            </p:cNvPr>
            <p:cNvSpPr txBox="1"/>
            <p:nvPr/>
          </p:nvSpPr>
          <p:spPr>
            <a:xfrm>
              <a:off x="7583013" y="5965296"/>
              <a:ext cx="1926747" cy="369332"/>
            </a:xfrm>
            <a:prstGeom prst="rect">
              <a:avLst/>
            </a:prstGeom>
            <a:noFill/>
            <a:ln>
              <a:noFill/>
            </a:ln>
          </p:spPr>
          <p:txBody>
            <a:bodyPr wrap="square" rtlCol="0">
              <a:spAutoFit/>
            </a:bodyPr>
            <a:lstStyle/>
            <a:p>
              <a:r>
                <a:rPr lang="en-US" dirty="0"/>
                <a:t>Echogenic Shadow</a:t>
              </a:r>
            </a:p>
          </p:txBody>
        </p:sp>
      </p:grpSp>
      <p:pic>
        <p:nvPicPr>
          <p:cNvPr id="57" name="Graphic 56" descr="Cursor with solid fill">
            <a:extLst>
              <a:ext uri="{FF2B5EF4-FFF2-40B4-BE49-F238E27FC236}">
                <a16:creationId xmlns:a16="http://schemas.microsoft.com/office/drawing/2014/main" id="{972804CC-B072-4AC6-9C61-203FDF0DE396}"/>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705652" y="3924574"/>
            <a:ext cx="338554" cy="338554"/>
          </a:xfrm>
          <a:prstGeom prst="rect">
            <a:avLst/>
          </a:prstGeom>
        </p:spPr>
      </p:pic>
      <p:pic>
        <p:nvPicPr>
          <p:cNvPr id="59" name="Graphic 58" descr="Cursor with solid fill">
            <a:extLst>
              <a:ext uri="{FF2B5EF4-FFF2-40B4-BE49-F238E27FC236}">
                <a16:creationId xmlns:a16="http://schemas.microsoft.com/office/drawing/2014/main" id="{2CAD9025-6274-445D-B3A8-A9E4C8A896DB}"/>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696119" y="5303302"/>
            <a:ext cx="338554" cy="338554"/>
          </a:xfrm>
          <a:prstGeom prst="rect">
            <a:avLst/>
          </a:prstGeom>
        </p:spPr>
      </p:pic>
      <p:sp>
        <p:nvSpPr>
          <p:cNvPr id="32" name="question 1">
            <a:hlinkClick r:id="rId6" action="ppaction://hlinksldjump"/>
            <a:extLst>
              <a:ext uri="{FF2B5EF4-FFF2-40B4-BE49-F238E27FC236}">
                <a16:creationId xmlns:a16="http://schemas.microsoft.com/office/drawing/2014/main" id="{53655796-E905-489F-B684-84B967CF1E11}"/>
              </a:ext>
            </a:extLst>
          </p:cNvPr>
          <p:cNvSpPr txBox="1"/>
          <p:nvPr/>
        </p:nvSpPr>
        <p:spPr>
          <a:xfrm>
            <a:off x="205189" y="382012"/>
            <a:ext cx="2395838" cy="1021556"/>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Which transducer is best for viewing the gallbladder?</a:t>
            </a:r>
          </a:p>
        </p:txBody>
      </p:sp>
      <p:sp>
        <p:nvSpPr>
          <p:cNvPr id="36" name="Question 2">
            <a:hlinkClick r:id="rId7" action="ppaction://hlinksldjump"/>
            <a:extLst>
              <a:ext uri="{FF2B5EF4-FFF2-40B4-BE49-F238E27FC236}">
                <a16:creationId xmlns:a16="http://schemas.microsoft.com/office/drawing/2014/main" id="{FEE7495D-0EAB-4771-872A-3FAB6E39AA07}"/>
              </a:ext>
            </a:extLst>
          </p:cNvPr>
          <p:cNvSpPr txBox="1"/>
          <p:nvPr/>
        </p:nvSpPr>
        <p:spPr>
          <a:xfrm>
            <a:off x="205189" y="1668089"/>
            <a:ext cx="2404590"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Proper positioning?</a:t>
            </a:r>
          </a:p>
        </p:txBody>
      </p:sp>
      <p:sp>
        <p:nvSpPr>
          <p:cNvPr id="38" name="question 3">
            <a:hlinkClick r:id="rId8" action="ppaction://hlinksldjump"/>
            <a:extLst>
              <a:ext uri="{FF2B5EF4-FFF2-40B4-BE49-F238E27FC236}">
                <a16:creationId xmlns:a16="http://schemas.microsoft.com/office/drawing/2014/main" id="{ABB018DB-7559-4090-B51E-3877BD7694B6}"/>
              </a:ext>
            </a:extLst>
          </p:cNvPr>
          <p:cNvSpPr txBox="1"/>
          <p:nvPr/>
        </p:nvSpPr>
        <p:spPr>
          <a:xfrm>
            <a:off x="205189" y="2527137"/>
            <a:ext cx="239583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Biliary Anatomy Review</a:t>
            </a:r>
          </a:p>
        </p:txBody>
      </p:sp>
      <p:sp>
        <p:nvSpPr>
          <p:cNvPr id="39" name="Cases">
            <a:hlinkClick r:id="rId9" action="ppaction://hlinksldjump"/>
            <a:extLst>
              <a:ext uri="{FF2B5EF4-FFF2-40B4-BE49-F238E27FC236}">
                <a16:creationId xmlns:a16="http://schemas.microsoft.com/office/drawing/2014/main" id="{018A9546-7644-41F6-BCD7-1BFF0353A0DF}"/>
              </a:ext>
            </a:extLst>
          </p:cNvPr>
          <p:cNvSpPr txBox="1"/>
          <p:nvPr/>
        </p:nvSpPr>
        <p:spPr>
          <a:xfrm>
            <a:off x="205189" y="4985599"/>
            <a:ext cx="2358736"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CASES</a:t>
            </a:r>
          </a:p>
        </p:txBody>
      </p:sp>
      <p:pic>
        <p:nvPicPr>
          <p:cNvPr id="40" name="Graphic 39" descr="Cursor with solid fill">
            <a:extLst>
              <a:ext uri="{FF2B5EF4-FFF2-40B4-BE49-F238E27FC236}">
                <a16:creationId xmlns:a16="http://schemas.microsoft.com/office/drawing/2014/main" id="{11205F7F-1F84-45D5-A6CE-F5214932F12C}"/>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33251" y="1201687"/>
            <a:ext cx="395274" cy="395274"/>
          </a:xfrm>
          <a:prstGeom prst="rect">
            <a:avLst/>
          </a:prstGeom>
        </p:spPr>
      </p:pic>
      <p:pic>
        <p:nvPicPr>
          <p:cNvPr id="42" name="Graphic 41" descr="Cursor with solid fill">
            <a:extLst>
              <a:ext uri="{FF2B5EF4-FFF2-40B4-BE49-F238E27FC236}">
                <a16:creationId xmlns:a16="http://schemas.microsoft.com/office/drawing/2014/main" id="{C6871E8D-A892-4588-A381-A1857DC3F801}"/>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46154" y="1899371"/>
            <a:ext cx="395274" cy="395274"/>
          </a:xfrm>
          <a:prstGeom prst="rect">
            <a:avLst/>
          </a:prstGeom>
        </p:spPr>
      </p:pic>
      <p:pic>
        <p:nvPicPr>
          <p:cNvPr id="43" name="Graphic 42" descr="Cursor with solid fill">
            <a:extLst>
              <a:ext uri="{FF2B5EF4-FFF2-40B4-BE49-F238E27FC236}">
                <a16:creationId xmlns:a16="http://schemas.microsoft.com/office/drawing/2014/main" id="{B89BE940-5108-4874-856B-C5E40EA1BC12}"/>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29884" y="3076807"/>
            <a:ext cx="395274" cy="395274"/>
          </a:xfrm>
          <a:prstGeom prst="rect">
            <a:avLst/>
          </a:prstGeom>
        </p:spPr>
      </p:pic>
      <p:sp>
        <p:nvSpPr>
          <p:cNvPr id="45" name="Case 1 button">
            <a:hlinkClick r:id="rId10" action="ppaction://hlinksldjump"/>
            <a:extLst>
              <a:ext uri="{FF2B5EF4-FFF2-40B4-BE49-F238E27FC236}">
                <a16:creationId xmlns:a16="http://schemas.microsoft.com/office/drawing/2014/main" id="{7B259928-12BC-44E6-BC0E-5F1DAFF67704}"/>
              </a:ext>
            </a:extLst>
          </p:cNvPr>
          <p:cNvSpPr/>
          <p:nvPr/>
        </p:nvSpPr>
        <p:spPr>
          <a:xfrm>
            <a:off x="1230487" y="6156649"/>
            <a:ext cx="1275143" cy="412786"/>
          </a:xfrm>
          <a:prstGeom prst="round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Case 2</a:t>
            </a:r>
          </a:p>
        </p:txBody>
      </p:sp>
      <p:pic>
        <p:nvPicPr>
          <p:cNvPr id="46" name="Graphic 45" descr="Cursor with solid fill">
            <a:extLst>
              <a:ext uri="{FF2B5EF4-FFF2-40B4-BE49-F238E27FC236}">
                <a16:creationId xmlns:a16="http://schemas.microsoft.com/office/drawing/2014/main" id="{1E08B95A-347D-4F99-997D-4F083E9E9EB6}"/>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379321" y="6386444"/>
            <a:ext cx="344421" cy="344421"/>
          </a:xfrm>
          <a:prstGeom prst="rect">
            <a:avLst/>
          </a:prstGeom>
        </p:spPr>
      </p:pic>
    </p:spTree>
    <p:extLst>
      <p:ext uri="{BB962C8B-B14F-4D97-AF65-F5344CB8AC3E}">
        <p14:creationId xmlns:p14="http://schemas.microsoft.com/office/powerpoint/2010/main" val="33522042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9" restart="whenNotActive" fill="hold" evtFilter="cancelBubble" nodeType="interactiveSeq">
                <p:stCondLst>
                  <p:cond evt="onClick" delay="0">
                    <p:tgtEl>
                      <p:spTgt spid="29"/>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5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28" restart="whenNotActive" fill="hold" evtFilter="cancelBubble" nodeType="interactiveSeq">
                <p:stCondLst>
                  <p:cond evt="onClick" delay="0">
                    <p:tgtEl>
                      <p:spTgt spid="33"/>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7"/>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77"/>
                                        </p:tgtEl>
                                        <p:attrNameLst>
                                          <p:attrName>style.visibility</p:attrName>
                                        </p:attrNameLst>
                                      </p:cBhvr>
                                      <p:to>
                                        <p:strVal val="hidden"/>
                                      </p:to>
                                    </p:set>
                                  </p:childTnLst>
                                </p:cTn>
                              </p:par>
                            </p:childTnLst>
                          </p:cTn>
                        </p:par>
                      </p:childTnLst>
                    </p:cTn>
                  </p:par>
                </p:childTnLst>
              </p:cTn>
              <p:nextCondLst>
                <p:cond evt="onClick" delay="0">
                  <p:tgtEl>
                    <p:spTgt spid="33"/>
                  </p:tgtEl>
                </p:cond>
              </p:nextCondLst>
            </p:seq>
          </p:childTnLst>
        </p:cTn>
      </p:par>
    </p:tnLst>
    <p:bldLst>
      <p:bldP spid="31" grpId="0" animBg="1"/>
      <p:bldP spid="29" grpId="0" animBg="1"/>
      <p:bldP spid="35" grpId="0" animBg="1"/>
      <p:bldP spid="10" grpId="0"/>
      <p:bldP spid="3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1F4E819-DFEB-44C5-BC20-D4779A6E410B}"/>
              </a:ext>
            </a:extLst>
          </p:cNvPr>
          <p:cNvSpPr txBox="1"/>
          <p:nvPr/>
        </p:nvSpPr>
        <p:spPr>
          <a:xfrm>
            <a:off x="5937766" y="6340696"/>
            <a:ext cx="1817272" cy="230832"/>
          </a:xfrm>
          <a:prstGeom prst="rect">
            <a:avLst/>
          </a:prstGeom>
          <a:noFill/>
        </p:spPr>
        <p:txBody>
          <a:bodyPr wrap="square" rtlCol="0">
            <a:spAutoFit/>
          </a:bodyPr>
          <a:lstStyle/>
          <a:p>
            <a:r>
              <a:rPr lang="en-US" sz="900" dirty="0">
                <a:solidFill>
                  <a:schemeClr val="bg1"/>
                </a:solidFill>
              </a:rPr>
              <a:t>Courtesy of Brandon Fainstad, MD</a:t>
            </a:r>
          </a:p>
        </p:txBody>
      </p:sp>
      <p:grpSp>
        <p:nvGrpSpPr>
          <p:cNvPr id="5" name="Group 4">
            <a:extLst>
              <a:ext uri="{FF2B5EF4-FFF2-40B4-BE49-F238E27FC236}">
                <a16:creationId xmlns:a16="http://schemas.microsoft.com/office/drawing/2014/main" id="{1063F9D9-9D38-4C09-A251-30270E9812B6}"/>
              </a:ext>
            </a:extLst>
          </p:cNvPr>
          <p:cNvGrpSpPr/>
          <p:nvPr/>
        </p:nvGrpSpPr>
        <p:grpSpPr>
          <a:xfrm>
            <a:off x="7924407" y="809779"/>
            <a:ext cx="4058714" cy="5363876"/>
            <a:chOff x="6517625" y="1101760"/>
            <a:chExt cx="4032524" cy="4906283"/>
          </a:xfrm>
        </p:grpSpPr>
        <p:pic>
          <p:nvPicPr>
            <p:cNvPr id="3" name="Picture 2">
              <a:extLst>
                <a:ext uri="{FF2B5EF4-FFF2-40B4-BE49-F238E27FC236}">
                  <a16:creationId xmlns:a16="http://schemas.microsoft.com/office/drawing/2014/main" id="{89B7CB58-DFAB-4A82-A7B5-71B2814964C1}"/>
                </a:ext>
              </a:extLst>
            </p:cNvPr>
            <p:cNvPicPr>
              <a:picLocks noChangeAspect="1"/>
            </p:cNvPicPr>
            <p:nvPr/>
          </p:nvPicPr>
          <p:blipFill rotWithShape="1">
            <a:blip r:embed="rId3">
              <a:extLst>
                <a:ext uri="{28A0092B-C50C-407E-A947-70E740481C1C}">
                  <a14:useLocalDpi xmlns:a14="http://schemas.microsoft.com/office/drawing/2010/main" val="0"/>
                </a:ext>
              </a:extLst>
            </a:blip>
            <a:srcRect l="5193" r="29105"/>
            <a:stretch/>
          </p:blipFill>
          <p:spPr>
            <a:xfrm>
              <a:off x="6517625" y="1101760"/>
              <a:ext cx="4032524" cy="4906283"/>
            </a:xfrm>
            <a:prstGeom prst="rect">
              <a:avLst/>
            </a:prstGeom>
          </p:spPr>
        </p:pic>
        <p:sp>
          <p:nvSpPr>
            <p:cNvPr id="4" name="Rectangle 3">
              <a:extLst>
                <a:ext uri="{FF2B5EF4-FFF2-40B4-BE49-F238E27FC236}">
                  <a16:creationId xmlns:a16="http://schemas.microsoft.com/office/drawing/2014/main" id="{F56BFB73-A5B5-4525-8A97-FB0C65B96FB4}"/>
                </a:ext>
              </a:extLst>
            </p:cNvPr>
            <p:cNvSpPr/>
            <p:nvPr/>
          </p:nvSpPr>
          <p:spPr>
            <a:xfrm>
              <a:off x="6519333" y="1101760"/>
              <a:ext cx="673947" cy="41954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7" name="Straight Arrow Connector 6">
            <a:extLst>
              <a:ext uri="{FF2B5EF4-FFF2-40B4-BE49-F238E27FC236}">
                <a16:creationId xmlns:a16="http://schemas.microsoft.com/office/drawing/2014/main" id="{008E4F45-C065-4503-805C-AA2CB4FCC220}"/>
              </a:ext>
            </a:extLst>
          </p:cNvPr>
          <p:cNvCxnSpPr>
            <a:cxnSpLocks/>
          </p:cNvCxnSpPr>
          <p:nvPr/>
        </p:nvCxnSpPr>
        <p:spPr>
          <a:xfrm>
            <a:off x="9397597" y="2891655"/>
            <a:ext cx="223837" cy="6235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Case 1 text">
            <a:extLst>
              <a:ext uri="{FF2B5EF4-FFF2-40B4-BE49-F238E27FC236}">
                <a16:creationId xmlns:a16="http://schemas.microsoft.com/office/drawing/2014/main" id="{9E5F4D3F-0F33-45C5-B4B6-DED56C732231}"/>
              </a:ext>
            </a:extLst>
          </p:cNvPr>
          <p:cNvSpPr txBox="1"/>
          <p:nvPr/>
        </p:nvSpPr>
        <p:spPr>
          <a:xfrm>
            <a:off x="3110944" y="133889"/>
            <a:ext cx="4800560" cy="1938992"/>
          </a:xfrm>
          <a:prstGeom prst="rect">
            <a:avLst/>
          </a:prstGeom>
          <a:noFill/>
        </p:spPr>
        <p:txBody>
          <a:bodyPr wrap="square">
            <a:spAutoFit/>
          </a:bodyPr>
          <a:lstStyle/>
          <a:p>
            <a:pPr marL="0" indent="0">
              <a:buNone/>
            </a:pPr>
            <a:r>
              <a:rPr lang="en-US" sz="2000" dirty="0"/>
              <a:t>40-year-old man presents to the ED with two weeks of new abdominal pain that is now acutely worse with nausea and vomiting over the past two hours. </a:t>
            </a:r>
          </a:p>
          <a:p>
            <a:pPr marL="0" indent="0">
              <a:buNone/>
            </a:pPr>
            <a:r>
              <a:rPr lang="en-US" sz="2000" dirty="0"/>
              <a:t>T 38.5, HR 110, BP 110/75, RR 22.  WBC 13, LFTs normal, Cr 1.3 (baseline 0.9), UA </a:t>
            </a:r>
            <a:r>
              <a:rPr lang="en-US" sz="2000" dirty="0" err="1"/>
              <a:t>nml</a:t>
            </a:r>
            <a:endParaRPr lang="en-US" sz="2000" dirty="0"/>
          </a:p>
        </p:txBody>
      </p:sp>
      <p:sp>
        <p:nvSpPr>
          <p:cNvPr id="15" name="TextBox 14">
            <a:extLst>
              <a:ext uri="{FF2B5EF4-FFF2-40B4-BE49-F238E27FC236}">
                <a16:creationId xmlns:a16="http://schemas.microsoft.com/office/drawing/2014/main" id="{475B085B-AE8D-4CE1-8CF2-58913363AF90}"/>
              </a:ext>
            </a:extLst>
          </p:cNvPr>
          <p:cNvSpPr txBox="1"/>
          <p:nvPr/>
        </p:nvSpPr>
        <p:spPr>
          <a:xfrm>
            <a:off x="8727221" y="2469003"/>
            <a:ext cx="670376" cy="369332"/>
          </a:xfrm>
          <a:prstGeom prst="rect">
            <a:avLst/>
          </a:prstGeom>
          <a:noFill/>
        </p:spPr>
        <p:txBody>
          <a:bodyPr wrap="none" rtlCol="0">
            <a:spAutoFit/>
          </a:bodyPr>
          <a:lstStyle/>
          <a:p>
            <a:r>
              <a:rPr lang="en-US" dirty="0">
                <a:solidFill>
                  <a:srgbClr val="FF0000"/>
                </a:solidFill>
              </a:rPr>
              <a:t>7mm</a:t>
            </a:r>
          </a:p>
        </p:txBody>
      </p:sp>
      <p:sp>
        <p:nvSpPr>
          <p:cNvPr id="36" name="Case 1 - dx button">
            <a:extLst>
              <a:ext uri="{FF2B5EF4-FFF2-40B4-BE49-F238E27FC236}">
                <a16:creationId xmlns:a16="http://schemas.microsoft.com/office/drawing/2014/main" id="{1C209799-67B4-4253-A8E7-835E680D9777}"/>
              </a:ext>
            </a:extLst>
          </p:cNvPr>
          <p:cNvSpPr/>
          <p:nvPr/>
        </p:nvSpPr>
        <p:spPr>
          <a:xfrm>
            <a:off x="3203609" y="2848089"/>
            <a:ext cx="4333752" cy="365522"/>
          </a:xfrm>
          <a:prstGeom prst="roundRect">
            <a:avLst>
              <a:gd name="adj" fmla="val 10321"/>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is the diagnosis?</a:t>
            </a:r>
          </a:p>
        </p:txBody>
      </p:sp>
      <p:sp>
        <p:nvSpPr>
          <p:cNvPr id="37" name="Case 1 - management question">
            <a:extLst>
              <a:ext uri="{FF2B5EF4-FFF2-40B4-BE49-F238E27FC236}">
                <a16:creationId xmlns:a16="http://schemas.microsoft.com/office/drawing/2014/main" id="{D70905BA-1275-4124-8298-25B5F37E53EF}"/>
              </a:ext>
            </a:extLst>
          </p:cNvPr>
          <p:cNvSpPr/>
          <p:nvPr/>
        </p:nvSpPr>
        <p:spPr>
          <a:xfrm>
            <a:off x="3181204" y="5367137"/>
            <a:ext cx="4359377" cy="408624"/>
          </a:xfrm>
          <a:prstGeom prst="roundRect">
            <a:avLst>
              <a:gd name="adj" fmla="val 13824"/>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is your next step in management?</a:t>
            </a:r>
          </a:p>
        </p:txBody>
      </p:sp>
      <p:sp>
        <p:nvSpPr>
          <p:cNvPr id="38" name="Case 1 - Ultrasound button">
            <a:extLst>
              <a:ext uri="{FF2B5EF4-FFF2-40B4-BE49-F238E27FC236}">
                <a16:creationId xmlns:a16="http://schemas.microsoft.com/office/drawing/2014/main" id="{9BC28774-E2E8-4C01-9F2E-9A73FC0F87A8}"/>
              </a:ext>
            </a:extLst>
          </p:cNvPr>
          <p:cNvSpPr/>
          <p:nvPr/>
        </p:nvSpPr>
        <p:spPr>
          <a:xfrm>
            <a:off x="3195824" y="2265946"/>
            <a:ext cx="4333795" cy="393178"/>
          </a:xfrm>
          <a:prstGeom prst="roundRect">
            <a:avLst/>
          </a:prstGeom>
          <a:solidFill>
            <a:srgbClr val="5B9BD5"/>
          </a:solidFill>
          <a:ln w="12700">
            <a:solidFill>
              <a:srgbClr val="5B9BD5"/>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chemeClr val="bg1"/>
                </a:solidFill>
              </a:rPr>
              <a:t>US Image</a:t>
            </a:r>
          </a:p>
        </p:txBody>
      </p:sp>
      <p:sp>
        <p:nvSpPr>
          <p:cNvPr id="39" name="Case 1 - management answer">
            <a:extLst>
              <a:ext uri="{FF2B5EF4-FFF2-40B4-BE49-F238E27FC236}">
                <a16:creationId xmlns:a16="http://schemas.microsoft.com/office/drawing/2014/main" id="{C1D16C39-72DB-4E30-A273-99C3C53D9AB1}"/>
              </a:ext>
            </a:extLst>
          </p:cNvPr>
          <p:cNvSpPr/>
          <p:nvPr/>
        </p:nvSpPr>
        <p:spPr>
          <a:xfrm>
            <a:off x="3163848" y="5902701"/>
            <a:ext cx="4373513" cy="875990"/>
          </a:xfrm>
          <a:prstGeom prst="roundRect">
            <a:avLst>
              <a:gd name="adj" fmla="val 12177"/>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a:t>Work up: </a:t>
            </a:r>
            <a:r>
              <a:rPr lang="en-US" sz="1600" dirty="0"/>
              <a:t>Formal abdominal US</a:t>
            </a:r>
          </a:p>
          <a:p>
            <a:r>
              <a:rPr lang="en-US" sz="1600" b="1" dirty="0"/>
              <a:t>Treatment: </a:t>
            </a:r>
            <a:r>
              <a:rPr lang="en-US" sz="1600" dirty="0"/>
              <a:t>Admission with antibiotics, IVF, </a:t>
            </a:r>
            <a:r>
              <a:rPr lang="en-US" sz="1600"/>
              <a:t>NPO, and </a:t>
            </a:r>
            <a:r>
              <a:rPr lang="en-US" sz="1600" dirty="0"/>
              <a:t>general </a:t>
            </a:r>
            <a:r>
              <a:rPr lang="en-US" sz="1600"/>
              <a:t>surgery consult.</a:t>
            </a:r>
            <a:endParaRPr lang="en-US" sz="1600" dirty="0"/>
          </a:p>
        </p:txBody>
      </p:sp>
      <p:pic>
        <p:nvPicPr>
          <p:cNvPr id="40" name="Graphic 39" descr="Cursor with solid fill">
            <a:extLst>
              <a:ext uri="{FF2B5EF4-FFF2-40B4-BE49-F238E27FC236}">
                <a16:creationId xmlns:a16="http://schemas.microsoft.com/office/drawing/2014/main" id="{6095FA4E-8CCA-4F4A-AF0E-B98DB5B6DD05}"/>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401941" y="2500505"/>
            <a:ext cx="338554" cy="338554"/>
          </a:xfrm>
          <a:prstGeom prst="rect">
            <a:avLst/>
          </a:prstGeom>
        </p:spPr>
      </p:pic>
      <p:sp>
        <p:nvSpPr>
          <p:cNvPr id="41" name="Case 1 - dx answer">
            <a:extLst>
              <a:ext uri="{FF2B5EF4-FFF2-40B4-BE49-F238E27FC236}">
                <a16:creationId xmlns:a16="http://schemas.microsoft.com/office/drawing/2014/main" id="{F46608D8-901A-4E41-B685-CF35C760EA0A}"/>
              </a:ext>
            </a:extLst>
          </p:cNvPr>
          <p:cNvSpPr/>
          <p:nvPr/>
        </p:nvSpPr>
        <p:spPr>
          <a:xfrm>
            <a:off x="3201842" y="3339053"/>
            <a:ext cx="4359377" cy="412314"/>
          </a:xfrm>
          <a:prstGeom prst="roundRect">
            <a:avLst>
              <a:gd name="adj" fmla="val 11507"/>
            </a:avLst>
          </a:prstGeom>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Acute cholecystitis</a:t>
            </a:r>
          </a:p>
        </p:txBody>
      </p:sp>
      <p:pic>
        <p:nvPicPr>
          <p:cNvPr id="42" name="Graphic 41" descr="Cursor with solid fill">
            <a:extLst>
              <a:ext uri="{FF2B5EF4-FFF2-40B4-BE49-F238E27FC236}">
                <a16:creationId xmlns:a16="http://schemas.microsoft.com/office/drawing/2014/main" id="{A6A74FF3-748C-4949-B61B-988D25E56EFD}"/>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409688" y="3029608"/>
            <a:ext cx="338554" cy="338554"/>
          </a:xfrm>
          <a:prstGeom prst="rect">
            <a:avLst/>
          </a:prstGeom>
        </p:spPr>
      </p:pic>
      <p:pic>
        <p:nvPicPr>
          <p:cNvPr id="43" name="Graphic 42" descr="Cursor with solid fill">
            <a:extLst>
              <a:ext uri="{FF2B5EF4-FFF2-40B4-BE49-F238E27FC236}">
                <a16:creationId xmlns:a16="http://schemas.microsoft.com/office/drawing/2014/main" id="{50EF783F-21B1-4790-BAD5-B5E773B3A71B}"/>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388459" y="5627665"/>
            <a:ext cx="338554" cy="338554"/>
          </a:xfrm>
          <a:prstGeom prst="rect">
            <a:avLst/>
          </a:prstGeom>
        </p:spPr>
      </p:pic>
      <p:sp>
        <p:nvSpPr>
          <p:cNvPr id="23" name="Case 1 button">
            <a:extLst>
              <a:ext uri="{FF2B5EF4-FFF2-40B4-BE49-F238E27FC236}">
                <a16:creationId xmlns:a16="http://schemas.microsoft.com/office/drawing/2014/main" id="{9D546203-5B15-49A9-A14E-866653F9B2E9}"/>
              </a:ext>
            </a:extLst>
          </p:cNvPr>
          <p:cNvSpPr/>
          <p:nvPr/>
        </p:nvSpPr>
        <p:spPr>
          <a:xfrm>
            <a:off x="1230488" y="5616445"/>
            <a:ext cx="1275143" cy="412786"/>
          </a:xfrm>
          <a:prstGeom prst="round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Case 1</a:t>
            </a:r>
          </a:p>
        </p:txBody>
      </p:sp>
      <p:pic>
        <p:nvPicPr>
          <p:cNvPr id="24" name="Graphic 23" descr="Cursor with solid fill">
            <a:extLst>
              <a:ext uri="{FF2B5EF4-FFF2-40B4-BE49-F238E27FC236}">
                <a16:creationId xmlns:a16="http://schemas.microsoft.com/office/drawing/2014/main" id="{7B17290D-874E-43A6-B2DB-6D95183B929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384026" y="5829234"/>
            <a:ext cx="344421" cy="344421"/>
          </a:xfrm>
          <a:prstGeom prst="rect">
            <a:avLst/>
          </a:prstGeom>
        </p:spPr>
      </p:pic>
      <p:sp>
        <p:nvSpPr>
          <p:cNvPr id="25" name="question 1">
            <a:hlinkClick r:id="rId6" action="ppaction://hlinksldjump"/>
            <a:extLst>
              <a:ext uri="{FF2B5EF4-FFF2-40B4-BE49-F238E27FC236}">
                <a16:creationId xmlns:a16="http://schemas.microsoft.com/office/drawing/2014/main" id="{AA0E1E73-EEC6-445E-AE43-8169F69D5F87}"/>
              </a:ext>
            </a:extLst>
          </p:cNvPr>
          <p:cNvSpPr txBox="1"/>
          <p:nvPr/>
        </p:nvSpPr>
        <p:spPr>
          <a:xfrm>
            <a:off x="205189" y="382012"/>
            <a:ext cx="2395838" cy="1021556"/>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Which transducer is best for viewing the gallbladder?</a:t>
            </a:r>
          </a:p>
        </p:txBody>
      </p:sp>
      <p:sp>
        <p:nvSpPr>
          <p:cNvPr id="26" name="Question 2">
            <a:hlinkClick r:id="rId7" action="ppaction://hlinksldjump"/>
            <a:extLst>
              <a:ext uri="{FF2B5EF4-FFF2-40B4-BE49-F238E27FC236}">
                <a16:creationId xmlns:a16="http://schemas.microsoft.com/office/drawing/2014/main" id="{7AABFBB7-44D5-4ACD-B37E-C91058C2123A}"/>
              </a:ext>
            </a:extLst>
          </p:cNvPr>
          <p:cNvSpPr txBox="1"/>
          <p:nvPr/>
        </p:nvSpPr>
        <p:spPr>
          <a:xfrm>
            <a:off x="205189" y="1668089"/>
            <a:ext cx="2404590" cy="408623"/>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Proper positioning?</a:t>
            </a:r>
          </a:p>
        </p:txBody>
      </p:sp>
      <p:sp>
        <p:nvSpPr>
          <p:cNvPr id="27" name="question 3">
            <a:hlinkClick r:id="rId8" action="ppaction://hlinksldjump"/>
            <a:extLst>
              <a:ext uri="{FF2B5EF4-FFF2-40B4-BE49-F238E27FC236}">
                <a16:creationId xmlns:a16="http://schemas.microsoft.com/office/drawing/2014/main" id="{77CB09D8-AB62-48A6-B883-36EAC82804C5}"/>
              </a:ext>
            </a:extLst>
          </p:cNvPr>
          <p:cNvSpPr txBox="1"/>
          <p:nvPr/>
        </p:nvSpPr>
        <p:spPr>
          <a:xfrm>
            <a:off x="205189" y="2527137"/>
            <a:ext cx="2395838" cy="715089"/>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ysClr val="windowText" lastClr="000000"/>
                </a:solidFill>
              </a:rPr>
              <a:t>Biliary Anatomy Review</a:t>
            </a:r>
          </a:p>
        </p:txBody>
      </p:sp>
      <p:sp>
        <p:nvSpPr>
          <p:cNvPr id="28" name="Cases">
            <a:hlinkClick r:id="rId9" action="ppaction://hlinksldjump"/>
            <a:extLst>
              <a:ext uri="{FF2B5EF4-FFF2-40B4-BE49-F238E27FC236}">
                <a16:creationId xmlns:a16="http://schemas.microsoft.com/office/drawing/2014/main" id="{AA1576B8-700C-476C-A48F-30EEF2DA017C}"/>
              </a:ext>
            </a:extLst>
          </p:cNvPr>
          <p:cNvSpPr txBox="1"/>
          <p:nvPr/>
        </p:nvSpPr>
        <p:spPr>
          <a:xfrm>
            <a:off x="205189" y="4985599"/>
            <a:ext cx="2358736" cy="408623"/>
          </a:xfrm>
          <a:prstGeom prst="roundRect">
            <a:avLst/>
          </a:prstGeom>
          <a:solidFill>
            <a:schemeClr val="tx1"/>
          </a:solidFill>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a:solidFill>
                  <a:schemeClr val="bg1"/>
                </a:solidFill>
              </a:rPr>
              <a:t>CASES</a:t>
            </a:r>
          </a:p>
        </p:txBody>
      </p:sp>
      <p:pic>
        <p:nvPicPr>
          <p:cNvPr id="29" name="Graphic 28" descr="Cursor with solid fill">
            <a:extLst>
              <a:ext uri="{FF2B5EF4-FFF2-40B4-BE49-F238E27FC236}">
                <a16:creationId xmlns:a16="http://schemas.microsoft.com/office/drawing/2014/main" id="{5BD4E8E8-4C38-4E4A-8E96-4AAF82C9793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33251" y="1201687"/>
            <a:ext cx="395274" cy="395274"/>
          </a:xfrm>
          <a:prstGeom prst="rect">
            <a:avLst/>
          </a:prstGeom>
        </p:spPr>
      </p:pic>
      <p:pic>
        <p:nvPicPr>
          <p:cNvPr id="31" name="Graphic 30" descr="Cursor with solid fill">
            <a:extLst>
              <a:ext uri="{FF2B5EF4-FFF2-40B4-BE49-F238E27FC236}">
                <a16:creationId xmlns:a16="http://schemas.microsoft.com/office/drawing/2014/main" id="{77863CCD-3EBF-487E-9198-409C9E6AF52F}"/>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46154" y="1899371"/>
            <a:ext cx="395274" cy="395274"/>
          </a:xfrm>
          <a:prstGeom prst="rect">
            <a:avLst/>
          </a:prstGeom>
        </p:spPr>
      </p:pic>
      <p:pic>
        <p:nvPicPr>
          <p:cNvPr id="33" name="Graphic 32" descr="Cursor with solid fill">
            <a:extLst>
              <a:ext uri="{FF2B5EF4-FFF2-40B4-BE49-F238E27FC236}">
                <a16:creationId xmlns:a16="http://schemas.microsoft.com/office/drawing/2014/main" id="{8DC31D78-D4EB-4CCE-80B7-A86B0802084C}"/>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2429884" y="3076807"/>
            <a:ext cx="395274" cy="395274"/>
          </a:xfrm>
          <a:prstGeom prst="rect">
            <a:avLst/>
          </a:prstGeom>
        </p:spPr>
      </p:pic>
      <p:sp>
        <p:nvSpPr>
          <p:cNvPr id="35" name="Case 1 button">
            <a:extLst>
              <a:ext uri="{FF2B5EF4-FFF2-40B4-BE49-F238E27FC236}">
                <a16:creationId xmlns:a16="http://schemas.microsoft.com/office/drawing/2014/main" id="{BCC9C75F-C46B-4F37-9890-A84C575398CC}"/>
              </a:ext>
            </a:extLst>
          </p:cNvPr>
          <p:cNvSpPr/>
          <p:nvPr/>
        </p:nvSpPr>
        <p:spPr>
          <a:xfrm>
            <a:off x="1230487" y="6156649"/>
            <a:ext cx="1275143" cy="412786"/>
          </a:xfrm>
          <a:prstGeom prst="roundRect">
            <a:avLst/>
          </a:prstGeom>
          <a:solidFill>
            <a:schemeClr val="tx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Case 2</a:t>
            </a:r>
          </a:p>
        </p:txBody>
      </p:sp>
      <p:sp>
        <p:nvSpPr>
          <p:cNvPr id="30" name="Case 1 - dx 2 button">
            <a:extLst>
              <a:ext uri="{FF2B5EF4-FFF2-40B4-BE49-F238E27FC236}">
                <a16:creationId xmlns:a16="http://schemas.microsoft.com/office/drawing/2014/main" id="{CA79CF5D-218E-4A98-ACCC-A7BDE4187D7A}"/>
              </a:ext>
            </a:extLst>
          </p:cNvPr>
          <p:cNvSpPr/>
          <p:nvPr/>
        </p:nvSpPr>
        <p:spPr>
          <a:xfrm>
            <a:off x="3206338" y="3919990"/>
            <a:ext cx="4333752" cy="620539"/>
          </a:xfrm>
          <a:prstGeom prst="roundRect">
            <a:avLst>
              <a:gd name="adj" fmla="val 10321"/>
            </a:avLst>
          </a:prstGeom>
          <a:solidFill>
            <a:schemeClr val="accent5"/>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are normal &amp; abnormal GB wall thicknesses?</a:t>
            </a:r>
          </a:p>
        </p:txBody>
      </p:sp>
      <p:sp>
        <p:nvSpPr>
          <p:cNvPr id="34" name="Case 1 - dx answer">
            <a:extLst>
              <a:ext uri="{FF2B5EF4-FFF2-40B4-BE49-F238E27FC236}">
                <a16:creationId xmlns:a16="http://schemas.microsoft.com/office/drawing/2014/main" id="{539EE278-5876-44C7-B13C-7F6287268DD6}"/>
              </a:ext>
            </a:extLst>
          </p:cNvPr>
          <p:cNvSpPr/>
          <p:nvPr/>
        </p:nvSpPr>
        <p:spPr>
          <a:xfrm>
            <a:off x="3194200" y="4656296"/>
            <a:ext cx="4359377" cy="541564"/>
          </a:xfrm>
          <a:prstGeom prst="roundRect">
            <a:avLst>
              <a:gd name="adj" fmla="val 11507"/>
            </a:avLst>
          </a:prstGeom>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a:t>Normal &lt;3mm</a:t>
            </a:r>
          </a:p>
          <a:p>
            <a:pPr algn="ctr"/>
            <a:r>
              <a:rPr lang="en-US" sz="1600" b="1" dirty="0"/>
              <a:t>Abnormal &gt;4mm</a:t>
            </a:r>
          </a:p>
        </p:txBody>
      </p:sp>
      <p:pic>
        <p:nvPicPr>
          <p:cNvPr id="44" name="Graphic 43" descr="Cursor with solid fill">
            <a:extLst>
              <a:ext uri="{FF2B5EF4-FFF2-40B4-BE49-F238E27FC236}">
                <a16:creationId xmlns:a16="http://schemas.microsoft.com/office/drawing/2014/main" id="{442964B5-4CE5-4537-A067-C285A3BF0A98}"/>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400438" y="4371252"/>
            <a:ext cx="338554" cy="338554"/>
          </a:xfrm>
          <a:prstGeom prst="rect">
            <a:avLst/>
          </a:prstGeom>
        </p:spPr>
      </p:pic>
      <p:sp>
        <p:nvSpPr>
          <p:cNvPr id="45" name="attribution">
            <a:extLst>
              <a:ext uri="{FF2B5EF4-FFF2-40B4-BE49-F238E27FC236}">
                <a16:creationId xmlns:a16="http://schemas.microsoft.com/office/drawing/2014/main" id="{D0E44BA3-574D-417C-8C1A-7D8737E86590}"/>
              </a:ext>
            </a:extLst>
          </p:cNvPr>
          <p:cNvSpPr txBox="1"/>
          <p:nvPr/>
        </p:nvSpPr>
        <p:spPr>
          <a:xfrm>
            <a:off x="7857736" y="6225280"/>
            <a:ext cx="2200664" cy="230832"/>
          </a:xfrm>
          <a:prstGeom prst="rect">
            <a:avLst/>
          </a:prstGeom>
          <a:noFill/>
        </p:spPr>
        <p:txBody>
          <a:bodyPr wrap="square" rtlCol="0">
            <a:spAutoFit/>
          </a:bodyPr>
          <a:lstStyle/>
          <a:p>
            <a:r>
              <a:rPr lang="en-US" sz="900" dirty="0"/>
              <a:t>Image courtesy of Brandon Fainstad, MD</a:t>
            </a:r>
          </a:p>
        </p:txBody>
      </p:sp>
    </p:spTree>
    <p:extLst>
      <p:ext uri="{BB962C8B-B14F-4D97-AF65-F5344CB8AC3E}">
        <p14:creationId xmlns:p14="http://schemas.microsoft.com/office/powerpoint/2010/main" val="26763460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6"/>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20" restart="whenNotActive" fill="hold" evtFilter="cancelBubble" nodeType="interactiveSeq">
                <p:stCondLst>
                  <p:cond evt="onClick" delay="0">
                    <p:tgtEl>
                      <p:spTgt spid="37"/>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27" restart="whenNotActive" fill="hold" evtFilter="cancelBubble" nodeType="interactiveSeq">
                <p:stCondLst>
                  <p:cond evt="onClick" delay="0">
                    <p:tgtEl>
                      <p:spTgt spid="38"/>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childTnLst>
                                </p:cTn>
                              </p:par>
                              <p:par>
                                <p:cTn id="40" presetID="1" presetClass="exit" presetSubtype="0" fill="hold" nodeType="withEffect">
                                  <p:stCondLst>
                                    <p:cond delay="0"/>
                                  </p:stCondLst>
                                  <p:childTnLst>
                                    <p:set>
                                      <p:cBhvr>
                                        <p:cTn id="41" dur="1" fill="hold">
                                          <p:stCondLst>
                                            <p:cond delay="0"/>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42" restart="whenNotActive" fill="hold" evtFilter="cancelBubble" nodeType="interactiveSeq">
                <p:stCondLst>
                  <p:cond evt="onClick" delay="0">
                    <p:tgtEl>
                      <p:spTgt spid="30"/>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30"/>
                  </p:tgtEl>
                </p:cond>
              </p:nextCondLst>
            </p:seq>
          </p:childTnLst>
        </p:cTn>
      </p:par>
    </p:tnLst>
    <p:bldLst>
      <p:bldP spid="15" grpId="0"/>
      <p:bldP spid="36" grpId="0" animBg="1"/>
      <p:bldP spid="37" grpId="0" animBg="1"/>
      <p:bldP spid="39" grpId="0" animBg="1"/>
      <p:bldP spid="41" grpId="0" animBg="1"/>
      <p:bldP spid="30" grpId="0" animBg="1"/>
      <p:bldP spid="34" grpId="0" animBg="1"/>
      <p:bldP spid="4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13B57B1B56684BAB1341979C003C65" ma:contentTypeVersion="13" ma:contentTypeDescription="Create a new document." ma:contentTypeScope="" ma:versionID="3405956e3a549576d6db573d22b4ed99">
  <xsd:schema xmlns:xsd="http://www.w3.org/2001/XMLSchema" xmlns:xs="http://www.w3.org/2001/XMLSchema" xmlns:p="http://schemas.microsoft.com/office/2006/metadata/properties" xmlns:ns3="b8b3ae3f-5481-4331-b963-02e70fee9004" xmlns:ns4="05428c74-abb2-4460-9816-fc88d4c40442" targetNamespace="http://schemas.microsoft.com/office/2006/metadata/properties" ma:root="true" ma:fieldsID="936cb61175cac8064d30e2ba659afcbb" ns3:_="" ns4:_="">
    <xsd:import namespace="b8b3ae3f-5481-4331-b963-02e70fee9004"/>
    <xsd:import namespace="05428c74-abb2-4460-9816-fc88d4c4044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b3ae3f-5481-4331-b963-02e70fee90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428c74-abb2-4460-9816-fc88d4c404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011436-E08D-4660-BDB5-AD13CFDC692D}">
  <ds:schemaRefs>
    <ds:schemaRef ds:uri="http://schemas.microsoft.com/sharepoint/v3/contenttype/forms"/>
  </ds:schemaRefs>
</ds:datastoreItem>
</file>

<file path=customXml/itemProps2.xml><?xml version="1.0" encoding="utf-8"?>
<ds:datastoreItem xmlns:ds="http://schemas.openxmlformats.org/officeDocument/2006/customXml" ds:itemID="{F03CFB25-EA04-41B7-AB26-9DFADD3A1A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b3ae3f-5481-4331-b963-02e70fee9004"/>
    <ds:schemaRef ds:uri="05428c74-abb2-4460-9816-fc88d4c40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E36026-7F18-42FA-967A-7CCE97C0107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21266</TotalTime>
  <Words>1451</Words>
  <Application>Microsoft Office PowerPoint</Application>
  <PresentationFormat>Widescreen</PresentationFormat>
  <Paragraphs>174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Fainstad</dc:creator>
  <cp:lastModifiedBy>Fainstad, Brandon</cp:lastModifiedBy>
  <cp:revision>103</cp:revision>
  <dcterms:created xsi:type="dcterms:W3CDTF">2020-12-09T20:37:45Z</dcterms:created>
  <dcterms:modified xsi:type="dcterms:W3CDTF">2022-10-06T15:40:31Z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0x0101000913B57B1B56684BAB1341979C003C65</vt:lpwstr>
  </property>
</Properties>
</file>