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9" r:id="rId2"/>
    <p:sldId id="256" r:id="rId3"/>
    <p:sldId id="258" r:id="rId4"/>
    <p:sldId id="261" r:id="rId5"/>
    <p:sldId id="262" r:id="rId6"/>
    <p:sldId id="265" r:id="rId7"/>
    <p:sldId id="264"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iteout - comparison" id="{2DFDA4A9-5DF0-4BC6-B1EA-B01E99D1DCD1}">
          <p14:sldIdLst>
            <p14:sldId id="259"/>
          </p14:sldIdLst>
        </p14:section>
        <p14:section name="LLL collapse (atalectasis)" id="{B8A4B2A6-30DE-45CD-8142-0A008A66D3A7}">
          <p14:sldIdLst>
            <p14:sldId id="256"/>
            <p14:sldId id="258"/>
          </p14:sldIdLst>
        </p14:section>
        <p14:section name="Air Bronchograms" id="{FAC7E04C-0214-465E-8494-FBF458A4FF19}">
          <p14:sldIdLst>
            <p14:sldId id="261"/>
          </p14:sldIdLst>
        </p14:section>
        <p14:section name="CHF" id="{D825342C-4791-44B5-A963-37F48BAA9079}">
          <p14:sldIdLst>
            <p14:sldId id="262"/>
            <p14:sldId id="265"/>
          </p14:sldIdLst>
        </p14:section>
        <p14:section name="ILD" id="{8B633724-928F-466C-B246-E67EA5EAB3E5}">
          <p14:sldIdLst>
            <p14:sldId id="264"/>
          </p14:sldIdLst>
        </p14:section>
        <p14:section name="Whiteout - Malignant Effusion" id="{3867FEFF-E287-4F01-8F1C-A9CAC4AE9CB3}">
          <p14:sldIdLst>
            <p14:sldId id="2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1C186-B19F-41C6-8782-13B8B34533A0}" v="4" dt="2022-11-07T23:21:47.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2738" autoAdjust="0"/>
  </p:normalViewPr>
  <p:slideViewPr>
    <p:cSldViewPr snapToGrid="0">
      <p:cViewPr varScale="1">
        <p:scale>
          <a:sx n="77" d="100"/>
          <a:sy n="77" d="100"/>
        </p:scale>
        <p:origin x="12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nstad, Brandon" userId="aac92477-536e-4d21-9f70-fa5cd941f380" providerId="ADAL" clId="{726D1BA6-D935-428D-BD3C-29D0D127AE4C}"/>
    <pc:docChg chg="undo custSel addSld delSld modSld sldOrd addSection modSection">
      <pc:chgData name="Fainstad, Brandon" userId="aac92477-536e-4d21-9f70-fa5cd941f380" providerId="ADAL" clId="{726D1BA6-D935-428D-BD3C-29D0D127AE4C}" dt="2022-09-12T22:14:01.057" v="2546" actId="20578"/>
      <pc:docMkLst>
        <pc:docMk/>
      </pc:docMkLst>
      <pc:sldChg chg="addSp delSp modSp mod ord delAnim modAnim modNotesTx">
        <pc:chgData name="Fainstad, Brandon" userId="aac92477-536e-4d21-9f70-fa5cd941f380" providerId="ADAL" clId="{726D1BA6-D935-428D-BD3C-29D0D127AE4C}" dt="2022-09-12T21:20:47.147" v="2282" actId="1076"/>
        <pc:sldMkLst>
          <pc:docMk/>
          <pc:sldMk cId="1078091566" sldId="256"/>
        </pc:sldMkLst>
        <pc:spChg chg="mod">
          <ac:chgData name="Fainstad, Brandon" userId="aac92477-536e-4d21-9f70-fa5cd941f380" providerId="ADAL" clId="{726D1BA6-D935-428D-BD3C-29D0D127AE4C}" dt="2022-09-12T21:20:13.767" v="2276" actId="1076"/>
          <ac:spMkLst>
            <pc:docMk/>
            <pc:sldMk cId="1078091566" sldId="256"/>
            <ac:spMk id="4" creationId="{B4E7EFF9-1EE6-43F7-B82C-DAF18F910ED7}"/>
          </ac:spMkLst>
        </pc:spChg>
        <pc:spChg chg="add mod modVis">
          <ac:chgData name="Fainstad, Brandon" userId="aac92477-536e-4d21-9f70-fa5cd941f380" providerId="ADAL" clId="{726D1BA6-D935-428D-BD3C-29D0D127AE4C}" dt="2022-09-12T21:15:51.550" v="2238" actId="208"/>
          <ac:spMkLst>
            <pc:docMk/>
            <pc:sldMk cId="1078091566" sldId="256"/>
            <ac:spMk id="7" creationId="{CFC62E74-724F-53C5-4849-EB4F8567A249}"/>
          </ac:spMkLst>
        </pc:spChg>
        <pc:spChg chg="mod">
          <ac:chgData name="Fainstad, Brandon" userId="aac92477-536e-4d21-9f70-fa5cd941f380" providerId="ADAL" clId="{726D1BA6-D935-428D-BD3C-29D0D127AE4C}" dt="2022-09-12T21:14:18.615" v="2213" actId="1035"/>
          <ac:spMkLst>
            <pc:docMk/>
            <pc:sldMk cId="1078091566" sldId="256"/>
            <ac:spMk id="8" creationId="{EFF81F56-43CC-4858-AD5D-A3E95F6CC0D4}"/>
          </ac:spMkLst>
        </pc:spChg>
        <pc:spChg chg="mod">
          <ac:chgData name="Fainstad, Brandon" userId="aac92477-536e-4d21-9f70-fa5cd941f380" providerId="ADAL" clId="{726D1BA6-D935-428D-BD3C-29D0D127AE4C}" dt="2022-08-31T20:06:21.829" v="233" actId="20577"/>
          <ac:spMkLst>
            <pc:docMk/>
            <pc:sldMk cId="1078091566" sldId="256"/>
            <ac:spMk id="17" creationId="{BF0A50DC-11FC-2A93-A52E-D7CC63687E25}"/>
          </ac:spMkLst>
        </pc:spChg>
        <pc:spChg chg="mod">
          <ac:chgData name="Fainstad, Brandon" userId="aac92477-536e-4d21-9f70-fa5cd941f380" providerId="ADAL" clId="{726D1BA6-D935-428D-BD3C-29D0D127AE4C}" dt="2022-08-31T19:59:42.905" v="74" actId="6549"/>
          <ac:spMkLst>
            <pc:docMk/>
            <pc:sldMk cId="1078091566" sldId="256"/>
            <ac:spMk id="18" creationId="{641F0419-6197-437B-A96B-E329F6C18A08}"/>
          </ac:spMkLst>
        </pc:spChg>
        <pc:spChg chg="mod">
          <ac:chgData name="Fainstad, Brandon" userId="aac92477-536e-4d21-9f70-fa5cd941f380" providerId="ADAL" clId="{726D1BA6-D935-428D-BD3C-29D0D127AE4C}" dt="2022-09-12T21:13:12.322" v="2204" actId="208"/>
          <ac:spMkLst>
            <pc:docMk/>
            <pc:sldMk cId="1078091566" sldId="256"/>
            <ac:spMk id="19" creationId="{6896131D-7074-87CD-FB32-D44C08E5834E}"/>
          </ac:spMkLst>
        </pc:spChg>
        <pc:spChg chg="del">
          <ac:chgData name="Fainstad, Brandon" userId="aac92477-536e-4d21-9f70-fa5cd941f380" providerId="ADAL" clId="{726D1BA6-D935-428D-BD3C-29D0D127AE4C}" dt="2022-08-31T19:52:14.744" v="19" actId="478"/>
          <ac:spMkLst>
            <pc:docMk/>
            <pc:sldMk cId="1078091566" sldId="256"/>
            <ac:spMk id="21" creationId="{90686ED4-BC1E-4F16-AB51-F32A925AFF96}"/>
          </ac:spMkLst>
        </pc:spChg>
        <pc:spChg chg="mod">
          <ac:chgData name="Fainstad, Brandon" userId="aac92477-536e-4d21-9f70-fa5cd941f380" providerId="ADAL" clId="{726D1BA6-D935-428D-BD3C-29D0D127AE4C}" dt="2022-09-12T21:12:30.938" v="2184" actId="208"/>
          <ac:spMkLst>
            <pc:docMk/>
            <pc:sldMk cId="1078091566" sldId="256"/>
            <ac:spMk id="23" creationId="{A9E05482-2C96-CA5F-8AB3-BB4C8E1A4071}"/>
          </ac:spMkLst>
        </pc:spChg>
        <pc:spChg chg="add mod">
          <ac:chgData name="Fainstad, Brandon" userId="aac92477-536e-4d21-9f70-fa5cd941f380" providerId="ADAL" clId="{726D1BA6-D935-428D-BD3C-29D0D127AE4C}" dt="2022-08-31T20:12:07.464" v="337" actId="206"/>
          <ac:spMkLst>
            <pc:docMk/>
            <pc:sldMk cId="1078091566" sldId="256"/>
            <ac:spMk id="24" creationId="{92CCE155-7D07-1B1B-115D-FB06DF9F2104}"/>
          </ac:spMkLst>
        </pc:spChg>
        <pc:spChg chg="mod">
          <ac:chgData name="Fainstad, Brandon" userId="aac92477-536e-4d21-9f70-fa5cd941f380" providerId="ADAL" clId="{726D1BA6-D935-428D-BD3C-29D0D127AE4C}" dt="2022-08-31T19:55:21.454" v="33" actId="20577"/>
          <ac:spMkLst>
            <pc:docMk/>
            <pc:sldMk cId="1078091566" sldId="256"/>
            <ac:spMk id="25" creationId="{BDBE0F21-16CF-4D7C-A159-8DA3FD15FBD3}"/>
          </ac:spMkLst>
        </pc:spChg>
        <pc:spChg chg="add mod">
          <ac:chgData name="Fainstad, Brandon" userId="aac92477-536e-4d21-9f70-fa5cd941f380" providerId="ADAL" clId="{726D1BA6-D935-428D-BD3C-29D0D127AE4C}" dt="2022-08-31T20:12:55.323" v="340" actId="208"/>
          <ac:spMkLst>
            <pc:docMk/>
            <pc:sldMk cId="1078091566" sldId="256"/>
            <ac:spMk id="26" creationId="{70DFFBF0-C32F-10B1-C44A-AE3102AC16B5}"/>
          </ac:spMkLst>
        </pc:spChg>
        <pc:spChg chg="add mod modVis">
          <ac:chgData name="Fainstad, Brandon" userId="aac92477-536e-4d21-9f70-fa5cd941f380" providerId="ADAL" clId="{726D1BA6-D935-428D-BD3C-29D0D127AE4C}" dt="2022-09-12T21:15:47.003" v="2237" actId="208"/>
          <ac:spMkLst>
            <pc:docMk/>
            <pc:sldMk cId="1078091566" sldId="256"/>
            <ac:spMk id="32" creationId="{1126237A-E7BC-BE0C-3FF1-ABB1ADF8894C}"/>
          </ac:spMkLst>
        </pc:spChg>
        <pc:spChg chg="mod modVis">
          <ac:chgData name="Fainstad, Brandon" userId="aac92477-536e-4d21-9f70-fa5cd941f380" providerId="ADAL" clId="{726D1BA6-D935-428D-BD3C-29D0D127AE4C}" dt="2022-09-12T21:14:18.615" v="2213" actId="1035"/>
          <ac:spMkLst>
            <pc:docMk/>
            <pc:sldMk cId="1078091566" sldId="256"/>
            <ac:spMk id="51" creationId="{3E24A490-6EC4-473D-8AA1-59D5FA638B5B}"/>
          </ac:spMkLst>
        </pc:spChg>
        <pc:grpChg chg="mod">
          <ac:chgData name="Fainstad, Brandon" userId="aac92477-536e-4d21-9f70-fa5cd941f380" providerId="ADAL" clId="{726D1BA6-D935-428D-BD3C-29D0D127AE4C}" dt="2022-09-12T21:20:41.642" v="2281" actId="1076"/>
          <ac:grpSpMkLst>
            <pc:docMk/>
            <pc:sldMk cId="1078091566" sldId="256"/>
            <ac:grpSpMk id="11" creationId="{82D93BFC-459C-4D32-B2CB-D5BF7951C5EB}"/>
          </ac:grpSpMkLst>
        </pc:grpChg>
        <pc:grpChg chg="add mod">
          <ac:chgData name="Fainstad, Brandon" userId="aac92477-536e-4d21-9f70-fa5cd941f380" providerId="ADAL" clId="{726D1BA6-D935-428D-BD3C-29D0D127AE4C}" dt="2022-09-12T21:12:38.983" v="2186" actId="1076"/>
          <ac:grpSpMkLst>
            <pc:docMk/>
            <pc:sldMk cId="1078091566" sldId="256"/>
            <ac:grpSpMk id="12" creationId="{C48496E8-3FE7-5BDE-4CC2-F0805D750CEF}"/>
          </ac:grpSpMkLst>
        </pc:grpChg>
        <pc:grpChg chg="add mod">
          <ac:chgData name="Fainstad, Brandon" userId="aac92477-536e-4d21-9f70-fa5cd941f380" providerId="ADAL" clId="{726D1BA6-D935-428D-BD3C-29D0D127AE4C}" dt="2022-09-12T21:20:47.147" v="2282" actId="1076"/>
          <ac:grpSpMkLst>
            <pc:docMk/>
            <pc:sldMk cId="1078091566" sldId="256"/>
            <ac:grpSpMk id="15" creationId="{D7083DCD-F5F3-B2DB-5175-DFFE765CA041}"/>
          </ac:grpSpMkLst>
        </pc:grpChg>
        <pc:grpChg chg="add mod">
          <ac:chgData name="Fainstad, Brandon" userId="aac92477-536e-4d21-9f70-fa5cd941f380" providerId="ADAL" clId="{726D1BA6-D935-428D-BD3C-29D0D127AE4C}" dt="2022-09-12T21:20:19.990" v="2277" actId="1076"/>
          <ac:grpSpMkLst>
            <pc:docMk/>
            <pc:sldMk cId="1078091566" sldId="256"/>
            <ac:grpSpMk id="20" creationId="{52CE627A-B8B9-B571-496E-32B74E96ACC6}"/>
          </ac:grpSpMkLst>
        </pc:grpChg>
        <pc:grpChg chg="mod">
          <ac:chgData name="Fainstad, Brandon" userId="aac92477-536e-4d21-9f70-fa5cd941f380" providerId="ADAL" clId="{726D1BA6-D935-428D-BD3C-29D0D127AE4C}" dt="2022-08-31T20:03:55.627" v="165" actId="1076"/>
          <ac:grpSpMkLst>
            <pc:docMk/>
            <pc:sldMk cId="1078091566" sldId="256"/>
            <ac:grpSpMk id="30" creationId="{F08167C1-5021-452E-AB8B-457F8A687509}"/>
          </ac:grpSpMkLst>
        </pc:grpChg>
        <pc:cxnChg chg="mod">
          <ac:chgData name="Fainstad, Brandon" userId="aac92477-536e-4d21-9f70-fa5cd941f380" providerId="ADAL" clId="{726D1BA6-D935-428D-BD3C-29D0D127AE4C}" dt="2022-09-12T21:20:32.128" v="2279" actId="14100"/>
          <ac:cxnSpMkLst>
            <pc:docMk/>
            <pc:sldMk cId="1078091566" sldId="256"/>
            <ac:cxnSpMk id="13" creationId="{908894CC-EF14-1550-BC51-1790CAC9AF36}"/>
          </ac:cxnSpMkLst>
        </pc:cxnChg>
        <pc:cxnChg chg="mod">
          <ac:chgData name="Fainstad, Brandon" userId="aac92477-536e-4d21-9f70-fa5cd941f380" providerId="ADAL" clId="{726D1BA6-D935-428D-BD3C-29D0D127AE4C}" dt="2022-08-31T20:04:03.799" v="166" actId="14100"/>
          <ac:cxnSpMkLst>
            <pc:docMk/>
            <pc:sldMk cId="1078091566" sldId="256"/>
            <ac:cxnSpMk id="14" creationId="{89B30667-F385-4432-8C59-F16EF2BD942F}"/>
          </ac:cxnSpMkLst>
        </pc:cxnChg>
        <pc:cxnChg chg="mod">
          <ac:chgData name="Fainstad, Brandon" userId="aac92477-536e-4d21-9f70-fa5cd941f380" providerId="ADAL" clId="{726D1BA6-D935-428D-BD3C-29D0D127AE4C}" dt="2022-08-31T20:04:57.232" v="182" actId="208"/>
          <ac:cxnSpMkLst>
            <pc:docMk/>
            <pc:sldMk cId="1078091566" sldId="256"/>
            <ac:cxnSpMk id="16" creationId="{06E2F396-9BB6-1F3C-7DF7-FE21ACE812E9}"/>
          </ac:cxnSpMkLst>
        </pc:cxnChg>
        <pc:cxnChg chg="mod">
          <ac:chgData name="Fainstad, Brandon" userId="aac92477-536e-4d21-9f70-fa5cd941f380" providerId="ADAL" clId="{726D1BA6-D935-428D-BD3C-29D0D127AE4C}" dt="2022-09-12T21:20:26.895" v="2278" actId="14100"/>
          <ac:cxnSpMkLst>
            <pc:docMk/>
            <pc:sldMk cId="1078091566" sldId="256"/>
            <ac:cxnSpMk id="22" creationId="{329739A8-B7A0-1291-115A-06B1E02FC02E}"/>
          </ac:cxnSpMkLst>
        </pc:cxnChg>
      </pc:sldChg>
      <pc:sldChg chg="delSp modSp mod ord delAnim modAnim">
        <pc:chgData name="Fainstad, Brandon" userId="aac92477-536e-4d21-9f70-fa5cd941f380" providerId="ADAL" clId="{726D1BA6-D935-428D-BD3C-29D0D127AE4C}" dt="2022-09-12T21:19:24.783" v="2269" actId="20577"/>
        <pc:sldMkLst>
          <pc:docMk/>
          <pc:sldMk cId="1726547714" sldId="258"/>
        </pc:sldMkLst>
        <pc:spChg chg="mod">
          <ac:chgData name="Fainstad, Brandon" userId="aac92477-536e-4d21-9f70-fa5cd941f380" providerId="ADAL" clId="{726D1BA6-D935-428D-BD3C-29D0D127AE4C}" dt="2022-09-12T21:19:24.783" v="2269" actId="20577"/>
          <ac:spMkLst>
            <pc:docMk/>
            <pc:sldMk cId="1726547714" sldId="258"/>
            <ac:spMk id="4" creationId="{DB35AF8D-93D9-4430-B7A8-34E7952B8D9A}"/>
          </ac:spMkLst>
        </pc:spChg>
        <pc:spChg chg="mod modVis">
          <ac:chgData name="Fainstad, Brandon" userId="aac92477-536e-4d21-9f70-fa5cd941f380" providerId="ADAL" clId="{726D1BA6-D935-428D-BD3C-29D0D127AE4C}" dt="2022-08-31T19:53:07.848" v="29" actId="14429"/>
          <ac:spMkLst>
            <pc:docMk/>
            <pc:sldMk cId="1726547714" sldId="258"/>
            <ac:spMk id="11" creationId="{73EF599B-0BC6-483C-9274-5360933FE397}"/>
          </ac:spMkLst>
        </pc:spChg>
        <pc:spChg chg="del">
          <ac:chgData name="Fainstad, Brandon" userId="aac92477-536e-4d21-9f70-fa5cd941f380" providerId="ADAL" clId="{726D1BA6-D935-428D-BD3C-29D0D127AE4C}" dt="2022-09-12T21:17:07.820" v="2242" actId="478"/>
          <ac:spMkLst>
            <pc:docMk/>
            <pc:sldMk cId="1726547714" sldId="258"/>
            <ac:spMk id="12" creationId="{07433D8B-97DB-4FAF-AEC5-9A5DBB8A30A6}"/>
          </ac:spMkLst>
        </pc:spChg>
      </pc:sldChg>
      <pc:sldChg chg="delSp modSp add mod ord delAnim modNotesTx">
        <pc:chgData name="Fainstad, Brandon" userId="aac92477-536e-4d21-9f70-fa5cd941f380" providerId="ADAL" clId="{726D1BA6-D935-428D-BD3C-29D0D127AE4C}" dt="2022-08-31T20:34:13.807" v="1362" actId="1076"/>
        <pc:sldMkLst>
          <pc:docMk/>
          <pc:sldMk cId="2883509245" sldId="259"/>
        </pc:sldMkLst>
        <pc:spChg chg="mod">
          <ac:chgData name="Fainstad, Brandon" userId="aac92477-536e-4d21-9f70-fa5cd941f380" providerId="ADAL" clId="{726D1BA6-D935-428D-BD3C-29D0D127AE4C}" dt="2022-08-31T20:21:32.398" v="703" actId="208"/>
          <ac:spMkLst>
            <pc:docMk/>
            <pc:sldMk cId="2883509245" sldId="259"/>
            <ac:spMk id="5" creationId="{BCC2962C-E4F0-394A-A09A-7CA6B7C815FA}"/>
          </ac:spMkLst>
        </pc:spChg>
        <pc:spChg chg="mod">
          <ac:chgData name="Fainstad, Brandon" userId="aac92477-536e-4d21-9f70-fa5cd941f380" providerId="ADAL" clId="{726D1BA6-D935-428D-BD3C-29D0D127AE4C}" dt="2022-08-31T20:21:35.298" v="704" actId="208"/>
          <ac:spMkLst>
            <pc:docMk/>
            <pc:sldMk cId="2883509245" sldId="259"/>
            <ac:spMk id="14" creationId="{2B0DF1E0-61C4-D945-946B-AD57F40EBE5F}"/>
          </ac:spMkLst>
        </pc:spChg>
        <pc:spChg chg="mod">
          <ac:chgData name="Fainstad, Brandon" userId="aac92477-536e-4d21-9f70-fa5cd941f380" providerId="ADAL" clId="{726D1BA6-D935-428D-BD3C-29D0D127AE4C}" dt="2022-08-31T20:21:44.118" v="706" actId="208"/>
          <ac:spMkLst>
            <pc:docMk/>
            <pc:sldMk cId="2883509245" sldId="259"/>
            <ac:spMk id="16" creationId="{B16A7699-695A-A742-9EF5-3EFAF6E87E3B}"/>
          </ac:spMkLst>
        </pc:spChg>
        <pc:spChg chg="mod">
          <ac:chgData name="Fainstad, Brandon" userId="aac92477-536e-4d21-9f70-fa5cd941f380" providerId="ADAL" clId="{726D1BA6-D935-428D-BD3C-29D0D127AE4C}" dt="2022-08-31T20:21:23.395" v="701" actId="208"/>
          <ac:spMkLst>
            <pc:docMk/>
            <pc:sldMk cId="2883509245" sldId="259"/>
            <ac:spMk id="17" creationId="{D5CFC186-E486-4041-8387-3FBD79AD9235}"/>
          </ac:spMkLst>
        </pc:spChg>
        <pc:spChg chg="del">
          <ac:chgData name="Fainstad, Brandon" userId="aac92477-536e-4d21-9f70-fa5cd941f380" providerId="ADAL" clId="{726D1BA6-D935-428D-BD3C-29D0D127AE4C}" dt="2022-08-31T20:33:14.533" v="1347" actId="478"/>
          <ac:spMkLst>
            <pc:docMk/>
            <pc:sldMk cId="2883509245" sldId="259"/>
            <ac:spMk id="21" creationId="{90686ED4-BC1E-4F16-AB51-F32A925AFF96}"/>
          </ac:spMkLst>
        </pc:spChg>
        <pc:spChg chg="mod">
          <ac:chgData name="Fainstad, Brandon" userId="aac92477-536e-4d21-9f70-fa5cd941f380" providerId="ADAL" clId="{726D1BA6-D935-428D-BD3C-29D0D127AE4C}" dt="2022-08-31T20:21:26.122" v="702" actId="208"/>
          <ac:spMkLst>
            <pc:docMk/>
            <pc:sldMk cId="2883509245" sldId="259"/>
            <ac:spMk id="23" creationId="{AFE688BA-99FE-6948-B8E9-C772D24387BA}"/>
          </ac:spMkLst>
        </pc:spChg>
        <pc:spChg chg="mod">
          <ac:chgData name="Fainstad, Brandon" userId="aac92477-536e-4d21-9f70-fa5cd941f380" providerId="ADAL" clId="{726D1BA6-D935-428D-BD3C-29D0D127AE4C}" dt="2022-08-31T20:21:37.542" v="705" actId="208"/>
          <ac:spMkLst>
            <pc:docMk/>
            <pc:sldMk cId="2883509245" sldId="259"/>
            <ac:spMk id="24" creationId="{8CE7E24B-0370-FB4C-BFCC-CC93D77FD1FC}"/>
          </ac:spMkLst>
        </pc:spChg>
        <pc:spChg chg="mod">
          <ac:chgData name="Fainstad, Brandon" userId="aac92477-536e-4d21-9f70-fa5cd941f380" providerId="ADAL" clId="{726D1BA6-D935-428D-BD3C-29D0D127AE4C}" dt="2022-08-31T20:34:13.807" v="1362" actId="1076"/>
          <ac:spMkLst>
            <pc:docMk/>
            <pc:sldMk cId="2883509245" sldId="259"/>
            <ac:spMk id="27" creationId="{3B76CB2C-7F9E-C847-AB29-79F564FECE98}"/>
          </ac:spMkLst>
        </pc:spChg>
        <pc:graphicFrameChg chg="mod modGraphic">
          <ac:chgData name="Fainstad, Brandon" userId="aac92477-536e-4d21-9f70-fa5cd941f380" providerId="ADAL" clId="{726D1BA6-D935-428D-BD3C-29D0D127AE4C}" dt="2022-08-31T20:33:42.058" v="1350" actId="14100"/>
          <ac:graphicFrameMkLst>
            <pc:docMk/>
            <pc:sldMk cId="2883509245" sldId="259"/>
            <ac:graphicFrameMk id="26" creationId="{45471DC1-CB2F-7E41-96DD-114580AF0F9A}"/>
          </ac:graphicFrameMkLst>
        </pc:graphicFrameChg>
      </pc:sldChg>
      <pc:sldChg chg="modSp add mod ord modShow">
        <pc:chgData name="Fainstad, Brandon" userId="aac92477-536e-4d21-9f70-fa5cd941f380" providerId="ADAL" clId="{726D1BA6-D935-428D-BD3C-29D0D127AE4C}" dt="2022-09-12T22:14:01.057" v="2546" actId="20578"/>
        <pc:sldMkLst>
          <pc:docMk/>
          <pc:sldMk cId="740297010" sldId="260"/>
        </pc:sldMkLst>
        <pc:spChg chg="mod modVis">
          <ac:chgData name="Fainstad, Brandon" userId="aac92477-536e-4d21-9f70-fa5cd941f380" providerId="ADAL" clId="{726D1BA6-D935-428D-BD3C-29D0D127AE4C}" dt="2022-08-31T20:33:01.359" v="1346" actId="14430"/>
          <ac:spMkLst>
            <pc:docMk/>
            <pc:sldMk cId="740297010" sldId="260"/>
            <ac:spMk id="17" creationId="{14998917-5D19-4988-B39E-7624466D7666}"/>
          </ac:spMkLst>
        </pc:spChg>
        <pc:spChg chg="mod modVis">
          <ac:chgData name="Fainstad, Brandon" userId="aac92477-536e-4d21-9f70-fa5cd941f380" providerId="ADAL" clId="{726D1BA6-D935-428D-BD3C-29D0D127AE4C}" dt="2022-08-31T20:32:35.634" v="1345" actId="14430"/>
          <ac:spMkLst>
            <pc:docMk/>
            <pc:sldMk cId="740297010" sldId="260"/>
            <ac:spMk id="19" creationId="{6F367F39-2240-431C-B591-9BA21B30E08D}"/>
          </ac:spMkLst>
        </pc:spChg>
        <pc:spChg chg="mod modVis">
          <ac:chgData name="Fainstad, Brandon" userId="aac92477-536e-4d21-9f70-fa5cd941f380" providerId="ADAL" clId="{726D1BA6-D935-428D-BD3C-29D0D127AE4C}" dt="2022-08-31T20:32:31.158" v="1344" actId="14429"/>
          <ac:spMkLst>
            <pc:docMk/>
            <pc:sldMk cId="740297010" sldId="260"/>
            <ac:spMk id="42" creationId="{D7007FF2-9E68-4FAC-B4F6-F8B1F94BFCAF}"/>
          </ac:spMkLst>
        </pc:spChg>
        <pc:spChg chg="mod modVis">
          <ac:chgData name="Fainstad, Brandon" userId="aac92477-536e-4d21-9f70-fa5cd941f380" providerId="ADAL" clId="{726D1BA6-D935-428D-BD3C-29D0D127AE4C}" dt="2022-08-31T20:32:23.387" v="1342" actId="14430"/>
          <ac:spMkLst>
            <pc:docMk/>
            <pc:sldMk cId="740297010" sldId="260"/>
            <ac:spMk id="60" creationId="{D062FDD6-707D-4898-9FD4-D93A2190168B}"/>
          </ac:spMkLst>
        </pc:spChg>
      </pc:sldChg>
      <pc:sldChg chg="delSp modSp add mod delAnim modNotesTx">
        <pc:chgData name="Fainstad, Brandon" userId="aac92477-536e-4d21-9f70-fa5cd941f380" providerId="ADAL" clId="{726D1BA6-D935-428D-BD3C-29D0D127AE4C}" dt="2022-09-12T21:24:27.986" v="2295" actId="1582"/>
        <pc:sldMkLst>
          <pc:docMk/>
          <pc:sldMk cId="2585106226" sldId="261"/>
        </pc:sldMkLst>
        <pc:spChg chg="mod">
          <ac:chgData name="Fainstad, Brandon" userId="aac92477-536e-4d21-9f70-fa5cd941f380" providerId="ADAL" clId="{726D1BA6-D935-428D-BD3C-29D0D127AE4C}" dt="2022-09-12T21:23:27.502" v="2287" actId="1076"/>
          <ac:spMkLst>
            <pc:docMk/>
            <pc:sldMk cId="2585106226" sldId="261"/>
            <ac:spMk id="12" creationId="{83E7C1BA-B593-4CB9-9868-405F9EAF4794}"/>
          </ac:spMkLst>
        </pc:spChg>
        <pc:spChg chg="mod">
          <ac:chgData name="Fainstad, Brandon" userId="aac92477-536e-4d21-9f70-fa5cd941f380" providerId="ADAL" clId="{726D1BA6-D935-428D-BD3C-29D0D127AE4C}" dt="2022-09-12T21:22:36.739" v="2285" actId="14100"/>
          <ac:spMkLst>
            <pc:docMk/>
            <pc:sldMk cId="2585106226" sldId="261"/>
            <ac:spMk id="13" creationId="{B92CB426-CA3C-4F47-AC33-6A9C21AB4A77}"/>
          </ac:spMkLst>
        </pc:spChg>
        <pc:spChg chg="mod">
          <ac:chgData name="Fainstad, Brandon" userId="aac92477-536e-4d21-9f70-fa5cd941f380" providerId="ADAL" clId="{726D1BA6-D935-428D-BD3C-29D0D127AE4C}" dt="2022-09-12T21:21:01.069" v="2284" actId="20577"/>
          <ac:spMkLst>
            <pc:docMk/>
            <pc:sldMk cId="2585106226" sldId="261"/>
            <ac:spMk id="18" creationId="{641F0419-6197-437B-A96B-E329F6C18A08}"/>
          </ac:spMkLst>
        </pc:spChg>
        <pc:spChg chg="del">
          <ac:chgData name="Fainstad, Brandon" userId="aac92477-536e-4d21-9f70-fa5cd941f380" providerId="ADAL" clId="{726D1BA6-D935-428D-BD3C-29D0D127AE4C}" dt="2022-08-31T21:44:39.780" v="1379" actId="478"/>
          <ac:spMkLst>
            <pc:docMk/>
            <pc:sldMk cId="2585106226" sldId="261"/>
            <ac:spMk id="21" creationId="{90686ED4-BC1E-4F16-AB51-F32A925AFF96}"/>
          </ac:spMkLst>
        </pc:spChg>
        <pc:spChg chg="mod">
          <ac:chgData name="Fainstad, Brandon" userId="aac92477-536e-4d21-9f70-fa5cd941f380" providerId="ADAL" clId="{726D1BA6-D935-428D-BD3C-29D0D127AE4C}" dt="2022-09-12T21:24:18.988" v="2294" actId="1582"/>
          <ac:spMkLst>
            <pc:docMk/>
            <pc:sldMk cId="2585106226" sldId="261"/>
            <ac:spMk id="28" creationId="{00000000-0000-0000-0000-000000000000}"/>
          </ac:spMkLst>
        </pc:spChg>
        <pc:spChg chg="mod">
          <ac:chgData name="Fainstad, Brandon" userId="aac92477-536e-4d21-9f70-fa5cd941f380" providerId="ADAL" clId="{726D1BA6-D935-428D-BD3C-29D0D127AE4C}" dt="2022-09-12T21:24:27.986" v="2295" actId="1582"/>
          <ac:spMkLst>
            <pc:docMk/>
            <pc:sldMk cId="2585106226" sldId="261"/>
            <ac:spMk id="29" creationId="{00000000-0000-0000-0000-000000000000}"/>
          </ac:spMkLst>
        </pc:spChg>
        <pc:spChg chg="mod">
          <ac:chgData name="Fainstad, Brandon" userId="aac92477-536e-4d21-9f70-fa5cd941f380" providerId="ADAL" clId="{726D1BA6-D935-428D-BD3C-29D0D127AE4C}" dt="2022-08-31T21:44:56.248" v="1381" actId="207"/>
          <ac:spMkLst>
            <pc:docMk/>
            <pc:sldMk cId="2585106226" sldId="261"/>
            <ac:spMk id="45" creationId="{00000000-0000-0000-0000-000000000000}"/>
          </ac:spMkLst>
        </pc:spChg>
        <pc:spChg chg="mod">
          <ac:chgData name="Fainstad, Brandon" userId="aac92477-536e-4d21-9f70-fa5cd941f380" providerId="ADAL" clId="{726D1BA6-D935-428D-BD3C-29D0D127AE4C}" dt="2022-09-12T21:23:54.306" v="2292" actId="1076"/>
          <ac:spMkLst>
            <pc:docMk/>
            <pc:sldMk cId="2585106226" sldId="261"/>
            <ac:spMk id="52" creationId="{00000000-0000-0000-0000-000000000000}"/>
          </ac:spMkLst>
        </pc:spChg>
        <pc:grpChg chg="mod modVis">
          <ac:chgData name="Fainstad, Brandon" userId="aac92477-536e-4d21-9f70-fa5cd941f380" providerId="ADAL" clId="{726D1BA6-D935-428D-BD3C-29D0D127AE4C}" dt="2022-09-12T21:24:07.147" v="2293" actId="14430"/>
          <ac:grpSpMkLst>
            <pc:docMk/>
            <pc:sldMk cId="2585106226" sldId="261"/>
            <ac:grpSpMk id="53" creationId="{00000000-0000-0000-0000-000000000000}"/>
          </ac:grpSpMkLst>
        </pc:grpChg>
      </pc:sldChg>
      <pc:sldChg chg="delSp modSp add mod delAnim modAnim">
        <pc:chgData name="Fainstad, Brandon" userId="aac92477-536e-4d21-9f70-fa5cd941f380" providerId="ADAL" clId="{726D1BA6-D935-428D-BD3C-29D0D127AE4C}" dt="2022-09-12T21:47:36.773" v="2508" actId="14100"/>
        <pc:sldMkLst>
          <pc:docMk/>
          <pc:sldMk cId="1437574834" sldId="262"/>
        </pc:sldMkLst>
        <pc:spChg chg="mod">
          <ac:chgData name="Fainstad, Brandon" userId="aac92477-536e-4d21-9f70-fa5cd941f380" providerId="ADAL" clId="{726D1BA6-D935-428D-BD3C-29D0D127AE4C}" dt="2022-08-31T21:57:19.515" v="2020" actId="208"/>
          <ac:spMkLst>
            <pc:docMk/>
            <pc:sldMk cId="1437574834" sldId="262"/>
            <ac:spMk id="7" creationId="{444FA9ED-5BF6-7043-98E6-DE97F2175578}"/>
          </ac:spMkLst>
        </pc:spChg>
        <pc:spChg chg="del">
          <ac:chgData name="Fainstad, Brandon" userId="aac92477-536e-4d21-9f70-fa5cd941f380" providerId="ADAL" clId="{726D1BA6-D935-428D-BD3C-29D0D127AE4C}" dt="2022-09-12T21:27:36.850" v="2302" actId="478"/>
          <ac:spMkLst>
            <pc:docMk/>
            <pc:sldMk cId="1437574834" sldId="262"/>
            <ac:spMk id="12" creationId="{F75F7980-0F9E-984A-A59B-5D2AE968690B}"/>
          </ac:spMkLst>
        </pc:spChg>
        <pc:spChg chg="mod">
          <ac:chgData name="Fainstad, Brandon" userId="aac92477-536e-4d21-9f70-fa5cd941f380" providerId="ADAL" clId="{726D1BA6-D935-428D-BD3C-29D0D127AE4C}" dt="2022-08-31T21:58:47.016" v="2022" actId="207"/>
          <ac:spMkLst>
            <pc:docMk/>
            <pc:sldMk cId="1437574834" sldId="262"/>
            <ac:spMk id="17" creationId="{8E23A031-6D5A-7044-9CBB-CFB9DD2D7DF9}"/>
          </ac:spMkLst>
        </pc:spChg>
        <pc:spChg chg="mod">
          <ac:chgData name="Fainstad, Brandon" userId="aac92477-536e-4d21-9f70-fa5cd941f380" providerId="ADAL" clId="{726D1BA6-D935-428D-BD3C-29D0D127AE4C}" dt="2022-08-31T21:55:20.027" v="2014" actId="6549"/>
          <ac:spMkLst>
            <pc:docMk/>
            <pc:sldMk cId="1437574834" sldId="262"/>
            <ac:spMk id="18" creationId="{641F0419-6197-437B-A96B-E329F6C18A08}"/>
          </ac:spMkLst>
        </pc:spChg>
        <pc:spChg chg="del">
          <ac:chgData name="Fainstad, Brandon" userId="aac92477-536e-4d21-9f70-fa5cd941f380" providerId="ADAL" clId="{726D1BA6-D935-428D-BD3C-29D0D127AE4C}" dt="2022-09-12T21:27:43.338" v="2303" actId="478"/>
          <ac:spMkLst>
            <pc:docMk/>
            <pc:sldMk cId="1437574834" sldId="262"/>
            <ac:spMk id="19" creationId="{D6B64A8A-68A0-554A-B89D-8C43A4B3721B}"/>
          </ac:spMkLst>
        </pc:spChg>
        <pc:spChg chg="del">
          <ac:chgData name="Fainstad, Brandon" userId="aac92477-536e-4d21-9f70-fa5cd941f380" providerId="ADAL" clId="{726D1BA6-D935-428D-BD3C-29D0D127AE4C}" dt="2022-09-12T21:27:58.287" v="2311" actId="478"/>
          <ac:spMkLst>
            <pc:docMk/>
            <pc:sldMk cId="1437574834" sldId="262"/>
            <ac:spMk id="20" creationId="{D2B0CB4F-47D3-6849-8B2E-E1DDF9CCA5CA}"/>
          </ac:spMkLst>
        </pc:spChg>
        <pc:spChg chg="del">
          <ac:chgData name="Fainstad, Brandon" userId="aac92477-536e-4d21-9f70-fa5cd941f380" providerId="ADAL" clId="{726D1BA6-D935-428D-BD3C-29D0D127AE4C}" dt="2022-08-31T21:54:02.421" v="2012" actId="478"/>
          <ac:spMkLst>
            <pc:docMk/>
            <pc:sldMk cId="1437574834" sldId="262"/>
            <ac:spMk id="21" creationId="{90686ED4-BC1E-4F16-AB51-F32A925AFF96}"/>
          </ac:spMkLst>
        </pc:spChg>
        <pc:spChg chg="mod">
          <ac:chgData name="Fainstad, Brandon" userId="aac92477-536e-4d21-9f70-fa5cd941f380" providerId="ADAL" clId="{726D1BA6-D935-428D-BD3C-29D0D127AE4C}" dt="2022-08-31T21:58:47.016" v="2022" actId="207"/>
          <ac:spMkLst>
            <pc:docMk/>
            <pc:sldMk cId="1437574834" sldId="262"/>
            <ac:spMk id="22" creationId="{29AC5CA0-2675-6949-9ACE-1D938522D1E5}"/>
          </ac:spMkLst>
        </pc:spChg>
        <pc:spChg chg="mod">
          <ac:chgData name="Fainstad, Brandon" userId="aac92477-536e-4d21-9f70-fa5cd941f380" providerId="ADAL" clId="{726D1BA6-D935-428D-BD3C-29D0D127AE4C}" dt="2022-09-12T21:47:24.780" v="2502" actId="1035"/>
          <ac:spMkLst>
            <pc:docMk/>
            <pc:sldMk cId="1437574834" sldId="262"/>
            <ac:spMk id="23" creationId="{5F9F2497-6E46-3643-9455-B9DB0506EA5E}"/>
          </ac:spMkLst>
        </pc:spChg>
        <pc:spChg chg="mod">
          <ac:chgData name="Fainstad, Brandon" userId="aac92477-536e-4d21-9f70-fa5cd941f380" providerId="ADAL" clId="{726D1BA6-D935-428D-BD3C-29D0D127AE4C}" dt="2022-09-12T21:47:10.834" v="2491" actId="1076"/>
          <ac:spMkLst>
            <pc:docMk/>
            <pc:sldMk cId="1437574834" sldId="262"/>
            <ac:spMk id="24" creationId="{A5C80796-6D9A-5242-8316-D614F07307B3}"/>
          </ac:spMkLst>
        </pc:spChg>
        <pc:spChg chg="mod">
          <ac:chgData name="Fainstad, Brandon" userId="aac92477-536e-4d21-9f70-fa5cd941f380" providerId="ADAL" clId="{726D1BA6-D935-428D-BD3C-29D0D127AE4C}" dt="2022-09-12T21:46:53.915" v="2484" actId="1036"/>
          <ac:spMkLst>
            <pc:docMk/>
            <pc:sldMk cId="1437574834" sldId="262"/>
            <ac:spMk id="25" creationId="{75A139B2-DD51-864B-BE58-C6C34F5CA06D}"/>
          </ac:spMkLst>
        </pc:spChg>
        <pc:spChg chg="mod">
          <ac:chgData name="Fainstad, Brandon" userId="aac92477-536e-4d21-9f70-fa5cd941f380" providerId="ADAL" clId="{726D1BA6-D935-428D-BD3C-29D0D127AE4C}" dt="2022-09-12T21:24:58.800" v="2298" actId="1076"/>
          <ac:spMkLst>
            <pc:docMk/>
            <pc:sldMk cId="1437574834" sldId="262"/>
            <ac:spMk id="26" creationId="{9B48EDB0-44D2-D946-A82B-C469A8AE5051}"/>
          </ac:spMkLst>
        </pc:spChg>
        <pc:spChg chg="del mod">
          <ac:chgData name="Fainstad, Brandon" userId="aac92477-536e-4d21-9f70-fa5cd941f380" providerId="ADAL" clId="{726D1BA6-D935-428D-BD3C-29D0D127AE4C}" dt="2022-09-12T21:27:50.359" v="2307" actId="478"/>
          <ac:spMkLst>
            <pc:docMk/>
            <pc:sldMk cId="1437574834" sldId="262"/>
            <ac:spMk id="32" creationId="{F5E70DD8-02DD-CA46-BFA5-0A7D77C3F5C7}"/>
          </ac:spMkLst>
        </pc:spChg>
        <pc:spChg chg="del">
          <ac:chgData name="Fainstad, Brandon" userId="aac92477-536e-4d21-9f70-fa5cd941f380" providerId="ADAL" clId="{726D1BA6-D935-428D-BD3C-29D0D127AE4C}" dt="2022-09-12T21:27:54.944" v="2309" actId="478"/>
          <ac:spMkLst>
            <pc:docMk/>
            <pc:sldMk cId="1437574834" sldId="262"/>
            <ac:spMk id="34" creationId="{6FE3084E-8CF6-9248-94A8-2C9261B9FC54}"/>
          </ac:spMkLst>
        </pc:spChg>
        <pc:spChg chg="del">
          <ac:chgData name="Fainstad, Brandon" userId="aac92477-536e-4d21-9f70-fa5cd941f380" providerId="ADAL" clId="{726D1BA6-D935-428D-BD3C-29D0D127AE4C}" dt="2022-09-12T21:27:52.225" v="2308" actId="478"/>
          <ac:spMkLst>
            <pc:docMk/>
            <pc:sldMk cId="1437574834" sldId="262"/>
            <ac:spMk id="39" creationId="{25671A04-D463-9647-B2B4-837372F01F5C}"/>
          </ac:spMkLst>
        </pc:spChg>
        <pc:spChg chg="del">
          <ac:chgData name="Fainstad, Brandon" userId="aac92477-536e-4d21-9f70-fa5cd941f380" providerId="ADAL" clId="{726D1BA6-D935-428D-BD3C-29D0D127AE4C}" dt="2022-09-12T21:40:48.341" v="2428" actId="478"/>
          <ac:spMkLst>
            <pc:docMk/>
            <pc:sldMk cId="1437574834" sldId="262"/>
            <ac:spMk id="44" creationId="{16A41603-4F60-4C30-9ADE-F658B163724F}"/>
          </ac:spMkLst>
        </pc:spChg>
        <pc:spChg chg="del">
          <ac:chgData name="Fainstad, Brandon" userId="aac92477-536e-4d21-9f70-fa5cd941f380" providerId="ADAL" clId="{726D1BA6-D935-428D-BD3C-29D0D127AE4C}" dt="2022-09-12T21:27:56.490" v="2310" actId="478"/>
          <ac:spMkLst>
            <pc:docMk/>
            <pc:sldMk cId="1437574834" sldId="262"/>
            <ac:spMk id="45" creationId="{8E36E09D-8001-4A4A-A914-C593CCE052DB}"/>
          </ac:spMkLst>
        </pc:spChg>
        <pc:spChg chg="del">
          <ac:chgData name="Fainstad, Brandon" userId="aac92477-536e-4d21-9f70-fa5cd941f380" providerId="ADAL" clId="{726D1BA6-D935-428D-BD3C-29D0D127AE4C}" dt="2022-09-12T21:27:36.850" v="2302" actId="478"/>
          <ac:spMkLst>
            <pc:docMk/>
            <pc:sldMk cId="1437574834" sldId="262"/>
            <ac:spMk id="46" creationId="{B6EF6C61-EA65-944F-80D7-B2834BFBCC09}"/>
          </ac:spMkLst>
        </pc:spChg>
        <pc:spChg chg="del">
          <ac:chgData name="Fainstad, Brandon" userId="aac92477-536e-4d21-9f70-fa5cd941f380" providerId="ADAL" clId="{726D1BA6-D935-428D-BD3C-29D0D127AE4C}" dt="2022-09-12T21:27:34.087" v="2301" actId="478"/>
          <ac:spMkLst>
            <pc:docMk/>
            <pc:sldMk cId="1437574834" sldId="262"/>
            <ac:spMk id="47" creationId="{2DDAE4C2-98A7-6642-81F9-D5C6A5C8577D}"/>
          </ac:spMkLst>
        </pc:spChg>
        <pc:spChg chg="del">
          <ac:chgData name="Fainstad, Brandon" userId="aac92477-536e-4d21-9f70-fa5cd941f380" providerId="ADAL" clId="{726D1BA6-D935-428D-BD3C-29D0D127AE4C}" dt="2022-09-12T21:27:36.850" v="2302" actId="478"/>
          <ac:spMkLst>
            <pc:docMk/>
            <pc:sldMk cId="1437574834" sldId="262"/>
            <ac:spMk id="49" creationId="{606499D8-7D0D-F84E-8490-89D01C9979AA}"/>
          </ac:spMkLst>
        </pc:spChg>
        <pc:spChg chg="del">
          <ac:chgData name="Fainstad, Brandon" userId="aac92477-536e-4d21-9f70-fa5cd941f380" providerId="ADAL" clId="{726D1BA6-D935-428D-BD3C-29D0D127AE4C}" dt="2022-09-12T21:27:36.850" v="2302" actId="478"/>
          <ac:spMkLst>
            <pc:docMk/>
            <pc:sldMk cId="1437574834" sldId="262"/>
            <ac:spMk id="50" creationId="{653FDFCF-D334-1C4C-A1A2-B47D33664F1B}"/>
          </ac:spMkLst>
        </pc:spChg>
        <pc:spChg chg="del">
          <ac:chgData name="Fainstad, Brandon" userId="aac92477-536e-4d21-9f70-fa5cd941f380" providerId="ADAL" clId="{726D1BA6-D935-428D-BD3C-29D0D127AE4C}" dt="2022-09-12T21:27:36.850" v="2302" actId="478"/>
          <ac:spMkLst>
            <pc:docMk/>
            <pc:sldMk cId="1437574834" sldId="262"/>
            <ac:spMk id="52" creationId="{B3580771-4D59-E347-A203-145C7ABDA99A}"/>
          </ac:spMkLst>
        </pc:spChg>
        <pc:picChg chg="del">
          <ac:chgData name="Fainstad, Brandon" userId="aac92477-536e-4d21-9f70-fa5cd941f380" providerId="ADAL" clId="{726D1BA6-D935-428D-BD3C-29D0D127AE4C}" dt="2022-09-12T21:27:31.291" v="2300" actId="478"/>
          <ac:picMkLst>
            <pc:docMk/>
            <pc:sldMk cId="1437574834" sldId="262"/>
            <ac:picMk id="4" creationId="{D482D260-95D1-F64F-89DC-DFF98DB0D22B}"/>
          </ac:picMkLst>
        </pc:picChg>
        <pc:picChg chg="del">
          <ac:chgData name="Fainstad, Brandon" userId="aac92477-536e-4d21-9f70-fa5cd941f380" providerId="ADAL" clId="{726D1BA6-D935-428D-BD3C-29D0D127AE4C}" dt="2022-09-12T21:27:30.260" v="2299" actId="478"/>
          <ac:picMkLst>
            <pc:docMk/>
            <pc:sldMk cId="1437574834" sldId="262"/>
            <ac:picMk id="9" creationId="{1A25284F-A297-F04F-9F26-2D83F7E8A9C5}"/>
          </ac:picMkLst>
        </pc:picChg>
        <pc:picChg chg="mod">
          <ac:chgData name="Fainstad, Brandon" userId="aac92477-536e-4d21-9f70-fa5cd941f380" providerId="ADAL" clId="{726D1BA6-D935-428D-BD3C-29D0D127AE4C}" dt="2022-08-31T21:55:59.122" v="2015" actId="2085"/>
          <ac:picMkLst>
            <pc:docMk/>
            <pc:sldMk cId="1437574834" sldId="262"/>
            <ac:picMk id="10" creationId="{9202968A-DB25-294B-9EEB-74D04E64E742}"/>
          </ac:picMkLst>
        </pc:picChg>
        <pc:picChg chg="del">
          <ac:chgData name="Fainstad, Brandon" userId="aac92477-536e-4d21-9f70-fa5cd941f380" providerId="ADAL" clId="{726D1BA6-D935-428D-BD3C-29D0D127AE4C}" dt="2022-09-12T21:27:45.899" v="2304" actId="478"/>
          <ac:picMkLst>
            <pc:docMk/>
            <pc:sldMk cId="1437574834" sldId="262"/>
            <ac:picMk id="28" creationId="{66EBAE02-1B07-E94C-A77B-F65B53A09CE7}"/>
          </ac:picMkLst>
        </pc:picChg>
        <pc:cxnChg chg="mod">
          <ac:chgData name="Fainstad, Brandon" userId="aac92477-536e-4d21-9f70-fa5cd941f380" providerId="ADAL" clId="{726D1BA6-D935-428D-BD3C-29D0D127AE4C}" dt="2022-09-12T21:47:36.773" v="2508" actId="14100"/>
          <ac:cxnSpMkLst>
            <pc:docMk/>
            <pc:sldMk cId="1437574834" sldId="262"/>
            <ac:cxnSpMk id="27" creationId="{22926E35-5986-7745-B0D5-175743D0BA2A}"/>
          </ac:cxnSpMkLst>
        </pc:cxnChg>
        <pc:cxnChg chg="mod">
          <ac:chgData name="Fainstad, Brandon" userId="aac92477-536e-4d21-9f70-fa5cd941f380" providerId="ADAL" clId="{726D1BA6-D935-428D-BD3C-29D0D127AE4C}" dt="2022-09-12T21:47:17.896" v="2493" actId="14100"/>
          <ac:cxnSpMkLst>
            <pc:docMk/>
            <pc:sldMk cId="1437574834" sldId="262"/>
            <ac:cxnSpMk id="29" creationId="{3278B7A4-E06D-AC42-9235-C6EF18407C57}"/>
          </ac:cxnSpMkLst>
        </pc:cxnChg>
        <pc:cxnChg chg="mod">
          <ac:chgData name="Fainstad, Brandon" userId="aac92477-536e-4d21-9f70-fa5cd941f380" providerId="ADAL" clId="{726D1BA6-D935-428D-BD3C-29D0D127AE4C}" dt="2022-09-12T21:46:53.915" v="2484" actId="1036"/>
          <ac:cxnSpMkLst>
            <pc:docMk/>
            <pc:sldMk cId="1437574834" sldId="262"/>
            <ac:cxnSpMk id="31" creationId="{5E570651-37E5-9F47-B471-81FF912EBF5A}"/>
          </ac:cxnSpMkLst>
        </pc:cxnChg>
        <pc:cxnChg chg="del mod">
          <ac:chgData name="Fainstad, Brandon" userId="aac92477-536e-4d21-9f70-fa5cd941f380" providerId="ADAL" clId="{726D1BA6-D935-428D-BD3C-29D0D127AE4C}" dt="2022-09-12T21:27:46.805" v="2305" actId="478"/>
          <ac:cxnSpMkLst>
            <pc:docMk/>
            <pc:sldMk cId="1437574834" sldId="262"/>
            <ac:cxnSpMk id="41" creationId="{382F14C9-F9E9-2047-9EE2-4F821D479868}"/>
          </ac:cxnSpMkLst>
        </pc:cxnChg>
      </pc:sldChg>
      <pc:sldChg chg="new del">
        <pc:chgData name="Fainstad, Brandon" userId="aac92477-536e-4d21-9f70-fa5cd941f380" providerId="ADAL" clId="{726D1BA6-D935-428D-BD3C-29D0D127AE4C}" dt="2022-08-31T19:10:16.788" v="12" actId="680"/>
        <pc:sldMkLst>
          <pc:docMk/>
          <pc:sldMk cId="3702477621" sldId="262"/>
        </pc:sldMkLst>
      </pc:sldChg>
      <pc:sldChg chg="add del">
        <pc:chgData name="Fainstad, Brandon" userId="aac92477-536e-4d21-9f70-fa5cd941f380" providerId="ADAL" clId="{726D1BA6-D935-428D-BD3C-29D0D127AE4C}" dt="2022-08-31T21:44:09.743" v="1377" actId="47"/>
        <pc:sldMkLst>
          <pc:docMk/>
          <pc:sldMk cId="433549507" sldId="263"/>
        </pc:sldMkLst>
      </pc:sldChg>
      <pc:sldChg chg="modSp add mod">
        <pc:chgData name="Fainstad, Brandon" userId="aac92477-536e-4d21-9f70-fa5cd941f380" providerId="ADAL" clId="{726D1BA6-D935-428D-BD3C-29D0D127AE4C}" dt="2022-09-12T21:52:01.430" v="2541" actId="20577"/>
        <pc:sldMkLst>
          <pc:docMk/>
          <pc:sldMk cId="2214817162" sldId="264"/>
        </pc:sldMkLst>
        <pc:spChg chg="mod">
          <ac:chgData name="Fainstad, Brandon" userId="aac92477-536e-4d21-9f70-fa5cd941f380" providerId="ADAL" clId="{726D1BA6-D935-428D-BD3C-29D0D127AE4C}" dt="2022-09-12T21:51:05.734" v="2536" actId="20577"/>
          <ac:spMkLst>
            <pc:docMk/>
            <pc:sldMk cId="2214817162" sldId="264"/>
            <ac:spMk id="18" creationId="{641F0419-6197-437B-A96B-E329F6C18A08}"/>
          </ac:spMkLst>
        </pc:spChg>
        <pc:spChg chg="mod">
          <ac:chgData name="Fainstad, Brandon" userId="aac92477-536e-4d21-9f70-fa5cd941f380" providerId="ADAL" clId="{726D1BA6-D935-428D-BD3C-29D0D127AE4C}" dt="2022-09-12T21:52:01.430" v="2541" actId="20577"/>
          <ac:spMkLst>
            <pc:docMk/>
            <pc:sldMk cId="2214817162" sldId="264"/>
            <ac:spMk id="29" creationId="{00000000-0000-0000-0000-000000000000}"/>
          </ac:spMkLst>
        </pc:spChg>
      </pc:sldChg>
      <pc:sldChg chg="addSp delSp modSp add mod addAnim delAnim modAnim">
        <pc:chgData name="Fainstad, Brandon" userId="aac92477-536e-4d21-9f70-fa5cd941f380" providerId="ADAL" clId="{726D1BA6-D935-428D-BD3C-29D0D127AE4C}" dt="2022-09-12T21:50:53.580" v="2533" actId="167"/>
        <pc:sldMkLst>
          <pc:docMk/>
          <pc:sldMk cId="1881740767" sldId="265"/>
        </pc:sldMkLst>
        <pc:spChg chg="del">
          <ac:chgData name="Fainstad, Brandon" userId="aac92477-536e-4d21-9f70-fa5cd941f380" providerId="ADAL" clId="{726D1BA6-D935-428D-BD3C-29D0D127AE4C}" dt="2022-08-31T22:02:45.096" v="2044" actId="478"/>
          <ac:spMkLst>
            <pc:docMk/>
            <pc:sldMk cId="1881740767" sldId="265"/>
            <ac:spMk id="6" creationId="{24EF1412-B8F2-5F40-B0FA-8372BD06565A}"/>
          </ac:spMkLst>
        </pc:spChg>
        <pc:spChg chg="del">
          <ac:chgData name="Fainstad, Brandon" userId="aac92477-536e-4d21-9f70-fa5cd941f380" providerId="ADAL" clId="{726D1BA6-D935-428D-BD3C-29D0D127AE4C}" dt="2022-08-31T22:02:35.651" v="2042" actId="478"/>
          <ac:spMkLst>
            <pc:docMk/>
            <pc:sldMk cId="1881740767" sldId="265"/>
            <ac:spMk id="7" creationId="{444FA9ED-5BF6-7043-98E6-DE97F2175578}"/>
          </ac:spMkLst>
        </pc:spChg>
        <pc:spChg chg="del">
          <ac:chgData name="Fainstad, Brandon" userId="aac92477-536e-4d21-9f70-fa5cd941f380" providerId="ADAL" clId="{726D1BA6-D935-428D-BD3C-29D0D127AE4C}" dt="2022-08-31T22:02:30.371" v="2040" actId="478"/>
          <ac:spMkLst>
            <pc:docMk/>
            <pc:sldMk cId="1881740767" sldId="265"/>
            <ac:spMk id="11" creationId="{4F50FB70-7550-5C46-A8EF-8CAA20AA8673}"/>
          </ac:spMkLst>
        </pc:spChg>
        <pc:spChg chg="mod">
          <ac:chgData name="Fainstad, Brandon" userId="aac92477-536e-4d21-9f70-fa5cd941f380" providerId="ADAL" clId="{726D1BA6-D935-428D-BD3C-29D0D127AE4C}" dt="2022-09-12T21:40:12.265" v="2425" actId="1036"/>
          <ac:spMkLst>
            <pc:docMk/>
            <pc:sldMk cId="1881740767" sldId="265"/>
            <ac:spMk id="12" creationId="{F75F7980-0F9E-984A-A59B-5D2AE968690B}"/>
          </ac:spMkLst>
        </pc:spChg>
        <pc:spChg chg="del mod modVis">
          <ac:chgData name="Fainstad, Brandon" userId="aac92477-536e-4d21-9f70-fa5cd941f380" providerId="ADAL" clId="{726D1BA6-D935-428D-BD3C-29D0D127AE4C}" dt="2022-09-12T21:48:02.331" v="2510" actId="478"/>
          <ac:spMkLst>
            <pc:docMk/>
            <pc:sldMk cId="1881740767" sldId="265"/>
            <ac:spMk id="17" creationId="{8E23A031-6D5A-7044-9CBB-CFB9DD2D7DF9}"/>
          </ac:spMkLst>
        </pc:spChg>
        <pc:spChg chg="mod">
          <ac:chgData name="Fainstad, Brandon" userId="aac92477-536e-4d21-9f70-fa5cd941f380" providerId="ADAL" clId="{726D1BA6-D935-428D-BD3C-29D0D127AE4C}" dt="2022-09-12T21:38:58.208" v="2398"/>
          <ac:spMkLst>
            <pc:docMk/>
            <pc:sldMk cId="1881740767" sldId="265"/>
            <ac:spMk id="18" creationId="{641F0419-6197-437B-A96B-E329F6C18A08}"/>
          </ac:spMkLst>
        </pc:spChg>
        <pc:spChg chg="mod">
          <ac:chgData name="Fainstad, Brandon" userId="aac92477-536e-4d21-9f70-fa5cd941f380" providerId="ADAL" clId="{726D1BA6-D935-428D-BD3C-29D0D127AE4C}" dt="2022-09-12T21:48:46.484" v="2513" actId="208"/>
          <ac:spMkLst>
            <pc:docMk/>
            <pc:sldMk cId="1881740767" sldId="265"/>
            <ac:spMk id="19" creationId="{D6B64A8A-68A0-554A-B89D-8C43A4B3721B}"/>
          </ac:spMkLst>
        </pc:spChg>
        <pc:spChg chg="mod">
          <ac:chgData name="Fainstad, Brandon" userId="aac92477-536e-4d21-9f70-fa5cd941f380" providerId="ADAL" clId="{726D1BA6-D935-428D-BD3C-29D0D127AE4C}" dt="2022-09-12T21:48:59.212" v="2514" actId="208"/>
          <ac:spMkLst>
            <pc:docMk/>
            <pc:sldMk cId="1881740767" sldId="265"/>
            <ac:spMk id="20" creationId="{D2B0CB4F-47D3-6849-8B2E-E1DDF9CCA5CA}"/>
          </ac:spMkLst>
        </pc:spChg>
        <pc:spChg chg="add del">
          <ac:chgData name="Fainstad, Brandon" userId="aac92477-536e-4d21-9f70-fa5cd941f380" providerId="ADAL" clId="{726D1BA6-D935-428D-BD3C-29D0D127AE4C}" dt="2022-08-31T22:03:34.645" v="2084" actId="478"/>
          <ac:spMkLst>
            <pc:docMk/>
            <pc:sldMk cId="1881740767" sldId="265"/>
            <ac:spMk id="21" creationId="{90686ED4-BC1E-4F16-AB51-F32A925AFF96}"/>
          </ac:spMkLst>
        </pc:spChg>
        <pc:spChg chg="del mod modVis">
          <ac:chgData name="Fainstad, Brandon" userId="aac92477-536e-4d21-9f70-fa5cd941f380" providerId="ADAL" clId="{726D1BA6-D935-428D-BD3C-29D0D127AE4C}" dt="2022-09-12T21:48:01.456" v="2509" actId="478"/>
          <ac:spMkLst>
            <pc:docMk/>
            <pc:sldMk cId="1881740767" sldId="265"/>
            <ac:spMk id="22" creationId="{29AC5CA0-2675-6949-9ACE-1D938522D1E5}"/>
          </ac:spMkLst>
        </pc:spChg>
        <pc:spChg chg="del">
          <ac:chgData name="Fainstad, Brandon" userId="aac92477-536e-4d21-9f70-fa5cd941f380" providerId="ADAL" clId="{726D1BA6-D935-428D-BD3C-29D0D127AE4C}" dt="2022-08-31T22:02:44.310" v="2043" actId="478"/>
          <ac:spMkLst>
            <pc:docMk/>
            <pc:sldMk cId="1881740767" sldId="265"/>
            <ac:spMk id="23" creationId="{5F9F2497-6E46-3643-9455-B9DB0506EA5E}"/>
          </ac:spMkLst>
        </pc:spChg>
        <pc:spChg chg="del">
          <ac:chgData name="Fainstad, Brandon" userId="aac92477-536e-4d21-9f70-fa5cd941f380" providerId="ADAL" clId="{726D1BA6-D935-428D-BD3C-29D0D127AE4C}" dt="2022-08-31T22:01:55.315" v="2031" actId="478"/>
          <ac:spMkLst>
            <pc:docMk/>
            <pc:sldMk cId="1881740767" sldId="265"/>
            <ac:spMk id="24" creationId="{A5C80796-6D9A-5242-8316-D614F07307B3}"/>
          </ac:spMkLst>
        </pc:spChg>
        <pc:spChg chg="mod">
          <ac:chgData name="Fainstad, Brandon" userId="aac92477-536e-4d21-9f70-fa5cd941f380" providerId="ADAL" clId="{726D1BA6-D935-428D-BD3C-29D0D127AE4C}" dt="2022-09-12T21:36:13.685" v="2386" actId="164"/>
          <ac:spMkLst>
            <pc:docMk/>
            <pc:sldMk cId="1881740767" sldId="265"/>
            <ac:spMk id="25" creationId="{75A139B2-DD51-864B-BE58-C6C34F5CA06D}"/>
          </ac:spMkLst>
        </pc:spChg>
        <pc:spChg chg="del mod">
          <ac:chgData name="Fainstad, Brandon" userId="aac92477-536e-4d21-9f70-fa5cd941f380" providerId="ADAL" clId="{726D1BA6-D935-428D-BD3C-29D0D127AE4C}" dt="2022-09-12T21:39:54.165" v="2415" actId="478"/>
          <ac:spMkLst>
            <pc:docMk/>
            <pc:sldMk cId="1881740767" sldId="265"/>
            <ac:spMk id="26" creationId="{9B48EDB0-44D2-D946-A82B-C469A8AE5051}"/>
          </ac:spMkLst>
        </pc:spChg>
        <pc:spChg chg="add del mod">
          <ac:chgData name="Fainstad, Brandon" userId="aac92477-536e-4d21-9f70-fa5cd941f380" providerId="ADAL" clId="{726D1BA6-D935-428D-BD3C-29D0D127AE4C}" dt="2022-09-12T21:40:04.883" v="2420"/>
          <ac:spMkLst>
            <pc:docMk/>
            <pc:sldMk cId="1881740767" sldId="265"/>
            <ac:spMk id="27" creationId="{822C558F-E1D9-A82F-04C6-0B7EEDFBB3DB}"/>
          </ac:spMkLst>
        </pc:spChg>
        <pc:spChg chg="add mod ord">
          <ac:chgData name="Fainstad, Brandon" userId="aac92477-536e-4d21-9f70-fa5cd941f380" providerId="ADAL" clId="{726D1BA6-D935-428D-BD3C-29D0D127AE4C}" dt="2022-09-12T21:50:53.580" v="2533" actId="167"/>
          <ac:spMkLst>
            <pc:docMk/>
            <pc:sldMk cId="1881740767" sldId="265"/>
            <ac:spMk id="29" creationId="{2C8F1661-CF38-F477-0436-FF499D54945D}"/>
          </ac:spMkLst>
        </pc:spChg>
        <pc:spChg chg="add mod">
          <ac:chgData name="Fainstad, Brandon" userId="aac92477-536e-4d21-9f70-fa5cd941f380" providerId="ADAL" clId="{726D1BA6-D935-428D-BD3C-29D0D127AE4C}" dt="2022-09-12T21:41:39.580" v="2434" actId="207"/>
          <ac:spMkLst>
            <pc:docMk/>
            <pc:sldMk cId="1881740767" sldId="265"/>
            <ac:spMk id="30" creationId="{4ACD2100-72F2-6F6A-828E-995055623291}"/>
          </ac:spMkLst>
        </pc:spChg>
        <pc:spChg chg="add del mod">
          <ac:chgData name="Fainstad, Brandon" userId="aac92477-536e-4d21-9f70-fa5cd941f380" providerId="ADAL" clId="{726D1BA6-D935-428D-BD3C-29D0D127AE4C}" dt="2022-09-12T21:49:31.824" v="2525" actId="2085"/>
          <ac:spMkLst>
            <pc:docMk/>
            <pc:sldMk cId="1881740767" sldId="265"/>
            <ac:spMk id="32" creationId="{F5E70DD8-02DD-CA46-BFA5-0A7D77C3F5C7}"/>
          </ac:spMkLst>
        </pc:spChg>
        <pc:spChg chg="add mod">
          <ac:chgData name="Fainstad, Brandon" userId="aac92477-536e-4d21-9f70-fa5cd941f380" providerId="ADAL" clId="{726D1BA6-D935-428D-BD3C-29D0D127AE4C}" dt="2022-09-12T21:49:26.481" v="2524" actId="207"/>
          <ac:spMkLst>
            <pc:docMk/>
            <pc:sldMk cId="1881740767" sldId="265"/>
            <ac:spMk id="33" creationId="{EB2DA453-3E49-2F64-8AEB-24473C450930}"/>
          </ac:spMkLst>
        </pc:spChg>
        <pc:spChg chg="mod">
          <ac:chgData name="Fainstad, Brandon" userId="aac92477-536e-4d21-9f70-fa5cd941f380" providerId="ADAL" clId="{726D1BA6-D935-428D-BD3C-29D0D127AE4C}" dt="2022-09-12T21:48:46.484" v="2513" actId="208"/>
          <ac:spMkLst>
            <pc:docMk/>
            <pc:sldMk cId="1881740767" sldId="265"/>
            <ac:spMk id="34" creationId="{6FE3084E-8CF6-9248-94A8-2C9261B9FC54}"/>
          </ac:spMkLst>
        </pc:spChg>
        <pc:spChg chg="add mod">
          <ac:chgData name="Fainstad, Brandon" userId="aac92477-536e-4d21-9f70-fa5cd941f380" providerId="ADAL" clId="{726D1BA6-D935-428D-BD3C-29D0D127AE4C}" dt="2022-09-12T21:48:18.394" v="2511" actId="1076"/>
          <ac:spMkLst>
            <pc:docMk/>
            <pc:sldMk cId="1881740767" sldId="265"/>
            <ac:spMk id="35" creationId="{08B83E3A-36A5-1F90-FB4A-335CD070DA67}"/>
          </ac:spMkLst>
        </pc:spChg>
        <pc:spChg chg="add mod">
          <ac:chgData name="Fainstad, Brandon" userId="aac92477-536e-4d21-9f70-fa5cd941f380" providerId="ADAL" clId="{726D1BA6-D935-428D-BD3C-29D0D127AE4C}" dt="2022-09-12T21:46:19.731" v="2475" actId="1035"/>
          <ac:spMkLst>
            <pc:docMk/>
            <pc:sldMk cId="1881740767" sldId="265"/>
            <ac:spMk id="36" creationId="{A31AD121-4291-BF07-0B7B-2BE1D5FF6E17}"/>
          </ac:spMkLst>
        </pc:spChg>
        <pc:spChg chg="mod">
          <ac:chgData name="Fainstad, Brandon" userId="aac92477-536e-4d21-9f70-fa5cd941f380" providerId="ADAL" clId="{726D1BA6-D935-428D-BD3C-29D0D127AE4C}" dt="2022-09-12T21:48:46.484" v="2513" actId="208"/>
          <ac:spMkLst>
            <pc:docMk/>
            <pc:sldMk cId="1881740767" sldId="265"/>
            <ac:spMk id="39" creationId="{25671A04-D463-9647-B2B4-837372F01F5C}"/>
          </ac:spMkLst>
        </pc:spChg>
        <pc:spChg chg="mod">
          <ac:chgData name="Fainstad, Brandon" userId="aac92477-536e-4d21-9f70-fa5cd941f380" providerId="ADAL" clId="{726D1BA6-D935-428D-BD3C-29D0D127AE4C}" dt="2022-09-12T21:48:59.212" v="2514" actId="208"/>
          <ac:spMkLst>
            <pc:docMk/>
            <pc:sldMk cId="1881740767" sldId="265"/>
            <ac:spMk id="45" creationId="{8E36E09D-8001-4A4A-A914-C593CCE052DB}"/>
          </ac:spMkLst>
        </pc:spChg>
        <pc:spChg chg="mod">
          <ac:chgData name="Fainstad, Brandon" userId="aac92477-536e-4d21-9f70-fa5cd941f380" providerId="ADAL" clId="{726D1BA6-D935-428D-BD3C-29D0D127AE4C}" dt="2022-09-12T21:31:36.111" v="2347" actId="207"/>
          <ac:spMkLst>
            <pc:docMk/>
            <pc:sldMk cId="1881740767" sldId="265"/>
            <ac:spMk id="46" creationId="{B6EF6C61-EA65-944F-80D7-B2834BFBCC09}"/>
          </ac:spMkLst>
        </pc:spChg>
        <pc:spChg chg="mod">
          <ac:chgData name="Fainstad, Brandon" userId="aac92477-536e-4d21-9f70-fa5cd941f380" providerId="ADAL" clId="{726D1BA6-D935-428D-BD3C-29D0D127AE4C}" dt="2022-09-12T21:40:12.265" v="2425" actId="1036"/>
          <ac:spMkLst>
            <pc:docMk/>
            <pc:sldMk cId="1881740767" sldId="265"/>
            <ac:spMk id="47" creationId="{2DDAE4C2-98A7-6642-81F9-D5C6A5C8577D}"/>
          </ac:spMkLst>
        </pc:spChg>
        <pc:spChg chg="mod">
          <ac:chgData name="Fainstad, Brandon" userId="aac92477-536e-4d21-9f70-fa5cd941f380" providerId="ADAL" clId="{726D1BA6-D935-428D-BD3C-29D0D127AE4C}" dt="2022-09-12T21:49:47.087" v="2527" actId="207"/>
          <ac:spMkLst>
            <pc:docMk/>
            <pc:sldMk cId="1881740767" sldId="265"/>
            <ac:spMk id="49" creationId="{606499D8-7D0D-F84E-8490-89D01C9979AA}"/>
          </ac:spMkLst>
        </pc:spChg>
        <pc:spChg chg="mod modVis">
          <ac:chgData name="Fainstad, Brandon" userId="aac92477-536e-4d21-9f70-fa5cd941f380" providerId="ADAL" clId="{726D1BA6-D935-428D-BD3C-29D0D127AE4C}" dt="2022-09-12T21:46:26.417" v="2476" actId="33935"/>
          <ac:spMkLst>
            <pc:docMk/>
            <pc:sldMk cId="1881740767" sldId="265"/>
            <ac:spMk id="50" creationId="{653FDFCF-D334-1C4C-A1A2-B47D33664F1B}"/>
          </ac:spMkLst>
        </pc:spChg>
        <pc:grpChg chg="add mod">
          <ac:chgData name="Fainstad, Brandon" userId="aac92477-536e-4d21-9f70-fa5cd941f380" providerId="ADAL" clId="{726D1BA6-D935-428D-BD3C-29D0D127AE4C}" dt="2022-09-12T21:29:55.719" v="2331" actId="962"/>
          <ac:grpSpMkLst>
            <pc:docMk/>
            <pc:sldMk cId="1881740767" sldId="265"/>
            <ac:grpSpMk id="14" creationId="{50A70DF7-52DE-A705-BDEF-405062A78AEA}"/>
          </ac:grpSpMkLst>
        </pc:grpChg>
        <pc:grpChg chg="add mod">
          <ac:chgData name="Fainstad, Brandon" userId="aac92477-536e-4d21-9f70-fa5cd941f380" providerId="ADAL" clId="{726D1BA6-D935-428D-BD3C-29D0D127AE4C}" dt="2022-09-12T21:33:21.035" v="2357" actId="962"/>
          <ac:grpSpMkLst>
            <pc:docMk/>
            <pc:sldMk cId="1881740767" sldId="265"/>
            <ac:grpSpMk id="15" creationId="{0F2B3576-09A5-5EC0-EFD2-4E7D7C7B68D3}"/>
          </ac:grpSpMkLst>
        </pc:grpChg>
        <pc:grpChg chg="add mod">
          <ac:chgData name="Fainstad, Brandon" userId="aac92477-536e-4d21-9f70-fa5cd941f380" providerId="ADAL" clId="{726D1BA6-D935-428D-BD3C-29D0D127AE4C}" dt="2022-09-12T21:48:18.394" v="2511" actId="1076"/>
          <ac:grpSpMkLst>
            <pc:docMk/>
            <pc:sldMk cId="1881740767" sldId="265"/>
            <ac:grpSpMk id="24" creationId="{47984EE8-0A6F-EC5A-0907-D04736444F34}"/>
          </ac:grpSpMkLst>
        </pc:grpChg>
        <pc:picChg chg="mod modVis">
          <ac:chgData name="Fainstad, Brandon" userId="aac92477-536e-4d21-9f70-fa5cd941f380" providerId="ADAL" clId="{726D1BA6-D935-428D-BD3C-29D0D127AE4C}" dt="2022-09-12T21:45:57.583" v="2471" actId="14429"/>
          <ac:picMkLst>
            <pc:docMk/>
            <pc:sldMk cId="1881740767" sldId="265"/>
            <ac:picMk id="4" creationId="{D482D260-95D1-F64F-89DC-DFF98DB0D22B}"/>
          </ac:picMkLst>
        </pc:picChg>
        <pc:picChg chg="mod">
          <ac:chgData name="Fainstad, Brandon" userId="aac92477-536e-4d21-9f70-fa5cd941f380" providerId="ADAL" clId="{726D1BA6-D935-428D-BD3C-29D0D127AE4C}" dt="2022-09-12T21:40:12.265" v="2425" actId="1036"/>
          <ac:picMkLst>
            <pc:docMk/>
            <pc:sldMk cId="1881740767" sldId="265"/>
            <ac:picMk id="9" creationId="{1A25284F-A297-F04F-9F26-2D83F7E8A9C5}"/>
          </ac:picMkLst>
        </pc:picChg>
        <pc:picChg chg="mod">
          <ac:chgData name="Fainstad, Brandon" userId="aac92477-536e-4d21-9f70-fa5cd941f380" providerId="ADAL" clId="{726D1BA6-D935-428D-BD3C-29D0D127AE4C}" dt="2022-09-12T21:38:01.116" v="2394" actId="2085"/>
          <ac:picMkLst>
            <pc:docMk/>
            <pc:sldMk cId="1881740767" sldId="265"/>
            <ac:picMk id="10" creationId="{9202968A-DB25-294B-9EEB-74D04E64E742}"/>
          </ac:picMkLst>
        </pc:picChg>
        <pc:picChg chg="mod">
          <ac:chgData name="Fainstad, Brandon" userId="aac92477-536e-4d21-9f70-fa5cd941f380" providerId="ADAL" clId="{726D1BA6-D935-428D-BD3C-29D0D127AE4C}" dt="2022-09-12T21:48:59.212" v="2514" actId="208"/>
          <ac:picMkLst>
            <pc:docMk/>
            <pc:sldMk cId="1881740767" sldId="265"/>
            <ac:picMk id="28" creationId="{66EBAE02-1B07-E94C-A77B-F65B53A09CE7}"/>
          </ac:picMkLst>
        </pc:picChg>
        <pc:cxnChg chg="add mod">
          <ac:chgData name="Fainstad, Brandon" userId="aac92477-536e-4d21-9f70-fa5cd941f380" providerId="ADAL" clId="{726D1BA6-D935-428D-BD3C-29D0D127AE4C}" dt="2022-09-12T21:48:59.212" v="2514" actId="208"/>
          <ac:cxnSpMkLst>
            <pc:docMk/>
            <pc:sldMk cId="1881740767" sldId="265"/>
            <ac:cxnSpMk id="5" creationId="{8F90A9DA-9D98-8C2F-FFC8-C2CA519E8387}"/>
          </ac:cxnSpMkLst>
        </pc:cxnChg>
        <pc:cxnChg chg="add mod">
          <ac:chgData name="Fainstad, Brandon" userId="aac92477-536e-4d21-9f70-fa5cd941f380" providerId="ADAL" clId="{726D1BA6-D935-428D-BD3C-29D0D127AE4C}" dt="2022-09-12T21:48:46.484" v="2513" actId="208"/>
          <ac:cxnSpMkLst>
            <pc:docMk/>
            <pc:sldMk cId="1881740767" sldId="265"/>
            <ac:cxnSpMk id="7" creationId="{F56B790F-CCE1-1C6F-45B3-2D2F61107AA2}"/>
          </ac:cxnSpMkLst>
        </pc:cxnChg>
        <pc:cxnChg chg="add del mod">
          <ac:chgData name="Fainstad, Brandon" userId="aac92477-536e-4d21-9f70-fa5cd941f380" providerId="ADAL" clId="{726D1BA6-D935-428D-BD3C-29D0D127AE4C}" dt="2022-08-31T22:03:19.510" v="2079" actId="478"/>
          <ac:cxnSpMkLst>
            <pc:docMk/>
            <pc:sldMk cId="1881740767" sldId="265"/>
            <ac:cxnSpMk id="27" creationId="{22926E35-5986-7745-B0D5-175743D0BA2A}"/>
          </ac:cxnSpMkLst>
        </pc:cxnChg>
        <pc:cxnChg chg="del mod">
          <ac:chgData name="Fainstad, Brandon" userId="aac92477-536e-4d21-9f70-fa5cd941f380" providerId="ADAL" clId="{726D1BA6-D935-428D-BD3C-29D0D127AE4C}" dt="2022-08-31T22:01:56.471" v="2032" actId="478"/>
          <ac:cxnSpMkLst>
            <pc:docMk/>
            <pc:sldMk cId="1881740767" sldId="265"/>
            <ac:cxnSpMk id="29" creationId="{3278B7A4-E06D-AC42-9235-C6EF18407C57}"/>
          </ac:cxnSpMkLst>
        </pc:cxnChg>
        <pc:cxnChg chg="mod">
          <ac:chgData name="Fainstad, Brandon" userId="aac92477-536e-4d21-9f70-fa5cd941f380" providerId="ADAL" clId="{726D1BA6-D935-428D-BD3C-29D0D127AE4C}" dt="2022-09-12T21:48:23.833" v="2512" actId="14100"/>
          <ac:cxnSpMkLst>
            <pc:docMk/>
            <pc:sldMk cId="1881740767" sldId="265"/>
            <ac:cxnSpMk id="31" creationId="{5E570651-37E5-9F47-B471-81FF912EBF5A}"/>
          </ac:cxnSpMkLst>
        </pc:cxnChg>
        <pc:cxnChg chg="mod">
          <ac:chgData name="Fainstad, Brandon" userId="aac92477-536e-4d21-9f70-fa5cd941f380" providerId="ADAL" clId="{726D1BA6-D935-428D-BD3C-29D0D127AE4C}" dt="2022-09-12T21:48:46.484" v="2513" actId="208"/>
          <ac:cxnSpMkLst>
            <pc:docMk/>
            <pc:sldMk cId="1881740767" sldId="265"/>
            <ac:cxnSpMk id="41" creationId="{382F14C9-F9E9-2047-9EE2-4F821D479868}"/>
          </ac:cxnSpMkLst>
        </pc:cxnChg>
      </pc:sldChg>
      <pc:sldChg chg="add del">
        <pc:chgData name="Fainstad, Brandon" userId="aac92477-536e-4d21-9f70-fa5cd941f380" providerId="ADAL" clId="{726D1BA6-D935-428D-BD3C-29D0D127AE4C}" dt="2022-08-31T21:53:49.034" v="2010" actId="2890"/>
        <pc:sldMkLst>
          <pc:docMk/>
          <pc:sldMk cId="2031881088" sldId="265"/>
        </pc:sldMkLst>
      </pc:sldChg>
    </pc:docChg>
  </pc:docChgLst>
  <pc:docChgLst>
    <pc:chgData name="Fainstad, Brandon" userId="aac92477-536e-4d21-9f70-fa5cd941f380" providerId="ADAL" clId="{8341C186-B19F-41C6-8782-13B8B34533A0}"/>
    <pc:docChg chg="undo custSel modSld modSection">
      <pc:chgData name="Fainstad, Brandon" userId="aac92477-536e-4d21-9f70-fa5cd941f380" providerId="ADAL" clId="{8341C186-B19F-41C6-8782-13B8B34533A0}" dt="2022-11-07T23:48:27.934" v="332" actId="20577"/>
      <pc:docMkLst>
        <pc:docMk/>
      </pc:docMkLst>
      <pc:sldChg chg="modNotesTx">
        <pc:chgData name="Fainstad, Brandon" userId="aac92477-536e-4d21-9f70-fa5cd941f380" providerId="ADAL" clId="{8341C186-B19F-41C6-8782-13B8B34533A0}" dt="2022-11-07T23:15:49.043" v="262" actId="20577"/>
        <pc:sldMkLst>
          <pc:docMk/>
          <pc:sldMk cId="1078091566" sldId="256"/>
        </pc:sldMkLst>
      </pc:sldChg>
      <pc:sldChg chg="modSp modNotesTx">
        <pc:chgData name="Fainstad, Brandon" userId="aac92477-536e-4d21-9f70-fa5cd941f380" providerId="ADAL" clId="{8341C186-B19F-41C6-8782-13B8B34533A0}" dt="2022-11-07T23:21:47.589" v="325" actId="5736"/>
        <pc:sldMkLst>
          <pc:docMk/>
          <pc:sldMk cId="2883509245" sldId="259"/>
        </pc:sldMkLst>
        <pc:graphicFrameChg chg="mod">
          <ac:chgData name="Fainstad, Brandon" userId="aac92477-536e-4d21-9f70-fa5cd941f380" providerId="ADAL" clId="{8341C186-B19F-41C6-8782-13B8B34533A0}" dt="2022-11-07T23:21:47.589" v="325" actId="5736"/>
          <ac:graphicFrameMkLst>
            <pc:docMk/>
            <pc:sldMk cId="2883509245" sldId="259"/>
            <ac:graphicFrameMk id="26" creationId="{45471DC1-CB2F-7E41-96DD-114580AF0F9A}"/>
          </ac:graphicFrameMkLst>
        </pc:graphicFrameChg>
      </pc:sldChg>
      <pc:sldChg chg="delSp modSp mod delAnim modAnim modNotesTx">
        <pc:chgData name="Fainstad, Brandon" userId="aac92477-536e-4d21-9f70-fa5cd941f380" providerId="ADAL" clId="{8341C186-B19F-41C6-8782-13B8B34533A0}" dt="2022-11-07T23:37:09.965" v="330" actId="20577"/>
        <pc:sldMkLst>
          <pc:docMk/>
          <pc:sldMk cId="2585106226" sldId="261"/>
        </pc:sldMkLst>
        <pc:spChg chg="mod ord">
          <ac:chgData name="Fainstad, Brandon" userId="aac92477-536e-4d21-9f70-fa5cd941f380" providerId="ADAL" clId="{8341C186-B19F-41C6-8782-13B8B34533A0}" dt="2022-11-07T23:36:38.185" v="328" actId="208"/>
          <ac:spMkLst>
            <pc:docMk/>
            <pc:sldMk cId="2585106226" sldId="261"/>
            <ac:spMk id="13" creationId="{B92CB426-CA3C-4F47-AC33-6A9C21AB4A77}"/>
          </ac:spMkLst>
        </pc:spChg>
        <pc:cxnChg chg="mod ord">
          <ac:chgData name="Fainstad, Brandon" userId="aac92477-536e-4d21-9f70-fa5cd941f380" providerId="ADAL" clId="{8341C186-B19F-41C6-8782-13B8B34533A0}" dt="2022-11-07T23:36:46.169" v="329" actId="14100"/>
          <ac:cxnSpMkLst>
            <pc:docMk/>
            <pc:sldMk cId="2585106226" sldId="261"/>
            <ac:cxnSpMk id="6" creationId="{8A908A21-0A80-4691-A024-F040A080FE62}"/>
          </ac:cxnSpMkLst>
        </pc:cxnChg>
        <pc:cxnChg chg="del mod">
          <ac:chgData name="Fainstad, Brandon" userId="aac92477-536e-4d21-9f70-fa5cd941f380" providerId="ADAL" clId="{8341C186-B19F-41C6-8782-13B8B34533A0}" dt="2022-11-07T23:09:56.610" v="57" actId="478"/>
          <ac:cxnSpMkLst>
            <pc:docMk/>
            <pc:sldMk cId="2585106226" sldId="261"/>
            <ac:cxnSpMk id="11" creationId="{47C01F4F-B22D-43F5-81FA-668C7CAF8F0F}"/>
          </ac:cxnSpMkLst>
        </pc:cxnChg>
      </pc:sldChg>
      <pc:sldChg chg="modNotesTx">
        <pc:chgData name="Fainstad, Brandon" userId="aac92477-536e-4d21-9f70-fa5cd941f380" providerId="ADAL" clId="{8341C186-B19F-41C6-8782-13B8B34533A0}" dt="2022-11-07T23:16:47.679" v="300" actId="6549"/>
        <pc:sldMkLst>
          <pc:docMk/>
          <pc:sldMk cId="1437574834" sldId="262"/>
        </pc:sldMkLst>
      </pc:sldChg>
      <pc:sldChg chg="modNotesTx">
        <pc:chgData name="Fainstad, Brandon" userId="aac92477-536e-4d21-9f70-fa5cd941f380" providerId="ADAL" clId="{8341C186-B19F-41C6-8782-13B8B34533A0}" dt="2022-11-07T23:48:27.934" v="332" actId="20577"/>
        <pc:sldMkLst>
          <pc:docMk/>
          <pc:sldMk cId="2214817162"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2EEA1-F371-4B7B-9364-426B6BBD2049}"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2401B-AD1E-4148-843A-1CF96CA8A26C}" type="slidenum">
              <a:rPr lang="en-US" smtClean="0"/>
              <a:t>‹#›</a:t>
            </a:fld>
            <a:endParaRPr lang="en-US"/>
          </a:p>
        </p:txBody>
      </p:sp>
    </p:spTree>
    <p:extLst>
      <p:ext uri="{BB962C8B-B14F-4D97-AF65-F5344CB8AC3E}">
        <p14:creationId xmlns:p14="http://schemas.microsoft.com/office/powerpoint/2010/main" val="3101282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Ask a leaner to provide an overall interpretation.  Advance the slide for subsequent questions. </a:t>
            </a:r>
          </a:p>
          <a:p>
            <a:endParaRPr lang="en-US" b="1" dirty="0"/>
          </a:p>
          <a:p>
            <a:r>
              <a:rPr lang="en-US" b="1" dirty="0"/>
              <a:t>Learning objective: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tracheal deviation either toward or away from a large lung opacity on a chest radiograph to narrow the differential of the lesion.</a:t>
            </a:r>
          </a:p>
          <a:p>
            <a:endParaRPr lang="en-US" dirty="0"/>
          </a:p>
          <a:p>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Left: </a:t>
            </a:r>
            <a:r>
              <a:rPr lang="en-US" dirty="0"/>
              <a:t>Complete whiteout of the left hemithorax. The heart is obscured. The right lung is grossly clear. There is a small right pleural effusion. No right pneumothorax. Left diaphragm is elevated due to collapse of the left lung.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Right: </a:t>
            </a:r>
            <a:r>
              <a:rPr lang="en-US" sz="1200" kern="1200" dirty="0">
                <a:solidFill>
                  <a:schemeClr val="tx1"/>
                </a:solidFill>
                <a:effectLst/>
                <a:latin typeface="+mn-lt"/>
                <a:ea typeface="+mn-ea"/>
                <a:cs typeface="+mn-cs"/>
              </a:rPr>
              <a:t>Right hemithorax is now completely opacified consistent with interval enlargement of the very large right pleural effusion.  Interval worsening of patchy left lung opacities with air bronchograms which may represent aspiration, pneumonia and/or edema. No significant pneumothorax. </a:t>
            </a:r>
            <a:endParaRPr lang="en-US" dirty="0"/>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endParaRPr lang="en-US" sz="1200" b="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latin typeface="+mn-lt"/>
                <a:ea typeface="+mn-ea"/>
                <a:cs typeface="+mn-cs"/>
              </a:rPr>
              <a:t>Left: </a:t>
            </a:r>
            <a:r>
              <a:rPr lang="en-US" dirty="0"/>
              <a:t>Stage IV adenocarcinoma w/ massive hemoptysis and obstruction of L main bronchus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Right: cirrhosis complicated by hepatic hydrothorax</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r>
              <a:rPr lang="en-US" b="1" u="sng" dirty="0">
                <a:effectLst/>
              </a:rPr>
              <a:t>Approach to hemithorax whiteout:</a:t>
            </a:r>
            <a:endParaRPr lang="en-US" b="1" dirty="0">
              <a:effectLst/>
            </a:endParaRPr>
          </a:p>
          <a:p>
            <a:pPr lvl="1"/>
            <a:r>
              <a:rPr lang="en-US" b="1" dirty="0">
                <a:effectLst/>
              </a:rPr>
              <a:t>Tracheal position?</a:t>
            </a:r>
            <a:r>
              <a:rPr lang="en-US" dirty="0">
                <a:effectLst/>
              </a:rPr>
              <a:t> If the trachea is shifted towards the whiteout then there is volume loss. If the trachea is shifted away from the whiteout then there is volume gain/mass effect.</a:t>
            </a:r>
          </a:p>
          <a:p>
            <a:pPr lvl="1"/>
            <a:r>
              <a:rPr lang="en-US" b="1" dirty="0">
                <a:effectLst/>
              </a:rPr>
              <a:t>Other structures to consider? </a:t>
            </a:r>
            <a:r>
              <a:rPr lang="en-US" dirty="0">
                <a:effectLst/>
              </a:rPr>
              <a:t>Gastric bubble, cardiac silhouette</a:t>
            </a:r>
          </a:p>
          <a:p>
            <a:endParaRPr lang="en-US" b="1" u="sng" dirty="0">
              <a:effectLst/>
            </a:endParaRPr>
          </a:p>
          <a:p>
            <a:r>
              <a:rPr lang="en-US" b="1" u="sng" dirty="0">
                <a:effectLst/>
              </a:rPr>
              <a:t>A differential based on change of structure positions:</a:t>
            </a:r>
            <a:endParaRPr lang="en-US" dirty="0">
              <a:effectLst/>
            </a:endParaRPr>
          </a:p>
          <a:p>
            <a:pPr lvl="1"/>
            <a:r>
              <a:rPr lang="en-US" b="1" dirty="0">
                <a:effectLst/>
              </a:rPr>
              <a:t>Towards whiteout (volume loss) </a:t>
            </a:r>
            <a:r>
              <a:rPr lang="en-US" dirty="0"/>
              <a:t>Mainstem obstruction, Pneumonectomy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1" dirty="0">
                <a:effectLst/>
              </a:rPr>
              <a:t>Midline: </a:t>
            </a:r>
            <a:r>
              <a:rPr lang="en-US" dirty="0"/>
              <a:t>Pulmonary agenesis/hypoplasia, Consolidation, Pleural mass, Chest wall mass</a:t>
            </a:r>
          </a:p>
          <a:p>
            <a:pPr lvl="1"/>
            <a:r>
              <a:rPr lang="en-US" b="1" dirty="0" err="1">
                <a:effectLst/>
              </a:rPr>
              <a:t>MidlineAway</a:t>
            </a:r>
            <a:r>
              <a:rPr lang="en-US" b="1" dirty="0">
                <a:effectLst/>
              </a:rPr>
              <a:t> from whiteout (mass effect): </a:t>
            </a:r>
            <a:r>
              <a:rPr lang="en-US" dirty="0"/>
              <a:t>Pleural effusion, Intra-pulmonary mass, Diaphragmatic hernia</a:t>
            </a:r>
          </a:p>
          <a:p>
            <a:pPr marL="628650" lvl="1" indent="-171450">
              <a:buFont typeface="Arial" panose="020B0604020202020204" pitchFamily="34" charset="0"/>
              <a:buChar char="•"/>
            </a:pPr>
            <a:endParaRPr lang="en-US" sz="1200" kern="1200" dirty="0">
              <a:solidFill>
                <a:schemeClr val="tx1"/>
              </a:solidFill>
              <a:latin typeface="+mn-lt"/>
              <a:ea typeface="+mn-ea"/>
              <a:cs typeface="+mn-cs"/>
            </a:endParaRPr>
          </a:p>
          <a:p>
            <a:pPr marL="685800" lvl="1" indent="-228600">
              <a:buFont typeface="+mj-lt"/>
              <a:buAutoNum type="arabicPeriod"/>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C342401B-AD1E-4148-843A-1CF96CA8A26C}" type="slidenum">
              <a:rPr lang="en-US" smtClean="0"/>
              <a:t>1</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Ask a leaner to provide a full interpretation of the new radiograph.  Advance the slide for subsequent questions. Ask them to describe the LLL opacity and determine if the mediastinum is shifting toward or away from the lesion.  After noting the mediastinal shift, advance to the next slide to review the CT axial series. </a:t>
            </a:r>
          </a:p>
          <a:p>
            <a:endParaRPr lang="en-US" dirty="0"/>
          </a:p>
          <a:p>
            <a:r>
              <a:rPr lang="en-US" b="1" dirty="0"/>
              <a:t>Learning objective:</a:t>
            </a:r>
          </a:p>
          <a:p>
            <a:pPr marL="171450" indent="-171450">
              <a:buFontTx/>
              <a:buChar char="-"/>
            </a:pPr>
            <a:r>
              <a:rPr lang="en-US" dirty="0"/>
              <a:t>Identify left lower lobar collapse by silhouette sign of the descending aorta and diaphragm along with signs of left-sided volume loss (differentiating it from left lower lobe consolidation or effusion).</a:t>
            </a:r>
          </a:p>
          <a:p>
            <a:pPr marL="171450" indent="-171450">
              <a:buFontTx/>
              <a:buChar char="-"/>
            </a:pPr>
            <a:endParaRPr lang="en-US" dirty="0"/>
          </a:p>
          <a:p>
            <a:r>
              <a:rPr lang="en-US" b="1" dirty="0"/>
              <a:t>CXR read</a:t>
            </a:r>
          </a:p>
          <a:p>
            <a:pPr marL="171450" indent="-171450">
              <a:buFontTx/>
              <a:buChar char="-"/>
            </a:pPr>
            <a:r>
              <a:rPr lang="en-US" dirty="0"/>
              <a:t>Expanded lung fields with hyperlucent apices</a:t>
            </a:r>
          </a:p>
          <a:p>
            <a:pPr marL="171450" indent="-171450">
              <a:buFontTx/>
              <a:buChar char="-"/>
            </a:pPr>
            <a:r>
              <a:rPr lang="en-US" dirty="0"/>
              <a:t>Mediastinal shift to the left</a:t>
            </a:r>
          </a:p>
          <a:p>
            <a:pPr marL="171450" indent="-171450">
              <a:buFontTx/>
              <a:buChar char="-"/>
            </a:pPr>
            <a:r>
              <a:rPr lang="en-US" dirty="0"/>
              <a:t>Left lower lobe opacity with silhouette sign over left </a:t>
            </a:r>
            <a:r>
              <a:rPr lang="en-US" dirty="0" err="1"/>
              <a:t>hemidiphragm</a:t>
            </a:r>
            <a:r>
              <a:rPr lang="en-US" dirty="0"/>
              <a:t> suggesting LLL collapse</a:t>
            </a:r>
          </a:p>
          <a:p>
            <a:pPr marL="171450" indent="-171450">
              <a:buFontTx/>
              <a:buChar char="-"/>
            </a:pPr>
            <a:r>
              <a:rPr lang="en-US" dirty="0"/>
              <a:t>Air-fluid level in the mid esophagus</a:t>
            </a:r>
          </a:p>
          <a:p>
            <a:pPr marL="171450" indent="-171450">
              <a:buFontTx/>
              <a:buChar char="-"/>
            </a:pPr>
            <a:r>
              <a:rPr lang="en-US" dirty="0"/>
              <a:t> Right-sided VP shunt</a:t>
            </a:r>
          </a:p>
          <a:p>
            <a:pPr marL="171450" indent="-171450">
              <a:buFontTx/>
              <a:buChar char="-"/>
            </a:pPr>
            <a:endParaRPr lang="en-US" dirty="0"/>
          </a:p>
          <a:p>
            <a:pPr marL="0" indent="0">
              <a:buFontTx/>
              <a:buNone/>
            </a:pPr>
            <a:r>
              <a:rPr lang="en-US" b="1" dirty="0"/>
              <a:t>Diagnosis</a:t>
            </a:r>
          </a:p>
          <a:p>
            <a:pPr marL="171450" indent="-171450">
              <a:buFontTx/>
              <a:buChar char="-"/>
            </a:pPr>
            <a:r>
              <a:rPr lang="en-US" dirty="0"/>
              <a:t>Left lower lobar collapse likely due to mucus plugging after an aspiration event with underlying COPD.</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a:t>
            </a:r>
            <a:r>
              <a:rPr lang="en-US" dirty="0"/>
              <a:t>: The large opacification along the left lower heart boarder with mediastinal shift toward that side indicates a left sided volume loss due to left lower lobe collapse.  If this dense opacity were due to a consolidation or pleural effusion the mediastinum would remain in the central chest or event slightly shifted to the patient’s right.  The CT series demonstrates and occlusion of the proximal left lower airway with distal collapse.  The LLL vessels remain opacified with contrast confirming her severe hypoxemia refractory to supplementary O2 is due to shunt physiology.  Her condition rapidly improved after successful aspiration of a mucus plug by bronchoscopy. </a:t>
            </a:r>
          </a:p>
          <a:p>
            <a:endParaRPr lang="en-US" dirty="0"/>
          </a:p>
        </p:txBody>
      </p:sp>
      <p:sp>
        <p:nvSpPr>
          <p:cNvPr id="4" name="Slide Number Placeholder 3"/>
          <p:cNvSpPr>
            <a:spLocks noGrp="1"/>
          </p:cNvSpPr>
          <p:nvPr>
            <p:ph type="sldNum" sz="quarter" idx="5"/>
          </p:nvPr>
        </p:nvSpPr>
        <p:spPr/>
        <p:txBody>
          <a:bodyPr/>
          <a:lstStyle/>
          <a:p>
            <a:fld id="{C342401B-AD1E-4148-843A-1CF96CA8A26C}" type="slidenum">
              <a:rPr lang="en-US" smtClean="0"/>
              <a:t>2</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Atelectasis = general term for “incomplete expansion” of lung</a:t>
            </a:r>
          </a:p>
          <a:p>
            <a:r>
              <a:rPr lang="en-US" sz="1200" kern="1200" dirty="0">
                <a:solidFill>
                  <a:schemeClr val="tx1"/>
                </a:solidFill>
                <a:effectLst/>
                <a:latin typeface="+mn-lt"/>
                <a:ea typeface="+mn-ea"/>
                <a:cs typeface="+mn-cs"/>
              </a:rPr>
              <a:t>Individual lobes may collapse due to obstruction of oxygen supply to bronchus</a:t>
            </a:r>
          </a:p>
          <a:p>
            <a:r>
              <a:rPr lang="en-US" sz="1200" kern="1200" dirty="0">
                <a:solidFill>
                  <a:schemeClr val="tx1"/>
                </a:solidFill>
                <a:effectLst/>
                <a:latin typeface="+mn-lt"/>
                <a:ea typeface="+mn-ea"/>
                <a:cs typeface="+mn-cs"/>
              </a:rPr>
              <a:t>Most common collapse of lobe is secondary to bronchial obstruction causing resorptive atelectasis. Etiologies include: aspiration of foreign material, mucus plugging, endobronchial mass, misplaced endotracheal tube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Classical findings:</a:t>
            </a:r>
          </a:p>
          <a:p>
            <a:pPr lvl="0"/>
            <a:r>
              <a:rPr lang="en-US" sz="1200" kern="1200" dirty="0">
                <a:solidFill>
                  <a:schemeClr val="tx1"/>
                </a:solidFill>
                <a:effectLst/>
                <a:latin typeface="+mn-lt"/>
                <a:ea typeface="+mn-ea"/>
                <a:cs typeface="+mn-cs"/>
              </a:rPr>
              <a:t>Bowing or displacement of a fissure(s) occurs TOWARDS collapsing lobe</a:t>
            </a:r>
          </a:p>
          <a:p>
            <a:pPr lvl="0"/>
            <a:r>
              <a:rPr lang="en-US" sz="1200" kern="1200" dirty="0">
                <a:solidFill>
                  <a:schemeClr val="tx1"/>
                </a:solidFill>
                <a:effectLst/>
                <a:latin typeface="+mn-lt"/>
                <a:ea typeface="+mn-ea"/>
                <a:cs typeface="+mn-cs"/>
              </a:rPr>
              <a:t>Volume loss, which causes air space opacification</a:t>
            </a:r>
          </a:p>
          <a:p>
            <a:pPr lvl="0"/>
            <a:r>
              <a:rPr lang="en-US" sz="1200" kern="1200" dirty="0">
                <a:solidFill>
                  <a:schemeClr val="tx1"/>
                </a:solidFill>
                <a:effectLst/>
                <a:latin typeface="+mn-lt"/>
                <a:ea typeface="+mn-ea"/>
                <a:cs typeface="+mn-cs"/>
              </a:rPr>
              <a:t>Collapsed lung appears triangular or pyramidal, with apex pointing toward the hilum</a:t>
            </a:r>
          </a:p>
          <a:p>
            <a:pPr lvl="0"/>
            <a:r>
              <a:rPr lang="en-US" sz="1200" kern="1200" dirty="0">
                <a:solidFill>
                  <a:schemeClr val="tx1"/>
                </a:solidFill>
                <a:effectLst/>
                <a:latin typeface="+mn-lt"/>
                <a:ea typeface="+mn-ea"/>
                <a:cs typeface="+mn-cs"/>
              </a:rPr>
              <a:t>Indirect signs: elevation of ipsilateral hemidiaphragm, crowing of ipsilateral ribs, shift of mediastinum towards the side of atelectasis, compensatory hyperinflation of normal lobes</a:t>
            </a:r>
          </a:p>
          <a:p>
            <a:pPr lvl="0"/>
            <a:r>
              <a:rPr lang="en-US" sz="1200" kern="1200" dirty="0">
                <a:solidFill>
                  <a:schemeClr val="tx1"/>
                </a:solidFill>
                <a:effectLst/>
                <a:latin typeface="+mn-lt"/>
                <a:ea typeface="+mn-ea"/>
                <a:cs typeface="+mn-cs"/>
              </a:rPr>
              <a:t>Hilar displacement towards the collapse</a:t>
            </a:r>
          </a:p>
        </p:txBody>
      </p:sp>
      <p:sp>
        <p:nvSpPr>
          <p:cNvPr id="4" name="Slide Number Placeholder 3"/>
          <p:cNvSpPr>
            <a:spLocks noGrp="1"/>
          </p:cNvSpPr>
          <p:nvPr>
            <p:ph type="sldNum" sz="quarter" idx="5"/>
          </p:nvPr>
        </p:nvSpPr>
        <p:spPr/>
        <p:txBody>
          <a:bodyPr/>
          <a:lstStyle/>
          <a:p>
            <a:fld id="{D255B21D-8EBD-4DBF-B218-AFA10715C55F}" type="slidenum">
              <a:rPr lang="en-US" smtClean="0"/>
              <a:t>3</a:t>
            </a:fld>
            <a:endParaRPr lang="en-US"/>
          </a:p>
        </p:txBody>
      </p:sp>
    </p:spTree>
    <p:extLst>
      <p:ext uri="{BB962C8B-B14F-4D97-AF65-F5344CB8AC3E}">
        <p14:creationId xmlns:p14="http://schemas.microsoft.com/office/powerpoint/2010/main" val="2586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 </a:t>
            </a:r>
          </a:p>
          <a:p>
            <a:pPr marL="0" indent="0">
              <a:buFontTx/>
              <a:buNone/>
            </a:pPr>
            <a:r>
              <a:rPr lang="en-US" dirty="0"/>
              <a:t>Identify air bronchograms on a chest radiograph and describe why an alveolar filling process can lead to this appearance</a:t>
            </a:r>
          </a:p>
          <a:p>
            <a:pPr marL="171450" indent="-171450">
              <a:buFontTx/>
              <a:buChar char="-"/>
            </a:pPr>
            <a:endParaRPr lang="en-US" b="1" dirty="0"/>
          </a:p>
          <a:p>
            <a:pPr rtl="0"/>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Endotracheal tube, enteric tube, and ECMO cannula remain in place.  Swan-Ganz catheter tip projects over the main pulmonary trunk.</a:t>
            </a:r>
          </a:p>
          <a:p>
            <a:pPr rtl="0"/>
            <a:r>
              <a:rPr lang="en-US" sz="1200" b="0" i="0" u="none" strike="noStrike" kern="1200" baseline="0" dirty="0">
                <a:solidFill>
                  <a:schemeClr val="tx1"/>
                </a:solidFill>
                <a:latin typeface="+mn-lt"/>
                <a:ea typeface="+mn-ea"/>
                <a:cs typeface="+mn-cs"/>
              </a:rPr>
              <a:t>There is complete opacification of both </a:t>
            </a:r>
            <a:r>
              <a:rPr lang="en-US" sz="1200" b="0" i="0" u="none" strike="noStrike" kern="1200" baseline="0" dirty="0" err="1">
                <a:solidFill>
                  <a:schemeClr val="tx1"/>
                </a:solidFill>
                <a:latin typeface="+mn-lt"/>
                <a:ea typeface="+mn-ea"/>
                <a:cs typeface="+mn-cs"/>
              </a:rPr>
              <a:t>hemithoraces</a:t>
            </a:r>
            <a:r>
              <a:rPr lang="en-US" sz="1200" b="0" i="0" u="none" strike="noStrike" kern="1200" baseline="0" dirty="0">
                <a:solidFill>
                  <a:schemeClr val="tx1"/>
                </a:solidFill>
                <a:latin typeface="+mn-lt"/>
                <a:ea typeface="+mn-ea"/>
                <a:cs typeface="+mn-cs"/>
              </a:rPr>
              <a:t>, obscuring both </a:t>
            </a:r>
            <a:r>
              <a:rPr lang="en-US" sz="1200" b="0" i="0" u="none" strike="noStrike" kern="1200" baseline="0" dirty="0" err="1">
                <a:solidFill>
                  <a:schemeClr val="tx1"/>
                </a:solidFill>
                <a:latin typeface="+mn-lt"/>
                <a:ea typeface="+mn-ea"/>
                <a:cs typeface="+mn-cs"/>
              </a:rPr>
              <a:t>hemidiaphragms</a:t>
            </a:r>
            <a:r>
              <a:rPr lang="en-US" sz="1200" b="0" i="0" u="none" strike="noStrike" kern="1200" baseline="0" dirty="0">
                <a:solidFill>
                  <a:schemeClr val="tx1"/>
                </a:solidFill>
                <a:latin typeface="+mn-lt"/>
                <a:ea typeface="+mn-ea"/>
                <a:cs typeface="+mn-cs"/>
              </a:rPr>
              <a:t> and heart borders.  Small right pleural effusion is present.  Widespread air </a:t>
            </a:r>
            <a:r>
              <a:rPr lang="en-US" sz="1200" b="0" i="0" u="none" strike="noStrike" kern="1200" baseline="0" dirty="0" err="1">
                <a:solidFill>
                  <a:schemeClr val="tx1"/>
                </a:solidFill>
                <a:latin typeface="+mn-lt"/>
                <a:ea typeface="+mn-ea"/>
                <a:cs typeface="+mn-cs"/>
              </a:rPr>
              <a:t>bronchograms</a:t>
            </a:r>
            <a:r>
              <a:rPr lang="en-US" sz="1200" b="0" i="0" u="none" strike="noStrike" kern="1200" baseline="0" dirty="0">
                <a:solidFill>
                  <a:schemeClr val="tx1"/>
                </a:solidFill>
                <a:latin typeface="+mn-lt"/>
                <a:ea typeface="+mn-ea"/>
                <a:cs typeface="+mn-cs"/>
              </a:rPr>
              <a:t> are present.</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Rapidly</a:t>
            </a:r>
            <a:r>
              <a:rPr lang="en-US" sz="1200" b="0" kern="1200" baseline="0" dirty="0">
                <a:solidFill>
                  <a:schemeClr val="tx1"/>
                </a:solidFill>
                <a:latin typeface="+mn-lt"/>
                <a:ea typeface="+mn-ea"/>
                <a:cs typeface="+mn-cs"/>
              </a:rPr>
              <a:t> progressive interstitial lung disease associated with anti-MDA5 dermatomyositis leading to refractory hypoxemic respiratory failure necessitating ECMO.</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Typically, the only airways that are visible are the trachea and proximal bronchi because they are surrounded by dense tissue.  The smaller airways are surrounded by aerated lungs and are not distinguishable.  Vessels are typically the only viable structure in the aerated lungs.  </a:t>
            </a:r>
          </a:p>
          <a:p>
            <a:pPr marL="171450" indent="-171450">
              <a:buFontTx/>
              <a:buChar char="-"/>
            </a:pPr>
            <a:r>
              <a:rPr lang="en-US" sz="1200" kern="1200" dirty="0">
                <a:solidFill>
                  <a:schemeClr val="tx1"/>
                </a:solidFill>
                <a:latin typeface="+mn-lt"/>
                <a:ea typeface="+mn-ea"/>
                <a:cs typeface="+mn-cs"/>
              </a:rPr>
              <a:t>An air bronchogram</a:t>
            </a:r>
            <a:r>
              <a:rPr lang="en-US" sz="1200" kern="1200" baseline="0" dirty="0">
                <a:solidFill>
                  <a:schemeClr val="tx1"/>
                </a:solidFill>
                <a:latin typeface="+mn-lt"/>
                <a:ea typeface="+mn-ea"/>
                <a:cs typeface="+mn-cs"/>
              </a:rPr>
              <a:t> refers to when air-filled airways become visible due to increased density of the surrounding tissue in lung disease.  The diffuse air bronchograms in this case suggests diffuse alveolar filling or consolidation.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4</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Ask a leaner to provide an overall interpretation.  Advance the slide for subsequent questions.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Learning objectives:</a:t>
            </a:r>
            <a:br>
              <a:rPr lang="en-US" dirty="0"/>
            </a:br>
            <a:r>
              <a:rPr lang="en-US" b="0" i="0" dirty="0">
                <a:solidFill>
                  <a:srgbClr val="808080"/>
                </a:solidFill>
                <a:effectLst/>
                <a:latin typeface="Roboto" panose="02000000000000000000" pitchFamily="2" charset="0"/>
              </a:rPr>
              <a:t>Identify key features and severity of cardiogenic pulmonary edema on chest x-ray.</a:t>
            </a:r>
          </a:p>
          <a:p>
            <a:endParaRPr lang="en-US" dirty="0"/>
          </a:p>
          <a:p>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enlarged cardiac silhouette with bilateral perihilar enlargement, haziness, and congestion. In addition, diffuse interstitial and alveolar opacities. Peribronchial cuffing is present. Kerley B lines are also observed at the periphery. Small left pleural effusion.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pulmonary edema secondary to cardiogenic shock</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Enlarged cardiac silhouette is defined as a cardiac silhouette that is greater than half of the internal thoracic diameter. The differential for an enlarged cardiac silhouette on chest radiograph includes, cardiomegaly, pericardial effusion, and portable/AP film.</a:t>
            </a:r>
          </a:p>
          <a:p>
            <a:pPr marL="171450" indent="-171450">
              <a:buFontTx/>
              <a:buChar char="-"/>
            </a:pPr>
            <a:r>
              <a:rPr lang="en-US" sz="1200" kern="1200" dirty="0">
                <a:solidFill>
                  <a:schemeClr val="tx1"/>
                </a:solidFill>
                <a:latin typeface="+mn-lt"/>
                <a:ea typeface="+mn-ea"/>
                <a:cs typeface="+mn-cs"/>
              </a:rPr>
              <a:t>The differential for perihilar enlargement includes, lymphadenopathy, malignancy, pulmonary arterial hypertension, and pulmonary venous hypertension. In the setting of STEMI and cardiogenic shock, acute perihilar enlargement is attributed to pulmonary venous hypertension. </a:t>
            </a:r>
          </a:p>
          <a:p>
            <a:pPr marL="171450" indent="-171450">
              <a:buFontTx/>
              <a:buChar char="-"/>
            </a:pPr>
            <a:r>
              <a:rPr lang="en-US" sz="1200" kern="1200" dirty="0">
                <a:solidFill>
                  <a:schemeClr val="tx1"/>
                </a:solidFill>
                <a:latin typeface="+mn-lt"/>
                <a:ea typeface="+mn-ea"/>
                <a:cs typeface="+mn-cs"/>
              </a:rPr>
              <a:t>This radiograph demonstrates a diffuse interstitial pattern. Other terms that could be utilized to describe this pattern are linear or reticular. In this case, the interstitial markings emanate from the hilum bilaterally and reach approximately 2/3 of the way to the pleural surface. Considering the clinical context, this is most consistent with cardiogenic pulmonary edema. </a:t>
            </a:r>
          </a:p>
          <a:p>
            <a:pPr marL="171450" indent="-171450">
              <a:buFontTx/>
              <a:buChar char="-"/>
            </a:pPr>
            <a:r>
              <a:rPr lang="en-US" sz="1200" kern="1200" dirty="0">
                <a:solidFill>
                  <a:schemeClr val="tx1"/>
                </a:solidFill>
                <a:latin typeface="+mn-lt"/>
                <a:ea typeface="+mn-ea"/>
                <a:cs typeface="+mn-cs"/>
              </a:rPr>
              <a:t>Radiographic stages of acute left heart failure (based on pulmonary capillary wedge pressure):</a:t>
            </a:r>
          </a:p>
          <a:p>
            <a:pPr marL="628650" lvl="1" indent="-171450">
              <a:buFontTx/>
              <a:buChar char="-"/>
            </a:pPr>
            <a:r>
              <a:rPr lang="en-US" sz="1200" kern="1200" dirty="0">
                <a:solidFill>
                  <a:schemeClr val="tx1"/>
                </a:solidFill>
                <a:latin typeface="+mn-lt"/>
                <a:ea typeface="+mn-ea"/>
                <a:cs typeface="+mn-cs"/>
              </a:rPr>
              <a:t>18 mmHg: cephalization of the upper lobe pulmonary vasculature. Best described as increased prominence of the upper lobe vasculature due to redistribution of blood flow.</a:t>
            </a:r>
          </a:p>
          <a:p>
            <a:pPr marL="628650" lvl="1" indent="-171450">
              <a:buFontTx/>
              <a:buChar char="-"/>
            </a:pPr>
            <a:r>
              <a:rPr lang="en-US" sz="1200" kern="1200" dirty="0">
                <a:solidFill>
                  <a:schemeClr val="tx1"/>
                </a:solidFill>
                <a:latin typeface="+mn-lt"/>
                <a:ea typeface="+mn-ea"/>
                <a:cs typeface="+mn-cs"/>
              </a:rPr>
              <a:t>22 mmHg: increased interstitial prominence, peribronchial cuffing, perihilar enlargement, and Kerley B lines</a:t>
            </a:r>
          </a:p>
          <a:p>
            <a:pPr marL="628650" lvl="1" indent="-171450">
              <a:buFontTx/>
              <a:buChar char="-"/>
            </a:pPr>
            <a:r>
              <a:rPr lang="en-US" sz="1200" kern="1200" dirty="0">
                <a:solidFill>
                  <a:schemeClr val="tx1"/>
                </a:solidFill>
                <a:latin typeface="+mn-lt"/>
                <a:ea typeface="+mn-ea"/>
                <a:cs typeface="+mn-cs"/>
              </a:rPr>
              <a:t>25 mmHg: alveolar opacities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342401B-AD1E-4148-843A-1CF96CA8A26C}" type="slidenum">
              <a:rPr lang="en-US" smtClean="0"/>
              <a:t>5</a:t>
            </a:fld>
            <a:endParaRPr lang="en-US" dirty="0"/>
          </a:p>
        </p:txBody>
      </p:sp>
    </p:spTree>
    <p:extLst>
      <p:ext uri="{BB962C8B-B14F-4D97-AF65-F5344CB8AC3E}">
        <p14:creationId xmlns:p14="http://schemas.microsoft.com/office/powerpoint/2010/main" val="163580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Ask a leaner to provide an overall interpretation.  Advance the slide for subsequent questions. </a:t>
            </a:r>
          </a:p>
          <a:p>
            <a:endParaRPr lang="en-US" dirty="0"/>
          </a:p>
          <a:p>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enlarged cardiac silhouette with bilateral perihilar enlargement, haziness, and congestion. In addition, diffuse interstitial and alveolar opacities. Peribronchial cuffing is present. Kerley B lines are also observed at the periphery. Small left pleural effusion.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pulmonary edema secondary to cardiogenic shock</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Enlarged cardiac silhouette is defined as a cardiac silhouette that is greater than half of the internal thoracic diameter. The differential for an enlarged cardiac silhouette on chest radiograph includes, cardiomegaly, pericardial effusion, and portable/AP film.</a:t>
            </a:r>
          </a:p>
          <a:p>
            <a:pPr marL="171450" indent="-171450">
              <a:buFontTx/>
              <a:buChar char="-"/>
            </a:pPr>
            <a:r>
              <a:rPr lang="en-US" sz="1200" kern="1200" dirty="0">
                <a:solidFill>
                  <a:schemeClr val="tx1"/>
                </a:solidFill>
                <a:latin typeface="+mn-lt"/>
                <a:ea typeface="+mn-ea"/>
                <a:cs typeface="+mn-cs"/>
              </a:rPr>
              <a:t>The differential for perihilar enlargement includes, lymphadenopathy, malignancy, pulmonary arterial hypertension, and pulmonary venous hypertension. In the setting of STEMI and cardiogenic shock, acute perihilar enlargement is attributed to pulmonary venous hypertension. </a:t>
            </a:r>
          </a:p>
          <a:p>
            <a:pPr marL="171450" indent="-171450">
              <a:buFontTx/>
              <a:buChar char="-"/>
            </a:pPr>
            <a:r>
              <a:rPr lang="en-US" sz="1200" kern="1200" dirty="0">
                <a:solidFill>
                  <a:schemeClr val="tx1"/>
                </a:solidFill>
                <a:latin typeface="+mn-lt"/>
                <a:ea typeface="+mn-ea"/>
                <a:cs typeface="+mn-cs"/>
              </a:rPr>
              <a:t>This radiograph demonstrates a diffuse interstitial pattern. Other terms that could be utilized to describe this pattern are linear or reticular. In this case, the interstitial markings emanate from the hilum bilaterally and reach approximately 2/3 of the way to the pleural surface. Considering the clinical context, this is most consistent with cardiogenic pulmonary edema. </a:t>
            </a:r>
          </a:p>
          <a:p>
            <a:pPr marL="171450" indent="-171450">
              <a:buFontTx/>
              <a:buChar char="-"/>
            </a:pPr>
            <a:r>
              <a:rPr lang="en-US" sz="1200" kern="1200" dirty="0">
                <a:solidFill>
                  <a:schemeClr val="tx1"/>
                </a:solidFill>
                <a:latin typeface="+mn-lt"/>
                <a:ea typeface="+mn-ea"/>
                <a:cs typeface="+mn-cs"/>
              </a:rPr>
              <a:t>Radiographic stages of acute left heart failure (based on pulmonary capillary wedge pressure):</a:t>
            </a:r>
          </a:p>
          <a:p>
            <a:pPr marL="628650" lvl="1" indent="-171450">
              <a:buFontTx/>
              <a:buChar char="-"/>
            </a:pPr>
            <a:r>
              <a:rPr lang="en-US" sz="1200" kern="1200" dirty="0">
                <a:solidFill>
                  <a:schemeClr val="tx1"/>
                </a:solidFill>
                <a:latin typeface="+mn-lt"/>
                <a:ea typeface="+mn-ea"/>
                <a:cs typeface="+mn-cs"/>
              </a:rPr>
              <a:t>18 mmHg: cephalization of the upper lobe pulmonary vasculature. Best described as increased prominence of the upper lobe vasculature due to redistribution of blood flow.</a:t>
            </a:r>
          </a:p>
          <a:p>
            <a:pPr marL="628650" lvl="1" indent="-171450">
              <a:buFontTx/>
              <a:buChar char="-"/>
            </a:pPr>
            <a:r>
              <a:rPr lang="en-US" sz="1200" kern="1200" dirty="0">
                <a:solidFill>
                  <a:schemeClr val="tx1"/>
                </a:solidFill>
                <a:latin typeface="+mn-lt"/>
                <a:ea typeface="+mn-ea"/>
                <a:cs typeface="+mn-cs"/>
              </a:rPr>
              <a:t>22 mmHg: increased interstitial prominence, peribronchial cuffing, perihilar enlargement, and Kerley B lines</a:t>
            </a:r>
          </a:p>
          <a:p>
            <a:pPr marL="628650" lvl="1" indent="-171450">
              <a:buFontTx/>
              <a:buChar char="-"/>
            </a:pPr>
            <a:r>
              <a:rPr lang="en-US" sz="1200" kern="1200" dirty="0">
                <a:solidFill>
                  <a:schemeClr val="tx1"/>
                </a:solidFill>
                <a:latin typeface="+mn-lt"/>
                <a:ea typeface="+mn-ea"/>
                <a:cs typeface="+mn-cs"/>
              </a:rPr>
              <a:t>25 mmHg: alveolar opacities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342401B-AD1E-4148-843A-1CF96CA8A26C}" type="slidenum">
              <a:rPr lang="en-US" smtClean="0"/>
              <a:t>6</a:t>
            </a:fld>
            <a:endParaRPr lang="en-US" dirty="0"/>
          </a:p>
        </p:txBody>
      </p:sp>
    </p:spTree>
    <p:extLst>
      <p:ext uri="{BB962C8B-B14F-4D97-AF65-F5344CB8AC3E}">
        <p14:creationId xmlns:p14="http://schemas.microsoft.com/office/powerpoint/2010/main" val="130069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171450" indent="-171450">
              <a:buFontTx/>
              <a:buChar char="-"/>
            </a:pPr>
            <a:r>
              <a:rPr lang="en-US" b="0" dirty="0"/>
              <a:t>Identify alveolar and </a:t>
            </a:r>
            <a:r>
              <a:rPr lang="en-US" b="0" baseline="0" dirty="0"/>
              <a:t>interstitial </a:t>
            </a:r>
            <a:r>
              <a:rPr lang="en-US" dirty="0"/>
              <a:t>opacities on</a:t>
            </a:r>
            <a:r>
              <a:rPr lang="en-US" b="0" baseline="0" dirty="0"/>
              <a:t> a chest x ray</a:t>
            </a:r>
            <a:endParaRPr lang="en-US" b="0" baseline="0" dirty="0">
              <a:ea typeface="Calibri"/>
              <a:cs typeface="Calibri"/>
            </a:endParaRPr>
          </a:p>
          <a:p>
            <a:pPr marL="171450" indent="-171450">
              <a:buFontTx/>
              <a:buChar char="-"/>
            </a:pPr>
            <a:r>
              <a:rPr lang="en-US" b="0" baseline="0" dirty="0"/>
              <a:t>Identify traction bronchiectasis</a:t>
            </a:r>
            <a:endParaRPr lang="en-US" b="0" dirty="0"/>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a:t>
            </a:r>
            <a:r>
              <a:rPr lang="en-US" sz="1200" b="1" kern="1200">
                <a:solidFill>
                  <a:schemeClr val="tx1"/>
                </a:solidFill>
                <a:latin typeface="+mn-lt"/>
                <a:ea typeface="+mn-ea"/>
                <a:cs typeface="+mn-cs"/>
              </a:rPr>
              <a:t>Read</a:t>
            </a:r>
            <a:r>
              <a:rPr lang="en-US" sz="1200" kern="120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Cardiac silhouette is partially obscured.  Near diffuse interstitial opacities are redemonstrated throughout both lungs, with elements of traction bronchiectasis, presumed honeycombing, and architectural distortion.  No definite pneumothorax is identified.  Osseous structures appear intact.</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Flare/progression of known pulmonary fibrosis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The differential for interstitial</a:t>
            </a:r>
            <a:r>
              <a:rPr lang="en-US" sz="1200" kern="1200" baseline="0" dirty="0">
                <a:solidFill>
                  <a:schemeClr val="tx1"/>
                </a:solidFill>
                <a:latin typeface="+mn-lt"/>
                <a:ea typeface="+mn-ea"/>
                <a:cs typeface="+mn-cs"/>
              </a:rPr>
              <a:t> infiltrates on chest x ray includes atypical infection, fluid (Kerley B lines), and fibrosis</a:t>
            </a:r>
          </a:p>
          <a:p>
            <a:pPr marL="171450" indent="-171450">
              <a:buFontTx/>
              <a:buChar char="-"/>
            </a:pPr>
            <a:r>
              <a:rPr lang="en-US" sz="1200" kern="1200" baseline="0" dirty="0">
                <a:solidFill>
                  <a:schemeClr val="tx1"/>
                </a:solidFill>
                <a:latin typeface="+mn-lt"/>
                <a:ea typeface="+mn-ea"/>
                <a:cs typeface="+mn-cs"/>
              </a:rPr>
              <a:t>In fibrotic lung disease, fibrosis creates traction, pulling the walls of airways apart, a phenomenon known as traction bronchiectasis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7</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Ask a leaner to provide an overall interpretation.  Advance the slide for subsequent questions. </a:t>
            </a:r>
          </a:p>
          <a:p>
            <a:endParaRPr lang="en-US" dirty="0"/>
          </a:p>
          <a:p>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 Opacification of right hemithorax with tracheal deviation away from the opacity.  No notable opacities or effusion on the left.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 </a:t>
            </a:r>
            <a:r>
              <a:rPr lang="en-US" sz="1200" b="0" kern="1200" dirty="0">
                <a:solidFill>
                  <a:schemeClr val="tx1"/>
                </a:solidFill>
                <a:latin typeface="+mn-lt"/>
                <a:ea typeface="+mn-ea"/>
                <a:cs typeface="+mn-cs"/>
              </a:rPr>
              <a:t>Malignant right sided pleural effusion from metastatic RCC.</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 The differential for any large lung opacity is often narrowed by determining if it is a volume occupying (mass) lesion by deviation of mediastinum and trachea away from the lesion versus volume losing (collapse) by deviation toward the lesion.  This is particularly notable with opacification of a hemithorax, as in this case.  The differential of a volume occupying opacification of a hemithorax is exclusively a large pleural effusion. </a:t>
            </a:r>
            <a:endParaRPr lang="en-US" dirty="0"/>
          </a:p>
        </p:txBody>
      </p:sp>
      <p:sp>
        <p:nvSpPr>
          <p:cNvPr id="4" name="Slide Number Placeholder 3"/>
          <p:cNvSpPr>
            <a:spLocks noGrp="1"/>
          </p:cNvSpPr>
          <p:nvPr>
            <p:ph type="sldNum" sz="quarter" idx="5"/>
          </p:nvPr>
        </p:nvSpPr>
        <p:spPr/>
        <p:txBody>
          <a:bodyPr/>
          <a:lstStyle/>
          <a:p>
            <a:fld id="{C342401B-AD1E-4148-843A-1CF96CA8A26C}" type="slidenum">
              <a:rPr lang="en-US" smtClean="0"/>
              <a:t>8</a:t>
            </a:fld>
            <a:endParaRPr lang="en-US"/>
          </a:p>
        </p:txBody>
      </p:sp>
    </p:spTree>
    <p:extLst>
      <p:ext uri="{BB962C8B-B14F-4D97-AF65-F5344CB8AC3E}">
        <p14:creationId xmlns:p14="http://schemas.microsoft.com/office/powerpoint/2010/main" val="163580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1F665-B001-41CC-85B8-E02EED41F15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2124858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1F665-B001-41CC-85B8-E02EED41F15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22610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1F665-B001-41CC-85B8-E02EED41F15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994702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01F665-B001-41CC-85B8-E02EED41F15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530547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01F665-B001-41CC-85B8-E02EED41F15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253659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01F665-B001-41CC-85B8-E02EED41F15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383083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01F665-B001-41CC-85B8-E02EED41F154}"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296790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01F665-B001-41CC-85B8-E02EED41F154}"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141204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01F665-B001-41CC-85B8-E02EED41F154}"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220591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01F665-B001-41CC-85B8-E02EED41F15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99137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01F665-B001-41CC-85B8-E02EED41F15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AF0C1-E042-4C52-A489-2099A9E873C8}" type="slidenum">
              <a:rPr lang="en-US" smtClean="0"/>
              <a:t>‹#›</a:t>
            </a:fld>
            <a:endParaRPr lang="en-US"/>
          </a:p>
        </p:txBody>
      </p:sp>
    </p:spTree>
    <p:extLst>
      <p:ext uri="{BB962C8B-B14F-4D97-AF65-F5344CB8AC3E}">
        <p14:creationId xmlns:p14="http://schemas.microsoft.com/office/powerpoint/2010/main" val="1285393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1F665-B001-41CC-85B8-E02EED41F154}" type="datetimeFigureOut">
              <a:rPr lang="en-US" smtClean="0"/>
              <a:t>11/7/2022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AF0C1-E042-4C52-A489-2099A9E873C8}" type="slidenum">
              <a:rPr lang="en-US" smtClean="0"/>
              <a:t>‹#›</a:t>
            </a:fld>
            <a:endParaRPr lang="en-US"/>
          </a:p>
        </p:txBody>
      </p:sp>
    </p:spTree>
    <p:extLst>
      <p:ext uri="{BB962C8B-B14F-4D97-AF65-F5344CB8AC3E}">
        <p14:creationId xmlns:p14="http://schemas.microsoft.com/office/powerpoint/2010/main" val="15568075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itting, bed, water&#10;&#10;Description automatically generated">
            <a:extLst>
              <a:ext uri="{FF2B5EF4-FFF2-40B4-BE49-F238E27FC236}">
                <a16:creationId xmlns:a16="http://schemas.microsoft.com/office/drawing/2014/main" id="{98917E59-67A5-5B40-BB2A-BD239EED06AE}"/>
              </a:ext>
            </a:extLst>
          </p:cNvPr>
          <p:cNvPicPr>
            <a:picLocks noChangeAspect="1"/>
          </p:cNvPicPr>
          <p:nvPr/>
        </p:nvPicPr>
        <p:blipFill>
          <a:blip r:embed="rId3"/>
          <a:stretch>
            <a:fillRect/>
          </a:stretch>
        </p:blipFill>
        <p:spPr>
          <a:xfrm>
            <a:off x="7168374" y="1828270"/>
            <a:ext cx="5023626" cy="5029730"/>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Two different patients presenting with dyspnea, hypoxemia, and hemithorax whiteout.</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Which patient’s whiteout is due to lobar collapse?</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9646" y="6454899"/>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Where is the obstruction?</a:t>
            </a:r>
          </a:p>
        </p:txBody>
      </p:sp>
      <p:sp>
        <p:nvSpPr>
          <p:cNvPr id="60" name="Answer two">
            <a:extLst>
              <a:ext uri="{FF2B5EF4-FFF2-40B4-BE49-F238E27FC236}">
                <a16:creationId xmlns:a16="http://schemas.microsoft.com/office/drawing/2014/main" id="{D062FDD6-707D-4898-9FD4-D93A2190168B}"/>
              </a:ext>
            </a:extLst>
          </p:cNvPr>
          <p:cNvSpPr txBox="1"/>
          <p:nvPr/>
        </p:nvSpPr>
        <p:spPr>
          <a:xfrm>
            <a:off x="-13" y="916597"/>
            <a:ext cx="12192000" cy="461665"/>
          </a:xfrm>
          <a:prstGeom prst="rect">
            <a:avLst/>
          </a:prstGeom>
          <a:solidFill>
            <a:schemeClr val="tx1"/>
          </a:solidFill>
        </p:spPr>
        <p:txBody>
          <a:bodyPr wrap="square" rtlCol="0">
            <a:spAutoFit/>
          </a:bodyPr>
          <a:lstStyle/>
          <a:p>
            <a:pPr algn="ctr"/>
            <a:r>
              <a:rPr lang="en-US" sz="2400" dirty="0">
                <a:solidFill>
                  <a:schemeClr val="bg1"/>
                </a:solidFill>
              </a:rPr>
              <a:t>Left mainstem bronchus.</a:t>
            </a:r>
          </a:p>
        </p:txBody>
      </p:sp>
      <p:sp>
        <p:nvSpPr>
          <p:cNvPr id="42" name="Answer one">
            <a:extLst>
              <a:ext uri="{FF2B5EF4-FFF2-40B4-BE49-F238E27FC236}">
                <a16:creationId xmlns:a16="http://schemas.microsoft.com/office/drawing/2014/main" id="{D7007FF2-9E68-4FAC-B4F6-F8B1F94BFCAF}"/>
              </a:ext>
            </a:extLst>
          </p:cNvPr>
          <p:cNvSpPr txBox="1"/>
          <p:nvPr/>
        </p:nvSpPr>
        <p:spPr>
          <a:xfrm>
            <a:off x="-8" y="460490"/>
            <a:ext cx="12192000" cy="461665"/>
          </a:xfrm>
          <a:prstGeom prst="rect">
            <a:avLst/>
          </a:prstGeom>
          <a:solidFill>
            <a:schemeClr val="tx1"/>
          </a:solidFill>
        </p:spPr>
        <p:txBody>
          <a:bodyPr wrap="square" rtlCol="0">
            <a:spAutoFit/>
          </a:bodyPr>
          <a:lstStyle/>
          <a:p>
            <a:pPr algn="ctr"/>
            <a:r>
              <a:rPr lang="en-US" sz="2400" dirty="0">
                <a:solidFill>
                  <a:schemeClr val="bg1"/>
                </a:solidFill>
              </a:rPr>
              <a:t>The left.</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8" y="1381688"/>
            <a:ext cx="12192000" cy="461665"/>
          </a:xfrm>
          <a:prstGeom prst="rect">
            <a:avLst/>
          </a:prstGeom>
          <a:solidFill>
            <a:schemeClr val="bg1"/>
          </a:solidFill>
        </p:spPr>
        <p:txBody>
          <a:bodyPr wrap="square" rtlCol="0">
            <a:spAutoFit/>
          </a:bodyPr>
          <a:lstStyle/>
          <a:p>
            <a:pPr algn="ctr"/>
            <a:r>
              <a:rPr lang="en-US" sz="2400" dirty="0"/>
              <a:t>What could be causing the right whiteout?</a:t>
            </a:r>
          </a:p>
        </p:txBody>
      </p:sp>
      <p:pic>
        <p:nvPicPr>
          <p:cNvPr id="10" name="Picture 9" descr="A picture containing indoor, film, bed, man&#10;&#10;Description automatically generated">
            <a:extLst>
              <a:ext uri="{FF2B5EF4-FFF2-40B4-BE49-F238E27FC236}">
                <a16:creationId xmlns:a16="http://schemas.microsoft.com/office/drawing/2014/main" id="{135DD2D5-DDAA-4745-B4D1-CACA867BFC39}"/>
              </a:ext>
            </a:extLst>
          </p:cNvPr>
          <p:cNvPicPr>
            <a:picLocks noChangeAspect="1"/>
          </p:cNvPicPr>
          <p:nvPr/>
        </p:nvPicPr>
        <p:blipFill>
          <a:blip r:embed="rId5"/>
          <a:stretch>
            <a:fillRect/>
          </a:stretch>
        </p:blipFill>
        <p:spPr>
          <a:xfrm>
            <a:off x="0" y="1822805"/>
            <a:ext cx="5530962" cy="5048149"/>
          </a:xfrm>
          <a:prstGeom prst="rect">
            <a:avLst/>
          </a:prstGeom>
        </p:spPr>
      </p:pic>
      <p:sp>
        <p:nvSpPr>
          <p:cNvPr id="17" name="Freeform 16">
            <a:extLst>
              <a:ext uri="{FF2B5EF4-FFF2-40B4-BE49-F238E27FC236}">
                <a16:creationId xmlns:a16="http://schemas.microsoft.com/office/drawing/2014/main" id="{D5CFC186-E486-4041-8387-3FBD79AD9235}"/>
              </a:ext>
            </a:extLst>
          </p:cNvPr>
          <p:cNvSpPr/>
          <p:nvPr/>
        </p:nvSpPr>
        <p:spPr>
          <a:xfrm>
            <a:off x="2532510" y="2050358"/>
            <a:ext cx="983514" cy="2111746"/>
          </a:xfrm>
          <a:custGeom>
            <a:avLst/>
            <a:gdLst>
              <a:gd name="connsiteX0" fmla="*/ 565109 w 983514"/>
              <a:gd name="connsiteY0" fmla="*/ 76154 h 2111746"/>
              <a:gd name="connsiteX1" fmla="*/ 394988 w 983514"/>
              <a:gd name="connsiteY1" fmla="*/ 834609 h 2111746"/>
              <a:gd name="connsiteX2" fmla="*/ 437518 w 983514"/>
              <a:gd name="connsiteY2" fmla="*/ 1146498 h 2111746"/>
              <a:gd name="connsiteX3" fmla="*/ 317016 w 983514"/>
              <a:gd name="connsiteY3" fmla="*/ 1564712 h 2111746"/>
              <a:gd name="connsiteX4" fmla="*/ 5127 w 983514"/>
              <a:gd name="connsiteY4" fmla="*/ 1940395 h 2111746"/>
              <a:gd name="connsiteX5" fmla="*/ 139806 w 983514"/>
              <a:gd name="connsiteY5" fmla="*/ 2110516 h 2111746"/>
              <a:gd name="connsiteX6" fmla="*/ 359546 w 983514"/>
              <a:gd name="connsiteY6" fmla="*/ 1862423 h 2111746"/>
              <a:gd name="connsiteX7" fmla="*/ 508402 w 983514"/>
              <a:gd name="connsiteY7" fmla="*/ 1933307 h 2111746"/>
              <a:gd name="connsiteX8" fmla="*/ 983323 w 983514"/>
              <a:gd name="connsiteY8" fmla="*/ 1862423 h 2111746"/>
              <a:gd name="connsiteX9" fmla="*/ 565109 w 983514"/>
              <a:gd name="connsiteY9" fmla="*/ 1777363 h 2111746"/>
              <a:gd name="connsiteX10" fmla="*/ 480048 w 983514"/>
              <a:gd name="connsiteY10" fmla="*/ 1649772 h 2111746"/>
              <a:gd name="connsiteX11" fmla="*/ 621816 w 983514"/>
              <a:gd name="connsiteY11" fmla="*/ 1387502 h 2111746"/>
              <a:gd name="connsiteX12" fmla="*/ 650169 w 983514"/>
              <a:gd name="connsiteY12" fmla="*/ 1061437 h 2111746"/>
              <a:gd name="connsiteX13" fmla="*/ 593462 w 983514"/>
              <a:gd name="connsiteY13" fmla="*/ 848786 h 2111746"/>
              <a:gd name="connsiteX14" fmla="*/ 678523 w 983514"/>
              <a:gd name="connsiteY14" fmla="*/ 480191 h 2111746"/>
              <a:gd name="connsiteX15" fmla="*/ 735230 w 983514"/>
              <a:gd name="connsiteY15" fmla="*/ 76154 h 2111746"/>
              <a:gd name="connsiteX16" fmla="*/ 565109 w 983514"/>
              <a:gd name="connsiteY16" fmla="*/ 76154 h 211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3514" h="2111746">
                <a:moveTo>
                  <a:pt x="565109" y="76154"/>
                </a:moveTo>
                <a:cubicBezTo>
                  <a:pt x="508402" y="202563"/>
                  <a:pt x="416253" y="656218"/>
                  <a:pt x="394988" y="834609"/>
                </a:cubicBezTo>
                <a:cubicBezTo>
                  <a:pt x="373723" y="1013000"/>
                  <a:pt x="450513" y="1024814"/>
                  <a:pt x="437518" y="1146498"/>
                </a:cubicBezTo>
                <a:cubicBezTo>
                  <a:pt x="424523" y="1268182"/>
                  <a:pt x="389081" y="1432396"/>
                  <a:pt x="317016" y="1564712"/>
                </a:cubicBezTo>
                <a:cubicBezTo>
                  <a:pt x="244951" y="1697028"/>
                  <a:pt x="34662" y="1849428"/>
                  <a:pt x="5127" y="1940395"/>
                </a:cubicBezTo>
                <a:cubicBezTo>
                  <a:pt x="-24408" y="2031362"/>
                  <a:pt x="80736" y="2123511"/>
                  <a:pt x="139806" y="2110516"/>
                </a:cubicBezTo>
                <a:cubicBezTo>
                  <a:pt x="198876" y="2097521"/>
                  <a:pt x="298113" y="1891958"/>
                  <a:pt x="359546" y="1862423"/>
                </a:cubicBezTo>
                <a:cubicBezTo>
                  <a:pt x="420979" y="1832888"/>
                  <a:pt x="404439" y="1933307"/>
                  <a:pt x="508402" y="1933307"/>
                </a:cubicBezTo>
                <a:cubicBezTo>
                  <a:pt x="612365" y="1933307"/>
                  <a:pt x="973872" y="1888414"/>
                  <a:pt x="983323" y="1862423"/>
                </a:cubicBezTo>
                <a:cubicBezTo>
                  <a:pt x="992774" y="1836432"/>
                  <a:pt x="648988" y="1812805"/>
                  <a:pt x="565109" y="1777363"/>
                </a:cubicBezTo>
                <a:cubicBezTo>
                  <a:pt x="481230" y="1741921"/>
                  <a:pt x="470597" y="1714749"/>
                  <a:pt x="480048" y="1649772"/>
                </a:cubicBezTo>
                <a:cubicBezTo>
                  <a:pt x="489499" y="1584795"/>
                  <a:pt x="593462" y="1485558"/>
                  <a:pt x="621816" y="1387502"/>
                </a:cubicBezTo>
                <a:cubicBezTo>
                  <a:pt x="650170" y="1289446"/>
                  <a:pt x="654895" y="1151223"/>
                  <a:pt x="650169" y="1061437"/>
                </a:cubicBezTo>
                <a:cubicBezTo>
                  <a:pt x="645443" y="971651"/>
                  <a:pt x="588736" y="945660"/>
                  <a:pt x="593462" y="848786"/>
                </a:cubicBezTo>
                <a:cubicBezTo>
                  <a:pt x="598188" y="751912"/>
                  <a:pt x="654895" y="608963"/>
                  <a:pt x="678523" y="480191"/>
                </a:cubicBezTo>
                <a:cubicBezTo>
                  <a:pt x="702151" y="351419"/>
                  <a:pt x="751770" y="149401"/>
                  <a:pt x="735230" y="76154"/>
                </a:cubicBezTo>
                <a:cubicBezTo>
                  <a:pt x="718690" y="2907"/>
                  <a:pt x="621816" y="-50255"/>
                  <a:pt x="565109" y="76154"/>
                </a:cubicBezTo>
                <a:close/>
              </a:path>
            </a:pathLst>
          </a:custGeom>
          <a:solidFill>
            <a:schemeClr val="accent1">
              <a:alpha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BCC2962C-E4F0-394A-A09A-7CA6B7C815FA}"/>
              </a:ext>
            </a:extLst>
          </p:cNvPr>
          <p:cNvSpPr/>
          <p:nvPr/>
        </p:nvSpPr>
        <p:spPr>
          <a:xfrm>
            <a:off x="3285386" y="3313545"/>
            <a:ext cx="599607" cy="176134"/>
          </a:xfrm>
          <a:prstGeom prst="rightArrow">
            <a:avLst/>
          </a:prstGeom>
          <a:solidFill>
            <a:srgbClr val="FF0000">
              <a:alpha val="50000"/>
            </a:srgb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B16A7699-695A-A742-9EF5-3EFAF6E87E3B}"/>
              </a:ext>
            </a:extLst>
          </p:cNvPr>
          <p:cNvSpPr/>
          <p:nvPr/>
        </p:nvSpPr>
        <p:spPr>
          <a:xfrm rot="16200000">
            <a:off x="3372539" y="5244540"/>
            <a:ext cx="1219077" cy="190502"/>
          </a:xfrm>
          <a:prstGeom prst="rightArrow">
            <a:avLst/>
          </a:prstGeom>
          <a:solidFill>
            <a:srgbClr val="FF0000">
              <a:alpha val="50000"/>
            </a:srgb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E725F7-6568-A241-8EF5-7ED6BF35927D}"/>
              </a:ext>
            </a:extLst>
          </p:cNvPr>
          <p:cNvSpPr txBox="1"/>
          <p:nvPr/>
        </p:nvSpPr>
        <p:spPr>
          <a:xfrm>
            <a:off x="833394" y="2995962"/>
            <a:ext cx="1858781" cy="646331"/>
          </a:xfrm>
          <a:prstGeom prst="rect">
            <a:avLst/>
          </a:prstGeom>
          <a:noFill/>
        </p:spPr>
        <p:txBody>
          <a:bodyPr wrap="square" rtlCol="0">
            <a:spAutoFit/>
          </a:bodyPr>
          <a:lstStyle/>
          <a:p>
            <a:pPr algn="ctr"/>
            <a:r>
              <a:rPr lang="en-US" dirty="0"/>
              <a:t>Tracheal shift towards whiteout</a:t>
            </a:r>
          </a:p>
        </p:txBody>
      </p:sp>
      <p:sp>
        <p:nvSpPr>
          <p:cNvPr id="9" name="TextBox 8">
            <a:extLst>
              <a:ext uri="{FF2B5EF4-FFF2-40B4-BE49-F238E27FC236}">
                <a16:creationId xmlns:a16="http://schemas.microsoft.com/office/drawing/2014/main" id="{10DDEB69-6002-E349-B921-A82E819735AE}"/>
              </a:ext>
            </a:extLst>
          </p:cNvPr>
          <p:cNvSpPr txBox="1"/>
          <p:nvPr/>
        </p:nvSpPr>
        <p:spPr>
          <a:xfrm>
            <a:off x="3165113" y="6041630"/>
            <a:ext cx="1633928" cy="646331"/>
          </a:xfrm>
          <a:prstGeom prst="rect">
            <a:avLst/>
          </a:prstGeom>
          <a:noFill/>
        </p:spPr>
        <p:txBody>
          <a:bodyPr wrap="square" rtlCol="0">
            <a:spAutoFit/>
          </a:bodyPr>
          <a:lstStyle/>
          <a:p>
            <a:pPr algn="ctr"/>
            <a:r>
              <a:rPr lang="en-US" dirty="0">
                <a:solidFill>
                  <a:schemeClr val="bg1"/>
                </a:solidFill>
              </a:rPr>
              <a:t>Gastric bubble shift upwards</a:t>
            </a:r>
          </a:p>
        </p:txBody>
      </p:sp>
      <p:sp>
        <p:nvSpPr>
          <p:cNvPr id="14" name="Rectangle 13">
            <a:extLst>
              <a:ext uri="{FF2B5EF4-FFF2-40B4-BE49-F238E27FC236}">
                <a16:creationId xmlns:a16="http://schemas.microsoft.com/office/drawing/2014/main" id="{2B0DF1E0-61C4-D945-946B-AD57F40EBE5F}"/>
              </a:ext>
            </a:extLst>
          </p:cNvPr>
          <p:cNvSpPr/>
          <p:nvPr/>
        </p:nvSpPr>
        <p:spPr>
          <a:xfrm rot="21159650" flipV="1">
            <a:off x="2966350" y="3973186"/>
            <a:ext cx="613679" cy="45719"/>
          </a:xfrm>
          <a:prstGeom prst="rect">
            <a:avLst/>
          </a:prstGeom>
          <a:solidFill>
            <a:srgbClr val="FF0000">
              <a:alpha val="51000"/>
            </a:srgb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8CE7E24B-0370-FB4C-BFCC-CC93D77FD1FC}"/>
              </a:ext>
            </a:extLst>
          </p:cNvPr>
          <p:cNvSpPr/>
          <p:nvPr/>
        </p:nvSpPr>
        <p:spPr>
          <a:xfrm>
            <a:off x="10269510" y="3850000"/>
            <a:ext cx="599607" cy="176134"/>
          </a:xfrm>
          <a:prstGeom prst="rightArrow">
            <a:avLst/>
          </a:prstGeom>
          <a:solidFill>
            <a:srgbClr val="FF0000">
              <a:alpha val="50000"/>
            </a:srgb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DCB4F22-230F-BB41-8B8E-14E5CDCEE083}"/>
              </a:ext>
            </a:extLst>
          </p:cNvPr>
          <p:cNvSpPr txBox="1"/>
          <p:nvPr/>
        </p:nvSpPr>
        <p:spPr>
          <a:xfrm>
            <a:off x="10689080" y="3424531"/>
            <a:ext cx="1574990" cy="923330"/>
          </a:xfrm>
          <a:prstGeom prst="rect">
            <a:avLst/>
          </a:prstGeom>
          <a:noFill/>
        </p:spPr>
        <p:txBody>
          <a:bodyPr wrap="square" rtlCol="0">
            <a:spAutoFit/>
          </a:bodyPr>
          <a:lstStyle/>
          <a:p>
            <a:pPr algn="ctr"/>
            <a:r>
              <a:rPr lang="en-US" dirty="0"/>
              <a:t>Tracheal shift away from whiteout</a:t>
            </a:r>
          </a:p>
        </p:txBody>
      </p:sp>
      <p:sp>
        <p:nvSpPr>
          <p:cNvPr id="23" name="Freeform 22">
            <a:extLst>
              <a:ext uri="{FF2B5EF4-FFF2-40B4-BE49-F238E27FC236}">
                <a16:creationId xmlns:a16="http://schemas.microsoft.com/office/drawing/2014/main" id="{AFE688BA-99FE-6948-B8E9-C772D24387BA}"/>
              </a:ext>
            </a:extLst>
          </p:cNvPr>
          <p:cNvSpPr/>
          <p:nvPr/>
        </p:nvSpPr>
        <p:spPr>
          <a:xfrm>
            <a:off x="9820981" y="2876085"/>
            <a:ext cx="748333" cy="2046141"/>
          </a:xfrm>
          <a:custGeom>
            <a:avLst/>
            <a:gdLst>
              <a:gd name="connsiteX0" fmla="*/ 10591 w 748333"/>
              <a:gd name="connsiteY0" fmla="*/ 58501 h 2046141"/>
              <a:gd name="connsiteX1" fmla="*/ 10591 w 748333"/>
              <a:gd name="connsiteY1" fmla="*/ 249887 h 2046141"/>
              <a:gd name="connsiteX2" fmla="*/ 38945 w 748333"/>
              <a:gd name="connsiteY2" fmla="*/ 391655 h 2046141"/>
              <a:gd name="connsiteX3" fmla="*/ 131093 w 748333"/>
              <a:gd name="connsiteY3" fmla="*/ 675189 h 2046141"/>
              <a:gd name="connsiteX4" fmla="*/ 216154 w 748333"/>
              <a:gd name="connsiteY4" fmla="*/ 1008343 h 2046141"/>
              <a:gd name="connsiteX5" fmla="*/ 244507 w 748333"/>
              <a:gd name="connsiteY5" fmla="*/ 1412380 h 2046141"/>
              <a:gd name="connsiteX6" fmla="*/ 187800 w 748333"/>
              <a:gd name="connsiteY6" fmla="*/ 2007803 h 2046141"/>
              <a:gd name="connsiteX7" fmla="*/ 265772 w 748333"/>
              <a:gd name="connsiteY7" fmla="*/ 1958185 h 2046141"/>
              <a:gd name="connsiteX8" fmla="*/ 336656 w 748333"/>
              <a:gd name="connsiteY8" fmla="*/ 1724268 h 2046141"/>
              <a:gd name="connsiteX9" fmla="*/ 357921 w 748333"/>
              <a:gd name="connsiteY9" fmla="*/ 1561236 h 2046141"/>
              <a:gd name="connsiteX10" fmla="*/ 442982 w 748333"/>
              <a:gd name="connsiteY10" fmla="*/ 1639208 h 2046141"/>
              <a:gd name="connsiteX11" fmla="*/ 641456 w 748333"/>
              <a:gd name="connsiteY11" fmla="*/ 1809329 h 2046141"/>
              <a:gd name="connsiteX12" fmla="*/ 747782 w 748333"/>
              <a:gd name="connsiteY12" fmla="*/ 1731357 h 2046141"/>
              <a:gd name="connsiteX13" fmla="*/ 598926 w 748333"/>
              <a:gd name="connsiteY13" fmla="*/ 1610855 h 2046141"/>
              <a:gd name="connsiteX14" fmla="*/ 478424 w 748333"/>
              <a:gd name="connsiteY14" fmla="*/ 1511617 h 2046141"/>
              <a:gd name="connsiteX15" fmla="*/ 372098 w 748333"/>
              <a:gd name="connsiteY15" fmla="*/ 1391115 h 2046141"/>
              <a:gd name="connsiteX16" fmla="*/ 386275 w 748333"/>
              <a:gd name="connsiteY16" fmla="*/ 1093403 h 2046141"/>
              <a:gd name="connsiteX17" fmla="*/ 294126 w 748333"/>
              <a:gd name="connsiteY17" fmla="*/ 590129 h 2046141"/>
              <a:gd name="connsiteX18" fmla="*/ 216154 w 748333"/>
              <a:gd name="connsiteY18" fmla="*/ 179003 h 2046141"/>
              <a:gd name="connsiteX19" fmla="*/ 138182 w 748333"/>
              <a:gd name="connsiteY19" fmla="*/ 8882 h 2046141"/>
              <a:gd name="connsiteX20" fmla="*/ 10591 w 748333"/>
              <a:gd name="connsiteY20" fmla="*/ 58501 h 204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8333" h="2046141">
                <a:moveTo>
                  <a:pt x="10591" y="58501"/>
                </a:moveTo>
                <a:cubicBezTo>
                  <a:pt x="-10674" y="98669"/>
                  <a:pt x="5865" y="194361"/>
                  <a:pt x="10591" y="249887"/>
                </a:cubicBezTo>
                <a:cubicBezTo>
                  <a:pt x="15317" y="305413"/>
                  <a:pt x="18861" y="320771"/>
                  <a:pt x="38945" y="391655"/>
                </a:cubicBezTo>
                <a:cubicBezTo>
                  <a:pt x="59029" y="462539"/>
                  <a:pt x="101558" y="572408"/>
                  <a:pt x="131093" y="675189"/>
                </a:cubicBezTo>
                <a:cubicBezTo>
                  <a:pt x="160628" y="777970"/>
                  <a:pt x="197252" y="885478"/>
                  <a:pt x="216154" y="1008343"/>
                </a:cubicBezTo>
                <a:cubicBezTo>
                  <a:pt x="235056" y="1131208"/>
                  <a:pt x="249233" y="1245803"/>
                  <a:pt x="244507" y="1412380"/>
                </a:cubicBezTo>
                <a:cubicBezTo>
                  <a:pt x="239781" y="1578957"/>
                  <a:pt x="184256" y="1916836"/>
                  <a:pt x="187800" y="2007803"/>
                </a:cubicBezTo>
                <a:cubicBezTo>
                  <a:pt x="191344" y="2098770"/>
                  <a:pt x="240963" y="2005441"/>
                  <a:pt x="265772" y="1958185"/>
                </a:cubicBezTo>
                <a:cubicBezTo>
                  <a:pt x="290581" y="1910929"/>
                  <a:pt x="321298" y="1790426"/>
                  <a:pt x="336656" y="1724268"/>
                </a:cubicBezTo>
                <a:cubicBezTo>
                  <a:pt x="352014" y="1658110"/>
                  <a:pt x="340200" y="1575413"/>
                  <a:pt x="357921" y="1561236"/>
                </a:cubicBezTo>
                <a:cubicBezTo>
                  <a:pt x="375642" y="1547059"/>
                  <a:pt x="395726" y="1597859"/>
                  <a:pt x="442982" y="1639208"/>
                </a:cubicBezTo>
                <a:cubicBezTo>
                  <a:pt x="490238" y="1680557"/>
                  <a:pt x="590656" y="1793971"/>
                  <a:pt x="641456" y="1809329"/>
                </a:cubicBezTo>
                <a:cubicBezTo>
                  <a:pt x="692256" y="1824687"/>
                  <a:pt x="754870" y="1764436"/>
                  <a:pt x="747782" y="1731357"/>
                </a:cubicBezTo>
                <a:cubicBezTo>
                  <a:pt x="740694" y="1698278"/>
                  <a:pt x="598926" y="1610855"/>
                  <a:pt x="598926" y="1610855"/>
                </a:cubicBezTo>
                <a:cubicBezTo>
                  <a:pt x="554033" y="1574232"/>
                  <a:pt x="516229" y="1548240"/>
                  <a:pt x="478424" y="1511617"/>
                </a:cubicBezTo>
                <a:cubicBezTo>
                  <a:pt x="440619" y="1474994"/>
                  <a:pt x="387456" y="1460817"/>
                  <a:pt x="372098" y="1391115"/>
                </a:cubicBezTo>
                <a:cubicBezTo>
                  <a:pt x="356740" y="1321413"/>
                  <a:pt x="399270" y="1226901"/>
                  <a:pt x="386275" y="1093403"/>
                </a:cubicBezTo>
                <a:cubicBezTo>
                  <a:pt x="373280" y="959905"/>
                  <a:pt x="322479" y="742529"/>
                  <a:pt x="294126" y="590129"/>
                </a:cubicBezTo>
                <a:cubicBezTo>
                  <a:pt x="265773" y="437729"/>
                  <a:pt x="242145" y="275877"/>
                  <a:pt x="216154" y="179003"/>
                </a:cubicBezTo>
                <a:cubicBezTo>
                  <a:pt x="190163" y="82129"/>
                  <a:pt x="171261" y="34873"/>
                  <a:pt x="138182" y="8882"/>
                </a:cubicBezTo>
                <a:cubicBezTo>
                  <a:pt x="105103" y="-17109"/>
                  <a:pt x="31856" y="18333"/>
                  <a:pt x="10591" y="58501"/>
                </a:cubicBezTo>
                <a:close/>
              </a:path>
            </a:pathLst>
          </a:custGeom>
          <a:solidFill>
            <a:schemeClr val="accent1">
              <a:alpha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mage Attribution">
            <a:extLst>
              <a:ext uri="{FF2B5EF4-FFF2-40B4-BE49-F238E27FC236}">
                <a16:creationId xmlns:a16="http://schemas.microsoft.com/office/drawing/2014/main" id="{C3EC96F7-8CEF-0F44-95FD-EE8CC9674D78}"/>
              </a:ext>
            </a:extLst>
          </p:cNvPr>
          <p:cNvSpPr txBox="1"/>
          <p:nvPr/>
        </p:nvSpPr>
        <p:spPr>
          <a:xfrm>
            <a:off x="46243" y="6344513"/>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graphicFrame>
        <p:nvGraphicFramePr>
          <p:cNvPr id="26" name="Table 4">
            <a:extLst>
              <a:ext uri="{FF2B5EF4-FFF2-40B4-BE49-F238E27FC236}">
                <a16:creationId xmlns:a16="http://schemas.microsoft.com/office/drawing/2014/main" id="{45471DC1-CB2F-7E41-96DD-114580AF0F9A}"/>
              </a:ext>
            </a:extLst>
          </p:cNvPr>
          <p:cNvGraphicFramePr>
            <a:graphicFrameLocks noGrp="1"/>
          </p:cNvGraphicFramePr>
          <p:nvPr>
            <p:extLst>
              <p:ext uri="{D42A27DB-BD31-4B8C-83A1-F6EECF244321}">
                <p14:modId xmlns:p14="http://schemas.microsoft.com/office/powerpoint/2010/main" val="3641319884"/>
              </p:ext>
            </p:extLst>
          </p:nvPr>
        </p:nvGraphicFramePr>
        <p:xfrm>
          <a:off x="1582558" y="4976501"/>
          <a:ext cx="9613424" cy="1301938"/>
        </p:xfrm>
        <a:graphic>
          <a:graphicData uri="http://schemas.openxmlformats.org/drawingml/2006/table">
            <a:tbl>
              <a:tblPr firstRow="1" bandRow="1">
                <a:tableStyleId>{073A0DAA-6AF3-43AB-8588-CEC1D06C72B9}</a:tableStyleId>
              </a:tblPr>
              <a:tblGrid>
                <a:gridCol w="3752407">
                  <a:extLst>
                    <a:ext uri="{9D8B030D-6E8A-4147-A177-3AD203B41FA5}">
                      <a16:colId xmlns:a16="http://schemas.microsoft.com/office/drawing/2014/main" val="2207694371"/>
                    </a:ext>
                  </a:extLst>
                </a:gridCol>
                <a:gridCol w="1948184">
                  <a:extLst>
                    <a:ext uri="{9D8B030D-6E8A-4147-A177-3AD203B41FA5}">
                      <a16:colId xmlns:a16="http://schemas.microsoft.com/office/drawing/2014/main" val="2384197077"/>
                    </a:ext>
                  </a:extLst>
                </a:gridCol>
                <a:gridCol w="3912833">
                  <a:extLst>
                    <a:ext uri="{9D8B030D-6E8A-4147-A177-3AD203B41FA5}">
                      <a16:colId xmlns:a16="http://schemas.microsoft.com/office/drawing/2014/main" val="2653720813"/>
                    </a:ext>
                  </a:extLst>
                </a:gridCol>
              </a:tblGrid>
              <a:tr h="387538">
                <a:tc>
                  <a:txBody>
                    <a:bodyPr/>
                    <a:lstStyle/>
                    <a:p>
                      <a:pPr algn="ctr"/>
                      <a:r>
                        <a:rPr lang="en-US" sz="1800" dirty="0"/>
                        <a:t>Towards whiteout (volume loss)</a:t>
                      </a:r>
                    </a:p>
                  </a:txBody>
                  <a:tcPr anchor="ctr"/>
                </a:tc>
                <a:tc>
                  <a:txBody>
                    <a:bodyPr/>
                    <a:lstStyle/>
                    <a:p>
                      <a:pPr algn="ctr"/>
                      <a:r>
                        <a:rPr lang="en-US" sz="1800" dirty="0"/>
                        <a:t>Midline</a:t>
                      </a:r>
                    </a:p>
                  </a:txBody>
                  <a:tcPr anchor="ctr"/>
                </a:tc>
                <a:tc>
                  <a:txBody>
                    <a:bodyPr/>
                    <a:lstStyle/>
                    <a:p>
                      <a:pPr algn="ctr"/>
                      <a:r>
                        <a:rPr lang="en-US" sz="1800" dirty="0"/>
                        <a:t>Away from whiteout (mass effect)</a:t>
                      </a:r>
                    </a:p>
                  </a:txBody>
                  <a:tcPr anchor="ctr"/>
                </a:tc>
                <a:extLst>
                  <a:ext uri="{0D108BD9-81ED-4DB2-BD59-A6C34878D82A}">
                    <a16:rowId xmlns:a16="http://schemas.microsoft.com/office/drawing/2014/main" val="2749352501"/>
                  </a:ext>
                </a:extLst>
              </a:tr>
              <a:tr h="0">
                <a:tc>
                  <a:txBody>
                    <a:bodyPr/>
                    <a:lstStyle/>
                    <a:p>
                      <a:pPr marL="285750" indent="-285750" algn="l">
                        <a:buFontTx/>
                        <a:buChar char="-"/>
                      </a:pPr>
                      <a:r>
                        <a:rPr lang="en-US" sz="1800" dirty="0"/>
                        <a:t>Mainstem obstruction</a:t>
                      </a:r>
                    </a:p>
                    <a:p>
                      <a:pPr marL="285750" indent="-285750" algn="l">
                        <a:buFontTx/>
                        <a:buChar char="-"/>
                      </a:pPr>
                      <a:r>
                        <a:rPr lang="en-US" sz="1800" dirty="0"/>
                        <a:t>Pneumonectomy</a:t>
                      </a:r>
                    </a:p>
                    <a:p>
                      <a:pPr marL="285750" indent="-285750" algn="l">
                        <a:buFontTx/>
                        <a:buChar char="-"/>
                      </a:pPr>
                      <a:r>
                        <a:rPr lang="en-US" sz="1800" dirty="0"/>
                        <a:t>Pulmonary agenesis/hypoplasia</a:t>
                      </a:r>
                    </a:p>
                  </a:txBody>
                  <a:tcPr anchor="ctr"/>
                </a:tc>
                <a:tc>
                  <a:txBody>
                    <a:bodyPr/>
                    <a:lstStyle/>
                    <a:p>
                      <a:pPr marL="285750" indent="-285750" algn="l">
                        <a:buFontTx/>
                        <a:buChar char="-"/>
                      </a:pPr>
                      <a:r>
                        <a:rPr lang="en-US" sz="1800" dirty="0"/>
                        <a:t>Consolidation</a:t>
                      </a:r>
                    </a:p>
                    <a:p>
                      <a:pPr marL="285750" indent="-285750" algn="l">
                        <a:buFontTx/>
                        <a:buChar char="-"/>
                      </a:pPr>
                      <a:r>
                        <a:rPr lang="en-US" sz="1800" dirty="0"/>
                        <a:t>Pleural mass</a:t>
                      </a:r>
                    </a:p>
                    <a:p>
                      <a:pPr marL="285750" indent="-285750" algn="l">
                        <a:buFontTx/>
                        <a:buChar char="-"/>
                      </a:pPr>
                      <a:r>
                        <a:rPr lang="en-US" sz="1800" dirty="0"/>
                        <a:t>Chest wall mass</a:t>
                      </a:r>
                    </a:p>
                  </a:txBody>
                  <a:tcPr anchor="ctr"/>
                </a:tc>
                <a:tc>
                  <a:txBody>
                    <a:bodyPr/>
                    <a:lstStyle/>
                    <a:p>
                      <a:pPr marL="285750" indent="-285750" algn="l">
                        <a:buFontTx/>
                        <a:buChar char="-"/>
                      </a:pPr>
                      <a:r>
                        <a:rPr lang="en-US" sz="1800" dirty="0"/>
                        <a:t>Pleural effusion</a:t>
                      </a:r>
                    </a:p>
                    <a:p>
                      <a:pPr marL="285750" indent="-285750" algn="l">
                        <a:buFontTx/>
                        <a:buChar char="-"/>
                      </a:pPr>
                      <a:r>
                        <a:rPr lang="en-US" sz="1800" dirty="0"/>
                        <a:t>Intra-pulmonary mass</a:t>
                      </a:r>
                    </a:p>
                    <a:p>
                      <a:pPr marL="285750" indent="-285750" algn="l">
                        <a:buFontTx/>
                        <a:buChar char="-"/>
                      </a:pPr>
                      <a:r>
                        <a:rPr lang="en-US" sz="1800" dirty="0"/>
                        <a:t>Diaphragmatic hernia</a:t>
                      </a:r>
                    </a:p>
                  </a:txBody>
                  <a:tcPr anchor="ctr"/>
                </a:tc>
                <a:extLst>
                  <a:ext uri="{0D108BD9-81ED-4DB2-BD59-A6C34878D82A}">
                    <a16:rowId xmlns:a16="http://schemas.microsoft.com/office/drawing/2014/main" val="2589846180"/>
                  </a:ext>
                </a:extLst>
              </a:tr>
            </a:tbl>
          </a:graphicData>
        </a:graphic>
      </p:graphicFrame>
      <p:sp>
        <p:nvSpPr>
          <p:cNvPr id="27" name="TextBox 26">
            <a:extLst>
              <a:ext uri="{FF2B5EF4-FFF2-40B4-BE49-F238E27FC236}">
                <a16:creationId xmlns:a16="http://schemas.microsoft.com/office/drawing/2014/main" id="{3B76CB2C-7F9E-C847-AB29-79F564FECE98}"/>
              </a:ext>
            </a:extLst>
          </p:cNvPr>
          <p:cNvSpPr txBox="1"/>
          <p:nvPr/>
        </p:nvSpPr>
        <p:spPr>
          <a:xfrm>
            <a:off x="5290040" y="4546115"/>
            <a:ext cx="2100402" cy="40011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chemeClr val="tx1"/>
                </a:solidFill>
              </a:rPr>
              <a:t>Tracheal Position?</a:t>
            </a:r>
          </a:p>
        </p:txBody>
      </p:sp>
    </p:spTree>
    <p:extLst>
      <p:ext uri="{BB962C8B-B14F-4D97-AF65-F5344CB8AC3E}">
        <p14:creationId xmlns:p14="http://schemas.microsoft.com/office/powerpoint/2010/main" val="28835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60" grpId="0" animBg="1"/>
      <p:bldP spid="42" grpId="0" animBg="1"/>
      <p:bldP spid="44" grpId="0" animBg="1"/>
      <p:bldP spid="17" grpId="0" animBg="1"/>
      <p:bldP spid="5" grpId="0" animBg="1"/>
      <p:bldP spid="16" grpId="0" animBg="1"/>
      <p:bldP spid="16" grpId="1" animBg="1"/>
      <p:bldP spid="7" grpId="0"/>
      <p:bldP spid="9" grpId="0"/>
      <p:bldP spid="9" grpId="1"/>
      <p:bldP spid="14" grpId="0" animBg="1"/>
      <p:bldP spid="24" grpId="0" animBg="1"/>
      <p:bldP spid="25" grpId="0"/>
      <p:bldP spid="23"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Baseline CXR">
            <a:extLst>
              <a:ext uri="{FF2B5EF4-FFF2-40B4-BE49-F238E27FC236}">
                <a16:creationId xmlns:a16="http://schemas.microsoft.com/office/drawing/2014/main" id="{3D3CF441-A228-4C60-A95E-2312AE883EC9}"/>
              </a:ext>
            </a:extLst>
          </p:cNvPr>
          <p:cNvGrpSpPr/>
          <p:nvPr/>
        </p:nvGrpSpPr>
        <p:grpSpPr>
          <a:xfrm>
            <a:off x="6207723" y="1479280"/>
            <a:ext cx="5984275" cy="5385829"/>
            <a:chOff x="6207723" y="1479280"/>
            <a:chExt cx="5984275" cy="5385829"/>
          </a:xfrm>
        </p:grpSpPr>
        <p:pic>
          <p:nvPicPr>
            <p:cNvPr id="2" name="Baseline CXR">
              <a:extLst>
                <a:ext uri="{FF2B5EF4-FFF2-40B4-BE49-F238E27FC236}">
                  <a16:creationId xmlns:a16="http://schemas.microsoft.com/office/drawing/2014/main" id="{1AEE27BA-A8C4-4DE7-AF49-22085BE4FB6D}"/>
                </a:ext>
              </a:extLst>
            </p:cNvPr>
            <p:cNvPicPr>
              <a:picLocks noChangeAspect="1"/>
            </p:cNvPicPr>
            <p:nvPr/>
          </p:nvPicPr>
          <p:blipFill rotWithShape="1">
            <a:blip r:embed="rId3"/>
            <a:srcRect l="2113" t="537" r="2388" b="10855"/>
            <a:stretch/>
          </p:blipFill>
          <p:spPr>
            <a:xfrm>
              <a:off x="6207723" y="1479280"/>
              <a:ext cx="5984275" cy="5385829"/>
            </a:xfrm>
            <a:prstGeom prst="rect">
              <a:avLst/>
            </a:prstGeom>
          </p:spPr>
        </p:pic>
        <p:sp>
          <p:nvSpPr>
            <p:cNvPr id="6" name="TextBox 5">
              <a:extLst>
                <a:ext uri="{FF2B5EF4-FFF2-40B4-BE49-F238E27FC236}">
                  <a16:creationId xmlns:a16="http://schemas.microsoft.com/office/drawing/2014/main" id="{ECC8F6F7-6480-4C4C-9FDE-2B17DE5BB0EE}"/>
                </a:ext>
              </a:extLst>
            </p:cNvPr>
            <p:cNvSpPr txBox="1"/>
            <p:nvPr/>
          </p:nvSpPr>
          <p:spPr>
            <a:xfrm>
              <a:off x="8550699" y="1556342"/>
              <a:ext cx="1496126" cy="523220"/>
            </a:xfrm>
            <a:prstGeom prst="rect">
              <a:avLst/>
            </a:prstGeom>
            <a:noFill/>
          </p:spPr>
          <p:txBody>
            <a:bodyPr wrap="square" rtlCol="0">
              <a:spAutoFit/>
            </a:bodyPr>
            <a:lstStyle/>
            <a:p>
              <a:pPr algn="ctr"/>
              <a:r>
                <a:rPr lang="en-US" sz="2800" b="1" dirty="0">
                  <a:solidFill>
                    <a:schemeClr val="bg1"/>
                  </a:solidFill>
                </a:rPr>
                <a:t>Baseline </a:t>
              </a:r>
            </a:p>
          </p:txBody>
        </p:sp>
      </p:grpSp>
      <p:grpSp>
        <p:nvGrpSpPr>
          <p:cNvPr id="11" name="New CXR">
            <a:extLst>
              <a:ext uri="{FF2B5EF4-FFF2-40B4-BE49-F238E27FC236}">
                <a16:creationId xmlns:a16="http://schemas.microsoft.com/office/drawing/2014/main" id="{82D93BFC-459C-4D32-B2CB-D5BF7951C5EB}"/>
              </a:ext>
            </a:extLst>
          </p:cNvPr>
          <p:cNvGrpSpPr/>
          <p:nvPr/>
        </p:nvGrpSpPr>
        <p:grpSpPr>
          <a:xfrm>
            <a:off x="-2" y="1439508"/>
            <a:ext cx="6133914" cy="5418492"/>
            <a:chOff x="-2" y="1439508"/>
            <a:chExt cx="6133914" cy="5418492"/>
          </a:xfrm>
        </p:grpSpPr>
        <p:pic>
          <p:nvPicPr>
            <p:cNvPr id="5" name="New CXR">
              <a:extLst>
                <a:ext uri="{FF2B5EF4-FFF2-40B4-BE49-F238E27FC236}">
                  <a16:creationId xmlns:a16="http://schemas.microsoft.com/office/drawing/2014/main" id="{7FE8F914-F56E-483C-A3BF-74218DB90315}"/>
                </a:ext>
              </a:extLst>
            </p:cNvPr>
            <p:cNvPicPr>
              <a:picLocks noChangeAspect="1"/>
            </p:cNvPicPr>
            <p:nvPr/>
          </p:nvPicPr>
          <p:blipFill rotWithShape="1">
            <a:blip r:embed="rId4"/>
            <a:srcRect l="6325"/>
            <a:stretch/>
          </p:blipFill>
          <p:spPr>
            <a:xfrm>
              <a:off x="-2" y="1439508"/>
              <a:ext cx="6133914" cy="5418492"/>
            </a:xfrm>
            <a:prstGeom prst="rect">
              <a:avLst/>
            </a:prstGeom>
          </p:spPr>
        </p:pic>
        <p:sp>
          <p:nvSpPr>
            <p:cNvPr id="9" name="TextBox 8">
              <a:extLst>
                <a:ext uri="{FF2B5EF4-FFF2-40B4-BE49-F238E27FC236}">
                  <a16:creationId xmlns:a16="http://schemas.microsoft.com/office/drawing/2014/main" id="{8C9E1C34-6C74-4BE6-A532-52BF20DD16D0}"/>
                </a:ext>
              </a:extLst>
            </p:cNvPr>
            <p:cNvSpPr txBox="1"/>
            <p:nvPr/>
          </p:nvSpPr>
          <p:spPr>
            <a:xfrm>
              <a:off x="2395346" y="1556342"/>
              <a:ext cx="1343218" cy="523220"/>
            </a:xfrm>
            <a:prstGeom prst="rect">
              <a:avLst/>
            </a:prstGeom>
            <a:noFill/>
          </p:spPr>
          <p:txBody>
            <a:bodyPr wrap="square" rtlCol="0">
              <a:spAutoFit/>
            </a:bodyPr>
            <a:lstStyle/>
            <a:p>
              <a:pPr algn="ctr"/>
              <a:r>
                <a:rPr lang="en-US" sz="2800" b="1" dirty="0">
                  <a:solidFill>
                    <a:schemeClr val="bg1"/>
                  </a:solidFill>
                </a:rPr>
                <a:t>NEW </a:t>
              </a:r>
            </a:p>
          </p:txBody>
        </p:sp>
      </p:grpSp>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65yo immobilized woman with a thick wet cough becomes acutely hypoxemic, requiring 100% O2</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3" y="951060"/>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3890" y="6449055"/>
            <a:ext cx="1093478" cy="416055"/>
          </a:xfrm>
          <a:prstGeom prst="rect">
            <a:avLst/>
          </a:prstGeom>
        </p:spPr>
      </p:pic>
      <p:sp>
        <p:nvSpPr>
          <p:cNvPr id="4" name="Attribution">
            <a:extLst>
              <a:ext uri="{FF2B5EF4-FFF2-40B4-BE49-F238E27FC236}">
                <a16:creationId xmlns:a16="http://schemas.microsoft.com/office/drawing/2014/main" id="{B4E7EFF9-1EE6-43F7-B82C-DAF18F910ED7}"/>
              </a:ext>
            </a:extLst>
          </p:cNvPr>
          <p:cNvSpPr txBox="1"/>
          <p:nvPr/>
        </p:nvSpPr>
        <p:spPr>
          <a:xfrm rot="16200000">
            <a:off x="-469335" y="5804112"/>
            <a:ext cx="1644457" cy="461665"/>
          </a:xfrm>
          <a:prstGeom prst="rect">
            <a:avLst/>
          </a:prstGeom>
          <a:noFill/>
        </p:spPr>
        <p:txBody>
          <a:bodyPr wrap="square" rtlCol="0">
            <a:spAutoFit/>
          </a:bodyPr>
          <a:lstStyle/>
          <a:p>
            <a:r>
              <a:rPr lang="en-US" sz="1200" i="1" dirty="0">
                <a:solidFill>
                  <a:schemeClr val="bg1"/>
                </a:solidFill>
              </a:rPr>
              <a:t>Images courtesy of </a:t>
            </a:r>
          </a:p>
          <a:p>
            <a:r>
              <a:rPr lang="en-US" sz="1200" i="1" dirty="0">
                <a:solidFill>
                  <a:schemeClr val="bg1"/>
                </a:solidFill>
              </a:rPr>
              <a:t>Brandon Fainstad, MD</a:t>
            </a:r>
          </a:p>
        </p:txBody>
      </p:sp>
      <p:sp>
        <p:nvSpPr>
          <p:cNvPr id="51" name="Question two">
            <a:extLst>
              <a:ext uri="{FF2B5EF4-FFF2-40B4-BE49-F238E27FC236}">
                <a16:creationId xmlns:a16="http://schemas.microsoft.com/office/drawing/2014/main" id="{3E24A490-6EC4-473D-8AA1-59D5FA638B5B}"/>
              </a:ext>
            </a:extLst>
          </p:cNvPr>
          <p:cNvSpPr txBox="1"/>
          <p:nvPr/>
        </p:nvSpPr>
        <p:spPr>
          <a:xfrm>
            <a:off x="-2" y="481056"/>
            <a:ext cx="12192000" cy="461665"/>
          </a:xfrm>
          <a:prstGeom prst="rect">
            <a:avLst/>
          </a:prstGeom>
          <a:solidFill>
            <a:schemeClr val="bg1"/>
          </a:solidFill>
        </p:spPr>
        <p:txBody>
          <a:bodyPr wrap="square" rtlCol="0">
            <a:spAutoFit/>
          </a:bodyPr>
          <a:lstStyle/>
          <a:p>
            <a:pPr algn="ctr"/>
            <a:r>
              <a:rPr lang="en-US" sz="2400" dirty="0"/>
              <a:t>Is the NEW LLL lesion “space-occupying” or causing a loss of volume?</a:t>
            </a:r>
          </a:p>
        </p:txBody>
      </p:sp>
      <p:grpSp>
        <p:nvGrpSpPr>
          <p:cNvPr id="30" name="Shift graphic">
            <a:extLst>
              <a:ext uri="{FF2B5EF4-FFF2-40B4-BE49-F238E27FC236}">
                <a16:creationId xmlns:a16="http://schemas.microsoft.com/office/drawing/2014/main" id="{F08167C1-5021-452E-AB8B-457F8A687509}"/>
              </a:ext>
            </a:extLst>
          </p:cNvPr>
          <p:cNvGrpSpPr/>
          <p:nvPr/>
        </p:nvGrpSpPr>
        <p:grpSpPr>
          <a:xfrm>
            <a:off x="56712" y="3137062"/>
            <a:ext cx="2911956" cy="1200329"/>
            <a:chOff x="57871" y="3902387"/>
            <a:chExt cx="2911956" cy="1200329"/>
          </a:xfrm>
        </p:grpSpPr>
        <p:cxnSp>
          <p:nvCxnSpPr>
            <p:cNvPr id="14" name="Straight Arrow Connector 13">
              <a:extLst>
                <a:ext uri="{FF2B5EF4-FFF2-40B4-BE49-F238E27FC236}">
                  <a16:creationId xmlns:a16="http://schemas.microsoft.com/office/drawing/2014/main" id="{89B30667-F385-4432-8C59-F16EF2BD942F}"/>
                </a:ext>
              </a:extLst>
            </p:cNvPr>
            <p:cNvCxnSpPr>
              <a:cxnSpLocks/>
            </p:cNvCxnSpPr>
            <p:nvPr/>
          </p:nvCxnSpPr>
          <p:spPr>
            <a:xfrm>
              <a:off x="2071868" y="4502552"/>
              <a:ext cx="897959" cy="0"/>
            </a:xfrm>
            <a:prstGeom prst="straightConnector1">
              <a:avLst/>
            </a:prstGeom>
            <a:ln w="38100">
              <a:solidFill>
                <a:srgbClr val="0070C0"/>
              </a:solidFill>
              <a:tailEnd type="triangle"/>
            </a:ln>
          </p:spPr>
          <p:style>
            <a:lnRef idx="1">
              <a:schemeClr val="accent3"/>
            </a:lnRef>
            <a:fillRef idx="0">
              <a:schemeClr val="accent3"/>
            </a:fillRef>
            <a:effectRef idx="0">
              <a:schemeClr val="accent3"/>
            </a:effectRef>
            <a:fontRef idx="minor">
              <a:schemeClr val="tx1"/>
            </a:fontRef>
          </p:style>
        </p:cxnSp>
        <p:sp>
          <p:nvSpPr>
            <p:cNvPr id="25" name="TextBox 24">
              <a:extLst>
                <a:ext uri="{FF2B5EF4-FFF2-40B4-BE49-F238E27FC236}">
                  <a16:creationId xmlns:a16="http://schemas.microsoft.com/office/drawing/2014/main" id="{BDBE0F21-16CF-4D7C-A159-8DA3FD15FBD3}"/>
                </a:ext>
              </a:extLst>
            </p:cNvPr>
            <p:cNvSpPr txBox="1"/>
            <p:nvPr/>
          </p:nvSpPr>
          <p:spPr>
            <a:xfrm>
              <a:off x="57871" y="3902387"/>
              <a:ext cx="2013997"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schemeClr val="bg1"/>
                  </a:solidFill>
                </a:rPr>
                <a:t>Mediastinal shift towards the lesion = volume loss from </a:t>
              </a:r>
              <a:r>
                <a:rPr lang="en-US" b="1" u="sng" dirty="0">
                  <a:solidFill>
                    <a:schemeClr val="bg1"/>
                  </a:solidFill>
                </a:rPr>
                <a:t>ATELECTASIS</a:t>
              </a:r>
            </a:p>
          </p:txBody>
        </p:sp>
      </p:grpSp>
      <p:sp>
        <p:nvSpPr>
          <p:cNvPr id="7" name="Overall interpretation answer">
            <a:extLst>
              <a:ext uri="{FF2B5EF4-FFF2-40B4-BE49-F238E27FC236}">
                <a16:creationId xmlns:a16="http://schemas.microsoft.com/office/drawing/2014/main" id="{CFC62E74-724F-53C5-4849-EB4F8567A249}"/>
              </a:ext>
            </a:extLst>
          </p:cNvPr>
          <p:cNvSpPr txBox="1"/>
          <p:nvPr/>
        </p:nvSpPr>
        <p:spPr>
          <a:xfrm>
            <a:off x="-3" y="932648"/>
            <a:ext cx="12192000"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rPr>
              <a:t>Obstructive lung disease, VP shunt, fluid-filled esophagus, left-lower lobe collapse</a:t>
            </a:r>
          </a:p>
        </p:txBody>
      </p:sp>
      <p:grpSp>
        <p:nvGrpSpPr>
          <p:cNvPr id="15" name="VP shunt graphic">
            <a:extLst>
              <a:ext uri="{FF2B5EF4-FFF2-40B4-BE49-F238E27FC236}">
                <a16:creationId xmlns:a16="http://schemas.microsoft.com/office/drawing/2014/main" id="{D7083DCD-F5F3-B2DB-5175-DFFE765CA041}"/>
              </a:ext>
            </a:extLst>
          </p:cNvPr>
          <p:cNvGrpSpPr/>
          <p:nvPr/>
        </p:nvGrpSpPr>
        <p:grpSpPr>
          <a:xfrm>
            <a:off x="800632" y="2650093"/>
            <a:ext cx="1603426" cy="369332"/>
            <a:chOff x="640679" y="3410850"/>
            <a:chExt cx="1603426" cy="369332"/>
          </a:xfrm>
        </p:grpSpPr>
        <p:cxnSp>
          <p:nvCxnSpPr>
            <p:cNvPr id="16" name="Straight Arrow Connector 15">
              <a:extLst>
                <a:ext uri="{FF2B5EF4-FFF2-40B4-BE49-F238E27FC236}">
                  <a16:creationId xmlns:a16="http://schemas.microsoft.com/office/drawing/2014/main" id="{06E2F396-9BB6-1F3C-7DF7-FE21ACE812E9}"/>
                </a:ext>
              </a:extLst>
            </p:cNvPr>
            <p:cNvCxnSpPr>
              <a:cxnSpLocks/>
            </p:cNvCxnSpPr>
            <p:nvPr/>
          </p:nvCxnSpPr>
          <p:spPr>
            <a:xfrm>
              <a:off x="1784378" y="3577022"/>
              <a:ext cx="459727" cy="0"/>
            </a:xfrm>
            <a:prstGeom prst="straightConnector1">
              <a:avLst/>
            </a:prstGeom>
            <a:ln w="38100">
              <a:solidFill>
                <a:schemeClr val="accent1"/>
              </a:solidFill>
              <a:tailEnd type="triangle"/>
            </a:ln>
          </p:spPr>
          <p:style>
            <a:lnRef idx="1">
              <a:schemeClr val="accent3"/>
            </a:lnRef>
            <a:fillRef idx="0">
              <a:schemeClr val="accent3"/>
            </a:fillRef>
            <a:effectRef idx="0">
              <a:schemeClr val="accent3"/>
            </a:effectRef>
            <a:fontRef idx="minor">
              <a:schemeClr val="tx1"/>
            </a:fontRef>
          </p:style>
        </p:cxnSp>
        <p:sp>
          <p:nvSpPr>
            <p:cNvPr id="17" name="TextBox 16">
              <a:extLst>
                <a:ext uri="{FF2B5EF4-FFF2-40B4-BE49-F238E27FC236}">
                  <a16:creationId xmlns:a16="http://schemas.microsoft.com/office/drawing/2014/main" id="{BF0A50DC-11FC-2A93-A52E-D7CC63687E25}"/>
                </a:ext>
              </a:extLst>
            </p:cNvPr>
            <p:cNvSpPr txBox="1"/>
            <p:nvPr/>
          </p:nvSpPr>
          <p:spPr>
            <a:xfrm>
              <a:off x="640679" y="3410850"/>
              <a:ext cx="1143699" cy="369332"/>
            </a:xfrm>
            <a:prstGeom prst="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solidFill>
                    <a:schemeClr val="bg1"/>
                  </a:solidFill>
                </a:rPr>
                <a:t>VP shunt</a:t>
              </a:r>
              <a:endParaRPr lang="en-US" b="1" u="sng" dirty="0">
                <a:solidFill>
                  <a:schemeClr val="bg1"/>
                </a:solidFill>
              </a:endParaRPr>
            </a:p>
          </p:txBody>
        </p:sp>
      </p:grpSp>
      <p:grpSp>
        <p:nvGrpSpPr>
          <p:cNvPr id="20" name="Fluid filled esophagus">
            <a:extLst>
              <a:ext uri="{FF2B5EF4-FFF2-40B4-BE49-F238E27FC236}">
                <a16:creationId xmlns:a16="http://schemas.microsoft.com/office/drawing/2014/main" id="{52CE627A-B8B9-B571-496E-32B74E96ACC6}"/>
              </a:ext>
            </a:extLst>
          </p:cNvPr>
          <p:cNvGrpSpPr/>
          <p:nvPr/>
        </p:nvGrpSpPr>
        <p:grpSpPr>
          <a:xfrm>
            <a:off x="225377" y="4621763"/>
            <a:ext cx="2294311" cy="646331"/>
            <a:chOff x="21632" y="3245457"/>
            <a:chExt cx="2294311" cy="646331"/>
          </a:xfrm>
        </p:grpSpPr>
        <p:cxnSp>
          <p:nvCxnSpPr>
            <p:cNvPr id="22" name="Straight Arrow Connector 21">
              <a:extLst>
                <a:ext uri="{FF2B5EF4-FFF2-40B4-BE49-F238E27FC236}">
                  <a16:creationId xmlns:a16="http://schemas.microsoft.com/office/drawing/2014/main" id="{329739A8-B7A0-1291-115A-06B1E02FC02E}"/>
                </a:ext>
              </a:extLst>
            </p:cNvPr>
            <p:cNvCxnSpPr>
              <a:cxnSpLocks/>
            </p:cNvCxnSpPr>
            <p:nvPr/>
          </p:nvCxnSpPr>
          <p:spPr>
            <a:xfrm>
              <a:off x="1784378" y="3577022"/>
              <a:ext cx="531565" cy="2948"/>
            </a:xfrm>
            <a:prstGeom prst="straightConnector1">
              <a:avLst/>
            </a:prstGeom>
            <a:ln w="38100">
              <a:solidFill>
                <a:schemeClr val="accent6">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A9E05482-2C96-CA5F-8AB3-BB4C8E1A4071}"/>
                </a:ext>
              </a:extLst>
            </p:cNvPr>
            <p:cNvSpPr txBox="1"/>
            <p:nvPr/>
          </p:nvSpPr>
          <p:spPr>
            <a:xfrm>
              <a:off x="21632" y="3245457"/>
              <a:ext cx="1790978" cy="646331"/>
            </a:xfrm>
            <a:prstGeom prst="rect">
              <a:avLst/>
            </a:prstGeom>
            <a:ln>
              <a:solidFill>
                <a:schemeClr val="accent6">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solidFill>
                    <a:schemeClr val="bg1"/>
                  </a:solidFill>
                </a:rPr>
                <a:t>Fluid-filled esophagus</a:t>
              </a:r>
              <a:endParaRPr lang="en-US" b="1" u="sng" dirty="0">
                <a:solidFill>
                  <a:schemeClr val="bg1"/>
                </a:solidFill>
              </a:endParaRPr>
            </a:p>
          </p:txBody>
        </p:sp>
      </p:grpSp>
      <p:sp>
        <p:nvSpPr>
          <p:cNvPr id="24" name="Freeform: Shape 23">
            <a:extLst>
              <a:ext uri="{FF2B5EF4-FFF2-40B4-BE49-F238E27FC236}">
                <a16:creationId xmlns:a16="http://schemas.microsoft.com/office/drawing/2014/main" id="{92CCE155-7D07-1B1B-115D-FB06DF9F2104}"/>
              </a:ext>
            </a:extLst>
          </p:cNvPr>
          <p:cNvSpPr/>
          <p:nvPr/>
        </p:nvSpPr>
        <p:spPr>
          <a:xfrm>
            <a:off x="3003426" y="4018809"/>
            <a:ext cx="1624712" cy="1874934"/>
          </a:xfrm>
          <a:custGeom>
            <a:avLst/>
            <a:gdLst>
              <a:gd name="connsiteX0" fmla="*/ 196850 w 1574800"/>
              <a:gd name="connsiteY0" fmla="*/ 0 h 1803400"/>
              <a:gd name="connsiteX1" fmla="*/ 374650 w 1574800"/>
              <a:gd name="connsiteY1" fmla="*/ 425450 h 1803400"/>
              <a:gd name="connsiteX2" fmla="*/ 635000 w 1574800"/>
              <a:gd name="connsiteY2" fmla="*/ 819150 h 1803400"/>
              <a:gd name="connsiteX3" fmla="*/ 857250 w 1574800"/>
              <a:gd name="connsiteY3" fmla="*/ 1314450 h 1803400"/>
              <a:gd name="connsiteX4" fmla="*/ 1416050 w 1574800"/>
              <a:gd name="connsiteY4" fmla="*/ 1511300 h 1803400"/>
              <a:gd name="connsiteX5" fmla="*/ 1574800 w 1574800"/>
              <a:gd name="connsiteY5" fmla="*/ 1568450 h 1803400"/>
              <a:gd name="connsiteX6" fmla="*/ 501650 w 1574800"/>
              <a:gd name="connsiteY6" fmla="*/ 1733550 h 1803400"/>
              <a:gd name="connsiteX7" fmla="*/ 450850 w 1574800"/>
              <a:gd name="connsiteY7" fmla="*/ 1752600 h 1803400"/>
              <a:gd name="connsiteX8" fmla="*/ 0 w 1574800"/>
              <a:gd name="connsiteY8" fmla="*/ 1803400 h 1803400"/>
              <a:gd name="connsiteX9" fmla="*/ 196850 w 1574800"/>
              <a:gd name="connsiteY9" fmla="*/ 0 h 1803400"/>
              <a:gd name="connsiteX0" fmla="*/ 196850 w 1574800"/>
              <a:gd name="connsiteY0" fmla="*/ 0 h 1803400"/>
              <a:gd name="connsiteX1" fmla="*/ 374650 w 1574800"/>
              <a:gd name="connsiteY1" fmla="*/ 425450 h 1803400"/>
              <a:gd name="connsiteX2" fmla="*/ 635000 w 1574800"/>
              <a:gd name="connsiteY2" fmla="*/ 819150 h 1803400"/>
              <a:gd name="connsiteX3" fmla="*/ 857250 w 1574800"/>
              <a:gd name="connsiteY3" fmla="*/ 1314450 h 1803400"/>
              <a:gd name="connsiteX4" fmla="*/ 1416050 w 1574800"/>
              <a:gd name="connsiteY4" fmla="*/ 1511300 h 1803400"/>
              <a:gd name="connsiteX5" fmla="*/ 1574800 w 1574800"/>
              <a:gd name="connsiteY5" fmla="*/ 1568450 h 1803400"/>
              <a:gd name="connsiteX6" fmla="*/ 501650 w 1574800"/>
              <a:gd name="connsiteY6" fmla="*/ 1733550 h 1803400"/>
              <a:gd name="connsiteX7" fmla="*/ 450850 w 1574800"/>
              <a:gd name="connsiteY7" fmla="*/ 1752600 h 1803400"/>
              <a:gd name="connsiteX8" fmla="*/ 0 w 1574800"/>
              <a:gd name="connsiteY8" fmla="*/ 1803400 h 1803400"/>
              <a:gd name="connsiteX9" fmla="*/ 196850 w 1574800"/>
              <a:gd name="connsiteY9" fmla="*/ 0 h 1803400"/>
              <a:gd name="connsiteX0" fmla="*/ 196850 w 1574800"/>
              <a:gd name="connsiteY0" fmla="*/ 0 h 1803400"/>
              <a:gd name="connsiteX1" fmla="*/ 374650 w 1574800"/>
              <a:gd name="connsiteY1" fmla="*/ 425450 h 1803400"/>
              <a:gd name="connsiteX2" fmla="*/ 635000 w 1574800"/>
              <a:gd name="connsiteY2" fmla="*/ 819150 h 1803400"/>
              <a:gd name="connsiteX3" fmla="*/ 857250 w 1574800"/>
              <a:gd name="connsiteY3" fmla="*/ 1314450 h 1803400"/>
              <a:gd name="connsiteX4" fmla="*/ 1416050 w 1574800"/>
              <a:gd name="connsiteY4" fmla="*/ 1511300 h 1803400"/>
              <a:gd name="connsiteX5" fmla="*/ 1574800 w 1574800"/>
              <a:gd name="connsiteY5" fmla="*/ 1568450 h 1803400"/>
              <a:gd name="connsiteX6" fmla="*/ 501650 w 1574800"/>
              <a:gd name="connsiteY6" fmla="*/ 1733550 h 1803400"/>
              <a:gd name="connsiteX7" fmla="*/ 450850 w 1574800"/>
              <a:gd name="connsiteY7" fmla="*/ 1752600 h 1803400"/>
              <a:gd name="connsiteX8" fmla="*/ 0 w 1574800"/>
              <a:gd name="connsiteY8" fmla="*/ 1803400 h 1803400"/>
              <a:gd name="connsiteX9" fmla="*/ 196850 w 1574800"/>
              <a:gd name="connsiteY9" fmla="*/ 0 h 1803400"/>
              <a:gd name="connsiteX0" fmla="*/ 196850 w 1576952"/>
              <a:gd name="connsiteY0" fmla="*/ 0 h 1803400"/>
              <a:gd name="connsiteX1" fmla="*/ 374650 w 1576952"/>
              <a:gd name="connsiteY1" fmla="*/ 425450 h 1803400"/>
              <a:gd name="connsiteX2" fmla="*/ 635000 w 1576952"/>
              <a:gd name="connsiteY2" fmla="*/ 819150 h 1803400"/>
              <a:gd name="connsiteX3" fmla="*/ 857250 w 1576952"/>
              <a:gd name="connsiteY3" fmla="*/ 1314450 h 1803400"/>
              <a:gd name="connsiteX4" fmla="*/ 1416050 w 1576952"/>
              <a:gd name="connsiteY4" fmla="*/ 1511300 h 1803400"/>
              <a:gd name="connsiteX5" fmla="*/ 1574800 w 1576952"/>
              <a:gd name="connsiteY5" fmla="*/ 1568450 h 1803400"/>
              <a:gd name="connsiteX6" fmla="*/ 501650 w 1576952"/>
              <a:gd name="connsiteY6" fmla="*/ 1733550 h 1803400"/>
              <a:gd name="connsiteX7" fmla="*/ 450850 w 1576952"/>
              <a:gd name="connsiteY7" fmla="*/ 1752600 h 1803400"/>
              <a:gd name="connsiteX8" fmla="*/ 0 w 1576952"/>
              <a:gd name="connsiteY8" fmla="*/ 1803400 h 1803400"/>
              <a:gd name="connsiteX9" fmla="*/ 196850 w 1576952"/>
              <a:gd name="connsiteY9" fmla="*/ 0 h 1803400"/>
              <a:gd name="connsiteX0" fmla="*/ 196850 w 1576952"/>
              <a:gd name="connsiteY0" fmla="*/ 0 h 1803400"/>
              <a:gd name="connsiteX1" fmla="*/ 374650 w 1576952"/>
              <a:gd name="connsiteY1" fmla="*/ 425450 h 1803400"/>
              <a:gd name="connsiteX2" fmla="*/ 635000 w 1576952"/>
              <a:gd name="connsiteY2" fmla="*/ 819150 h 1803400"/>
              <a:gd name="connsiteX3" fmla="*/ 857250 w 1576952"/>
              <a:gd name="connsiteY3" fmla="*/ 1314450 h 1803400"/>
              <a:gd name="connsiteX4" fmla="*/ 1416050 w 1576952"/>
              <a:gd name="connsiteY4" fmla="*/ 1511300 h 1803400"/>
              <a:gd name="connsiteX5" fmla="*/ 1574800 w 1576952"/>
              <a:gd name="connsiteY5" fmla="*/ 1568450 h 1803400"/>
              <a:gd name="connsiteX6" fmla="*/ 501650 w 1576952"/>
              <a:gd name="connsiteY6" fmla="*/ 1733550 h 1803400"/>
              <a:gd name="connsiteX7" fmla="*/ 450850 w 1576952"/>
              <a:gd name="connsiteY7" fmla="*/ 1752600 h 1803400"/>
              <a:gd name="connsiteX8" fmla="*/ 0 w 1576952"/>
              <a:gd name="connsiteY8" fmla="*/ 1803400 h 1803400"/>
              <a:gd name="connsiteX9" fmla="*/ 196850 w 1576952"/>
              <a:gd name="connsiteY9" fmla="*/ 0 h 1803400"/>
              <a:gd name="connsiteX0" fmla="*/ 196850 w 1576952"/>
              <a:gd name="connsiteY0" fmla="*/ 57891 h 1861291"/>
              <a:gd name="connsiteX1" fmla="*/ 374650 w 1576952"/>
              <a:gd name="connsiteY1" fmla="*/ 483341 h 1861291"/>
              <a:gd name="connsiteX2" fmla="*/ 635000 w 1576952"/>
              <a:gd name="connsiteY2" fmla="*/ 877041 h 1861291"/>
              <a:gd name="connsiteX3" fmla="*/ 857250 w 1576952"/>
              <a:gd name="connsiteY3" fmla="*/ 1372341 h 1861291"/>
              <a:gd name="connsiteX4" fmla="*/ 1416050 w 1576952"/>
              <a:gd name="connsiteY4" fmla="*/ 1569191 h 1861291"/>
              <a:gd name="connsiteX5" fmla="*/ 1574800 w 1576952"/>
              <a:gd name="connsiteY5" fmla="*/ 1626341 h 1861291"/>
              <a:gd name="connsiteX6" fmla="*/ 501650 w 1576952"/>
              <a:gd name="connsiteY6" fmla="*/ 1791441 h 1861291"/>
              <a:gd name="connsiteX7" fmla="*/ 450850 w 1576952"/>
              <a:gd name="connsiteY7" fmla="*/ 1810491 h 1861291"/>
              <a:gd name="connsiteX8" fmla="*/ 0 w 1576952"/>
              <a:gd name="connsiteY8" fmla="*/ 1861291 h 1861291"/>
              <a:gd name="connsiteX9" fmla="*/ 196850 w 1576952"/>
              <a:gd name="connsiteY9" fmla="*/ 57891 h 1861291"/>
              <a:gd name="connsiteX0" fmla="*/ 203324 w 1583426"/>
              <a:gd name="connsiteY0" fmla="*/ 57891 h 1981353"/>
              <a:gd name="connsiteX1" fmla="*/ 381124 w 1583426"/>
              <a:gd name="connsiteY1" fmla="*/ 483341 h 1981353"/>
              <a:gd name="connsiteX2" fmla="*/ 641474 w 1583426"/>
              <a:gd name="connsiteY2" fmla="*/ 877041 h 1981353"/>
              <a:gd name="connsiteX3" fmla="*/ 863724 w 1583426"/>
              <a:gd name="connsiteY3" fmla="*/ 1372341 h 1981353"/>
              <a:gd name="connsiteX4" fmla="*/ 1422524 w 1583426"/>
              <a:gd name="connsiteY4" fmla="*/ 1569191 h 1981353"/>
              <a:gd name="connsiteX5" fmla="*/ 1581274 w 1583426"/>
              <a:gd name="connsiteY5" fmla="*/ 1626341 h 1981353"/>
              <a:gd name="connsiteX6" fmla="*/ 508124 w 1583426"/>
              <a:gd name="connsiteY6" fmla="*/ 1791441 h 1981353"/>
              <a:gd name="connsiteX7" fmla="*/ 457324 w 1583426"/>
              <a:gd name="connsiteY7" fmla="*/ 1810491 h 1981353"/>
              <a:gd name="connsiteX8" fmla="*/ 6474 w 1583426"/>
              <a:gd name="connsiteY8" fmla="*/ 1861291 h 1981353"/>
              <a:gd name="connsiteX9" fmla="*/ 203324 w 1583426"/>
              <a:gd name="connsiteY9" fmla="*/ 57891 h 1981353"/>
              <a:gd name="connsiteX0" fmla="*/ 268092 w 1648194"/>
              <a:gd name="connsiteY0" fmla="*/ 57891 h 1863278"/>
              <a:gd name="connsiteX1" fmla="*/ 445892 w 1648194"/>
              <a:gd name="connsiteY1" fmla="*/ 483341 h 1863278"/>
              <a:gd name="connsiteX2" fmla="*/ 706242 w 1648194"/>
              <a:gd name="connsiteY2" fmla="*/ 877041 h 1863278"/>
              <a:gd name="connsiteX3" fmla="*/ 928492 w 1648194"/>
              <a:gd name="connsiteY3" fmla="*/ 1372341 h 1863278"/>
              <a:gd name="connsiteX4" fmla="*/ 1487292 w 1648194"/>
              <a:gd name="connsiteY4" fmla="*/ 1569191 h 1863278"/>
              <a:gd name="connsiteX5" fmla="*/ 1646042 w 1648194"/>
              <a:gd name="connsiteY5" fmla="*/ 1626341 h 1863278"/>
              <a:gd name="connsiteX6" fmla="*/ 572892 w 1648194"/>
              <a:gd name="connsiteY6" fmla="*/ 1791441 h 1863278"/>
              <a:gd name="connsiteX7" fmla="*/ 522092 w 1648194"/>
              <a:gd name="connsiteY7" fmla="*/ 1810491 h 1863278"/>
              <a:gd name="connsiteX8" fmla="*/ 71242 w 1648194"/>
              <a:gd name="connsiteY8" fmla="*/ 1861291 h 1863278"/>
              <a:gd name="connsiteX9" fmla="*/ 268092 w 1648194"/>
              <a:gd name="connsiteY9" fmla="*/ 57891 h 1863278"/>
              <a:gd name="connsiteX0" fmla="*/ 204986 w 1585088"/>
              <a:gd name="connsiteY0" fmla="*/ 57891 h 1863278"/>
              <a:gd name="connsiteX1" fmla="*/ 382786 w 1585088"/>
              <a:gd name="connsiteY1" fmla="*/ 483341 h 1863278"/>
              <a:gd name="connsiteX2" fmla="*/ 643136 w 1585088"/>
              <a:gd name="connsiteY2" fmla="*/ 877041 h 1863278"/>
              <a:gd name="connsiteX3" fmla="*/ 865386 w 1585088"/>
              <a:gd name="connsiteY3" fmla="*/ 1372341 h 1863278"/>
              <a:gd name="connsiteX4" fmla="*/ 1424186 w 1585088"/>
              <a:gd name="connsiteY4" fmla="*/ 1569191 h 1863278"/>
              <a:gd name="connsiteX5" fmla="*/ 1582936 w 1585088"/>
              <a:gd name="connsiteY5" fmla="*/ 1626341 h 1863278"/>
              <a:gd name="connsiteX6" fmla="*/ 509786 w 1585088"/>
              <a:gd name="connsiteY6" fmla="*/ 1791441 h 1863278"/>
              <a:gd name="connsiteX7" fmla="*/ 458986 w 1585088"/>
              <a:gd name="connsiteY7" fmla="*/ 1810491 h 1863278"/>
              <a:gd name="connsiteX8" fmla="*/ 8136 w 1585088"/>
              <a:gd name="connsiteY8" fmla="*/ 1861291 h 1863278"/>
              <a:gd name="connsiteX9" fmla="*/ 204986 w 1585088"/>
              <a:gd name="connsiteY9" fmla="*/ 57891 h 1863278"/>
              <a:gd name="connsiteX0" fmla="*/ 204986 w 1585088"/>
              <a:gd name="connsiteY0" fmla="*/ 57891 h 1980337"/>
              <a:gd name="connsiteX1" fmla="*/ 382786 w 1585088"/>
              <a:gd name="connsiteY1" fmla="*/ 483341 h 1980337"/>
              <a:gd name="connsiteX2" fmla="*/ 643136 w 1585088"/>
              <a:gd name="connsiteY2" fmla="*/ 877041 h 1980337"/>
              <a:gd name="connsiteX3" fmla="*/ 865386 w 1585088"/>
              <a:gd name="connsiteY3" fmla="*/ 1372341 h 1980337"/>
              <a:gd name="connsiteX4" fmla="*/ 1424186 w 1585088"/>
              <a:gd name="connsiteY4" fmla="*/ 1569191 h 1980337"/>
              <a:gd name="connsiteX5" fmla="*/ 1582936 w 1585088"/>
              <a:gd name="connsiteY5" fmla="*/ 1626341 h 1980337"/>
              <a:gd name="connsiteX6" fmla="*/ 509786 w 1585088"/>
              <a:gd name="connsiteY6" fmla="*/ 1791441 h 1980337"/>
              <a:gd name="connsiteX7" fmla="*/ 458986 w 1585088"/>
              <a:gd name="connsiteY7" fmla="*/ 1810491 h 1980337"/>
              <a:gd name="connsiteX8" fmla="*/ 8136 w 1585088"/>
              <a:gd name="connsiteY8" fmla="*/ 1861291 h 1980337"/>
              <a:gd name="connsiteX9" fmla="*/ 204986 w 1585088"/>
              <a:gd name="connsiteY9" fmla="*/ 57891 h 1980337"/>
              <a:gd name="connsiteX0" fmla="*/ 204986 w 1582936"/>
              <a:gd name="connsiteY0" fmla="*/ 57891 h 1980337"/>
              <a:gd name="connsiteX1" fmla="*/ 382786 w 1582936"/>
              <a:gd name="connsiteY1" fmla="*/ 483341 h 1980337"/>
              <a:gd name="connsiteX2" fmla="*/ 643136 w 1582936"/>
              <a:gd name="connsiteY2" fmla="*/ 877041 h 1980337"/>
              <a:gd name="connsiteX3" fmla="*/ 865386 w 1582936"/>
              <a:gd name="connsiteY3" fmla="*/ 1372341 h 1980337"/>
              <a:gd name="connsiteX4" fmla="*/ 1424186 w 1582936"/>
              <a:gd name="connsiteY4" fmla="*/ 1569191 h 1980337"/>
              <a:gd name="connsiteX5" fmla="*/ 1582936 w 1582936"/>
              <a:gd name="connsiteY5" fmla="*/ 1626341 h 1980337"/>
              <a:gd name="connsiteX6" fmla="*/ 509786 w 1582936"/>
              <a:gd name="connsiteY6" fmla="*/ 1791441 h 1980337"/>
              <a:gd name="connsiteX7" fmla="*/ 458986 w 1582936"/>
              <a:gd name="connsiteY7" fmla="*/ 1810491 h 1980337"/>
              <a:gd name="connsiteX8" fmla="*/ 8136 w 1582936"/>
              <a:gd name="connsiteY8" fmla="*/ 1861291 h 1980337"/>
              <a:gd name="connsiteX9" fmla="*/ 204986 w 1582936"/>
              <a:gd name="connsiteY9" fmla="*/ 57891 h 1980337"/>
              <a:gd name="connsiteX0" fmla="*/ 203325 w 1581275"/>
              <a:gd name="connsiteY0" fmla="*/ 57891 h 1980337"/>
              <a:gd name="connsiteX1" fmla="*/ 381125 w 1581275"/>
              <a:gd name="connsiteY1" fmla="*/ 483341 h 1980337"/>
              <a:gd name="connsiteX2" fmla="*/ 641475 w 1581275"/>
              <a:gd name="connsiteY2" fmla="*/ 877041 h 1980337"/>
              <a:gd name="connsiteX3" fmla="*/ 863725 w 1581275"/>
              <a:gd name="connsiteY3" fmla="*/ 1372341 h 1980337"/>
              <a:gd name="connsiteX4" fmla="*/ 1422525 w 1581275"/>
              <a:gd name="connsiteY4" fmla="*/ 1569191 h 1980337"/>
              <a:gd name="connsiteX5" fmla="*/ 1581275 w 1581275"/>
              <a:gd name="connsiteY5" fmla="*/ 1626341 h 1980337"/>
              <a:gd name="connsiteX6" fmla="*/ 508125 w 1581275"/>
              <a:gd name="connsiteY6" fmla="*/ 1791441 h 1980337"/>
              <a:gd name="connsiteX7" fmla="*/ 457325 w 1581275"/>
              <a:gd name="connsiteY7" fmla="*/ 1810491 h 1980337"/>
              <a:gd name="connsiteX8" fmla="*/ 6475 w 1581275"/>
              <a:gd name="connsiteY8" fmla="*/ 1861291 h 1980337"/>
              <a:gd name="connsiteX9" fmla="*/ 203325 w 1581275"/>
              <a:gd name="connsiteY9" fmla="*/ 57891 h 1980337"/>
              <a:gd name="connsiteX0" fmla="*/ 203325 w 1581275"/>
              <a:gd name="connsiteY0" fmla="*/ 57891 h 1871295"/>
              <a:gd name="connsiteX1" fmla="*/ 381125 w 1581275"/>
              <a:gd name="connsiteY1" fmla="*/ 483341 h 1871295"/>
              <a:gd name="connsiteX2" fmla="*/ 641475 w 1581275"/>
              <a:gd name="connsiteY2" fmla="*/ 877041 h 1871295"/>
              <a:gd name="connsiteX3" fmla="*/ 863725 w 1581275"/>
              <a:gd name="connsiteY3" fmla="*/ 1372341 h 1871295"/>
              <a:gd name="connsiteX4" fmla="*/ 1422525 w 1581275"/>
              <a:gd name="connsiteY4" fmla="*/ 1569191 h 1871295"/>
              <a:gd name="connsiteX5" fmla="*/ 1581275 w 1581275"/>
              <a:gd name="connsiteY5" fmla="*/ 1626341 h 1871295"/>
              <a:gd name="connsiteX6" fmla="*/ 508125 w 1581275"/>
              <a:gd name="connsiteY6" fmla="*/ 1791441 h 1871295"/>
              <a:gd name="connsiteX7" fmla="*/ 457325 w 1581275"/>
              <a:gd name="connsiteY7" fmla="*/ 1810491 h 1871295"/>
              <a:gd name="connsiteX8" fmla="*/ 6475 w 1581275"/>
              <a:gd name="connsiteY8" fmla="*/ 1861291 h 1871295"/>
              <a:gd name="connsiteX9" fmla="*/ 203325 w 1581275"/>
              <a:gd name="connsiteY9" fmla="*/ 57891 h 1871295"/>
              <a:gd name="connsiteX0" fmla="*/ 203325 w 1581275"/>
              <a:gd name="connsiteY0" fmla="*/ 57891 h 1874934"/>
              <a:gd name="connsiteX1" fmla="*/ 381125 w 1581275"/>
              <a:gd name="connsiteY1" fmla="*/ 483341 h 1874934"/>
              <a:gd name="connsiteX2" fmla="*/ 641475 w 1581275"/>
              <a:gd name="connsiteY2" fmla="*/ 877041 h 1874934"/>
              <a:gd name="connsiteX3" fmla="*/ 863725 w 1581275"/>
              <a:gd name="connsiteY3" fmla="*/ 1372341 h 1874934"/>
              <a:gd name="connsiteX4" fmla="*/ 1422525 w 1581275"/>
              <a:gd name="connsiteY4" fmla="*/ 1569191 h 1874934"/>
              <a:gd name="connsiteX5" fmla="*/ 1581275 w 1581275"/>
              <a:gd name="connsiteY5" fmla="*/ 1626341 h 1874934"/>
              <a:gd name="connsiteX6" fmla="*/ 457325 w 1581275"/>
              <a:gd name="connsiteY6" fmla="*/ 1810491 h 1874934"/>
              <a:gd name="connsiteX7" fmla="*/ 6475 w 1581275"/>
              <a:gd name="connsiteY7" fmla="*/ 1861291 h 1874934"/>
              <a:gd name="connsiteX8" fmla="*/ 203325 w 1581275"/>
              <a:gd name="connsiteY8" fmla="*/ 57891 h 1874934"/>
              <a:gd name="connsiteX0" fmla="*/ 203325 w 1624712"/>
              <a:gd name="connsiteY0" fmla="*/ 57891 h 1874934"/>
              <a:gd name="connsiteX1" fmla="*/ 381125 w 1624712"/>
              <a:gd name="connsiteY1" fmla="*/ 483341 h 1874934"/>
              <a:gd name="connsiteX2" fmla="*/ 641475 w 1624712"/>
              <a:gd name="connsiteY2" fmla="*/ 877041 h 1874934"/>
              <a:gd name="connsiteX3" fmla="*/ 863725 w 1624712"/>
              <a:gd name="connsiteY3" fmla="*/ 1372341 h 1874934"/>
              <a:gd name="connsiteX4" fmla="*/ 1371725 w 1624712"/>
              <a:gd name="connsiteY4" fmla="*/ 1518391 h 1874934"/>
              <a:gd name="connsiteX5" fmla="*/ 1581275 w 1624712"/>
              <a:gd name="connsiteY5" fmla="*/ 1626341 h 1874934"/>
              <a:gd name="connsiteX6" fmla="*/ 457325 w 1624712"/>
              <a:gd name="connsiteY6" fmla="*/ 1810491 h 1874934"/>
              <a:gd name="connsiteX7" fmla="*/ 6475 w 1624712"/>
              <a:gd name="connsiteY7" fmla="*/ 1861291 h 1874934"/>
              <a:gd name="connsiteX8" fmla="*/ 203325 w 1624712"/>
              <a:gd name="connsiteY8" fmla="*/ 57891 h 18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712" h="1874934">
                <a:moveTo>
                  <a:pt x="203325" y="57891"/>
                </a:moveTo>
                <a:cubicBezTo>
                  <a:pt x="265767" y="-171767"/>
                  <a:pt x="308100" y="346816"/>
                  <a:pt x="381125" y="483341"/>
                </a:cubicBezTo>
                <a:cubicBezTo>
                  <a:pt x="454150" y="619866"/>
                  <a:pt x="561042" y="728874"/>
                  <a:pt x="641475" y="877041"/>
                </a:cubicBezTo>
                <a:cubicBezTo>
                  <a:pt x="721908" y="1025208"/>
                  <a:pt x="742017" y="1265449"/>
                  <a:pt x="863725" y="1372341"/>
                </a:cubicBezTo>
                <a:cubicBezTo>
                  <a:pt x="985433" y="1479233"/>
                  <a:pt x="1318808" y="1499341"/>
                  <a:pt x="1371725" y="1518391"/>
                </a:cubicBezTo>
                <a:cubicBezTo>
                  <a:pt x="1441575" y="1554374"/>
                  <a:pt x="1733675" y="1577658"/>
                  <a:pt x="1581275" y="1626341"/>
                </a:cubicBezTo>
                <a:cubicBezTo>
                  <a:pt x="1428875" y="1675024"/>
                  <a:pt x="719792" y="1771333"/>
                  <a:pt x="457325" y="1810491"/>
                </a:cubicBezTo>
                <a:cubicBezTo>
                  <a:pt x="194858" y="1849649"/>
                  <a:pt x="48808" y="1899391"/>
                  <a:pt x="6475" y="1861291"/>
                </a:cubicBezTo>
                <a:cubicBezTo>
                  <a:pt x="-35858" y="1823191"/>
                  <a:pt x="140883" y="287549"/>
                  <a:pt x="203325" y="57891"/>
                </a:cubicBezTo>
                <a:close/>
              </a:path>
            </a:pathLst>
          </a:custGeom>
          <a:solidFill>
            <a:schemeClr val="accent5">
              <a:alpha val="12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0DFFBF0-C32F-10B1-C44A-AE3102AC16B5}"/>
              </a:ext>
            </a:extLst>
          </p:cNvPr>
          <p:cNvSpPr/>
          <p:nvPr/>
        </p:nvSpPr>
        <p:spPr>
          <a:xfrm>
            <a:off x="2371111" y="2628900"/>
            <a:ext cx="219689" cy="781050"/>
          </a:xfrm>
          <a:custGeom>
            <a:avLst/>
            <a:gdLst>
              <a:gd name="connsiteX0" fmla="*/ 219689 w 219689"/>
              <a:gd name="connsiteY0" fmla="*/ 0 h 781050"/>
              <a:gd name="connsiteX1" fmla="*/ 29189 w 219689"/>
              <a:gd name="connsiteY1" fmla="*/ 558800 h 781050"/>
              <a:gd name="connsiteX2" fmla="*/ 3789 w 219689"/>
              <a:gd name="connsiteY2" fmla="*/ 781050 h 781050"/>
            </a:gdLst>
            <a:ahLst/>
            <a:cxnLst>
              <a:cxn ang="0">
                <a:pos x="connsiteX0" y="connsiteY0"/>
              </a:cxn>
              <a:cxn ang="0">
                <a:pos x="connsiteX1" y="connsiteY1"/>
              </a:cxn>
              <a:cxn ang="0">
                <a:pos x="connsiteX2" y="connsiteY2"/>
              </a:cxn>
            </a:cxnLst>
            <a:rect l="l" t="t" r="r" b="b"/>
            <a:pathLst>
              <a:path w="219689" h="781050">
                <a:moveTo>
                  <a:pt x="219689" y="0"/>
                </a:moveTo>
                <a:cubicBezTo>
                  <a:pt x="142430" y="214312"/>
                  <a:pt x="65172" y="428625"/>
                  <a:pt x="29189" y="558800"/>
                </a:cubicBezTo>
                <a:cubicBezTo>
                  <a:pt x="-6794" y="688975"/>
                  <a:pt x="-1503" y="735012"/>
                  <a:pt x="3789" y="78105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Fluid filled esophagus">
            <a:extLst>
              <a:ext uri="{FF2B5EF4-FFF2-40B4-BE49-F238E27FC236}">
                <a16:creationId xmlns:a16="http://schemas.microsoft.com/office/drawing/2014/main" id="{C48496E8-3FE7-5BDE-4CC2-F0805D750CEF}"/>
              </a:ext>
            </a:extLst>
          </p:cNvPr>
          <p:cNvGrpSpPr/>
          <p:nvPr/>
        </p:nvGrpSpPr>
        <p:grpSpPr>
          <a:xfrm>
            <a:off x="3815782" y="4919060"/>
            <a:ext cx="2159133" cy="369332"/>
            <a:chOff x="-877863" y="3531407"/>
            <a:chExt cx="2159133" cy="369332"/>
          </a:xfrm>
        </p:grpSpPr>
        <p:cxnSp>
          <p:nvCxnSpPr>
            <p:cNvPr id="13" name="Straight Arrow Connector 12">
              <a:extLst>
                <a:ext uri="{FF2B5EF4-FFF2-40B4-BE49-F238E27FC236}">
                  <a16:creationId xmlns:a16="http://schemas.microsoft.com/office/drawing/2014/main" id="{908894CC-EF14-1550-BC51-1790CAC9AF36}"/>
                </a:ext>
              </a:extLst>
            </p:cNvPr>
            <p:cNvCxnSpPr>
              <a:cxnSpLocks/>
              <a:stCxn id="19" idx="1"/>
            </p:cNvCxnSpPr>
            <p:nvPr/>
          </p:nvCxnSpPr>
          <p:spPr>
            <a:xfrm flipH="1">
              <a:off x="-877863" y="3716073"/>
              <a:ext cx="812356" cy="0"/>
            </a:xfrm>
            <a:prstGeom prst="straightConnector1">
              <a:avLst/>
            </a:prstGeom>
            <a:ln w="38100">
              <a:solidFill>
                <a:schemeClr val="accent5"/>
              </a:solidFill>
              <a:tailEnd type="triangle"/>
            </a:ln>
          </p:spPr>
          <p:style>
            <a:lnRef idx="1">
              <a:schemeClr val="accent3"/>
            </a:lnRef>
            <a:fillRef idx="0">
              <a:schemeClr val="accent3"/>
            </a:fillRef>
            <a:effectRef idx="0">
              <a:schemeClr val="accent3"/>
            </a:effectRef>
            <a:fontRef idx="minor">
              <a:schemeClr val="tx1"/>
            </a:fontRef>
          </p:style>
        </p:cxnSp>
        <p:sp>
          <p:nvSpPr>
            <p:cNvPr id="19" name="TextBox 18">
              <a:extLst>
                <a:ext uri="{FF2B5EF4-FFF2-40B4-BE49-F238E27FC236}">
                  <a16:creationId xmlns:a16="http://schemas.microsoft.com/office/drawing/2014/main" id="{6896131D-7074-87CD-FB32-D44C08E5834E}"/>
                </a:ext>
              </a:extLst>
            </p:cNvPr>
            <p:cNvSpPr txBox="1"/>
            <p:nvPr/>
          </p:nvSpPr>
          <p:spPr>
            <a:xfrm>
              <a:off x="-65507" y="3531407"/>
              <a:ext cx="1346777" cy="369332"/>
            </a:xfrm>
            <a:prstGeom prst="rect">
              <a:avLst/>
            </a:prstGeom>
            <a:ln>
              <a:solidFill>
                <a:schemeClr val="accent5"/>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solidFill>
                    <a:schemeClr val="bg1"/>
                  </a:solidFill>
                </a:rPr>
                <a:t>LLL Collapse</a:t>
              </a:r>
              <a:endParaRPr lang="en-US" b="1" u="sng" dirty="0">
                <a:solidFill>
                  <a:schemeClr val="bg1"/>
                </a:solidFill>
              </a:endParaRPr>
            </a:p>
          </p:txBody>
        </p:sp>
      </p:grpSp>
      <p:sp>
        <p:nvSpPr>
          <p:cNvPr id="32" name="Overall interpretation answer">
            <a:extLst>
              <a:ext uri="{FF2B5EF4-FFF2-40B4-BE49-F238E27FC236}">
                <a16:creationId xmlns:a16="http://schemas.microsoft.com/office/drawing/2014/main" id="{1126237A-E7BC-BE0C-3FF1-ABB1ADF8894C}"/>
              </a:ext>
            </a:extLst>
          </p:cNvPr>
          <p:cNvSpPr txBox="1"/>
          <p:nvPr/>
        </p:nvSpPr>
        <p:spPr>
          <a:xfrm>
            <a:off x="-3" y="468529"/>
            <a:ext cx="12192000" cy="461665"/>
          </a:xfrm>
          <a:prstGeom prst="rect">
            <a:avLst/>
          </a:prstGeom>
          <a:solidFill>
            <a:schemeClr val="tx1"/>
          </a:solidFill>
          <a:ln>
            <a:solidFill>
              <a:schemeClr val="tx1"/>
            </a:solidFill>
          </a:ln>
        </p:spPr>
        <p:txBody>
          <a:bodyPr wrap="square" rtlCol="0">
            <a:spAutoFit/>
          </a:bodyPr>
          <a:lstStyle/>
          <a:p>
            <a:pPr algn="ctr"/>
            <a:r>
              <a:rPr lang="en-US" sz="2400" dirty="0">
                <a:solidFill>
                  <a:schemeClr val="bg1"/>
                </a:solidFill>
              </a:rPr>
              <a:t>Loss of volume</a:t>
            </a:r>
          </a:p>
        </p:txBody>
      </p:sp>
    </p:spTree>
    <p:extLst>
      <p:ext uri="{BB962C8B-B14F-4D97-AF65-F5344CB8AC3E}">
        <p14:creationId xmlns:p14="http://schemas.microsoft.com/office/powerpoint/2010/main" val="10780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7" grpId="0" animBg="1"/>
      <p:bldP spid="24" grpId="0" animBg="1"/>
      <p:bldP spid="26"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creen Recording 9">
            <a:hlinkClick r:id="" action="ppaction://media"/>
            <a:extLst>
              <a:ext uri="{FF2B5EF4-FFF2-40B4-BE49-F238E27FC236}">
                <a16:creationId xmlns:a16="http://schemas.microsoft.com/office/drawing/2014/main" id="{7B1D15FC-62DE-4E7F-9F87-EBEB831F6A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44249" y="927463"/>
            <a:ext cx="7503502" cy="5930537"/>
          </a:xfrm>
        </p:spPr>
      </p:pic>
      <p:sp>
        <p:nvSpPr>
          <p:cNvPr id="3" name="Question one">
            <a:extLst>
              <a:ext uri="{FF2B5EF4-FFF2-40B4-BE49-F238E27FC236}">
                <a16:creationId xmlns:a16="http://schemas.microsoft.com/office/drawing/2014/main" id="{4F6EF7F2-6F63-4C30-B241-B4782DFB06A7}"/>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US" sz="2400" dirty="0"/>
              <a:t>Why is this patient so hypoxemic?</a:t>
            </a:r>
          </a:p>
        </p:txBody>
      </p:sp>
      <p:sp>
        <p:nvSpPr>
          <p:cNvPr id="4" name="Answer one">
            <a:extLst>
              <a:ext uri="{FF2B5EF4-FFF2-40B4-BE49-F238E27FC236}">
                <a16:creationId xmlns:a16="http://schemas.microsoft.com/office/drawing/2014/main" id="{DB35AF8D-93D9-4430-B7A8-34E7952B8D9A}"/>
              </a:ext>
            </a:extLst>
          </p:cNvPr>
          <p:cNvSpPr txBox="1"/>
          <p:nvPr/>
        </p:nvSpPr>
        <p:spPr>
          <a:xfrm>
            <a:off x="0" y="0"/>
            <a:ext cx="12192000" cy="461665"/>
          </a:xfrm>
          <a:prstGeom prst="rect">
            <a:avLst/>
          </a:prstGeom>
          <a:solidFill>
            <a:schemeClr val="tx1"/>
          </a:solidFill>
        </p:spPr>
        <p:txBody>
          <a:bodyPr wrap="square" rtlCol="0">
            <a:spAutoFit/>
          </a:bodyPr>
          <a:lstStyle/>
          <a:p>
            <a:pPr algn="ctr"/>
            <a:r>
              <a:rPr lang="en-US" sz="2400" dirty="0">
                <a:solidFill>
                  <a:schemeClr val="bg1"/>
                </a:solidFill>
              </a:rPr>
              <a:t>Shunt physiology!  Blood perfusing her LLL is passing to her left heart without gas exchange.</a:t>
            </a:r>
          </a:p>
        </p:txBody>
      </p:sp>
      <p:pic>
        <p:nvPicPr>
          <p:cNvPr id="2" name="Logo" descr="A picture containing drawing&#10;&#10;Description automatically generated">
            <a:extLst>
              <a:ext uri="{FF2B5EF4-FFF2-40B4-BE49-F238E27FC236}">
                <a16:creationId xmlns:a16="http://schemas.microsoft.com/office/drawing/2014/main" id="{1F220CB4-AD70-42BC-9C1D-43BCA171D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7672" y="6263543"/>
            <a:ext cx="1093478" cy="416055"/>
          </a:xfrm>
          <a:prstGeom prst="rect">
            <a:avLst/>
          </a:prstGeom>
        </p:spPr>
      </p:pic>
      <p:sp>
        <p:nvSpPr>
          <p:cNvPr id="6" name="Attribution">
            <a:extLst>
              <a:ext uri="{FF2B5EF4-FFF2-40B4-BE49-F238E27FC236}">
                <a16:creationId xmlns:a16="http://schemas.microsoft.com/office/drawing/2014/main" id="{39CA620E-7FAA-4E9A-B94C-ECF80A2EC8C9}"/>
              </a:ext>
            </a:extLst>
          </p:cNvPr>
          <p:cNvSpPr txBox="1"/>
          <p:nvPr/>
        </p:nvSpPr>
        <p:spPr>
          <a:xfrm>
            <a:off x="228355" y="6263543"/>
            <a:ext cx="1866664" cy="461665"/>
          </a:xfrm>
          <a:prstGeom prst="rect">
            <a:avLst/>
          </a:prstGeom>
          <a:noFill/>
        </p:spPr>
        <p:txBody>
          <a:bodyPr wrap="square" rtlCol="0">
            <a:spAutoFit/>
          </a:bodyPr>
          <a:lstStyle/>
          <a:p>
            <a:r>
              <a:rPr lang="en-US" sz="1200" i="1" dirty="0"/>
              <a:t>Images courtesy of </a:t>
            </a:r>
          </a:p>
          <a:p>
            <a:r>
              <a:rPr lang="en-US" sz="1200" i="1" dirty="0"/>
              <a:t>Brandon Fainstad, MD</a:t>
            </a:r>
          </a:p>
        </p:txBody>
      </p:sp>
      <p:sp>
        <p:nvSpPr>
          <p:cNvPr id="9" name="Question two">
            <a:extLst>
              <a:ext uri="{FF2B5EF4-FFF2-40B4-BE49-F238E27FC236}">
                <a16:creationId xmlns:a16="http://schemas.microsoft.com/office/drawing/2014/main" id="{8CE7A427-A1DE-4A42-AF83-438EAF73979D}"/>
              </a:ext>
            </a:extLst>
          </p:cNvPr>
          <p:cNvSpPr txBox="1"/>
          <p:nvPr/>
        </p:nvSpPr>
        <p:spPr>
          <a:xfrm>
            <a:off x="0" y="461665"/>
            <a:ext cx="12192000" cy="461665"/>
          </a:xfrm>
          <a:prstGeom prst="rect">
            <a:avLst/>
          </a:prstGeom>
          <a:solidFill>
            <a:schemeClr val="bg1"/>
          </a:solidFill>
        </p:spPr>
        <p:txBody>
          <a:bodyPr wrap="square" rtlCol="0">
            <a:spAutoFit/>
          </a:bodyPr>
          <a:lstStyle/>
          <a:p>
            <a:pPr algn="ctr"/>
            <a:r>
              <a:rPr lang="en-US" sz="2400" dirty="0"/>
              <a:t>How would you manage this patient?</a:t>
            </a:r>
          </a:p>
        </p:txBody>
      </p:sp>
      <p:sp>
        <p:nvSpPr>
          <p:cNvPr id="11" name="Answer two">
            <a:extLst>
              <a:ext uri="{FF2B5EF4-FFF2-40B4-BE49-F238E27FC236}">
                <a16:creationId xmlns:a16="http://schemas.microsoft.com/office/drawing/2014/main" id="{73EF599B-0BC6-483C-9274-5360933FE397}"/>
              </a:ext>
            </a:extLst>
          </p:cNvPr>
          <p:cNvSpPr txBox="1"/>
          <p:nvPr/>
        </p:nvSpPr>
        <p:spPr>
          <a:xfrm>
            <a:off x="0" y="457532"/>
            <a:ext cx="12192000" cy="461665"/>
          </a:xfrm>
          <a:prstGeom prst="rect">
            <a:avLst/>
          </a:prstGeom>
          <a:solidFill>
            <a:schemeClr val="tx1"/>
          </a:solidFill>
        </p:spPr>
        <p:txBody>
          <a:bodyPr wrap="square" rtlCol="0">
            <a:spAutoFit/>
          </a:bodyPr>
          <a:lstStyle/>
          <a:p>
            <a:pPr algn="ctr"/>
            <a:r>
              <a:rPr lang="en-US" sz="2400" dirty="0">
                <a:solidFill>
                  <a:schemeClr val="bg1"/>
                </a:solidFill>
              </a:rPr>
              <a:t>Bronchopulmonary hygiene and potentially bronchoscopy to remove the mucus plug.</a:t>
            </a:r>
          </a:p>
        </p:txBody>
      </p:sp>
    </p:spTree>
    <p:extLst>
      <p:ext uri="{BB962C8B-B14F-4D97-AF65-F5344CB8AC3E}">
        <p14:creationId xmlns:p14="http://schemas.microsoft.com/office/powerpoint/2010/main" val="172654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27" fill="hold"/>
                                        <p:tgtEl>
                                          <p:spTgt spid="10"/>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0"/>
                </p:tgtEl>
              </p:cMediaNode>
            </p:video>
          </p:childTnLst>
        </p:cTn>
      </p:par>
    </p:tnLst>
    <p:bldLst>
      <p:bldP spid="3" grpId="0" animBg="1"/>
      <p:bldP spid="4"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67017" y="781050"/>
            <a:ext cx="6457950" cy="6076950"/>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30yo with dermatomyositis-associated ILD develops refractory hypoxemic respiratory failure.</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pathologic process creates air </a:t>
            </a:r>
            <a:r>
              <a:rPr lang="en-US" sz="2400" dirty="0" err="1"/>
              <a:t>bronchograms</a:t>
            </a:r>
            <a:r>
              <a:rPr lang="en-US" sz="2400" dirty="0"/>
              <a:t> on a chest x ray?</a:t>
            </a:r>
          </a:p>
        </p:txBody>
      </p:sp>
      <p:sp>
        <p:nvSpPr>
          <p:cNvPr id="12" name="Image Attribution">
            <a:extLst>
              <a:ext uri="{FF2B5EF4-FFF2-40B4-BE49-F238E27FC236}">
                <a16:creationId xmlns:a16="http://schemas.microsoft.com/office/drawing/2014/main" id="{83E7C1BA-B593-4CB9-9868-405F9EAF4794}"/>
              </a:ext>
            </a:extLst>
          </p:cNvPr>
          <p:cNvSpPr txBox="1"/>
          <p:nvPr/>
        </p:nvSpPr>
        <p:spPr>
          <a:xfrm rot="16200000">
            <a:off x="-726022" y="5718497"/>
            <a:ext cx="1866664" cy="461665"/>
          </a:xfrm>
          <a:prstGeom prst="rect">
            <a:avLst/>
          </a:prstGeom>
          <a:noFill/>
        </p:spPr>
        <p:txBody>
          <a:bodyPr wrap="square" rtlCol="0">
            <a:spAutoFit/>
          </a:bodyPr>
          <a:lstStyle/>
          <a:p>
            <a:r>
              <a:rPr lang="en-US" sz="1200" i="1" dirty="0"/>
              <a:t>Images courtesy of </a:t>
            </a:r>
          </a:p>
          <a:p>
            <a:r>
              <a:rPr lang="en-US" sz="1200" i="1" dirty="0"/>
              <a:t>Samantha King, MD</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Diffuse, extensive bilateral consolidative opacities with air </a:t>
            </a:r>
            <a:r>
              <a:rPr lang="en-US" sz="2400" dirty="0" err="1">
                <a:solidFill>
                  <a:schemeClr val="bg1"/>
                </a:solidFill>
              </a:rPr>
              <a:t>bronchograms</a:t>
            </a:r>
            <a:r>
              <a:rPr lang="en-US" sz="2400" dirty="0">
                <a:solidFill>
                  <a:schemeClr val="bg1"/>
                </a:solidFill>
              </a:rPr>
              <a:t>.</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8" y="934119"/>
            <a:ext cx="12192000" cy="461665"/>
          </a:xfrm>
          <a:prstGeom prst="rect">
            <a:avLst/>
          </a:prstGeom>
          <a:solidFill>
            <a:schemeClr val="bg1"/>
          </a:solidFill>
        </p:spPr>
        <p:txBody>
          <a:bodyPr wrap="square" rtlCol="0">
            <a:spAutoFit/>
          </a:bodyPr>
          <a:lstStyle/>
          <a:p>
            <a:pPr algn="ctr"/>
            <a:r>
              <a:rPr lang="en-US" sz="2400"/>
              <a:t>Bonus: what </a:t>
            </a:r>
            <a:r>
              <a:rPr lang="en-US" sz="2400" dirty="0"/>
              <a:t>invasive devices are present?</a:t>
            </a:r>
          </a:p>
        </p:txBody>
      </p:sp>
      <p:grpSp>
        <p:nvGrpSpPr>
          <p:cNvPr id="36" name="ECMO cannula"/>
          <p:cNvGrpSpPr/>
          <p:nvPr/>
        </p:nvGrpSpPr>
        <p:grpSpPr>
          <a:xfrm>
            <a:off x="470381" y="2887828"/>
            <a:ext cx="5633857" cy="831773"/>
            <a:chOff x="470381" y="2887828"/>
            <a:chExt cx="5633857" cy="831773"/>
          </a:xfrm>
        </p:grpSpPr>
        <p:sp>
          <p:nvSpPr>
            <p:cNvPr id="5" name="TextBox 4"/>
            <p:cNvSpPr txBox="1"/>
            <p:nvPr/>
          </p:nvSpPr>
          <p:spPr>
            <a:xfrm>
              <a:off x="470381" y="3350269"/>
              <a:ext cx="1555426" cy="369332"/>
            </a:xfrm>
            <a:prstGeom prst="rect">
              <a:avLst/>
            </a:prstGeom>
            <a:noFill/>
            <a:ln>
              <a:solidFill>
                <a:schemeClr val="accent1">
                  <a:lumMod val="40000"/>
                  <a:lumOff val="60000"/>
                </a:schemeClr>
              </a:solidFill>
            </a:ln>
          </p:spPr>
          <p:txBody>
            <a:bodyPr wrap="none" rtlCol="0">
              <a:spAutoFit/>
            </a:bodyPr>
            <a:lstStyle/>
            <a:p>
              <a:pPr algn="ctr"/>
              <a:r>
                <a:rPr lang="en-US" dirty="0">
                  <a:solidFill>
                    <a:schemeClr val="accent1">
                      <a:lumMod val="40000"/>
                      <a:lumOff val="60000"/>
                    </a:schemeClr>
                  </a:solidFill>
                </a:rPr>
                <a:t>ECMO cannula</a:t>
              </a:r>
            </a:p>
          </p:txBody>
        </p:sp>
        <p:cxnSp>
          <p:nvCxnSpPr>
            <p:cNvPr id="7" name="Straight Arrow Connector 6"/>
            <p:cNvCxnSpPr>
              <a:stCxn id="5" idx="3"/>
            </p:cNvCxnSpPr>
            <p:nvPr/>
          </p:nvCxnSpPr>
          <p:spPr>
            <a:xfrm flipV="1">
              <a:off x="2025807" y="2887828"/>
              <a:ext cx="4078431" cy="647107"/>
            </a:xfrm>
            <a:prstGeom prst="straightConnector1">
              <a:avLst/>
            </a:prstGeom>
            <a:ln w="254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ET tube"/>
          <p:cNvGrpSpPr/>
          <p:nvPr/>
        </p:nvGrpSpPr>
        <p:grpSpPr>
          <a:xfrm>
            <a:off x="799092" y="2399050"/>
            <a:ext cx="5811773" cy="502906"/>
            <a:chOff x="799092" y="2399050"/>
            <a:chExt cx="5811773" cy="502906"/>
          </a:xfrm>
        </p:grpSpPr>
        <p:sp>
          <p:nvSpPr>
            <p:cNvPr id="16" name="TextBox 15"/>
            <p:cNvSpPr txBox="1"/>
            <p:nvPr/>
          </p:nvSpPr>
          <p:spPr>
            <a:xfrm>
              <a:off x="799092" y="2532624"/>
              <a:ext cx="898003" cy="369332"/>
            </a:xfrm>
            <a:prstGeom prst="rect">
              <a:avLst/>
            </a:prstGeom>
            <a:noFill/>
            <a:ln>
              <a:solidFill>
                <a:srgbClr val="FF99CC"/>
              </a:solidFill>
            </a:ln>
          </p:spPr>
          <p:txBody>
            <a:bodyPr wrap="none" rtlCol="0">
              <a:spAutoFit/>
            </a:bodyPr>
            <a:lstStyle/>
            <a:p>
              <a:pPr algn="ctr"/>
              <a:r>
                <a:rPr lang="en-US" dirty="0">
                  <a:solidFill>
                    <a:srgbClr val="FF99CC"/>
                  </a:solidFill>
                </a:rPr>
                <a:t>ET tube</a:t>
              </a:r>
            </a:p>
          </p:txBody>
        </p:sp>
        <p:cxnSp>
          <p:nvCxnSpPr>
            <p:cNvPr id="22" name="Straight Arrow Connector 21"/>
            <p:cNvCxnSpPr>
              <a:stCxn id="16" idx="3"/>
            </p:cNvCxnSpPr>
            <p:nvPr/>
          </p:nvCxnSpPr>
          <p:spPr>
            <a:xfrm flipV="1">
              <a:off x="1697095" y="2399050"/>
              <a:ext cx="4913770" cy="318240"/>
            </a:xfrm>
            <a:prstGeom prst="straightConnector1">
              <a:avLst/>
            </a:prstGeom>
            <a:ln w="25400">
              <a:solidFill>
                <a:srgbClr val="FF99C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PA catheter"/>
          <p:cNvGrpSpPr/>
          <p:nvPr/>
        </p:nvGrpSpPr>
        <p:grpSpPr>
          <a:xfrm>
            <a:off x="7274160" y="1929439"/>
            <a:ext cx="4748335" cy="2540761"/>
            <a:chOff x="7289033" y="2789611"/>
            <a:chExt cx="4748335" cy="2540761"/>
          </a:xfrm>
        </p:grpSpPr>
        <p:sp>
          <p:nvSpPr>
            <p:cNvPr id="17" name="TextBox 16"/>
            <p:cNvSpPr txBox="1"/>
            <p:nvPr/>
          </p:nvSpPr>
          <p:spPr>
            <a:xfrm>
              <a:off x="9544763" y="2789611"/>
              <a:ext cx="2492605" cy="369332"/>
            </a:xfrm>
            <a:prstGeom prst="rect">
              <a:avLst/>
            </a:prstGeom>
            <a:noFill/>
            <a:ln>
              <a:solidFill>
                <a:schemeClr val="accent6">
                  <a:lumMod val="60000"/>
                  <a:lumOff val="40000"/>
                </a:schemeClr>
              </a:solidFill>
            </a:ln>
          </p:spPr>
          <p:txBody>
            <a:bodyPr wrap="none" rtlCol="0">
              <a:spAutoFit/>
            </a:bodyPr>
            <a:lstStyle/>
            <a:p>
              <a:pPr algn="ctr"/>
              <a:r>
                <a:rPr lang="en-US" dirty="0">
                  <a:solidFill>
                    <a:schemeClr val="accent6">
                      <a:lumMod val="60000"/>
                      <a:lumOff val="40000"/>
                    </a:schemeClr>
                  </a:solidFill>
                </a:rPr>
                <a:t>PA (Swan-Ganz) catheter</a:t>
              </a:r>
            </a:p>
          </p:txBody>
        </p:sp>
        <p:cxnSp>
          <p:nvCxnSpPr>
            <p:cNvPr id="27" name="Straight Arrow Connector 26"/>
            <p:cNvCxnSpPr>
              <a:stCxn id="17" idx="1"/>
            </p:cNvCxnSpPr>
            <p:nvPr/>
          </p:nvCxnSpPr>
          <p:spPr>
            <a:xfrm flipH="1">
              <a:off x="7289033" y="2974277"/>
              <a:ext cx="2255730" cy="2356095"/>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OG tube"/>
          <p:cNvGrpSpPr/>
          <p:nvPr/>
        </p:nvGrpSpPr>
        <p:grpSpPr>
          <a:xfrm>
            <a:off x="6913418" y="5164052"/>
            <a:ext cx="4449583" cy="963302"/>
            <a:chOff x="6913418" y="5164052"/>
            <a:chExt cx="4449583" cy="963302"/>
          </a:xfrm>
        </p:grpSpPr>
        <p:sp>
          <p:nvSpPr>
            <p:cNvPr id="19" name="TextBox 18"/>
            <p:cNvSpPr txBox="1"/>
            <p:nvPr/>
          </p:nvSpPr>
          <p:spPr>
            <a:xfrm>
              <a:off x="10391260" y="5758022"/>
              <a:ext cx="971741" cy="369332"/>
            </a:xfrm>
            <a:prstGeom prst="rect">
              <a:avLst/>
            </a:prstGeom>
            <a:noFill/>
            <a:ln>
              <a:solidFill>
                <a:schemeClr val="accent2">
                  <a:lumMod val="60000"/>
                  <a:lumOff val="40000"/>
                </a:schemeClr>
              </a:solidFill>
            </a:ln>
          </p:spPr>
          <p:txBody>
            <a:bodyPr wrap="none" rtlCol="0">
              <a:spAutoFit/>
            </a:bodyPr>
            <a:lstStyle/>
            <a:p>
              <a:pPr algn="ctr"/>
              <a:r>
                <a:rPr lang="en-US" dirty="0">
                  <a:solidFill>
                    <a:schemeClr val="accent2">
                      <a:lumMod val="60000"/>
                      <a:lumOff val="40000"/>
                    </a:schemeClr>
                  </a:solidFill>
                </a:rPr>
                <a:t>OG tube</a:t>
              </a:r>
            </a:p>
          </p:txBody>
        </p:sp>
        <p:cxnSp>
          <p:nvCxnSpPr>
            <p:cNvPr id="31" name="Straight Arrow Connector 30"/>
            <p:cNvCxnSpPr>
              <a:stCxn id="19" idx="1"/>
            </p:cNvCxnSpPr>
            <p:nvPr/>
          </p:nvCxnSpPr>
          <p:spPr>
            <a:xfrm flipH="1" flipV="1">
              <a:off x="6913418" y="5164052"/>
              <a:ext cx="3477842" cy="778636"/>
            </a:xfrm>
            <a:prstGeom prst="straightConnector1">
              <a:avLst/>
            </a:prstGeom>
            <a:ln w="254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Silhouette heart diaphragm"/>
          <p:cNvGrpSpPr/>
          <p:nvPr/>
        </p:nvGrpSpPr>
        <p:grpSpPr>
          <a:xfrm>
            <a:off x="4253345" y="2854036"/>
            <a:ext cx="7769150" cy="3200400"/>
            <a:chOff x="4253345" y="2854036"/>
            <a:chExt cx="7769150" cy="3200400"/>
          </a:xfrm>
        </p:grpSpPr>
        <p:sp>
          <p:nvSpPr>
            <p:cNvPr id="28" name="Freeform 27"/>
            <p:cNvSpPr/>
            <p:nvPr/>
          </p:nvSpPr>
          <p:spPr>
            <a:xfrm>
              <a:off x="4253345" y="3699163"/>
              <a:ext cx="1763806" cy="2313709"/>
            </a:xfrm>
            <a:custGeom>
              <a:avLst/>
              <a:gdLst>
                <a:gd name="connsiteX0" fmla="*/ 1805883 w 1824016"/>
                <a:gd name="connsiteY0" fmla="*/ 0 h 2369824"/>
                <a:gd name="connsiteX1" fmla="*/ 1722756 w 1824016"/>
                <a:gd name="connsiteY1" fmla="*/ 401781 h 2369824"/>
                <a:gd name="connsiteX2" fmla="*/ 1653483 w 1824016"/>
                <a:gd name="connsiteY2" fmla="*/ 845127 h 2369824"/>
                <a:gd name="connsiteX3" fmla="*/ 1667338 w 1824016"/>
                <a:gd name="connsiteY3" fmla="*/ 1357745 h 2369824"/>
                <a:gd name="connsiteX4" fmla="*/ 1722756 w 1824016"/>
                <a:gd name="connsiteY4" fmla="*/ 1704109 h 2369824"/>
                <a:gd name="connsiteX5" fmla="*/ 1778174 w 1824016"/>
                <a:gd name="connsiteY5" fmla="*/ 1856509 h 2369824"/>
                <a:gd name="connsiteX6" fmla="*/ 988465 w 1824016"/>
                <a:gd name="connsiteY6" fmla="*/ 1745672 h 2369824"/>
                <a:gd name="connsiteX7" fmla="*/ 60210 w 1824016"/>
                <a:gd name="connsiteY7" fmla="*/ 2313709 h 2369824"/>
                <a:gd name="connsiteX8" fmla="*/ 87920 w 1824016"/>
                <a:gd name="connsiteY8" fmla="*/ 2355272 h 2369824"/>
                <a:gd name="connsiteX9" fmla="*/ 60210 w 1824016"/>
                <a:gd name="connsiteY9" fmla="*/ 2369127 h 2369824"/>
                <a:gd name="connsiteX0" fmla="*/ 1805883 w 1824016"/>
                <a:gd name="connsiteY0" fmla="*/ 0 h 2369824"/>
                <a:gd name="connsiteX1" fmla="*/ 1722756 w 1824016"/>
                <a:gd name="connsiteY1" fmla="*/ 401781 h 2369824"/>
                <a:gd name="connsiteX2" fmla="*/ 1653483 w 1824016"/>
                <a:gd name="connsiteY2" fmla="*/ 845127 h 2369824"/>
                <a:gd name="connsiteX3" fmla="*/ 1667338 w 1824016"/>
                <a:gd name="connsiteY3" fmla="*/ 1357745 h 2369824"/>
                <a:gd name="connsiteX4" fmla="*/ 1722756 w 1824016"/>
                <a:gd name="connsiteY4" fmla="*/ 1704109 h 2369824"/>
                <a:gd name="connsiteX5" fmla="*/ 1778174 w 1824016"/>
                <a:gd name="connsiteY5" fmla="*/ 1856509 h 2369824"/>
                <a:gd name="connsiteX6" fmla="*/ 988465 w 1824016"/>
                <a:gd name="connsiteY6" fmla="*/ 1745672 h 2369824"/>
                <a:gd name="connsiteX7" fmla="*/ 60210 w 1824016"/>
                <a:gd name="connsiteY7" fmla="*/ 2313709 h 2369824"/>
                <a:gd name="connsiteX8" fmla="*/ 87920 w 1824016"/>
                <a:gd name="connsiteY8" fmla="*/ 2355272 h 2369824"/>
                <a:gd name="connsiteX0" fmla="*/ 1745673 w 1763806"/>
                <a:gd name="connsiteY0" fmla="*/ 0 h 2313709"/>
                <a:gd name="connsiteX1" fmla="*/ 1662546 w 1763806"/>
                <a:gd name="connsiteY1" fmla="*/ 401781 h 2313709"/>
                <a:gd name="connsiteX2" fmla="*/ 1593273 w 1763806"/>
                <a:gd name="connsiteY2" fmla="*/ 845127 h 2313709"/>
                <a:gd name="connsiteX3" fmla="*/ 1607128 w 1763806"/>
                <a:gd name="connsiteY3" fmla="*/ 1357745 h 2313709"/>
                <a:gd name="connsiteX4" fmla="*/ 1662546 w 1763806"/>
                <a:gd name="connsiteY4" fmla="*/ 1704109 h 2313709"/>
                <a:gd name="connsiteX5" fmla="*/ 1717964 w 1763806"/>
                <a:gd name="connsiteY5" fmla="*/ 1856509 h 2313709"/>
                <a:gd name="connsiteX6" fmla="*/ 928255 w 1763806"/>
                <a:gd name="connsiteY6" fmla="*/ 1745672 h 2313709"/>
                <a:gd name="connsiteX7" fmla="*/ 0 w 1763806"/>
                <a:gd name="connsiteY7" fmla="*/ 2313709 h 23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3806" h="2313709">
                  <a:moveTo>
                    <a:pt x="1745673" y="0"/>
                  </a:moveTo>
                  <a:cubicBezTo>
                    <a:pt x="1716809" y="130463"/>
                    <a:pt x="1687946" y="260927"/>
                    <a:pt x="1662546" y="401781"/>
                  </a:cubicBezTo>
                  <a:cubicBezTo>
                    <a:pt x="1637146" y="542635"/>
                    <a:pt x="1602509" y="685800"/>
                    <a:pt x="1593273" y="845127"/>
                  </a:cubicBezTo>
                  <a:cubicBezTo>
                    <a:pt x="1584037" y="1004454"/>
                    <a:pt x="1595583" y="1214581"/>
                    <a:pt x="1607128" y="1357745"/>
                  </a:cubicBezTo>
                  <a:cubicBezTo>
                    <a:pt x="1618673" y="1500909"/>
                    <a:pt x="1644073" y="1620982"/>
                    <a:pt x="1662546" y="1704109"/>
                  </a:cubicBezTo>
                  <a:cubicBezTo>
                    <a:pt x="1681019" y="1787236"/>
                    <a:pt x="1840346" y="1849582"/>
                    <a:pt x="1717964" y="1856509"/>
                  </a:cubicBezTo>
                  <a:cubicBezTo>
                    <a:pt x="1595582" y="1863436"/>
                    <a:pt x="1214582" y="1669472"/>
                    <a:pt x="928255" y="1745672"/>
                  </a:cubicBezTo>
                  <a:cubicBezTo>
                    <a:pt x="641928" y="1821872"/>
                    <a:pt x="150091" y="2212109"/>
                    <a:pt x="0" y="2313709"/>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913418" y="2854036"/>
              <a:ext cx="1939637" cy="3200400"/>
            </a:xfrm>
            <a:custGeom>
              <a:avLst/>
              <a:gdLst>
                <a:gd name="connsiteX0" fmla="*/ 0 w 1939637"/>
                <a:gd name="connsiteY0" fmla="*/ 0 h 3200400"/>
                <a:gd name="connsiteX1" fmla="*/ 318655 w 1939637"/>
                <a:gd name="connsiteY1" fmla="*/ 207819 h 3200400"/>
                <a:gd name="connsiteX2" fmla="*/ 221673 w 1939637"/>
                <a:gd name="connsiteY2" fmla="*/ 540328 h 3200400"/>
                <a:gd name="connsiteX3" fmla="*/ 318655 w 1939637"/>
                <a:gd name="connsiteY3" fmla="*/ 1011382 h 3200400"/>
                <a:gd name="connsiteX4" fmla="*/ 554182 w 1939637"/>
                <a:gd name="connsiteY4" fmla="*/ 1343891 h 3200400"/>
                <a:gd name="connsiteX5" fmla="*/ 803564 w 1939637"/>
                <a:gd name="connsiteY5" fmla="*/ 1953491 h 3200400"/>
                <a:gd name="connsiteX6" fmla="*/ 748146 w 1939637"/>
                <a:gd name="connsiteY6" fmla="*/ 2396837 h 3200400"/>
                <a:gd name="connsiteX7" fmla="*/ 526473 w 1939637"/>
                <a:gd name="connsiteY7" fmla="*/ 2618509 h 3200400"/>
                <a:gd name="connsiteX8" fmla="*/ 1288473 w 1939637"/>
                <a:gd name="connsiteY8" fmla="*/ 2618509 h 3200400"/>
                <a:gd name="connsiteX9" fmla="*/ 1939637 w 1939637"/>
                <a:gd name="connsiteY9"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9637" h="3200400">
                  <a:moveTo>
                    <a:pt x="0" y="0"/>
                  </a:moveTo>
                  <a:cubicBezTo>
                    <a:pt x="140855" y="58882"/>
                    <a:pt x="281710" y="117764"/>
                    <a:pt x="318655" y="207819"/>
                  </a:cubicBezTo>
                  <a:cubicBezTo>
                    <a:pt x="355601" y="297874"/>
                    <a:pt x="221673" y="406401"/>
                    <a:pt x="221673" y="540328"/>
                  </a:cubicBezTo>
                  <a:cubicBezTo>
                    <a:pt x="221673" y="674255"/>
                    <a:pt x="263237" y="877455"/>
                    <a:pt x="318655" y="1011382"/>
                  </a:cubicBezTo>
                  <a:cubicBezTo>
                    <a:pt x="374073" y="1145309"/>
                    <a:pt x="473364" y="1186873"/>
                    <a:pt x="554182" y="1343891"/>
                  </a:cubicBezTo>
                  <a:cubicBezTo>
                    <a:pt x="635000" y="1500909"/>
                    <a:pt x="771237" y="1778000"/>
                    <a:pt x="803564" y="1953491"/>
                  </a:cubicBezTo>
                  <a:cubicBezTo>
                    <a:pt x="835891" y="2128982"/>
                    <a:pt x="794328" y="2286001"/>
                    <a:pt x="748146" y="2396837"/>
                  </a:cubicBezTo>
                  <a:cubicBezTo>
                    <a:pt x="701964" y="2507673"/>
                    <a:pt x="436419" y="2581564"/>
                    <a:pt x="526473" y="2618509"/>
                  </a:cubicBezTo>
                  <a:cubicBezTo>
                    <a:pt x="616527" y="2655454"/>
                    <a:pt x="1052946" y="2521527"/>
                    <a:pt x="1288473" y="2618509"/>
                  </a:cubicBezTo>
                  <a:cubicBezTo>
                    <a:pt x="1524000" y="2715491"/>
                    <a:pt x="1731818" y="2957945"/>
                    <a:pt x="1939637" y="3200400"/>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367974" y="4453684"/>
              <a:ext cx="2654521" cy="923330"/>
            </a:xfrm>
            <a:prstGeom prst="rect">
              <a:avLst/>
            </a:prstGeom>
            <a:noFill/>
            <a:ln>
              <a:solidFill>
                <a:schemeClr val="accent1">
                  <a:lumMod val="75000"/>
                </a:schemeClr>
              </a:solidFill>
            </a:ln>
          </p:spPr>
          <p:txBody>
            <a:bodyPr wrap="square" rtlCol="0">
              <a:spAutoFit/>
            </a:bodyPr>
            <a:lstStyle/>
            <a:p>
              <a:pPr algn="ctr"/>
              <a:r>
                <a:rPr lang="en-US" dirty="0">
                  <a:solidFill>
                    <a:schemeClr val="accent1">
                      <a:lumMod val="75000"/>
                    </a:schemeClr>
                  </a:solidFill>
                </a:rPr>
                <a:t>Complete silhouetting of both heart borders, both diaphragms</a:t>
              </a:r>
            </a:p>
          </p:txBody>
        </p:sp>
      </p:grpSp>
      <p:sp>
        <p:nvSpPr>
          <p:cNvPr id="43" name="Air bronchograms diagram"/>
          <p:cNvSpPr/>
          <p:nvPr/>
        </p:nvSpPr>
        <p:spPr>
          <a:xfrm>
            <a:off x="5035654" y="2135133"/>
            <a:ext cx="3251157" cy="3370539"/>
          </a:xfrm>
          <a:custGeom>
            <a:avLst/>
            <a:gdLst>
              <a:gd name="connsiteX0" fmla="*/ 1755439 w 3251157"/>
              <a:gd name="connsiteY0" fmla="*/ 139716 h 3370539"/>
              <a:gd name="connsiteX1" fmla="*/ 1710834 w 3251157"/>
              <a:gd name="connsiteY1" fmla="*/ 819940 h 3370539"/>
              <a:gd name="connsiteX2" fmla="*/ 1744287 w 3251157"/>
              <a:gd name="connsiteY2" fmla="*/ 1132174 h 3370539"/>
              <a:gd name="connsiteX3" fmla="*/ 2212639 w 3251157"/>
              <a:gd name="connsiteY3" fmla="*/ 1723189 h 3370539"/>
              <a:gd name="connsiteX4" fmla="*/ 2491419 w 3251157"/>
              <a:gd name="connsiteY4" fmla="*/ 1544769 h 3370539"/>
              <a:gd name="connsiteX5" fmla="*/ 2524873 w 3251157"/>
              <a:gd name="connsiteY5" fmla="*/ 1232535 h 3370539"/>
              <a:gd name="connsiteX6" fmla="*/ 2413361 w 3251157"/>
              <a:gd name="connsiteY6" fmla="*/ 1042965 h 3370539"/>
              <a:gd name="connsiteX7" fmla="*/ 2480268 w 3251157"/>
              <a:gd name="connsiteY7" fmla="*/ 1031813 h 3370539"/>
              <a:gd name="connsiteX8" fmla="*/ 2580629 w 3251157"/>
              <a:gd name="connsiteY8" fmla="*/ 1243687 h 3370539"/>
              <a:gd name="connsiteX9" fmla="*/ 2569478 w 3251157"/>
              <a:gd name="connsiteY9" fmla="*/ 1489013 h 3370539"/>
              <a:gd name="connsiteX10" fmla="*/ 2814805 w 3251157"/>
              <a:gd name="connsiteY10" fmla="*/ 1254838 h 3370539"/>
              <a:gd name="connsiteX11" fmla="*/ 2870561 w 3251157"/>
              <a:gd name="connsiteY11" fmla="*/ 1288291 h 3370539"/>
              <a:gd name="connsiteX12" fmla="*/ 2491419 w 3251157"/>
              <a:gd name="connsiteY12" fmla="*/ 1656282 h 3370539"/>
              <a:gd name="connsiteX13" fmla="*/ 2279546 w 3251157"/>
              <a:gd name="connsiteY13" fmla="*/ 1812399 h 3370539"/>
              <a:gd name="connsiteX14" fmla="*/ 2346453 w 3251157"/>
              <a:gd name="connsiteY14" fmla="*/ 1879306 h 3370539"/>
              <a:gd name="connsiteX15" fmla="*/ 2614083 w 3251157"/>
              <a:gd name="connsiteY15" fmla="*/ 1879306 h 3370539"/>
              <a:gd name="connsiteX16" fmla="*/ 2926317 w 3251157"/>
              <a:gd name="connsiteY16" fmla="*/ 2135784 h 3370539"/>
              <a:gd name="connsiteX17" fmla="*/ 3249702 w 3251157"/>
              <a:gd name="connsiteY17" fmla="*/ 2470321 h 3370539"/>
              <a:gd name="connsiteX18" fmla="*/ 2792502 w 3251157"/>
              <a:gd name="connsiteY18" fmla="*/ 2124633 h 3370539"/>
              <a:gd name="connsiteX19" fmla="*/ 2881712 w 3251157"/>
              <a:gd name="connsiteY19" fmla="*/ 2291901 h 3370539"/>
              <a:gd name="connsiteX20" fmla="*/ 2625234 w 3251157"/>
              <a:gd name="connsiteY20" fmla="*/ 2024272 h 3370539"/>
              <a:gd name="connsiteX21" fmla="*/ 2413361 w 3251157"/>
              <a:gd name="connsiteY21" fmla="*/ 2024272 h 3370539"/>
              <a:gd name="connsiteX22" fmla="*/ 2569478 w 3251157"/>
              <a:gd name="connsiteY22" fmla="*/ 2369960 h 3370539"/>
              <a:gd name="connsiteX23" fmla="*/ 2625234 w 3251157"/>
              <a:gd name="connsiteY23" fmla="*/ 2604135 h 3370539"/>
              <a:gd name="connsiteX24" fmla="*/ 2892863 w 3251157"/>
              <a:gd name="connsiteY24" fmla="*/ 2749101 h 3370539"/>
              <a:gd name="connsiteX25" fmla="*/ 2859409 w 3251157"/>
              <a:gd name="connsiteY25" fmla="*/ 2860613 h 3370539"/>
              <a:gd name="connsiteX26" fmla="*/ 2625234 w 3251157"/>
              <a:gd name="connsiteY26" fmla="*/ 2704496 h 3370539"/>
              <a:gd name="connsiteX27" fmla="*/ 2781351 w 3251157"/>
              <a:gd name="connsiteY27" fmla="*/ 3072487 h 3370539"/>
              <a:gd name="connsiteX28" fmla="*/ 2759048 w 3251157"/>
              <a:gd name="connsiteY28" fmla="*/ 3139394 h 3370539"/>
              <a:gd name="connsiteX29" fmla="*/ 2502570 w 3251157"/>
              <a:gd name="connsiteY29" fmla="*/ 2604135 h 3370539"/>
              <a:gd name="connsiteX30" fmla="*/ 2502570 w 3251157"/>
              <a:gd name="connsiteY30" fmla="*/ 2381111 h 3370539"/>
              <a:gd name="connsiteX31" fmla="*/ 2346453 w 3251157"/>
              <a:gd name="connsiteY31" fmla="*/ 2146935 h 3370539"/>
              <a:gd name="connsiteX32" fmla="*/ 2346453 w 3251157"/>
              <a:gd name="connsiteY32" fmla="*/ 2648740 h 3370539"/>
              <a:gd name="connsiteX33" fmla="*/ 2413361 w 3251157"/>
              <a:gd name="connsiteY33" fmla="*/ 2816008 h 3370539"/>
              <a:gd name="connsiteX34" fmla="*/ 2558326 w 3251157"/>
              <a:gd name="connsiteY34" fmla="*/ 3262057 h 3370539"/>
              <a:gd name="connsiteX35" fmla="*/ 2335302 w 3251157"/>
              <a:gd name="connsiteY35" fmla="*/ 2838311 h 3370539"/>
              <a:gd name="connsiteX36" fmla="*/ 2290697 w 3251157"/>
              <a:gd name="connsiteY36" fmla="*/ 2804857 h 3370539"/>
              <a:gd name="connsiteX37" fmla="*/ 2234941 w 3251157"/>
              <a:gd name="connsiteY37" fmla="*/ 3128243 h 3370539"/>
              <a:gd name="connsiteX38" fmla="*/ 2223790 w 3251157"/>
              <a:gd name="connsiteY38" fmla="*/ 3262057 h 3370539"/>
              <a:gd name="connsiteX39" fmla="*/ 2179185 w 3251157"/>
              <a:gd name="connsiteY39" fmla="*/ 2771404 h 3370539"/>
              <a:gd name="connsiteX40" fmla="*/ 2212639 w 3251157"/>
              <a:gd name="connsiteY40" fmla="*/ 2760252 h 3370539"/>
              <a:gd name="connsiteX41" fmla="*/ 2246092 w 3251157"/>
              <a:gd name="connsiteY41" fmla="*/ 2224994 h 3370539"/>
              <a:gd name="connsiteX42" fmla="*/ 2145731 w 3251157"/>
              <a:gd name="connsiteY42" fmla="*/ 1845852 h 3370539"/>
              <a:gd name="connsiteX43" fmla="*/ 1521263 w 3251157"/>
              <a:gd name="connsiteY43" fmla="*/ 1277140 h 3370539"/>
              <a:gd name="connsiteX44" fmla="*/ 1164424 w 3251157"/>
              <a:gd name="connsiteY44" fmla="*/ 1823550 h 3370539"/>
              <a:gd name="connsiteX45" fmla="*/ 963702 w 3251157"/>
              <a:gd name="connsiteY45" fmla="*/ 2091179 h 3370539"/>
              <a:gd name="connsiteX46" fmla="*/ 684922 w 3251157"/>
              <a:gd name="connsiteY46" fmla="*/ 2448018 h 3370539"/>
              <a:gd name="connsiteX47" fmla="*/ 551107 w 3251157"/>
              <a:gd name="connsiteY47" fmla="*/ 2960974 h 3370539"/>
              <a:gd name="connsiteX48" fmla="*/ 584561 w 3251157"/>
              <a:gd name="connsiteY48" fmla="*/ 3262057 h 3370539"/>
              <a:gd name="connsiteX49" fmla="*/ 562258 w 3251157"/>
              <a:gd name="connsiteY49" fmla="*/ 3284360 h 3370539"/>
              <a:gd name="connsiteX50" fmla="*/ 517653 w 3251157"/>
              <a:gd name="connsiteY50" fmla="*/ 2983277 h 3370539"/>
              <a:gd name="connsiteX51" fmla="*/ 551107 w 3251157"/>
              <a:gd name="connsiteY51" fmla="*/ 2581833 h 3370539"/>
              <a:gd name="connsiteX52" fmla="*/ 250024 w 3251157"/>
              <a:gd name="connsiteY52" fmla="*/ 3295511 h 3370539"/>
              <a:gd name="connsiteX53" fmla="*/ 149663 w 3251157"/>
              <a:gd name="connsiteY53" fmla="*/ 3328965 h 3370539"/>
              <a:gd name="connsiteX54" fmla="*/ 283478 w 3251157"/>
              <a:gd name="connsiteY54" fmla="*/ 3117091 h 3370539"/>
              <a:gd name="connsiteX55" fmla="*/ 473048 w 3251157"/>
              <a:gd name="connsiteY55" fmla="*/ 2671043 h 3370539"/>
              <a:gd name="connsiteX56" fmla="*/ 629166 w 3251157"/>
              <a:gd name="connsiteY56" fmla="*/ 2291901 h 3370539"/>
              <a:gd name="connsiteX57" fmla="*/ 194268 w 3251157"/>
              <a:gd name="connsiteY57" fmla="*/ 2526077 h 3370539"/>
              <a:gd name="connsiteX58" fmla="*/ 15848 w 3251157"/>
              <a:gd name="connsiteY58" fmla="*/ 2537228 h 3370539"/>
              <a:gd name="connsiteX59" fmla="*/ 573409 w 3251157"/>
              <a:gd name="connsiteY59" fmla="*/ 2224994 h 3370539"/>
              <a:gd name="connsiteX60" fmla="*/ 863341 w 3251157"/>
              <a:gd name="connsiteY60" fmla="*/ 1979667 h 3370539"/>
              <a:gd name="connsiteX61" fmla="*/ 1097517 w 3251157"/>
              <a:gd name="connsiteY61" fmla="*/ 1522467 h 3370539"/>
              <a:gd name="connsiteX62" fmla="*/ 1108668 w 3251157"/>
              <a:gd name="connsiteY62" fmla="*/ 1422106 h 3370539"/>
              <a:gd name="connsiteX63" fmla="*/ 930248 w 3251157"/>
              <a:gd name="connsiteY63" fmla="*/ 1422106 h 3370539"/>
              <a:gd name="connsiteX64" fmla="*/ 629166 w 3251157"/>
              <a:gd name="connsiteY64" fmla="*/ 1121023 h 3370539"/>
              <a:gd name="connsiteX65" fmla="*/ 361536 w 3251157"/>
              <a:gd name="connsiteY65" fmla="*/ 753033 h 3370539"/>
              <a:gd name="connsiteX66" fmla="*/ 417292 w 3251157"/>
              <a:gd name="connsiteY66" fmla="*/ 753033 h 3370539"/>
              <a:gd name="connsiteX67" fmla="*/ 751829 w 3251157"/>
              <a:gd name="connsiteY67" fmla="*/ 1199082 h 3370539"/>
              <a:gd name="connsiteX68" fmla="*/ 829887 w 3251157"/>
              <a:gd name="connsiteY68" fmla="*/ 1187930 h 3370539"/>
              <a:gd name="connsiteX69" fmla="*/ 762980 w 3251157"/>
              <a:gd name="connsiteY69" fmla="*/ 608067 h 3370539"/>
              <a:gd name="connsiteX70" fmla="*/ 841039 w 3251157"/>
              <a:gd name="connsiteY70" fmla="*/ 541160 h 3370539"/>
              <a:gd name="connsiteX71" fmla="*/ 841039 w 3251157"/>
              <a:gd name="connsiteY71" fmla="*/ 652672 h 3370539"/>
              <a:gd name="connsiteX72" fmla="*/ 896795 w 3251157"/>
              <a:gd name="connsiteY72" fmla="*/ 1187930 h 3370539"/>
              <a:gd name="connsiteX73" fmla="*/ 1086366 w 3251157"/>
              <a:gd name="connsiteY73" fmla="*/ 1232535 h 3370539"/>
              <a:gd name="connsiteX74" fmla="*/ 1309390 w 3251157"/>
              <a:gd name="connsiteY74" fmla="*/ 1054116 h 3370539"/>
              <a:gd name="connsiteX75" fmla="*/ 1432053 w 3251157"/>
              <a:gd name="connsiteY75" fmla="*/ 385043 h 3370539"/>
              <a:gd name="connsiteX76" fmla="*/ 1454356 w 3251157"/>
              <a:gd name="connsiteY76" fmla="*/ 28204 h 3370539"/>
              <a:gd name="connsiteX77" fmla="*/ 1766590 w 3251157"/>
              <a:gd name="connsiteY77" fmla="*/ 39355 h 3370539"/>
              <a:gd name="connsiteX78" fmla="*/ 1755439 w 3251157"/>
              <a:gd name="connsiteY78" fmla="*/ 139716 h 337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251157" h="3370539">
                <a:moveTo>
                  <a:pt x="1755439" y="139716"/>
                </a:moveTo>
                <a:cubicBezTo>
                  <a:pt x="1746146" y="269813"/>
                  <a:pt x="1712693" y="654530"/>
                  <a:pt x="1710834" y="819940"/>
                </a:cubicBezTo>
                <a:cubicBezTo>
                  <a:pt x="1708975" y="985350"/>
                  <a:pt x="1660653" y="981633"/>
                  <a:pt x="1744287" y="1132174"/>
                </a:cubicBezTo>
                <a:cubicBezTo>
                  <a:pt x="1827921" y="1282715"/>
                  <a:pt x="2088117" y="1654423"/>
                  <a:pt x="2212639" y="1723189"/>
                </a:cubicBezTo>
                <a:cubicBezTo>
                  <a:pt x="2337161" y="1791955"/>
                  <a:pt x="2439380" y="1626544"/>
                  <a:pt x="2491419" y="1544769"/>
                </a:cubicBezTo>
                <a:cubicBezTo>
                  <a:pt x="2543458" y="1462994"/>
                  <a:pt x="2537883" y="1316169"/>
                  <a:pt x="2524873" y="1232535"/>
                </a:cubicBezTo>
                <a:cubicBezTo>
                  <a:pt x="2511863" y="1148901"/>
                  <a:pt x="2420795" y="1076419"/>
                  <a:pt x="2413361" y="1042965"/>
                </a:cubicBezTo>
                <a:cubicBezTo>
                  <a:pt x="2405927" y="1009511"/>
                  <a:pt x="2452390" y="998359"/>
                  <a:pt x="2480268" y="1031813"/>
                </a:cubicBezTo>
                <a:cubicBezTo>
                  <a:pt x="2508146" y="1065267"/>
                  <a:pt x="2565761" y="1167487"/>
                  <a:pt x="2580629" y="1243687"/>
                </a:cubicBezTo>
                <a:cubicBezTo>
                  <a:pt x="2595497" y="1319887"/>
                  <a:pt x="2530449" y="1487155"/>
                  <a:pt x="2569478" y="1489013"/>
                </a:cubicBezTo>
                <a:cubicBezTo>
                  <a:pt x="2608507" y="1490871"/>
                  <a:pt x="2764625" y="1288292"/>
                  <a:pt x="2814805" y="1254838"/>
                </a:cubicBezTo>
                <a:cubicBezTo>
                  <a:pt x="2864985" y="1221384"/>
                  <a:pt x="2924459" y="1221384"/>
                  <a:pt x="2870561" y="1288291"/>
                </a:cubicBezTo>
                <a:cubicBezTo>
                  <a:pt x="2816663" y="1355198"/>
                  <a:pt x="2589921" y="1568931"/>
                  <a:pt x="2491419" y="1656282"/>
                </a:cubicBezTo>
                <a:cubicBezTo>
                  <a:pt x="2392917" y="1743633"/>
                  <a:pt x="2303707" y="1775228"/>
                  <a:pt x="2279546" y="1812399"/>
                </a:cubicBezTo>
                <a:cubicBezTo>
                  <a:pt x="2255385" y="1849570"/>
                  <a:pt x="2290697" y="1868155"/>
                  <a:pt x="2346453" y="1879306"/>
                </a:cubicBezTo>
                <a:cubicBezTo>
                  <a:pt x="2402209" y="1890457"/>
                  <a:pt x="2517439" y="1836560"/>
                  <a:pt x="2614083" y="1879306"/>
                </a:cubicBezTo>
                <a:cubicBezTo>
                  <a:pt x="2710727" y="1922052"/>
                  <a:pt x="2820381" y="2037282"/>
                  <a:pt x="2926317" y="2135784"/>
                </a:cubicBezTo>
                <a:cubicBezTo>
                  <a:pt x="3032253" y="2234286"/>
                  <a:pt x="3272004" y="2472179"/>
                  <a:pt x="3249702" y="2470321"/>
                </a:cubicBezTo>
                <a:cubicBezTo>
                  <a:pt x="3227400" y="2468463"/>
                  <a:pt x="2853834" y="2154370"/>
                  <a:pt x="2792502" y="2124633"/>
                </a:cubicBezTo>
                <a:cubicBezTo>
                  <a:pt x="2731170" y="2094896"/>
                  <a:pt x="2909590" y="2308628"/>
                  <a:pt x="2881712" y="2291901"/>
                </a:cubicBezTo>
                <a:cubicBezTo>
                  <a:pt x="2853834" y="2275174"/>
                  <a:pt x="2703292" y="2068877"/>
                  <a:pt x="2625234" y="2024272"/>
                </a:cubicBezTo>
                <a:cubicBezTo>
                  <a:pt x="2547176" y="1979667"/>
                  <a:pt x="2422654" y="1966657"/>
                  <a:pt x="2413361" y="2024272"/>
                </a:cubicBezTo>
                <a:cubicBezTo>
                  <a:pt x="2404068" y="2081887"/>
                  <a:pt x="2534166" y="2273316"/>
                  <a:pt x="2569478" y="2369960"/>
                </a:cubicBezTo>
                <a:cubicBezTo>
                  <a:pt x="2604790" y="2466604"/>
                  <a:pt x="2571337" y="2540945"/>
                  <a:pt x="2625234" y="2604135"/>
                </a:cubicBezTo>
                <a:cubicBezTo>
                  <a:pt x="2679131" y="2667325"/>
                  <a:pt x="2853834" y="2706355"/>
                  <a:pt x="2892863" y="2749101"/>
                </a:cubicBezTo>
                <a:cubicBezTo>
                  <a:pt x="2931892" y="2791847"/>
                  <a:pt x="2904014" y="2868047"/>
                  <a:pt x="2859409" y="2860613"/>
                </a:cubicBezTo>
                <a:cubicBezTo>
                  <a:pt x="2814804" y="2853179"/>
                  <a:pt x="2638244" y="2669184"/>
                  <a:pt x="2625234" y="2704496"/>
                </a:cubicBezTo>
                <a:cubicBezTo>
                  <a:pt x="2612224" y="2739808"/>
                  <a:pt x="2759049" y="3000004"/>
                  <a:pt x="2781351" y="3072487"/>
                </a:cubicBezTo>
                <a:cubicBezTo>
                  <a:pt x="2803653" y="3144970"/>
                  <a:pt x="2805512" y="3217453"/>
                  <a:pt x="2759048" y="3139394"/>
                </a:cubicBezTo>
                <a:cubicBezTo>
                  <a:pt x="2712585" y="3061335"/>
                  <a:pt x="2545316" y="2730515"/>
                  <a:pt x="2502570" y="2604135"/>
                </a:cubicBezTo>
                <a:cubicBezTo>
                  <a:pt x="2459824" y="2477755"/>
                  <a:pt x="2528590" y="2457311"/>
                  <a:pt x="2502570" y="2381111"/>
                </a:cubicBezTo>
                <a:cubicBezTo>
                  <a:pt x="2476550" y="2304911"/>
                  <a:pt x="2372472" y="2102330"/>
                  <a:pt x="2346453" y="2146935"/>
                </a:cubicBezTo>
                <a:cubicBezTo>
                  <a:pt x="2320434" y="2191540"/>
                  <a:pt x="2335302" y="2537228"/>
                  <a:pt x="2346453" y="2648740"/>
                </a:cubicBezTo>
                <a:cubicBezTo>
                  <a:pt x="2357604" y="2760252"/>
                  <a:pt x="2378049" y="2713789"/>
                  <a:pt x="2413361" y="2816008"/>
                </a:cubicBezTo>
                <a:cubicBezTo>
                  <a:pt x="2448673" y="2918227"/>
                  <a:pt x="2571336" y="3258340"/>
                  <a:pt x="2558326" y="3262057"/>
                </a:cubicBezTo>
                <a:cubicBezTo>
                  <a:pt x="2545316" y="3265774"/>
                  <a:pt x="2379907" y="2914511"/>
                  <a:pt x="2335302" y="2838311"/>
                </a:cubicBezTo>
                <a:cubicBezTo>
                  <a:pt x="2290697" y="2762111"/>
                  <a:pt x="2307424" y="2756535"/>
                  <a:pt x="2290697" y="2804857"/>
                </a:cubicBezTo>
                <a:cubicBezTo>
                  <a:pt x="2273970" y="2853179"/>
                  <a:pt x="2246092" y="3052043"/>
                  <a:pt x="2234941" y="3128243"/>
                </a:cubicBezTo>
                <a:cubicBezTo>
                  <a:pt x="2223790" y="3204443"/>
                  <a:pt x="2233083" y="3321530"/>
                  <a:pt x="2223790" y="3262057"/>
                </a:cubicBezTo>
                <a:cubicBezTo>
                  <a:pt x="2214497" y="3202584"/>
                  <a:pt x="2181043" y="2855038"/>
                  <a:pt x="2179185" y="2771404"/>
                </a:cubicBezTo>
                <a:cubicBezTo>
                  <a:pt x="2177327" y="2687770"/>
                  <a:pt x="2201488" y="2851320"/>
                  <a:pt x="2212639" y="2760252"/>
                </a:cubicBezTo>
                <a:cubicBezTo>
                  <a:pt x="2223790" y="2669184"/>
                  <a:pt x="2257243" y="2377394"/>
                  <a:pt x="2246092" y="2224994"/>
                </a:cubicBezTo>
                <a:cubicBezTo>
                  <a:pt x="2234941" y="2072594"/>
                  <a:pt x="2266536" y="2003828"/>
                  <a:pt x="2145731" y="1845852"/>
                </a:cubicBezTo>
                <a:cubicBezTo>
                  <a:pt x="2024926" y="1687876"/>
                  <a:pt x="1684814" y="1280857"/>
                  <a:pt x="1521263" y="1277140"/>
                </a:cubicBezTo>
                <a:cubicBezTo>
                  <a:pt x="1357712" y="1273423"/>
                  <a:pt x="1257351" y="1687877"/>
                  <a:pt x="1164424" y="1823550"/>
                </a:cubicBezTo>
                <a:cubicBezTo>
                  <a:pt x="1071497" y="1959223"/>
                  <a:pt x="1043619" y="1987101"/>
                  <a:pt x="963702" y="2091179"/>
                </a:cubicBezTo>
                <a:cubicBezTo>
                  <a:pt x="883785" y="2195257"/>
                  <a:pt x="753688" y="2303052"/>
                  <a:pt x="684922" y="2448018"/>
                </a:cubicBezTo>
                <a:cubicBezTo>
                  <a:pt x="616156" y="2592984"/>
                  <a:pt x="567834" y="2825301"/>
                  <a:pt x="551107" y="2960974"/>
                </a:cubicBezTo>
                <a:cubicBezTo>
                  <a:pt x="534380" y="3096647"/>
                  <a:pt x="582702" y="3208159"/>
                  <a:pt x="584561" y="3262057"/>
                </a:cubicBezTo>
                <a:cubicBezTo>
                  <a:pt x="586419" y="3315955"/>
                  <a:pt x="573409" y="3330823"/>
                  <a:pt x="562258" y="3284360"/>
                </a:cubicBezTo>
                <a:cubicBezTo>
                  <a:pt x="551107" y="3237897"/>
                  <a:pt x="519511" y="3100365"/>
                  <a:pt x="517653" y="2983277"/>
                </a:cubicBezTo>
                <a:cubicBezTo>
                  <a:pt x="515795" y="2866189"/>
                  <a:pt x="595712" y="2529794"/>
                  <a:pt x="551107" y="2581833"/>
                </a:cubicBezTo>
                <a:cubicBezTo>
                  <a:pt x="506502" y="2633872"/>
                  <a:pt x="316931" y="3170989"/>
                  <a:pt x="250024" y="3295511"/>
                </a:cubicBezTo>
                <a:cubicBezTo>
                  <a:pt x="183117" y="3420033"/>
                  <a:pt x="144087" y="3358702"/>
                  <a:pt x="149663" y="3328965"/>
                </a:cubicBezTo>
                <a:cubicBezTo>
                  <a:pt x="155239" y="3299228"/>
                  <a:pt x="229580" y="3226745"/>
                  <a:pt x="283478" y="3117091"/>
                </a:cubicBezTo>
                <a:cubicBezTo>
                  <a:pt x="337375" y="3007437"/>
                  <a:pt x="415433" y="2808575"/>
                  <a:pt x="473048" y="2671043"/>
                </a:cubicBezTo>
                <a:cubicBezTo>
                  <a:pt x="530663" y="2533511"/>
                  <a:pt x="675629" y="2316062"/>
                  <a:pt x="629166" y="2291901"/>
                </a:cubicBezTo>
                <a:cubicBezTo>
                  <a:pt x="582703" y="2267740"/>
                  <a:pt x="296488" y="2485189"/>
                  <a:pt x="194268" y="2526077"/>
                </a:cubicBezTo>
                <a:cubicBezTo>
                  <a:pt x="92048" y="2566965"/>
                  <a:pt x="-47342" y="2587408"/>
                  <a:pt x="15848" y="2537228"/>
                </a:cubicBezTo>
                <a:cubicBezTo>
                  <a:pt x="79038" y="2487048"/>
                  <a:pt x="432160" y="2317921"/>
                  <a:pt x="573409" y="2224994"/>
                </a:cubicBezTo>
                <a:cubicBezTo>
                  <a:pt x="714658" y="2132067"/>
                  <a:pt x="775990" y="2096755"/>
                  <a:pt x="863341" y="1979667"/>
                </a:cubicBezTo>
                <a:cubicBezTo>
                  <a:pt x="950692" y="1862579"/>
                  <a:pt x="1056629" y="1615394"/>
                  <a:pt x="1097517" y="1522467"/>
                </a:cubicBezTo>
                <a:cubicBezTo>
                  <a:pt x="1138405" y="1429540"/>
                  <a:pt x="1136546" y="1438833"/>
                  <a:pt x="1108668" y="1422106"/>
                </a:cubicBezTo>
                <a:cubicBezTo>
                  <a:pt x="1080790" y="1405379"/>
                  <a:pt x="1010165" y="1472287"/>
                  <a:pt x="930248" y="1422106"/>
                </a:cubicBezTo>
                <a:cubicBezTo>
                  <a:pt x="850331" y="1371926"/>
                  <a:pt x="723951" y="1232535"/>
                  <a:pt x="629166" y="1121023"/>
                </a:cubicBezTo>
                <a:cubicBezTo>
                  <a:pt x="534381" y="1009511"/>
                  <a:pt x="396848" y="814365"/>
                  <a:pt x="361536" y="753033"/>
                </a:cubicBezTo>
                <a:cubicBezTo>
                  <a:pt x="326224" y="691701"/>
                  <a:pt x="352243" y="678692"/>
                  <a:pt x="417292" y="753033"/>
                </a:cubicBezTo>
                <a:cubicBezTo>
                  <a:pt x="482341" y="827374"/>
                  <a:pt x="683063" y="1126599"/>
                  <a:pt x="751829" y="1199082"/>
                </a:cubicBezTo>
                <a:cubicBezTo>
                  <a:pt x="820595" y="1271565"/>
                  <a:pt x="828029" y="1286432"/>
                  <a:pt x="829887" y="1187930"/>
                </a:cubicBezTo>
                <a:cubicBezTo>
                  <a:pt x="831745" y="1089428"/>
                  <a:pt x="761121" y="715862"/>
                  <a:pt x="762980" y="608067"/>
                </a:cubicBezTo>
                <a:cubicBezTo>
                  <a:pt x="764839" y="500272"/>
                  <a:pt x="828029" y="533726"/>
                  <a:pt x="841039" y="541160"/>
                </a:cubicBezTo>
                <a:cubicBezTo>
                  <a:pt x="854049" y="548594"/>
                  <a:pt x="831746" y="544877"/>
                  <a:pt x="841039" y="652672"/>
                </a:cubicBezTo>
                <a:cubicBezTo>
                  <a:pt x="850332" y="760467"/>
                  <a:pt x="855907" y="1091286"/>
                  <a:pt x="896795" y="1187930"/>
                </a:cubicBezTo>
                <a:cubicBezTo>
                  <a:pt x="937683" y="1284574"/>
                  <a:pt x="1017600" y="1254837"/>
                  <a:pt x="1086366" y="1232535"/>
                </a:cubicBezTo>
                <a:cubicBezTo>
                  <a:pt x="1155132" y="1210233"/>
                  <a:pt x="1251775" y="1195365"/>
                  <a:pt x="1309390" y="1054116"/>
                </a:cubicBezTo>
                <a:cubicBezTo>
                  <a:pt x="1367004" y="912867"/>
                  <a:pt x="1407892" y="556028"/>
                  <a:pt x="1432053" y="385043"/>
                </a:cubicBezTo>
                <a:cubicBezTo>
                  <a:pt x="1456214" y="214058"/>
                  <a:pt x="1398600" y="85819"/>
                  <a:pt x="1454356" y="28204"/>
                </a:cubicBezTo>
                <a:cubicBezTo>
                  <a:pt x="1510112" y="-29411"/>
                  <a:pt x="1714551" y="15194"/>
                  <a:pt x="1766590" y="39355"/>
                </a:cubicBezTo>
                <a:cubicBezTo>
                  <a:pt x="1818629" y="63516"/>
                  <a:pt x="1764732" y="9619"/>
                  <a:pt x="1755439" y="139716"/>
                </a:cubicBezTo>
                <a:close/>
              </a:path>
            </a:pathLst>
          </a:custGeom>
          <a:solidFill>
            <a:schemeClr val="accent6">
              <a:lumMod val="50000"/>
              <a:alpha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45" name="Air bronchograms text"/>
          <p:cNvSpPr txBox="1"/>
          <p:nvPr/>
        </p:nvSpPr>
        <p:spPr>
          <a:xfrm>
            <a:off x="769910" y="3980996"/>
            <a:ext cx="1854369" cy="646331"/>
          </a:xfrm>
          <a:prstGeom prst="rect">
            <a:avLst/>
          </a:prstGeom>
          <a:noFill/>
          <a:ln>
            <a:solidFill>
              <a:schemeClr val="accent6">
                <a:lumMod val="20000"/>
                <a:lumOff val="80000"/>
              </a:schemeClr>
            </a:solidFill>
          </a:ln>
        </p:spPr>
        <p:txBody>
          <a:bodyPr wrap="square" rtlCol="0">
            <a:spAutoFit/>
          </a:bodyPr>
          <a:lstStyle/>
          <a:p>
            <a:pPr algn="ctr"/>
            <a:r>
              <a:rPr lang="en-US" dirty="0">
                <a:solidFill>
                  <a:schemeClr val="accent6">
                    <a:lumMod val="20000"/>
                    <a:lumOff val="80000"/>
                  </a:schemeClr>
                </a:solidFill>
              </a:rPr>
              <a:t>Widespread air </a:t>
            </a:r>
            <a:r>
              <a:rPr lang="en-US" dirty="0" err="1">
                <a:solidFill>
                  <a:schemeClr val="accent6">
                    <a:lumMod val="20000"/>
                    <a:lumOff val="80000"/>
                  </a:schemeClr>
                </a:solidFill>
              </a:rPr>
              <a:t>bronchograms</a:t>
            </a:r>
            <a:endParaRPr lang="en-US" dirty="0">
              <a:solidFill>
                <a:schemeClr val="accent6">
                  <a:lumMod val="20000"/>
                  <a:lumOff val="80000"/>
                </a:schemeClr>
              </a:solidFill>
            </a:endParaRPr>
          </a:p>
        </p:txBody>
      </p:sp>
      <p:grpSp>
        <p:nvGrpSpPr>
          <p:cNvPr id="53" name="Opacification hemithoraces" hidden="1"/>
          <p:cNvGrpSpPr/>
          <p:nvPr/>
        </p:nvGrpSpPr>
        <p:grpSpPr>
          <a:xfrm>
            <a:off x="654227" y="1611957"/>
            <a:ext cx="8218758" cy="4414122"/>
            <a:chOff x="654227" y="1611957"/>
            <a:chExt cx="8218758" cy="4414122"/>
          </a:xfrm>
        </p:grpSpPr>
        <p:sp>
          <p:nvSpPr>
            <p:cNvPr id="47" name="Freeform 46"/>
            <p:cNvSpPr/>
            <p:nvPr/>
          </p:nvSpPr>
          <p:spPr>
            <a:xfrm>
              <a:off x="4256915" y="1756662"/>
              <a:ext cx="2066504" cy="4194705"/>
            </a:xfrm>
            <a:custGeom>
              <a:avLst/>
              <a:gdLst>
                <a:gd name="connsiteX0" fmla="*/ 2029585 w 2066504"/>
                <a:gd name="connsiteY0" fmla="*/ 170109 h 4194705"/>
                <a:gd name="connsiteX1" fmla="*/ 1539728 w 2066504"/>
                <a:gd name="connsiteY1" fmla="*/ 72138 h 4194705"/>
                <a:gd name="connsiteX2" fmla="*/ 592671 w 2066504"/>
                <a:gd name="connsiteY2" fmla="*/ 1035524 h 4194705"/>
                <a:gd name="connsiteX3" fmla="*/ 119142 w 2066504"/>
                <a:gd name="connsiteY3" fmla="*/ 2913309 h 4194705"/>
                <a:gd name="connsiteX4" fmla="*/ 53828 w 2066504"/>
                <a:gd name="connsiteY4" fmla="*/ 4170609 h 4194705"/>
                <a:gd name="connsiteX5" fmla="*/ 804942 w 2066504"/>
                <a:gd name="connsiteY5" fmla="*/ 3746067 h 4194705"/>
                <a:gd name="connsiteX6" fmla="*/ 1751999 w 2066504"/>
                <a:gd name="connsiteY6" fmla="*/ 3811381 h 4194705"/>
                <a:gd name="connsiteX7" fmla="*/ 1882628 w 2066504"/>
                <a:gd name="connsiteY7" fmla="*/ 2603067 h 4194705"/>
                <a:gd name="connsiteX8" fmla="*/ 2013256 w 2066504"/>
                <a:gd name="connsiteY8" fmla="*/ 970209 h 4194705"/>
                <a:gd name="connsiteX9" fmla="*/ 2029585 w 2066504"/>
                <a:gd name="connsiteY9" fmla="*/ 170109 h 419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6504" h="4194705">
                  <a:moveTo>
                    <a:pt x="2029585" y="170109"/>
                  </a:moveTo>
                  <a:cubicBezTo>
                    <a:pt x="1950664" y="20431"/>
                    <a:pt x="1779214" y="-72098"/>
                    <a:pt x="1539728" y="72138"/>
                  </a:cubicBezTo>
                  <a:cubicBezTo>
                    <a:pt x="1300242" y="216374"/>
                    <a:pt x="829435" y="561996"/>
                    <a:pt x="592671" y="1035524"/>
                  </a:cubicBezTo>
                  <a:cubicBezTo>
                    <a:pt x="355907" y="1509053"/>
                    <a:pt x="208949" y="2390795"/>
                    <a:pt x="119142" y="2913309"/>
                  </a:cubicBezTo>
                  <a:cubicBezTo>
                    <a:pt x="29335" y="3435823"/>
                    <a:pt x="-60472" y="4031816"/>
                    <a:pt x="53828" y="4170609"/>
                  </a:cubicBezTo>
                  <a:cubicBezTo>
                    <a:pt x="168128" y="4309402"/>
                    <a:pt x="521914" y="3805938"/>
                    <a:pt x="804942" y="3746067"/>
                  </a:cubicBezTo>
                  <a:cubicBezTo>
                    <a:pt x="1087970" y="3686196"/>
                    <a:pt x="1572385" y="4001881"/>
                    <a:pt x="1751999" y="3811381"/>
                  </a:cubicBezTo>
                  <a:cubicBezTo>
                    <a:pt x="1931613" y="3620881"/>
                    <a:pt x="1839085" y="3076596"/>
                    <a:pt x="1882628" y="2603067"/>
                  </a:cubicBezTo>
                  <a:cubicBezTo>
                    <a:pt x="1926171" y="2129538"/>
                    <a:pt x="1986042" y="1370259"/>
                    <a:pt x="2013256" y="970209"/>
                  </a:cubicBezTo>
                  <a:cubicBezTo>
                    <a:pt x="2040470" y="570159"/>
                    <a:pt x="2108506" y="319787"/>
                    <a:pt x="2029585" y="170109"/>
                  </a:cubicBezTo>
                  <a:close/>
                </a:path>
              </a:pathLst>
            </a:custGeom>
            <a:solidFill>
              <a:srgbClr val="FFCC66">
                <a:alpha val="25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6666987" y="1611957"/>
              <a:ext cx="2205998" cy="4414122"/>
            </a:xfrm>
            <a:custGeom>
              <a:avLst/>
              <a:gdLst>
                <a:gd name="connsiteX0" fmla="*/ 109370 w 2205998"/>
                <a:gd name="connsiteY0" fmla="*/ 135200 h 4414122"/>
                <a:gd name="connsiteX1" fmla="*/ 125699 w 2205998"/>
                <a:gd name="connsiteY1" fmla="*/ 1098586 h 4414122"/>
                <a:gd name="connsiteX2" fmla="*/ 60384 w 2205998"/>
                <a:gd name="connsiteY2" fmla="*/ 2600814 h 4414122"/>
                <a:gd name="connsiteX3" fmla="*/ 11399 w 2205998"/>
                <a:gd name="connsiteY3" fmla="*/ 3956086 h 4414122"/>
                <a:gd name="connsiteX4" fmla="*/ 288984 w 2205998"/>
                <a:gd name="connsiteY4" fmla="*/ 3907100 h 4414122"/>
                <a:gd name="connsiteX5" fmla="*/ 1170727 w 2205998"/>
                <a:gd name="connsiteY5" fmla="*/ 3841786 h 4414122"/>
                <a:gd name="connsiteX6" fmla="*/ 1742227 w 2205998"/>
                <a:gd name="connsiteY6" fmla="*/ 3972414 h 4414122"/>
                <a:gd name="connsiteX7" fmla="*/ 2199427 w 2205998"/>
                <a:gd name="connsiteY7" fmla="*/ 4396957 h 4414122"/>
                <a:gd name="connsiteX8" fmla="*/ 2003484 w 2205998"/>
                <a:gd name="connsiteY8" fmla="*/ 3319272 h 4414122"/>
                <a:gd name="connsiteX9" fmla="*/ 1872856 w 2205998"/>
                <a:gd name="connsiteY9" fmla="*/ 2127286 h 4414122"/>
                <a:gd name="connsiteX10" fmla="*/ 1562613 w 2205998"/>
                <a:gd name="connsiteY10" fmla="*/ 1049600 h 4414122"/>
                <a:gd name="connsiteX11" fmla="*/ 844156 w 2205998"/>
                <a:gd name="connsiteY11" fmla="*/ 282157 h 4414122"/>
                <a:gd name="connsiteX12" fmla="*/ 223670 w 2205998"/>
                <a:gd name="connsiteY12" fmla="*/ 20900 h 4414122"/>
                <a:gd name="connsiteX13" fmla="*/ 109370 w 2205998"/>
                <a:gd name="connsiteY13" fmla="*/ 135200 h 441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5998" h="4414122">
                  <a:moveTo>
                    <a:pt x="109370" y="135200"/>
                  </a:moveTo>
                  <a:cubicBezTo>
                    <a:pt x="93042" y="314814"/>
                    <a:pt x="133863" y="687650"/>
                    <a:pt x="125699" y="1098586"/>
                  </a:cubicBezTo>
                  <a:cubicBezTo>
                    <a:pt x="117535" y="1509522"/>
                    <a:pt x="79434" y="2124564"/>
                    <a:pt x="60384" y="2600814"/>
                  </a:cubicBezTo>
                  <a:cubicBezTo>
                    <a:pt x="41334" y="3077064"/>
                    <a:pt x="-26701" y="3738372"/>
                    <a:pt x="11399" y="3956086"/>
                  </a:cubicBezTo>
                  <a:cubicBezTo>
                    <a:pt x="49499" y="4173800"/>
                    <a:pt x="95763" y="3926150"/>
                    <a:pt x="288984" y="3907100"/>
                  </a:cubicBezTo>
                  <a:cubicBezTo>
                    <a:pt x="482205" y="3888050"/>
                    <a:pt x="928520" y="3830900"/>
                    <a:pt x="1170727" y="3841786"/>
                  </a:cubicBezTo>
                  <a:cubicBezTo>
                    <a:pt x="1412934" y="3852672"/>
                    <a:pt x="1570777" y="3879886"/>
                    <a:pt x="1742227" y="3972414"/>
                  </a:cubicBezTo>
                  <a:cubicBezTo>
                    <a:pt x="1913677" y="4064943"/>
                    <a:pt x="2155884" y="4505814"/>
                    <a:pt x="2199427" y="4396957"/>
                  </a:cubicBezTo>
                  <a:cubicBezTo>
                    <a:pt x="2242970" y="4288100"/>
                    <a:pt x="2057912" y="3697550"/>
                    <a:pt x="2003484" y="3319272"/>
                  </a:cubicBezTo>
                  <a:cubicBezTo>
                    <a:pt x="1949056" y="2940994"/>
                    <a:pt x="1946334" y="2505565"/>
                    <a:pt x="1872856" y="2127286"/>
                  </a:cubicBezTo>
                  <a:cubicBezTo>
                    <a:pt x="1799378" y="1749007"/>
                    <a:pt x="1734063" y="1357121"/>
                    <a:pt x="1562613" y="1049600"/>
                  </a:cubicBezTo>
                  <a:cubicBezTo>
                    <a:pt x="1391163" y="742079"/>
                    <a:pt x="1067313" y="453607"/>
                    <a:pt x="844156" y="282157"/>
                  </a:cubicBezTo>
                  <a:cubicBezTo>
                    <a:pt x="620999" y="110707"/>
                    <a:pt x="340691" y="42671"/>
                    <a:pt x="223670" y="20900"/>
                  </a:cubicBezTo>
                  <a:cubicBezTo>
                    <a:pt x="106649" y="-871"/>
                    <a:pt x="125698" y="-44414"/>
                    <a:pt x="109370" y="135200"/>
                  </a:cubicBezTo>
                  <a:close/>
                </a:path>
              </a:pathLst>
            </a:custGeom>
            <a:solidFill>
              <a:srgbClr val="FFCC66">
                <a:alpha val="25000"/>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54227" y="5230204"/>
              <a:ext cx="2434856" cy="646331"/>
            </a:xfrm>
            <a:prstGeom prst="rect">
              <a:avLst/>
            </a:prstGeom>
            <a:noFill/>
            <a:ln>
              <a:solidFill>
                <a:srgbClr val="FFCC66"/>
              </a:solidFill>
            </a:ln>
          </p:spPr>
          <p:txBody>
            <a:bodyPr wrap="square" rtlCol="0">
              <a:spAutoFit/>
            </a:bodyPr>
            <a:lstStyle/>
            <a:p>
              <a:pPr algn="ctr"/>
              <a:r>
                <a:rPr lang="en-US" dirty="0">
                  <a:solidFill>
                    <a:srgbClr val="FFCC66"/>
                  </a:solidFill>
                </a:rPr>
                <a:t>Complete opacification of both </a:t>
              </a:r>
              <a:r>
                <a:rPr lang="en-US" dirty="0" err="1">
                  <a:solidFill>
                    <a:srgbClr val="FFCC66"/>
                  </a:solidFill>
                </a:rPr>
                <a:t>hemithoraces</a:t>
              </a:r>
              <a:endParaRPr lang="en-US" dirty="0">
                <a:solidFill>
                  <a:srgbClr val="FFCC66"/>
                </a:solidFill>
              </a:endParaRPr>
            </a:p>
          </p:txBody>
        </p:sp>
      </p:grpSp>
      <p:sp>
        <p:nvSpPr>
          <p:cNvPr id="13" name="Air bronchograms box">
            <a:extLst>
              <a:ext uri="{FF2B5EF4-FFF2-40B4-BE49-F238E27FC236}">
                <a16:creationId xmlns:a16="http://schemas.microsoft.com/office/drawing/2014/main" id="{B92CB426-CA3C-4F47-AC33-6A9C21AB4A77}"/>
              </a:ext>
            </a:extLst>
          </p:cNvPr>
          <p:cNvSpPr txBox="1"/>
          <p:nvPr/>
        </p:nvSpPr>
        <p:spPr>
          <a:xfrm>
            <a:off x="9233727" y="1893890"/>
            <a:ext cx="2803641" cy="3754874"/>
          </a:xfrm>
          <a:prstGeom prst="rect">
            <a:avLst/>
          </a:prstGeom>
          <a:ln>
            <a:solidFill>
              <a:schemeClr val="accent6">
                <a:lumMod val="5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a:solidFill>
                  <a:schemeClr val="bg1"/>
                </a:solidFill>
              </a:rPr>
              <a:t>Dense alveolar filling processes. </a:t>
            </a:r>
          </a:p>
          <a:p>
            <a:pPr algn="ctr"/>
            <a:endParaRPr lang="en-US" sz="1400" i="1" dirty="0"/>
          </a:p>
          <a:p>
            <a:pPr algn="ctr"/>
            <a:r>
              <a:rPr lang="en-US" sz="1600" i="1" dirty="0"/>
              <a:t>In healthy lungs, airways and alveoli are filled with air.</a:t>
            </a:r>
          </a:p>
          <a:p>
            <a:pPr algn="ctr"/>
            <a:endParaRPr lang="en-US" sz="1600" i="1" dirty="0"/>
          </a:p>
          <a:p>
            <a:pPr algn="ctr"/>
            <a:r>
              <a:rPr lang="en-US" sz="1600" i="1" dirty="0"/>
              <a:t>Same density = indistinguishable on CXR (same principle as silhouette sign).</a:t>
            </a:r>
          </a:p>
          <a:p>
            <a:pPr algn="ctr"/>
            <a:endParaRPr lang="en-US" sz="1600" i="1" dirty="0"/>
          </a:p>
          <a:p>
            <a:pPr algn="ctr"/>
            <a:r>
              <a:rPr lang="en-US" sz="1600" i="1" dirty="0"/>
              <a:t>Pathologic alveolar filling process → contrast between airways and alveoli → air bronchograms.</a:t>
            </a:r>
          </a:p>
        </p:txBody>
      </p:sp>
      <p:cxnSp>
        <p:nvCxnSpPr>
          <p:cNvPr id="6" name="Straight Arrow Connector 5">
            <a:extLst>
              <a:ext uri="{FF2B5EF4-FFF2-40B4-BE49-F238E27FC236}">
                <a16:creationId xmlns:a16="http://schemas.microsoft.com/office/drawing/2014/main" id="{8A908A21-0A80-4691-A024-F040A080FE62}"/>
              </a:ext>
            </a:extLst>
          </p:cNvPr>
          <p:cNvCxnSpPr>
            <a:cxnSpLocks/>
          </p:cNvCxnSpPr>
          <p:nvPr/>
        </p:nvCxnSpPr>
        <p:spPr>
          <a:xfrm flipH="1" flipV="1">
            <a:off x="7581900" y="4279900"/>
            <a:ext cx="1651827" cy="567673"/>
          </a:xfrm>
          <a:prstGeom prst="straightConnector1">
            <a:avLst/>
          </a:prstGeom>
          <a:ln w="19050">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8510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42" grpId="0" animBg="1"/>
      <p:bldP spid="44" grpId="0" animBg="1"/>
      <p:bldP spid="43" grpId="0" animBg="1"/>
      <p:bldP spid="43" grpId="1" animBg="1"/>
      <p:bldP spid="45" grpId="0" animBg="1"/>
      <p:bldP spid="45" grpId="1" animBg="1"/>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s/p STEMI with dyspnea and cool extremities.</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is the likely diagnosis?</a:t>
            </a:r>
          </a:p>
        </p:txBody>
      </p:sp>
      <p:sp>
        <p:nvSpPr>
          <p:cNvPr id="60" name="Answer two">
            <a:extLst>
              <a:ext uri="{FF2B5EF4-FFF2-40B4-BE49-F238E27FC236}">
                <a16:creationId xmlns:a16="http://schemas.microsoft.com/office/drawing/2014/main" id="{D062FDD6-707D-4898-9FD4-D93A2190168B}"/>
              </a:ext>
            </a:extLst>
          </p:cNvPr>
          <p:cNvSpPr txBox="1"/>
          <p:nvPr/>
        </p:nvSpPr>
        <p:spPr>
          <a:xfrm>
            <a:off x="-13" y="896814"/>
            <a:ext cx="12192000" cy="461665"/>
          </a:xfrm>
          <a:prstGeom prst="rect">
            <a:avLst/>
          </a:prstGeom>
          <a:solidFill>
            <a:schemeClr val="tx1"/>
          </a:solidFill>
        </p:spPr>
        <p:txBody>
          <a:bodyPr wrap="square" rtlCol="0">
            <a:spAutoFit/>
          </a:bodyPr>
          <a:lstStyle/>
          <a:p>
            <a:pPr algn="ctr"/>
            <a:r>
              <a:rPr lang="en-US" sz="2400" dirty="0">
                <a:solidFill>
                  <a:schemeClr val="bg1"/>
                </a:solidFill>
              </a:rPr>
              <a:t>Pulmonary edema due to cardiogenic shock.</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Enlarged cardiac silhouette w/ bilateral perihilar enlargement and diffuse alveolar opacities.</a:t>
            </a:r>
          </a:p>
        </p:txBody>
      </p:sp>
      <p:pic>
        <p:nvPicPr>
          <p:cNvPr id="10" name="Picture 9" descr="A picture containing table, sitting, white, covered&#10;&#10;Description automatically generated">
            <a:extLst>
              <a:ext uri="{FF2B5EF4-FFF2-40B4-BE49-F238E27FC236}">
                <a16:creationId xmlns:a16="http://schemas.microsoft.com/office/drawing/2014/main" id="{9202968A-DB25-294B-9EEB-74D04E64E742}"/>
              </a:ext>
            </a:extLst>
          </p:cNvPr>
          <p:cNvPicPr>
            <a:picLocks noChangeAspect="1"/>
          </p:cNvPicPr>
          <p:nvPr/>
        </p:nvPicPr>
        <p:blipFill>
          <a:blip r:embed="rId4"/>
          <a:stretch>
            <a:fillRect/>
          </a:stretch>
        </p:blipFill>
        <p:spPr>
          <a:xfrm>
            <a:off x="3047992" y="1828270"/>
            <a:ext cx="6096000" cy="4997688"/>
          </a:xfrm>
          <a:prstGeom prst="rect">
            <a:avLst/>
          </a:prstGeom>
          <a:ln>
            <a:noFill/>
          </a:ln>
        </p:spPr>
      </p:pic>
      <p:sp>
        <p:nvSpPr>
          <p:cNvPr id="6" name="Freeform 5">
            <a:extLst>
              <a:ext uri="{FF2B5EF4-FFF2-40B4-BE49-F238E27FC236}">
                <a16:creationId xmlns:a16="http://schemas.microsoft.com/office/drawing/2014/main" id="{24EF1412-B8F2-5F40-B0FA-8372BD06565A}"/>
              </a:ext>
            </a:extLst>
          </p:cNvPr>
          <p:cNvSpPr/>
          <p:nvPr/>
        </p:nvSpPr>
        <p:spPr>
          <a:xfrm>
            <a:off x="5130168" y="3924809"/>
            <a:ext cx="2422690" cy="2019056"/>
          </a:xfrm>
          <a:custGeom>
            <a:avLst/>
            <a:gdLst>
              <a:gd name="connsiteX0" fmla="*/ 143971 w 2422690"/>
              <a:gd name="connsiteY0" fmla="*/ 798787 h 2019056"/>
              <a:gd name="connsiteX1" fmla="*/ 16971 w 2422690"/>
              <a:gd name="connsiteY1" fmla="*/ 1433787 h 2019056"/>
              <a:gd name="connsiteX2" fmla="*/ 42371 w 2422690"/>
              <a:gd name="connsiteY2" fmla="*/ 1763987 h 2019056"/>
              <a:gd name="connsiteX3" fmla="*/ 389504 w 2422690"/>
              <a:gd name="connsiteY3" fmla="*/ 1924854 h 2019056"/>
              <a:gd name="connsiteX4" fmla="*/ 1066838 w 2422690"/>
              <a:gd name="connsiteY4" fmla="*/ 2017987 h 2019056"/>
              <a:gd name="connsiteX5" fmla="*/ 1845771 w 2422690"/>
              <a:gd name="connsiteY5" fmla="*/ 1865587 h 2019056"/>
              <a:gd name="connsiteX6" fmla="*/ 2370704 w 2422690"/>
              <a:gd name="connsiteY6" fmla="*/ 1662387 h 2019056"/>
              <a:gd name="connsiteX7" fmla="*/ 2353771 w 2422690"/>
              <a:gd name="connsiteY7" fmla="*/ 1382987 h 2019056"/>
              <a:gd name="connsiteX8" fmla="*/ 1930438 w 2422690"/>
              <a:gd name="connsiteY8" fmla="*/ 858054 h 2019056"/>
              <a:gd name="connsiteX9" fmla="*/ 1346238 w 2422690"/>
              <a:gd name="connsiteY9" fmla="*/ 87587 h 2019056"/>
              <a:gd name="connsiteX10" fmla="*/ 516504 w 2422690"/>
              <a:gd name="connsiteY10" fmla="*/ 96054 h 2019056"/>
              <a:gd name="connsiteX11" fmla="*/ 143971 w 2422690"/>
              <a:gd name="connsiteY11" fmla="*/ 798787 h 20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2690" h="2019056">
                <a:moveTo>
                  <a:pt x="143971" y="798787"/>
                </a:moveTo>
                <a:cubicBezTo>
                  <a:pt x="60716" y="1021742"/>
                  <a:pt x="33904" y="1272920"/>
                  <a:pt x="16971" y="1433787"/>
                </a:cubicBezTo>
                <a:cubicBezTo>
                  <a:pt x="38" y="1594654"/>
                  <a:pt x="-19718" y="1682143"/>
                  <a:pt x="42371" y="1763987"/>
                </a:cubicBezTo>
                <a:cubicBezTo>
                  <a:pt x="104460" y="1845832"/>
                  <a:pt x="218760" y="1882521"/>
                  <a:pt x="389504" y="1924854"/>
                </a:cubicBezTo>
                <a:cubicBezTo>
                  <a:pt x="560248" y="1967187"/>
                  <a:pt x="824127" y="2027865"/>
                  <a:pt x="1066838" y="2017987"/>
                </a:cubicBezTo>
                <a:cubicBezTo>
                  <a:pt x="1309549" y="2008109"/>
                  <a:pt x="1628460" y="1924854"/>
                  <a:pt x="1845771" y="1865587"/>
                </a:cubicBezTo>
                <a:cubicBezTo>
                  <a:pt x="2063082" y="1806320"/>
                  <a:pt x="2286037" y="1742820"/>
                  <a:pt x="2370704" y="1662387"/>
                </a:cubicBezTo>
                <a:cubicBezTo>
                  <a:pt x="2455371" y="1581954"/>
                  <a:pt x="2427149" y="1517042"/>
                  <a:pt x="2353771" y="1382987"/>
                </a:cubicBezTo>
                <a:cubicBezTo>
                  <a:pt x="2280393" y="1248932"/>
                  <a:pt x="2098360" y="1073954"/>
                  <a:pt x="1930438" y="858054"/>
                </a:cubicBezTo>
                <a:cubicBezTo>
                  <a:pt x="1762516" y="642154"/>
                  <a:pt x="1581894" y="214587"/>
                  <a:pt x="1346238" y="87587"/>
                </a:cubicBezTo>
                <a:cubicBezTo>
                  <a:pt x="1110582" y="-39413"/>
                  <a:pt x="715471" y="-21068"/>
                  <a:pt x="516504" y="96054"/>
                </a:cubicBezTo>
                <a:cubicBezTo>
                  <a:pt x="317537" y="213176"/>
                  <a:pt x="227226" y="575832"/>
                  <a:pt x="143971" y="798787"/>
                </a:cubicBezTo>
                <a:close/>
              </a:path>
            </a:pathLst>
          </a:custGeom>
          <a:solidFill>
            <a:srgbClr val="FF0000">
              <a:alpha val="2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444FA9ED-5BF6-7043-98E6-DE97F2175578}"/>
              </a:ext>
            </a:extLst>
          </p:cNvPr>
          <p:cNvSpPr/>
          <p:nvPr/>
        </p:nvSpPr>
        <p:spPr>
          <a:xfrm>
            <a:off x="4769147" y="4213781"/>
            <a:ext cx="863148" cy="1348554"/>
          </a:xfrm>
          <a:custGeom>
            <a:avLst/>
            <a:gdLst>
              <a:gd name="connsiteX0" fmla="*/ 700320 w 863148"/>
              <a:gd name="connsiteY0" fmla="*/ 11086 h 1348554"/>
              <a:gd name="connsiteX1" fmla="*/ 370120 w 863148"/>
              <a:gd name="connsiteY1" fmla="*/ 146552 h 1348554"/>
              <a:gd name="connsiteX2" fmla="*/ 116120 w 863148"/>
              <a:gd name="connsiteY2" fmla="*/ 155019 h 1348554"/>
              <a:gd name="connsiteX3" fmla="*/ 82253 w 863148"/>
              <a:gd name="connsiteY3" fmla="*/ 434419 h 1348554"/>
              <a:gd name="connsiteX4" fmla="*/ 149986 w 863148"/>
              <a:gd name="connsiteY4" fmla="*/ 544486 h 1348554"/>
              <a:gd name="connsiteX5" fmla="*/ 158453 w 863148"/>
              <a:gd name="connsiteY5" fmla="*/ 629152 h 1348554"/>
              <a:gd name="connsiteX6" fmla="*/ 14520 w 863148"/>
              <a:gd name="connsiteY6" fmla="*/ 722286 h 1348554"/>
              <a:gd name="connsiteX7" fmla="*/ 14520 w 863148"/>
              <a:gd name="connsiteY7" fmla="*/ 857752 h 1348554"/>
              <a:gd name="connsiteX8" fmla="*/ 99186 w 863148"/>
              <a:gd name="connsiteY8" fmla="*/ 857752 h 1348554"/>
              <a:gd name="connsiteX9" fmla="*/ 31453 w 863148"/>
              <a:gd name="connsiteY9" fmla="*/ 967819 h 1348554"/>
              <a:gd name="connsiteX10" fmla="*/ 99186 w 863148"/>
              <a:gd name="connsiteY10" fmla="*/ 1069419 h 1348554"/>
              <a:gd name="connsiteX11" fmla="*/ 133053 w 863148"/>
              <a:gd name="connsiteY11" fmla="*/ 1281086 h 1348554"/>
              <a:gd name="connsiteX12" fmla="*/ 243120 w 863148"/>
              <a:gd name="connsiteY12" fmla="*/ 1162552 h 1348554"/>
              <a:gd name="connsiteX13" fmla="*/ 395520 w 863148"/>
              <a:gd name="connsiteY13" fmla="*/ 1128686 h 1348554"/>
              <a:gd name="connsiteX14" fmla="*/ 412453 w 863148"/>
              <a:gd name="connsiteY14" fmla="*/ 1340352 h 1348554"/>
              <a:gd name="connsiteX15" fmla="*/ 573320 w 863148"/>
              <a:gd name="connsiteY15" fmla="*/ 1255686 h 1348554"/>
              <a:gd name="connsiteX16" fmla="*/ 632586 w 863148"/>
              <a:gd name="connsiteY16" fmla="*/ 806952 h 1348554"/>
              <a:gd name="connsiteX17" fmla="*/ 861186 w 863148"/>
              <a:gd name="connsiteY17" fmla="*/ 476752 h 1348554"/>
              <a:gd name="connsiteX18" fmla="*/ 700320 w 863148"/>
              <a:gd name="connsiteY18" fmla="*/ 11086 h 134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3148" h="1348554">
                <a:moveTo>
                  <a:pt x="700320" y="11086"/>
                </a:moveTo>
                <a:cubicBezTo>
                  <a:pt x="618476" y="-43947"/>
                  <a:pt x="467486" y="122563"/>
                  <a:pt x="370120" y="146552"/>
                </a:cubicBezTo>
                <a:cubicBezTo>
                  <a:pt x="272754" y="170541"/>
                  <a:pt x="164098" y="107041"/>
                  <a:pt x="116120" y="155019"/>
                </a:cubicBezTo>
                <a:cubicBezTo>
                  <a:pt x="68142" y="202997"/>
                  <a:pt x="76609" y="369508"/>
                  <a:pt x="82253" y="434419"/>
                </a:cubicBezTo>
                <a:cubicBezTo>
                  <a:pt x="87897" y="499330"/>
                  <a:pt x="137286" y="512031"/>
                  <a:pt x="149986" y="544486"/>
                </a:cubicBezTo>
                <a:cubicBezTo>
                  <a:pt x="162686" y="576942"/>
                  <a:pt x="181031" y="599519"/>
                  <a:pt x="158453" y="629152"/>
                </a:cubicBezTo>
                <a:cubicBezTo>
                  <a:pt x="135875" y="658785"/>
                  <a:pt x="38509" y="684186"/>
                  <a:pt x="14520" y="722286"/>
                </a:cubicBezTo>
                <a:cubicBezTo>
                  <a:pt x="-9469" y="760386"/>
                  <a:pt x="409" y="835174"/>
                  <a:pt x="14520" y="857752"/>
                </a:cubicBezTo>
                <a:cubicBezTo>
                  <a:pt x="28631" y="880330"/>
                  <a:pt x="96364" y="839408"/>
                  <a:pt x="99186" y="857752"/>
                </a:cubicBezTo>
                <a:cubicBezTo>
                  <a:pt x="102008" y="876097"/>
                  <a:pt x="31453" y="932541"/>
                  <a:pt x="31453" y="967819"/>
                </a:cubicBezTo>
                <a:cubicBezTo>
                  <a:pt x="31453" y="1003097"/>
                  <a:pt x="82253" y="1017208"/>
                  <a:pt x="99186" y="1069419"/>
                </a:cubicBezTo>
                <a:cubicBezTo>
                  <a:pt x="116119" y="1121630"/>
                  <a:pt x="109064" y="1265564"/>
                  <a:pt x="133053" y="1281086"/>
                </a:cubicBezTo>
                <a:cubicBezTo>
                  <a:pt x="157042" y="1296608"/>
                  <a:pt x="199376" y="1187952"/>
                  <a:pt x="243120" y="1162552"/>
                </a:cubicBezTo>
                <a:cubicBezTo>
                  <a:pt x="286864" y="1137152"/>
                  <a:pt x="367298" y="1099053"/>
                  <a:pt x="395520" y="1128686"/>
                </a:cubicBezTo>
                <a:cubicBezTo>
                  <a:pt x="423742" y="1158319"/>
                  <a:pt x="382820" y="1319185"/>
                  <a:pt x="412453" y="1340352"/>
                </a:cubicBezTo>
                <a:cubicBezTo>
                  <a:pt x="442086" y="1361519"/>
                  <a:pt x="536631" y="1344586"/>
                  <a:pt x="573320" y="1255686"/>
                </a:cubicBezTo>
                <a:cubicBezTo>
                  <a:pt x="610009" y="1166786"/>
                  <a:pt x="584608" y="936774"/>
                  <a:pt x="632586" y="806952"/>
                </a:cubicBezTo>
                <a:cubicBezTo>
                  <a:pt x="680564" y="677130"/>
                  <a:pt x="844253" y="607985"/>
                  <a:pt x="861186" y="476752"/>
                </a:cubicBezTo>
                <a:cubicBezTo>
                  <a:pt x="878119" y="345519"/>
                  <a:pt x="782164" y="66119"/>
                  <a:pt x="700320" y="11086"/>
                </a:cubicBezTo>
                <a:close/>
              </a:path>
            </a:pathLst>
          </a:custGeom>
          <a:solidFill>
            <a:srgbClr val="00B050">
              <a:alpha val="10000"/>
            </a:srgb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4F50FB70-7550-5C46-A8EF-8CAA20AA8673}"/>
              </a:ext>
            </a:extLst>
          </p:cNvPr>
          <p:cNvSpPr/>
          <p:nvPr/>
        </p:nvSpPr>
        <p:spPr>
          <a:xfrm>
            <a:off x="6375381" y="3970656"/>
            <a:ext cx="780016" cy="1150394"/>
          </a:xfrm>
          <a:custGeom>
            <a:avLst/>
            <a:gdLst>
              <a:gd name="connsiteX0" fmla="*/ 110086 w 780016"/>
              <a:gd name="connsiteY0" fmla="*/ 305011 h 1150394"/>
              <a:gd name="connsiteX1" fmla="*/ 19 w 780016"/>
              <a:gd name="connsiteY1" fmla="*/ 93344 h 1150394"/>
              <a:gd name="connsiteX2" fmla="*/ 101619 w 780016"/>
              <a:gd name="connsiteY2" fmla="*/ 25611 h 1150394"/>
              <a:gd name="connsiteX3" fmla="*/ 160886 w 780016"/>
              <a:gd name="connsiteY3" fmla="*/ 110277 h 1150394"/>
              <a:gd name="connsiteX4" fmla="*/ 254019 w 780016"/>
              <a:gd name="connsiteY4" fmla="*/ 84877 h 1150394"/>
              <a:gd name="connsiteX5" fmla="*/ 313286 w 780016"/>
              <a:gd name="connsiteY5" fmla="*/ 211 h 1150394"/>
              <a:gd name="connsiteX6" fmla="*/ 414886 w 780016"/>
              <a:gd name="connsiteY6" fmla="*/ 59477 h 1150394"/>
              <a:gd name="connsiteX7" fmla="*/ 575752 w 780016"/>
              <a:gd name="connsiteY7" fmla="*/ 17144 h 1150394"/>
              <a:gd name="connsiteX8" fmla="*/ 601152 w 780016"/>
              <a:gd name="connsiteY8" fmla="*/ 161077 h 1150394"/>
              <a:gd name="connsiteX9" fmla="*/ 550352 w 780016"/>
              <a:gd name="connsiteY9" fmla="*/ 305011 h 1150394"/>
              <a:gd name="connsiteX10" fmla="*/ 592686 w 780016"/>
              <a:gd name="connsiteY10" fmla="*/ 372744 h 1150394"/>
              <a:gd name="connsiteX11" fmla="*/ 719686 w 780016"/>
              <a:gd name="connsiteY11" fmla="*/ 313477 h 1150394"/>
              <a:gd name="connsiteX12" fmla="*/ 770486 w 780016"/>
              <a:gd name="connsiteY12" fmla="*/ 465877 h 1150394"/>
              <a:gd name="connsiteX13" fmla="*/ 533419 w 780016"/>
              <a:gd name="connsiteY13" fmla="*/ 559011 h 1150394"/>
              <a:gd name="connsiteX14" fmla="*/ 601152 w 780016"/>
              <a:gd name="connsiteY14" fmla="*/ 694477 h 1150394"/>
              <a:gd name="connsiteX15" fmla="*/ 584219 w 780016"/>
              <a:gd name="connsiteY15" fmla="*/ 846877 h 1150394"/>
              <a:gd name="connsiteX16" fmla="*/ 508019 w 780016"/>
              <a:gd name="connsiteY16" fmla="*/ 863811 h 1150394"/>
              <a:gd name="connsiteX17" fmla="*/ 516486 w 780016"/>
              <a:gd name="connsiteY17" fmla="*/ 1075477 h 1150394"/>
              <a:gd name="connsiteX18" fmla="*/ 397952 w 780016"/>
              <a:gd name="connsiteY18" fmla="*/ 1143211 h 1150394"/>
              <a:gd name="connsiteX19" fmla="*/ 313286 w 780016"/>
              <a:gd name="connsiteY19" fmla="*/ 923077 h 1150394"/>
              <a:gd name="connsiteX20" fmla="*/ 127019 w 780016"/>
              <a:gd name="connsiteY20" fmla="*/ 846877 h 1150394"/>
              <a:gd name="connsiteX21" fmla="*/ 110086 w 780016"/>
              <a:gd name="connsiteY21" fmla="*/ 305011 h 115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0016" h="1150394">
                <a:moveTo>
                  <a:pt x="110086" y="305011"/>
                </a:moveTo>
                <a:cubicBezTo>
                  <a:pt x="88919" y="179422"/>
                  <a:pt x="1430" y="139911"/>
                  <a:pt x="19" y="93344"/>
                </a:cubicBezTo>
                <a:cubicBezTo>
                  <a:pt x="-1392" y="46777"/>
                  <a:pt x="74808" y="22789"/>
                  <a:pt x="101619" y="25611"/>
                </a:cubicBezTo>
                <a:cubicBezTo>
                  <a:pt x="128430" y="28433"/>
                  <a:pt x="135486" y="100399"/>
                  <a:pt x="160886" y="110277"/>
                </a:cubicBezTo>
                <a:cubicBezTo>
                  <a:pt x="186286" y="120155"/>
                  <a:pt x="228619" y="103221"/>
                  <a:pt x="254019" y="84877"/>
                </a:cubicBezTo>
                <a:cubicBezTo>
                  <a:pt x="279419" y="66533"/>
                  <a:pt x="286475" y="4444"/>
                  <a:pt x="313286" y="211"/>
                </a:cubicBezTo>
                <a:cubicBezTo>
                  <a:pt x="340097" y="-4022"/>
                  <a:pt x="371142" y="56655"/>
                  <a:pt x="414886" y="59477"/>
                </a:cubicBezTo>
                <a:cubicBezTo>
                  <a:pt x="458630" y="62299"/>
                  <a:pt x="544708" y="211"/>
                  <a:pt x="575752" y="17144"/>
                </a:cubicBezTo>
                <a:cubicBezTo>
                  <a:pt x="606796" y="34077"/>
                  <a:pt x="605385" y="113099"/>
                  <a:pt x="601152" y="161077"/>
                </a:cubicBezTo>
                <a:cubicBezTo>
                  <a:pt x="596919" y="209055"/>
                  <a:pt x="551763" y="269733"/>
                  <a:pt x="550352" y="305011"/>
                </a:cubicBezTo>
                <a:cubicBezTo>
                  <a:pt x="548941" y="340289"/>
                  <a:pt x="564464" y="371333"/>
                  <a:pt x="592686" y="372744"/>
                </a:cubicBezTo>
                <a:cubicBezTo>
                  <a:pt x="620908" y="374155"/>
                  <a:pt x="690053" y="297955"/>
                  <a:pt x="719686" y="313477"/>
                </a:cubicBezTo>
                <a:cubicBezTo>
                  <a:pt x="749319" y="328999"/>
                  <a:pt x="801530" y="424955"/>
                  <a:pt x="770486" y="465877"/>
                </a:cubicBezTo>
                <a:cubicBezTo>
                  <a:pt x="739442" y="506799"/>
                  <a:pt x="561641" y="520911"/>
                  <a:pt x="533419" y="559011"/>
                </a:cubicBezTo>
                <a:cubicBezTo>
                  <a:pt x="505197" y="597111"/>
                  <a:pt x="592685" y="646499"/>
                  <a:pt x="601152" y="694477"/>
                </a:cubicBezTo>
                <a:cubicBezTo>
                  <a:pt x="609619" y="742455"/>
                  <a:pt x="599741" y="818655"/>
                  <a:pt x="584219" y="846877"/>
                </a:cubicBezTo>
                <a:cubicBezTo>
                  <a:pt x="568697" y="875099"/>
                  <a:pt x="519308" y="825711"/>
                  <a:pt x="508019" y="863811"/>
                </a:cubicBezTo>
                <a:cubicBezTo>
                  <a:pt x="496730" y="901911"/>
                  <a:pt x="534831" y="1028910"/>
                  <a:pt x="516486" y="1075477"/>
                </a:cubicBezTo>
                <a:cubicBezTo>
                  <a:pt x="498142" y="1122044"/>
                  <a:pt x="431819" y="1168611"/>
                  <a:pt x="397952" y="1143211"/>
                </a:cubicBezTo>
                <a:cubicBezTo>
                  <a:pt x="364085" y="1117811"/>
                  <a:pt x="358441" y="972466"/>
                  <a:pt x="313286" y="923077"/>
                </a:cubicBezTo>
                <a:cubicBezTo>
                  <a:pt x="268131" y="873688"/>
                  <a:pt x="165119" y="948477"/>
                  <a:pt x="127019" y="846877"/>
                </a:cubicBezTo>
                <a:cubicBezTo>
                  <a:pt x="88919" y="745277"/>
                  <a:pt x="131253" y="430600"/>
                  <a:pt x="110086" y="305011"/>
                </a:cubicBezTo>
                <a:close/>
              </a:path>
            </a:pathLst>
          </a:custGeom>
          <a:solidFill>
            <a:srgbClr val="00B050">
              <a:alpha val="10000"/>
            </a:srgb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8E23A031-6D5A-7044-9CBB-CFB9DD2D7DF9}"/>
              </a:ext>
            </a:extLst>
          </p:cNvPr>
          <p:cNvSpPr/>
          <p:nvPr/>
        </p:nvSpPr>
        <p:spPr>
          <a:xfrm>
            <a:off x="4221820" y="2931191"/>
            <a:ext cx="1352303" cy="2774619"/>
          </a:xfrm>
          <a:custGeom>
            <a:avLst/>
            <a:gdLst>
              <a:gd name="connsiteX0" fmla="*/ 1291075 w 1406531"/>
              <a:gd name="connsiteY0" fmla="*/ 2766152 h 2895249"/>
              <a:gd name="connsiteX1" fmla="*/ 393608 w 1406531"/>
              <a:gd name="connsiteY1" fmla="*/ 2596819 h 2895249"/>
              <a:gd name="connsiteX2" fmla="*/ 4141 w 1406531"/>
              <a:gd name="connsiteY2" fmla="*/ 2292019 h 2895249"/>
              <a:gd name="connsiteX3" fmla="*/ 207341 w 1406531"/>
              <a:gd name="connsiteY3" fmla="*/ 1030485 h 2895249"/>
              <a:gd name="connsiteX4" fmla="*/ 503675 w 1406531"/>
              <a:gd name="connsiteY4" fmla="*/ 310819 h 2895249"/>
              <a:gd name="connsiteX5" fmla="*/ 1104808 w 1406531"/>
              <a:gd name="connsiteY5" fmla="*/ 6019 h 2895249"/>
              <a:gd name="connsiteX6" fmla="*/ 1375741 w 1406531"/>
              <a:gd name="connsiteY6" fmla="*/ 556352 h 2895249"/>
              <a:gd name="connsiteX7" fmla="*/ 1291075 w 1406531"/>
              <a:gd name="connsiteY7" fmla="*/ 2766152 h 289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6531" h="2895249">
                <a:moveTo>
                  <a:pt x="1291075" y="2766152"/>
                </a:moveTo>
                <a:cubicBezTo>
                  <a:pt x="1127386" y="3106230"/>
                  <a:pt x="608097" y="2675841"/>
                  <a:pt x="393608" y="2596819"/>
                </a:cubicBezTo>
                <a:cubicBezTo>
                  <a:pt x="179119" y="2517797"/>
                  <a:pt x="35185" y="2553074"/>
                  <a:pt x="4141" y="2292019"/>
                </a:cubicBezTo>
                <a:cubicBezTo>
                  <a:pt x="-26903" y="2030964"/>
                  <a:pt x="124085" y="1360685"/>
                  <a:pt x="207341" y="1030485"/>
                </a:cubicBezTo>
                <a:cubicBezTo>
                  <a:pt x="290597" y="700285"/>
                  <a:pt x="354097" y="481563"/>
                  <a:pt x="503675" y="310819"/>
                </a:cubicBezTo>
                <a:cubicBezTo>
                  <a:pt x="653253" y="140075"/>
                  <a:pt x="959464" y="-34903"/>
                  <a:pt x="1104808" y="6019"/>
                </a:cubicBezTo>
                <a:cubicBezTo>
                  <a:pt x="1250152" y="46941"/>
                  <a:pt x="1346108" y="103385"/>
                  <a:pt x="1375741" y="556352"/>
                </a:cubicBezTo>
                <a:cubicBezTo>
                  <a:pt x="1405374" y="1009319"/>
                  <a:pt x="1454764" y="2426074"/>
                  <a:pt x="1291075" y="2766152"/>
                </a:cubicBezTo>
                <a:close/>
              </a:path>
            </a:pathLst>
          </a:custGeom>
          <a:solidFill>
            <a:srgbClr val="00B0F0">
              <a:alpha val="25000"/>
            </a:srgb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29AC5CA0-2675-6949-9ACE-1D938522D1E5}"/>
              </a:ext>
            </a:extLst>
          </p:cNvPr>
          <p:cNvSpPr/>
          <p:nvPr/>
        </p:nvSpPr>
        <p:spPr>
          <a:xfrm>
            <a:off x="6081774" y="2939803"/>
            <a:ext cx="1521237" cy="2774620"/>
          </a:xfrm>
          <a:custGeom>
            <a:avLst/>
            <a:gdLst>
              <a:gd name="connsiteX0" fmla="*/ 258366 w 1476840"/>
              <a:gd name="connsiteY0" fmla="*/ 2744666 h 2882947"/>
              <a:gd name="connsiteX1" fmla="*/ 1291299 w 1476840"/>
              <a:gd name="connsiteY1" fmla="*/ 2566866 h 2882947"/>
              <a:gd name="connsiteX2" fmla="*/ 1469099 w 1476840"/>
              <a:gd name="connsiteY2" fmla="*/ 2084266 h 2882947"/>
              <a:gd name="connsiteX3" fmla="*/ 1189699 w 1476840"/>
              <a:gd name="connsiteY3" fmla="*/ 788866 h 2882947"/>
              <a:gd name="connsiteX4" fmla="*/ 825633 w 1476840"/>
              <a:gd name="connsiteY4" fmla="*/ 196200 h 2882947"/>
              <a:gd name="connsiteX5" fmla="*/ 368433 w 1476840"/>
              <a:gd name="connsiteY5" fmla="*/ 9933 h 2882947"/>
              <a:gd name="connsiteX6" fmla="*/ 4366 w 1476840"/>
              <a:gd name="connsiteY6" fmla="*/ 450200 h 2882947"/>
              <a:gd name="connsiteX7" fmla="*/ 258366 w 1476840"/>
              <a:gd name="connsiteY7" fmla="*/ 2744666 h 288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840" h="2882947">
                <a:moveTo>
                  <a:pt x="258366" y="2744666"/>
                </a:moveTo>
                <a:cubicBezTo>
                  <a:pt x="472855" y="3097444"/>
                  <a:pt x="1089510" y="2676933"/>
                  <a:pt x="1291299" y="2566866"/>
                </a:cubicBezTo>
                <a:cubicBezTo>
                  <a:pt x="1493088" y="2456799"/>
                  <a:pt x="1486032" y="2380599"/>
                  <a:pt x="1469099" y="2084266"/>
                </a:cubicBezTo>
                <a:cubicBezTo>
                  <a:pt x="1452166" y="1787933"/>
                  <a:pt x="1296943" y="1103543"/>
                  <a:pt x="1189699" y="788866"/>
                </a:cubicBezTo>
                <a:cubicBezTo>
                  <a:pt x="1082455" y="474189"/>
                  <a:pt x="962510" y="326022"/>
                  <a:pt x="825633" y="196200"/>
                </a:cubicBezTo>
                <a:cubicBezTo>
                  <a:pt x="688756" y="66378"/>
                  <a:pt x="505311" y="-32400"/>
                  <a:pt x="368433" y="9933"/>
                </a:cubicBezTo>
                <a:cubicBezTo>
                  <a:pt x="231555" y="52266"/>
                  <a:pt x="26944" y="56"/>
                  <a:pt x="4366" y="450200"/>
                </a:cubicBezTo>
                <a:cubicBezTo>
                  <a:pt x="-18212" y="900344"/>
                  <a:pt x="43877" y="2391888"/>
                  <a:pt x="258366" y="2744666"/>
                </a:cubicBezTo>
                <a:close/>
              </a:path>
            </a:pathLst>
          </a:custGeom>
          <a:solidFill>
            <a:srgbClr val="00B0F0">
              <a:alpha val="25000"/>
            </a:srgb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F9F2497-6E46-3643-9455-B9DB0506EA5E}"/>
              </a:ext>
            </a:extLst>
          </p:cNvPr>
          <p:cNvSpPr txBox="1"/>
          <p:nvPr/>
        </p:nvSpPr>
        <p:spPr>
          <a:xfrm>
            <a:off x="9624293" y="5174287"/>
            <a:ext cx="2257425" cy="64633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FF0000"/>
                </a:solidFill>
              </a:rPr>
              <a:t>Enlarged cardiac silhouette</a:t>
            </a:r>
          </a:p>
        </p:txBody>
      </p:sp>
      <p:sp>
        <p:nvSpPr>
          <p:cNvPr id="24" name="TextBox 23">
            <a:extLst>
              <a:ext uri="{FF2B5EF4-FFF2-40B4-BE49-F238E27FC236}">
                <a16:creationId xmlns:a16="http://schemas.microsoft.com/office/drawing/2014/main" id="{A5C80796-6D9A-5242-8316-D614F07307B3}"/>
              </a:ext>
            </a:extLst>
          </p:cNvPr>
          <p:cNvSpPr txBox="1"/>
          <p:nvPr/>
        </p:nvSpPr>
        <p:spPr>
          <a:xfrm>
            <a:off x="9810829" y="4033220"/>
            <a:ext cx="1814512" cy="646331"/>
          </a:xfrm>
          <a:prstGeom prst="rect">
            <a:avLst/>
          </a:prstGeom>
          <a:noFill/>
          <a:ln>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B050"/>
                </a:solidFill>
              </a:rPr>
              <a:t>Perihilar enlargement</a:t>
            </a:r>
          </a:p>
        </p:txBody>
      </p:sp>
      <p:sp>
        <p:nvSpPr>
          <p:cNvPr id="25" name="TextBox 24">
            <a:extLst>
              <a:ext uri="{FF2B5EF4-FFF2-40B4-BE49-F238E27FC236}">
                <a16:creationId xmlns:a16="http://schemas.microsoft.com/office/drawing/2014/main" id="{75A139B2-DD51-864B-BE58-C6C34F5CA06D}"/>
              </a:ext>
            </a:extLst>
          </p:cNvPr>
          <p:cNvSpPr txBox="1"/>
          <p:nvPr/>
        </p:nvSpPr>
        <p:spPr>
          <a:xfrm>
            <a:off x="9928936" y="2932971"/>
            <a:ext cx="1696405" cy="646331"/>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B0F0"/>
                </a:solidFill>
              </a:rPr>
              <a:t>Alveolar opacities</a:t>
            </a:r>
          </a:p>
        </p:txBody>
      </p:sp>
      <p:cxnSp>
        <p:nvCxnSpPr>
          <p:cNvPr id="27" name="Straight Arrow Connector 26">
            <a:extLst>
              <a:ext uri="{FF2B5EF4-FFF2-40B4-BE49-F238E27FC236}">
                <a16:creationId xmlns:a16="http://schemas.microsoft.com/office/drawing/2014/main" id="{22926E35-5986-7745-B0D5-175743D0BA2A}"/>
              </a:ext>
            </a:extLst>
          </p:cNvPr>
          <p:cNvCxnSpPr>
            <a:cxnSpLocks/>
            <a:stCxn id="23" idx="1"/>
          </p:cNvCxnSpPr>
          <p:nvPr/>
        </p:nvCxnSpPr>
        <p:spPr>
          <a:xfrm flipH="1">
            <a:off x="7707985" y="5497453"/>
            <a:ext cx="191630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278B7A4-E06D-AC42-9235-C6EF18407C57}"/>
              </a:ext>
            </a:extLst>
          </p:cNvPr>
          <p:cNvCxnSpPr>
            <a:cxnSpLocks/>
          </p:cNvCxnSpPr>
          <p:nvPr/>
        </p:nvCxnSpPr>
        <p:spPr>
          <a:xfrm flipH="1">
            <a:off x="7155397" y="4349949"/>
            <a:ext cx="2655432" cy="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E570651-37E5-9F47-B471-81FF912EBF5A}"/>
              </a:ext>
            </a:extLst>
          </p:cNvPr>
          <p:cNvCxnSpPr>
            <a:cxnSpLocks/>
            <a:stCxn id="25" idx="1"/>
          </p:cNvCxnSpPr>
          <p:nvPr/>
        </p:nvCxnSpPr>
        <p:spPr>
          <a:xfrm flipH="1">
            <a:off x="7096110" y="3256137"/>
            <a:ext cx="2832826"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Image Attribution">
            <a:extLst>
              <a:ext uri="{FF2B5EF4-FFF2-40B4-BE49-F238E27FC236}">
                <a16:creationId xmlns:a16="http://schemas.microsoft.com/office/drawing/2014/main" id="{9B48EDB0-44D2-D946-A82B-C469A8AE5051}"/>
              </a:ext>
            </a:extLst>
          </p:cNvPr>
          <p:cNvSpPr txBox="1"/>
          <p:nvPr/>
        </p:nvSpPr>
        <p:spPr>
          <a:xfrm rot="16200000">
            <a:off x="-417688" y="5859010"/>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spTree>
    <p:extLst>
      <p:ext uri="{BB962C8B-B14F-4D97-AF65-F5344CB8AC3E}">
        <p14:creationId xmlns:p14="http://schemas.microsoft.com/office/powerpoint/2010/main" val="143757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60" grpId="0" animBg="1"/>
      <p:bldP spid="42" grpId="0" animBg="1"/>
      <p:bldP spid="6" grpId="0" animBg="1"/>
      <p:bldP spid="7" grpId="0" animBg="1"/>
      <p:bldP spid="11" grpId="0" animBg="1"/>
      <p:bldP spid="17"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mage Attribution">
            <a:extLst>
              <a:ext uri="{FF2B5EF4-FFF2-40B4-BE49-F238E27FC236}">
                <a16:creationId xmlns:a16="http://schemas.microsoft.com/office/drawing/2014/main" id="{2C8F1661-CF38-F477-0436-FF499D54945D}"/>
              </a:ext>
            </a:extLst>
          </p:cNvPr>
          <p:cNvSpPr txBox="1"/>
          <p:nvPr/>
        </p:nvSpPr>
        <p:spPr>
          <a:xfrm rot="16200000">
            <a:off x="-417688" y="5859010"/>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s/p STEMI with dyspnea and cool extremities.</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is the likely diagnosis?</a:t>
            </a:r>
          </a:p>
        </p:txBody>
      </p:sp>
      <p:sp>
        <p:nvSpPr>
          <p:cNvPr id="60" name="Answer two">
            <a:extLst>
              <a:ext uri="{FF2B5EF4-FFF2-40B4-BE49-F238E27FC236}">
                <a16:creationId xmlns:a16="http://schemas.microsoft.com/office/drawing/2014/main" id="{D062FDD6-707D-4898-9FD4-D93A2190168B}"/>
              </a:ext>
            </a:extLst>
          </p:cNvPr>
          <p:cNvSpPr txBox="1"/>
          <p:nvPr/>
        </p:nvSpPr>
        <p:spPr>
          <a:xfrm>
            <a:off x="-13" y="896814"/>
            <a:ext cx="12192000" cy="461665"/>
          </a:xfrm>
          <a:prstGeom prst="rect">
            <a:avLst/>
          </a:prstGeom>
          <a:solidFill>
            <a:schemeClr val="tx1"/>
          </a:solidFill>
        </p:spPr>
        <p:txBody>
          <a:bodyPr wrap="square" rtlCol="0">
            <a:spAutoFit/>
          </a:bodyPr>
          <a:lstStyle/>
          <a:p>
            <a:pPr algn="ctr"/>
            <a:r>
              <a:rPr lang="en-US" sz="2400" dirty="0">
                <a:solidFill>
                  <a:schemeClr val="bg1"/>
                </a:solidFill>
              </a:rPr>
              <a:t>Pulmonary edema due to cardiogenic shock.</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Enlarged cardiac silhouette w/ bilateral perihilar enlargement and diffuse alveolar opacities.</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8" y="1351708"/>
            <a:ext cx="12192000" cy="461665"/>
          </a:xfrm>
          <a:prstGeom prst="rect">
            <a:avLst/>
          </a:prstGeom>
          <a:solidFill>
            <a:schemeClr val="bg1"/>
          </a:solidFill>
        </p:spPr>
        <p:txBody>
          <a:bodyPr wrap="square" rtlCol="0">
            <a:spAutoFit/>
          </a:bodyPr>
          <a:lstStyle/>
          <a:p>
            <a:pPr algn="ctr"/>
            <a:r>
              <a:rPr lang="en-US" sz="2400" dirty="0"/>
              <a:t>What are the radiographic stages of left heart failure?</a:t>
            </a:r>
          </a:p>
        </p:txBody>
      </p:sp>
      <p:pic>
        <p:nvPicPr>
          <p:cNvPr id="10" name="Picture 9" descr="A picture containing table, sitting, white, covered&#10;&#10;Description automatically generated">
            <a:extLst>
              <a:ext uri="{FF2B5EF4-FFF2-40B4-BE49-F238E27FC236}">
                <a16:creationId xmlns:a16="http://schemas.microsoft.com/office/drawing/2014/main" id="{9202968A-DB25-294B-9EEB-74D04E64E742}"/>
              </a:ext>
            </a:extLst>
          </p:cNvPr>
          <p:cNvPicPr>
            <a:picLocks noChangeAspect="1"/>
          </p:cNvPicPr>
          <p:nvPr/>
        </p:nvPicPr>
        <p:blipFill>
          <a:blip r:embed="rId4"/>
          <a:stretch>
            <a:fillRect/>
          </a:stretch>
        </p:blipFill>
        <p:spPr>
          <a:xfrm>
            <a:off x="3047992" y="1828270"/>
            <a:ext cx="6096000" cy="4997688"/>
          </a:xfrm>
          <a:prstGeom prst="rect">
            <a:avLst/>
          </a:prstGeom>
          <a:ln>
            <a:noFill/>
          </a:ln>
        </p:spPr>
      </p:pic>
      <p:grpSp>
        <p:nvGrpSpPr>
          <p:cNvPr id="24" name="Alveolar">
            <a:extLst>
              <a:ext uri="{FF2B5EF4-FFF2-40B4-BE49-F238E27FC236}">
                <a16:creationId xmlns:a16="http://schemas.microsoft.com/office/drawing/2014/main" id="{47984EE8-0A6F-EC5A-0907-D04736444F34}"/>
              </a:ext>
            </a:extLst>
          </p:cNvPr>
          <p:cNvGrpSpPr/>
          <p:nvPr/>
        </p:nvGrpSpPr>
        <p:grpSpPr>
          <a:xfrm>
            <a:off x="7189940" y="2847118"/>
            <a:ext cx="4621107" cy="935742"/>
            <a:chOff x="7004234" y="2832763"/>
            <a:chExt cx="4621107" cy="935742"/>
          </a:xfrm>
        </p:grpSpPr>
        <p:sp>
          <p:nvSpPr>
            <p:cNvPr id="25" name="TextBox 24">
              <a:extLst>
                <a:ext uri="{FF2B5EF4-FFF2-40B4-BE49-F238E27FC236}">
                  <a16:creationId xmlns:a16="http://schemas.microsoft.com/office/drawing/2014/main" id="{75A139B2-DD51-864B-BE58-C6C34F5CA06D}"/>
                </a:ext>
              </a:extLst>
            </p:cNvPr>
            <p:cNvSpPr txBox="1"/>
            <p:nvPr/>
          </p:nvSpPr>
          <p:spPr>
            <a:xfrm>
              <a:off x="9928936" y="2832763"/>
              <a:ext cx="1696405" cy="646331"/>
            </a:xfrm>
            <a:prstGeom prst="rect">
              <a:avLst/>
            </a:prstGeom>
            <a:noFill/>
            <a:ln>
              <a:solidFill>
                <a:srgbClr val="00B0F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B0F0"/>
                  </a:solidFill>
                </a:rPr>
                <a:t>Alveolar opacities</a:t>
              </a:r>
            </a:p>
          </p:txBody>
        </p:sp>
        <p:cxnSp>
          <p:nvCxnSpPr>
            <p:cNvPr id="31" name="Straight Arrow Connector 30">
              <a:extLst>
                <a:ext uri="{FF2B5EF4-FFF2-40B4-BE49-F238E27FC236}">
                  <a16:creationId xmlns:a16="http://schemas.microsoft.com/office/drawing/2014/main" id="{5E570651-37E5-9F47-B471-81FF912EBF5A}"/>
                </a:ext>
              </a:extLst>
            </p:cNvPr>
            <p:cNvCxnSpPr>
              <a:cxnSpLocks/>
              <a:stCxn id="25" idx="1"/>
            </p:cNvCxnSpPr>
            <p:nvPr/>
          </p:nvCxnSpPr>
          <p:spPr>
            <a:xfrm flipH="1">
              <a:off x="7004234" y="3155929"/>
              <a:ext cx="2924702" cy="612576"/>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text, device, gauge&#10;&#10;Description automatically generated">
            <a:extLst>
              <a:ext uri="{FF2B5EF4-FFF2-40B4-BE49-F238E27FC236}">
                <a16:creationId xmlns:a16="http://schemas.microsoft.com/office/drawing/2014/main" id="{D482D260-95D1-F64F-89DC-DFF98DB0D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920" y="4259161"/>
            <a:ext cx="2521203" cy="2521203"/>
          </a:xfrm>
          <a:prstGeom prst="rect">
            <a:avLst/>
          </a:prstGeom>
        </p:spPr>
      </p:pic>
      <p:pic>
        <p:nvPicPr>
          <p:cNvPr id="9" name="Picture 8" descr="A close up of a person's foot&#10;&#10;Description automatically generated with low confidence">
            <a:extLst>
              <a:ext uri="{FF2B5EF4-FFF2-40B4-BE49-F238E27FC236}">
                <a16:creationId xmlns:a16="http://schemas.microsoft.com/office/drawing/2014/main" id="{1A25284F-A297-F04F-9F26-2D83F7E8A9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62" y="3350829"/>
            <a:ext cx="1400061" cy="3428894"/>
          </a:xfrm>
          <a:prstGeom prst="rect">
            <a:avLst/>
          </a:prstGeom>
          <a:ln>
            <a:solidFill>
              <a:schemeClr val="tx1"/>
            </a:solidFill>
          </a:ln>
        </p:spPr>
      </p:pic>
      <p:pic>
        <p:nvPicPr>
          <p:cNvPr id="28" name="Picture 27" descr="A picture containing film, smoke&#10;&#10;Description automatically generated">
            <a:extLst>
              <a:ext uri="{FF2B5EF4-FFF2-40B4-BE49-F238E27FC236}">
                <a16:creationId xmlns:a16="http://schemas.microsoft.com/office/drawing/2014/main" id="{66EBAE02-1B07-E94C-A77B-F65B53A09CE7}"/>
              </a:ext>
            </a:extLst>
          </p:cNvPr>
          <p:cNvPicPr>
            <a:picLocks noChangeAspect="1"/>
          </p:cNvPicPr>
          <p:nvPr/>
        </p:nvPicPr>
        <p:blipFill>
          <a:blip r:embed="rId7"/>
          <a:stretch>
            <a:fillRect/>
          </a:stretch>
        </p:blipFill>
        <p:spPr>
          <a:xfrm>
            <a:off x="9925838" y="4654971"/>
            <a:ext cx="2214181" cy="2142964"/>
          </a:xfrm>
          <a:prstGeom prst="rect">
            <a:avLst/>
          </a:prstGeom>
          <a:ln w="28575">
            <a:solidFill>
              <a:schemeClr val="accent4">
                <a:lumMod val="75000"/>
              </a:schemeClr>
            </a:solidFill>
          </a:ln>
        </p:spPr>
      </p:pic>
      <p:sp>
        <p:nvSpPr>
          <p:cNvPr id="12" name="TextBox 11">
            <a:extLst>
              <a:ext uri="{FF2B5EF4-FFF2-40B4-BE49-F238E27FC236}">
                <a16:creationId xmlns:a16="http://schemas.microsoft.com/office/drawing/2014/main" id="{F75F7980-0F9E-984A-A59B-5D2AE968690B}"/>
              </a:ext>
            </a:extLst>
          </p:cNvPr>
          <p:cNvSpPr txBox="1"/>
          <p:nvPr/>
        </p:nvSpPr>
        <p:spPr>
          <a:xfrm>
            <a:off x="27626" y="2696912"/>
            <a:ext cx="1533931" cy="646331"/>
          </a:xfrm>
          <a:prstGeom prst="rect">
            <a:avLst/>
          </a:prstGeom>
          <a:noFill/>
        </p:spPr>
        <p:txBody>
          <a:bodyPr wrap="square" rtlCol="0">
            <a:spAutoFit/>
          </a:bodyPr>
          <a:lstStyle/>
          <a:p>
            <a:pPr algn="ctr"/>
            <a:r>
              <a:rPr lang="en-US" dirty="0">
                <a:solidFill>
                  <a:schemeClr val="accent5"/>
                </a:solidFill>
              </a:rPr>
              <a:t>Cephalization</a:t>
            </a:r>
          </a:p>
          <a:p>
            <a:pPr algn="ctr"/>
            <a:r>
              <a:rPr lang="en-US" i="1" dirty="0">
                <a:solidFill>
                  <a:schemeClr val="accent5"/>
                </a:solidFill>
              </a:rPr>
              <a:t>(Vessels)</a:t>
            </a:r>
          </a:p>
        </p:txBody>
      </p:sp>
      <p:sp>
        <p:nvSpPr>
          <p:cNvPr id="32" name="TextBox 31">
            <a:extLst>
              <a:ext uri="{FF2B5EF4-FFF2-40B4-BE49-F238E27FC236}">
                <a16:creationId xmlns:a16="http://schemas.microsoft.com/office/drawing/2014/main" id="{F5E70DD8-02DD-CA46-BFA5-0A7D77C3F5C7}"/>
              </a:ext>
            </a:extLst>
          </p:cNvPr>
          <p:cNvSpPr txBox="1"/>
          <p:nvPr/>
        </p:nvSpPr>
        <p:spPr>
          <a:xfrm>
            <a:off x="9823366" y="4252834"/>
            <a:ext cx="2354915" cy="369332"/>
          </a:xfrm>
          <a:prstGeom prst="rect">
            <a:avLst/>
          </a:prstGeom>
          <a:noFill/>
          <a:ln>
            <a:noFill/>
          </a:ln>
        </p:spPr>
        <p:txBody>
          <a:bodyPr wrap="square" rtlCol="0">
            <a:spAutoFit/>
          </a:bodyPr>
          <a:lstStyle/>
          <a:p>
            <a:pPr algn="ctr"/>
            <a:r>
              <a:rPr lang="en-US" dirty="0">
                <a:solidFill>
                  <a:schemeClr val="accent3">
                    <a:lumMod val="20000"/>
                    <a:lumOff val="80000"/>
                  </a:schemeClr>
                </a:solidFill>
              </a:rPr>
              <a:t>Interstitial prominence</a:t>
            </a:r>
          </a:p>
        </p:txBody>
      </p:sp>
      <p:sp>
        <p:nvSpPr>
          <p:cNvPr id="46" name="Up Arrow 45">
            <a:extLst>
              <a:ext uri="{FF2B5EF4-FFF2-40B4-BE49-F238E27FC236}">
                <a16:creationId xmlns:a16="http://schemas.microsoft.com/office/drawing/2014/main" id="{B6EF6C61-EA65-944F-80D7-B2834BFBCC09}"/>
              </a:ext>
            </a:extLst>
          </p:cNvPr>
          <p:cNvSpPr/>
          <p:nvPr/>
        </p:nvSpPr>
        <p:spPr>
          <a:xfrm rot="18962731">
            <a:off x="2535237" y="4934691"/>
            <a:ext cx="115896" cy="667789"/>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Up Arrow 48">
            <a:extLst>
              <a:ext uri="{FF2B5EF4-FFF2-40B4-BE49-F238E27FC236}">
                <a16:creationId xmlns:a16="http://schemas.microsoft.com/office/drawing/2014/main" id="{606499D8-7D0D-F84E-8490-89D01C9979AA}"/>
              </a:ext>
            </a:extLst>
          </p:cNvPr>
          <p:cNvSpPr/>
          <p:nvPr/>
        </p:nvSpPr>
        <p:spPr>
          <a:xfrm rot="2676548">
            <a:off x="2989180" y="4959677"/>
            <a:ext cx="115896" cy="667789"/>
          </a:xfrm>
          <a:prstGeom prst="up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Up Arrow 49">
            <a:extLst>
              <a:ext uri="{FF2B5EF4-FFF2-40B4-BE49-F238E27FC236}">
                <a16:creationId xmlns:a16="http://schemas.microsoft.com/office/drawing/2014/main" id="{653FDFCF-D334-1C4C-A1A2-B47D33664F1B}"/>
              </a:ext>
            </a:extLst>
          </p:cNvPr>
          <p:cNvSpPr/>
          <p:nvPr/>
        </p:nvSpPr>
        <p:spPr>
          <a:xfrm rot="7584875">
            <a:off x="3016542" y="5371916"/>
            <a:ext cx="115896" cy="667789"/>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Up Arrow 51">
            <a:extLst>
              <a:ext uri="{FF2B5EF4-FFF2-40B4-BE49-F238E27FC236}">
                <a16:creationId xmlns:a16="http://schemas.microsoft.com/office/drawing/2014/main" id="{B3580771-4D59-E347-A203-145C7ABDA99A}"/>
              </a:ext>
            </a:extLst>
          </p:cNvPr>
          <p:cNvSpPr/>
          <p:nvPr/>
        </p:nvSpPr>
        <p:spPr>
          <a:xfrm rot="14245887">
            <a:off x="2429825" y="5399674"/>
            <a:ext cx="115896" cy="667789"/>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2DDAE4C2-98A7-6642-81F9-D5C6A5C8577D}"/>
              </a:ext>
            </a:extLst>
          </p:cNvPr>
          <p:cNvSpPr/>
          <p:nvPr/>
        </p:nvSpPr>
        <p:spPr>
          <a:xfrm>
            <a:off x="762487" y="3917791"/>
            <a:ext cx="410603" cy="1299208"/>
          </a:xfrm>
          <a:custGeom>
            <a:avLst/>
            <a:gdLst>
              <a:gd name="connsiteX0" fmla="*/ 354722 w 410603"/>
              <a:gd name="connsiteY0" fmla="*/ 1295059 h 1299208"/>
              <a:gd name="connsiteX1" fmla="*/ 187744 w 410603"/>
              <a:gd name="connsiteY1" fmla="*/ 1191692 h 1299208"/>
              <a:gd name="connsiteX2" fmla="*/ 92329 w 410603"/>
              <a:gd name="connsiteY2" fmla="*/ 881591 h 1299208"/>
              <a:gd name="connsiteX3" fmla="*/ 108231 w 410603"/>
              <a:gd name="connsiteY3" fmla="*/ 444269 h 1299208"/>
              <a:gd name="connsiteX4" fmla="*/ 116182 w 410603"/>
              <a:gd name="connsiteY4" fmla="*/ 325000 h 1299208"/>
              <a:gd name="connsiteX5" fmla="*/ 4864 w 410603"/>
              <a:gd name="connsiteY5" fmla="*/ 150071 h 1299208"/>
              <a:gd name="connsiteX6" fmla="*/ 28718 w 410603"/>
              <a:gd name="connsiteY6" fmla="*/ 126217 h 1299208"/>
              <a:gd name="connsiteX7" fmla="*/ 108231 w 410603"/>
              <a:gd name="connsiteY7" fmla="*/ 269340 h 1299208"/>
              <a:gd name="connsiteX8" fmla="*/ 84377 w 410603"/>
              <a:gd name="connsiteY8" fmla="*/ 22850 h 1299208"/>
              <a:gd name="connsiteX9" fmla="*/ 116182 w 410603"/>
              <a:gd name="connsiteY9" fmla="*/ 38753 h 1299208"/>
              <a:gd name="connsiteX10" fmla="*/ 132085 w 410603"/>
              <a:gd name="connsiteY10" fmla="*/ 269340 h 1299208"/>
              <a:gd name="connsiteX11" fmla="*/ 203647 w 410603"/>
              <a:gd name="connsiteY11" fmla="*/ 134168 h 1299208"/>
              <a:gd name="connsiteX12" fmla="*/ 251355 w 410603"/>
              <a:gd name="connsiteY12" fmla="*/ 134168 h 1299208"/>
              <a:gd name="connsiteX13" fmla="*/ 179793 w 410603"/>
              <a:gd name="connsiteY13" fmla="*/ 309097 h 1299208"/>
              <a:gd name="connsiteX14" fmla="*/ 163890 w 410603"/>
              <a:gd name="connsiteY14" fmla="*/ 555587 h 1299208"/>
              <a:gd name="connsiteX15" fmla="*/ 235452 w 410603"/>
              <a:gd name="connsiteY15" fmla="*/ 484026 h 1299208"/>
              <a:gd name="connsiteX16" fmla="*/ 299062 w 410603"/>
              <a:gd name="connsiteY16" fmla="*/ 301146 h 1299208"/>
              <a:gd name="connsiteX17" fmla="*/ 354722 w 410603"/>
              <a:gd name="connsiteY17" fmla="*/ 332951 h 1299208"/>
              <a:gd name="connsiteX18" fmla="*/ 307014 w 410603"/>
              <a:gd name="connsiteY18" fmla="*/ 531734 h 1299208"/>
              <a:gd name="connsiteX19" fmla="*/ 346770 w 410603"/>
              <a:gd name="connsiteY19" fmla="*/ 730516 h 1299208"/>
              <a:gd name="connsiteX20" fmla="*/ 346770 w 410603"/>
              <a:gd name="connsiteY20" fmla="*/ 953153 h 1299208"/>
              <a:gd name="connsiteX21" fmla="*/ 410381 w 410603"/>
              <a:gd name="connsiteY21" fmla="*/ 1072422 h 1299208"/>
              <a:gd name="connsiteX22" fmla="*/ 354722 w 410603"/>
              <a:gd name="connsiteY22" fmla="*/ 1295059 h 129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603" h="1299208">
                <a:moveTo>
                  <a:pt x="354722" y="1295059"/>
                </a:moveTo>
                <a:cubicBezTo>
                  <a:pt x="317616" y="1314937"/>
                  <a:pt x="231476" y="1260603"/>
                  <a:pt x="187744" y="1191692"/>
                </a:cubicBezTo>
                <a:cubicBezTo>
                  <a:pt x="144012" y="1122781"/>
                  <a:pt x="105581" y="1006161"/>
                  <a:pt x="92329" y="881591"/>
                </a:cubicBezTo>
                <a:cubicBezTo>
                  <a:pt x="79077" y="757021"/>
                  <a:pt x="104256" y="537034"/>
                  <a:pt x="108231" y="444269"/>
                </a:cubicBezTo>
                <a:cubicBezTo>
                  <a:pt x="112206" y="351504"/>
                  <a:pt x="133410" y="374033"/>
                  <a:pt x="116182" y="325000"/>
                </a:cubicBezTo>
                <a:cubicBezTo>
                  <a:pt x="98954" y="275967"/>
                  <a:pt x="19441" y="183202"/>
                  <a:pt x="4864" y="150071"/>
                </a:cubicBezTo>
                <a:cubicBezTo>
                  <a:pt x="-9713" y="116940"/>
                  <a:pt x="11490" y="106339"/>
                  <a:pt x="28718" y="126217"/>
                </a:cubicBezTo>
                <a:cubicBezTo>
                  <a:pt x="45946" y="146095"/>
                  <a:pt x="98954" y="286568"/>
                  <a:pt x="108231" y="269340"/>
                </a:cubicBezTo>
                <a:cubicBezTo>
                  <a:pt x="117507" y="252112"/>
                  <a:pt x="84377" y="22850"/>
                  <a:pt x="84377" y="22850"/>
                </a:cubicBezTo>
                <a:cubicBezTo>
                  <a:pt x="85702" y="-15581"/>
                  <a:pt x="108231" y="-2329"/>
                  <a:pt x="116182" y="38753"/>
                </a:cubicBezTo>
                <a:cubicBezTo>
                  <a:pt x="124133" y="79835"/>
                  <a:pt x="117507" y="253437"/>
                  <a:pt x="132085" y="269340"/>
                </a:cubicBezTo>
                <a:cubicBezTo>
                  <a:pt x="146662" y="285242"/>
                  <a:pt x="203647" y="134168"/>
                  <a:pt x="203647" y="134168"/>
                </a:cubicBezTo>
                <a:cubicBezTo>
                  <a:pt x="223525" y="111639"/>
                  <a:pt x="255331" y="105013"/>
                  <a:pt x="251355" y="134168"/>
                </a:cubicBezTo>
                <a:cubicBezTo>
                  <a:pt x="247379" y="163323"/>
                  <a:pt x="194370" y="238861"/>
                  <a:pt x="179793" y="309097"/>
                </a:cubicBezTo>
                <a:cubicBezTo>
                  <a:pt x="165216" y="379333"/>
                  <a:pt x="154613" y="526432"/>
                  <a:pt x="163890" y="555587"/>
                </a:cubicBezTo>
                <a:cubicBezTo>
                  <a:pt x="173166" y="584742"/>
                  <a:pt x="212923" y="526433"/>
                  <a:pt x="235452" y="484026"/>
                </a:cubicBezTo>
                <a:cubicBezTo>
                  <a:pt x="257981" y="441619"/>
                  <a:pt x="279184" y="326325"/>
                  <a:pt x="299062" y="301146"/>
                </a:cubicBezTo>
                <a:cubicBezTo>
                  <a:pt x="318940" y="275967"/>
                  <a:pt x="353397" y="294520"/>
                  <a:pt x="354722" y="332951"/>
                </a:cubicBezTo>
                <a:cubicBezTo>
                  <a:pt x="356047" y="371382"/>
                  <a:pt x="308339" y="465473"/>
                  <a:pt x="307014" y="531734"/>
                </a:cubicBezTo>
                <a:cubicBezTo>
                  <a:pt x="305689" y="597995"/>
                  <a:pt x="340144" y="660280"/>
                  <a:pt x="346770" y="730516"/>
                </a:cubicBezTo>
                <a:cubicBezTo>
                  <a:pt x="353396" y="800752"/>
                  <a:pt x="336168" y="896169"/>
                  <a:pt x="346770" y="953153"/>
                </a:cubicBezTo>
                <a:cubicBezTo>
                  <a:pt x="357372" y="1010137"/>
                  <a:pt x="407731" y="1018088"/>
                  <a:pt x="410381" y="1072422"/>
                </a:cubicBezTo>
                <a:cubicBezTo>
                  <a:pt x="413031" y="1126756"/>
                  <a:pt x="391828" y="1275181"/>
                  <a:pt x="354722" y="1295059"/>
                </a:cubicBezTo>
                <a:close/>
              </a:path>
            </a:pathLst>
          </a:custGeom>
          <a:solidFill>
            <a:schemeClr val="accent5">
              <a:alpha val="25000"/>
            </a:schemeClr>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Kerley B lines">
            <a:extLst>
              <a:ext uri="{FF2B5EF4-FFF2-40B4-BE49-F238E27FC236}">
                <a16:creationId xmlns:a16="http://schemas.microsoft.com/office/drawing/2014/main" id="{0F2B3576-09A5-5EC0-EFD2-4E7D7C7B68D3}"/>
              </a:ext>
            </a:extLst>
          </p:cNvPr>
          <p:cNvGrpSpPr/>
          <p:nvPr/>
        </p:nvGrpSpPr>
        <p:grpSpPr>
          <a:xfrm>
            <a:off x="7364377" y="4264131"/>
            <a:ext cx="2420611" cy="453313"/>
            <a:chOff x="7364377" y="4264131"/>
            <a:chExt cx="2420611" cy="453313"/>
          </a:xfrm>
        </p:grpSpPr>
        <p:sp>
          <p:nvSpPr>
            <p:cNvPr id="20" name="TextBox 19">
              <a:extLst>
                <a:ext uri="{FF2B5EF4-FFF2-40B4-BE49-F238E27FC236}">
                  <a16:creationId xmlns:a16="http://schemas.microsoft.com/office/drawing/2014/main" id="{D2B0CB4F-47D3-6849-8B2E-E1DDF9CCA5CA}"/>
                </a:ext>
              </a:extLst>
            </p:cNvPr>
            <p:cNvSpPr txBox="1"/>
            <p:nvPr/>
          </p:nvSpPr>
          <p:spPr>
            <a:xfrm>
              <a:off x="8354019" y="4306765"/>
              <a:ext cx="1430969" cy="369332"/>
            </a:xfrm>
            <a:prstGeom prst="rect">
              <a:avLst/>
            </a:prstGeom>
            <a:ln>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bg1"/>
                  </a:solidFill>
                </a:rPr>
                <a:t>Kerley B lines</a:t>
              </a:r>
            </a:p>
          </p:txBody>
        </p:sp>
        <p:sp>
          <p:nvSpPr>
            <p:cNvPr id="45" name="Donut 44">
              <a:extLst>
                <a:ext uri="{FF2B5EF4-FFF2-40B4-BE49-F238E27FC236}">
                  <a16:creationId xmlns:a16="http://schemas.microsoft.com/office/drawing/2014/main" id="{8E36E09D-8001-4A4A-A914-C593CCE052DB}"/>
                </a:ext>
              </a:extLst>
            </p:cNvPr>
            <p:cNvSpPr/>
            <p:nvPr/>
          </p:nvSpPr>
          <p:spPr>
            <a:xfrm>
              <a:off x="7364377" y="4264131"/>
              <a:ext cx="661279" cy="453313"/>
            </a:xfrm>
            <a:prstGeom prst="donut">
              <a:avLst>
                <a:gd name="adj" fmla="val 2414"/>
              </a:avLst>
            </a:prstGeom>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Arrow Connector 4">
              <a:extLst>
                <a:ext uri="{FF2B5EF4-FFF2-40B4-BE49-F238E27FC236}">
                  <a16:creationId xmlns:a16="http://schemas.microsoft.com/office/drawing/2014/main" id="{8F90A9DA-9D98-8C2F-FFC8-C2CA519E8387}"/>
                </a:ext>
              </a:extLst>
            </p:cNvPr>
            <p:cNvCxnSpPr>
              <a:cxnSpLocks/>
              <a:stCxn id="20" idx="1"/>
              <a:endCxn id="45" idx="6"/>
            </p:cNvCxnSpPr>
            <p:nvPr/>
          </p:nvCxnSpPr>
          <p:spPr>
            <a:xfrm flipH="1" flipV="1">
              <a:off x="8025656" y="4490788"/>
              <a:ext cx="328363" cy="643"/>
            </a:xfrm>
            <a:prstGeom prst="straightConnector1">
              <a:avLst/>
            </a:prstGeom>
            <a:ln w="19050">
              <a:solidFill>
                <a:schemeClr val="accent4">
                  <a:lumMod val="75000"/>
                </a:schemeClr>
              </a:solidFill>
              <a:tailEnd type="triangle"/>
            </a:ln>
          </p:spPr>
          <p:style>
            <a:lnRef idx="1">
              <a:schemeClr val="accent6"/>
            </a:lnRef>
            <a:fillRef idx="0">
              <a:schemeClr val="accent6"/>
            </a:fillRef>
            <a:effectRef idx="0">
              <a:schemeClr val="accent6"/>
            </a:effectRef>
            <a:fontRef idx="minor">
              <a:schemeClr val="tx1"/>
            </a:fontRef>
          </p:style>
        </p:cxnSp>
      </p:grpSp>
      <p:grpSp>
        <p:nvGrpSpPr>
          <p:cNvPr id="14" name="Peribronchial cuffing">
            <a:extLst>
              <a:ext uri="{FF2B5EF4-FFF2-40B4-BE49-F238E27FC236}">
                <a16:creationId xmlns:a16="http://schemas.microsoft.com/office/drawing/2014/main" id="{50A70DF7-52DE-A705-BDEF-405062A78AEA}"/>
              </a:ext>
            </a:extLst>
          </p:cNvPr>
          <p:cNvGrpSpPr/>
          <p:nvPr/>
        </p:nvGrpSpPr>
        <p:grpSpPr>
          <a:xfrm>
            <a:off x="4527525" y="3970415"/>
            <a:ext cx="5257463" cy="1595268"/>
            <a:chOff x="4527525" y="3970415"/>
            <a:chExt cx="5257463" cy="1595268"/>
          </a:xfrm>
        </p:grpSpPr>
        <p:sp>
          <p:nvSpPr>
            <p:cNvPr id="19" name="TextBox 18">
              <a:extLst>
                <a:ext uri="{FF2B5EF4-FFF2-40B4-BE49-F238E27FC236}">
                  <a16:creationId xmlns:a16="http://schemas.microsoft.com/office/drawing/2014/main" id="{D6B64A8A-68A0-554A-B89D-8C43A4B3721B}"/>
                </a:ext>
              </a:extLst>
            </p:cNvPr>
            <p:cNvSpPr txBox="1"/>
            <p:nvPr/>
          </p:nvSpPr>
          <p:spPr>
            <a:xfrm>
              <a:off x="7664856" y="5196351"/>
              <a:ext cx="2120132" cy="369332"/>
            </a:xfrm>
            <a:prstGeom prst="rect">
              <a:avLst/>
            </a:prstGeom>
            <a:ln>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solidFill>
                    <a:schemeClr val="bg1"/>
                  </a:solidFill>
                </a:rPr>
                <a:t>Peribronchial cuffing</a:t>
              </a:r>
            </a:p>
          </p:txBody>
        </p:sp>
        <p:sp>
          <p:nvSpPr>
            <p:cNvPr id="34" name="Donut 33">
              <a:extLst>
                <a:ext uri="{FF2B5EF4-FFF2-40B4-BE49-F238E27FC236}">
                  <a16:creationId xmlns:a16="http://schemas.microsoft.com/office/drawing/2014/main" id="{6FE3084E-8CF6-9248-94A8-2C9261B9FC54}"/>
                </a:ext>
              </a:extLst>
            </p:cNvPr>
            <p:cNvSpPr/>
            <p:nvPr/>
          </p:nvSpPr>
          <p:spPr>
            <a:xfrm>
              <a:off x="6685746" y="3970415"/>
              <a:ext cx="410364" cy="406916"/>
            </a:xfrm>
            <a:prstGeom prst="donut">
              <a:avLst>
                <a:gd name="adj" fmla="val 2414"/>
              </a:avLst>
            </a:prstGeom>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a:extLst>
                <a:ext uri="{FF2B5EF4-FFF2-40B4-BE49-F238E27FC236}">
                  <a16:creationId xmlns:a16="http://schemas.microsoft.com/office/drawing/2014/main" id="{25671A04-D463-9647-B2B4-837372F01F5C}"/>
                </a:ext>
              </a:extLst>
            </p:cNvPr>
            <p:cNvSpPr/>
            <p:nvPr/>
          </p:nvSpPr>
          <p:spPr>
            <a:xfrm>
              <a:off x="4527525" y="4481142"/>
              <a:ext cx="410364" cy="406916"/>
            </a:xfrm>
            <a:prstGeom prst="donut">
              <a:avLst>
                <a:gd name="adj" fmla="val 2414"/>
              </a:avLst>
            </a:prstGeom>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1" name="Straight Arrow Connector 40">
              <a:extLst>
                <a:ext uri="{FF2B5EF4-FFF2-40B4-BE49-F238E27FC236}">
                  <a16:creationId xmlns:a16="http://schemas.microsoft.com/office/drawing/2014/main" id="{382F14C9-F9E9-2047-9EE2-4F821D479868}"/>
                </a:ext>
              </a:extLst>
            </p:cNvPr>
            <p:cNvCxnSpPr>
              <a:cxnSpLocks/>
              <a:stCxn id="19" idx="1"/>
              <a:endCxn id="39" idx="6"/>
            </p:cNvCxnSpPr>
            <p:nvPr/>
          </p:nvCxnSpPr>
          <p:spPr>
            <a:xfrm flipH="1" flipV="1">
              <a:off x="4937889" y="4684600"/>
              <a:ext cx="2726967" cy="696417"/>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6B790F-CCE1-1C6F-45B3-2D2F61107AA2}"/>
                </a:ext>
              </a:extLst>
            </p:cNvPr>
            <p:cNvCxnSpPr>
              <a:cxnSpLocks/>
              <a:stCxn id="19" idx="1"/>
              <a:endCxn id="34" idx="5"/>
            </p:cNvCxnSpPr>
            <p:nvPr/>
          </p:nvCxnSpPr>
          <p:spPr>
            <a:xfrm flipH="1" flipV="1">
              <a:off x="7036014" y="4317740"/>
              <a:ext cx="628842" cy="1063277"/>
            </a:xfrm>
            <a:prstGeom prst="straightConnector1">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4ACD2100-72F2-6F6A-828E-995055623291}"/>
              </a:ext>
            </a:extLst>
          </p:cNvPr>
          <p:cNvSpPr/>
          <p:nvPr/>
        </p:nvSpPr>
        <p:spPr>
          <a:xfrm>
            <a:off x="595938" y="2367419"/>
            <a:ext cx="333098" cy="32190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solidFill>
              </a:rPr>
              <a:t>1</a:t>
            </a:r>
          </a:p>
        </p:txBody>
      </p:sp>
      <p:sp>
        <p:nvSpPr>
          <p:cNvPr id="33" name="Oval 32">
            <a:extLst>
              <a:ext uri="{FF2B5EF4-FFF2-40B4-BE49-F238E27FC236}">
                <a16:creationId xmlns:a16="http://schemas.microsoft.com/office/drawing/2014/main" id="{EB2DA453-3E49-2F64-8AEB-24473C450930}"/>
              </a:ext>
            </a:extLst>
          </p:cNvPr>
          <p:cNvSpPr/>
          <p:nvPr/>
        </p:nvSpPr>
        <p:spPr>
          <a:xfrm>
            <a:off x="10866379" y="3857045"/>
            <a:ext cx="333098" cy="321907"/>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20000"/>
                    <a:lumOff val="80000"/>
                  </a:schemeClr>
                </a:solidFill>
              </a:rPr>
              <a:t>2</a:t>
            </a:r>
          </a:p>
        </p:txBody>
      </p:sp>
      <p:sp>
        <p:nvSpPr>
          <p:cNvPr id="35" name="Oval 34">
            <a:extLst>
              <a:ext uri="{FF2B5EF4-FFF2-40B4-BE49-F238E27FC236}">
                <a16:creationId xmlns:a16="http://schemas.microsoft.com/office/drawing/2014/main" id="{08B83E3A-36A5-1F90-FB4A-335CD070DA67}"/>
              </a:ext>
            </a:extLst>
          </p:cNvPr>
          <p:cNvSpPr/>
          <p:nvPr/>
        </p:nvSpPr>
        <p:spPr>
          <a:xfrm>
            <a:off x="10816133" y="2419913"/>
            <a:ext cx="333098" cy="32190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3</a:t>
            </a:r>
          </a:p>
        </p:txBody>
      </p:sp>
      <p:sp>
        <p:nvSpPr>
          <p:cNvPr id="36" name="Oval 35">
            <a:extLst>
              <a:ext uri="{FF2B5EF4-FFF2-40B4-BE49-F238E27FC236}">
                <a16:creationId xmlns:a16="http://schemas.microsoft.com/office/drawing/2014/main" id="{A31AD121-4291-BF07-0B7B-2BE1D5FF6E17}"/>
              </a:ext>
            </a:extLst>
          </p:cNvPr>
          <p:cNvSpPr/>
          <p:nvPr/>
        </p:nvSpPr>
        <p:spPr>
          <a:xfrm>
            <a:off x="2775928" y="5469454"/>
            <a:ext cx="106786" cy="1067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74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2" grpId="0" animBg="1"/>
      <p:bldP spid="46" grpId="0" animBg="1"/>
      <p:bldP spid="49" grpId="0" animBg="1"/>
      <p:bldP spid="50" grpId="0" animBg="1"/>
      <p:bldP spid="52" grpId="0" animBg="1"/>
      <p:bldP spid="47" grpId="0" animBg="1"/>
      <p:bldP spid="30" grpId="0" animBg="1"/>
      <p:bldP spid="33"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55yo with well-controlled HIV and pulmonary fibrosis presenting with worsening dyspnea.</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a:t>Can you identify an </a:t>
            </a:r>
            <a:r>
              <a:rPr lang="en-US" sz="2400" err="1"/>
              <a:t>ectatic</a:t>
            </a:r>
            <a:r>
              <a:rPr lang="en-US" sz="2400"/>
              <a:t> airway?</a:t>
            </a:r>
          </a:p>
        </p:txBody>
      </p:sp>
      <p:sp>
        <p:nvSpPr>
          <p:cNvPr id="60" name="Answer two">
            <a:extLst>
              <a:ext uri="{FF2B5EF4-FFF2-40B4-BE49-F238E27FC236}">
                <a16:creationId xmlns:a16="http://schemas.microsoft.com/office/drawing/2014/main" id="{D062FDD6-707D-4898-9FD4-D93A2190168B}"/>
              </a:ext>
            </a:extLst>
          </p:cNvPr>
          <p:cNvSpPr txBox="1"/>
          <p:nvPr/>
        </p:nvSpPr>
        <p:spPr>
          <a:xfrm>
            <a:off x="-4" y="914135"/>
            <a:ext cx="12192000" cy="461665"/>
          </a:xfrm>
          <a:prstGeom prst="rect">
            <a:avLst/>
          </a:prstGeom>
          <a:solidFill>
            <a:schemeClr val="tx1"/>
          </a:solidFill>
        </p:spPr>
        <p:txBody>
          <a:bodyPr wrap="square" rtlCol="0">
            <a:spAutoFit/>
          </a:bodyPr>
          <a:lstStyle/>
          <a:p>
            <a:pPr algn="ctr"/>
            <a:r>
              <a:rPr lang="en-US" sz="2400">
                <a:solidFill>
                  <a:schemeClr val="bg1"/>
                </a:solidFill>
              </a:rPr>
              <a:t>Dilated airway surrounded by fibrosis: fibrosis -&gt; traction -&gt; pull airway walls apart.</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lIns="91440" tIns="45720" rIns="91440" bIns="45720" rtlCol="0" anchor="t">
            <a:spAutoFit/>
          </a:bodyPr>
          <a:lstStyle/>
          <a:p>
            <a:pPr algn="ctr"/>
            <a:r>
              <a:rPr lang="en-US" sz="2400">
                <a:solidFill>
                  <a:schemeClr val="bg1"/>
                </a:solidFill>
              </a:rPr>
              <a:t>Bilateral patchy alveolar and extensive diffuse interstitial opacities.</a:t>
            </a:r>
          </a:p>
        </p:txBody>
      </p:sp>
      <p:pic>
        <p:nvPicPr>
          <p:cNvPr id="2" name="Picture 1"/>
          <p:cNvPicPr>
            <a:picLocks noChangeAspect="1"/>
          </p:cNvPicPr>
          <p:nvPr/>
        </p:nvPicPr>
        <p:blipFill>
          <a:blip r:embed="rId4"/>
          <a:stretch>
            <a:fillRect/>
          </a:stretch>
        </p:blipFill>
        <p:spPr>
          <a:xfrm>
            <a:off x="933331" y="1502725"/>
            <a:ext cx="5414707" cy="5110780"/>
          </a:xfrm>
          <a:prstGeom prst="rect">
            <a:avLst/>
          </a:prstGeom>
        </p:spPr>
      </p:pic>
      <p:sp>
        <p:nvSpPr>
          <p:cNvPr id="44" name="Question Three">
            <a:extLst>
              <a:ext uri="{FF2B5EF4-FFF2-40B4-BE49-F238E27FC236}">
                <a16:creationId xmlns:a16="http://schemas.microsoft.com/office/drawing/2014/main" id="{16A41603-4F60-4C30-9ADE-F658B163724F}"/>
              </a:ext>
            </a:extLst>
          </p:cNvPr>
          <p:cNvSpPr txBox="1"/>
          <p:nvPr/>
        </p:nvSpPr>
        <p:spPr>
          <a:xfrm>
            <a:off x="-8" y="1369996"/>
            <a:ext cx="12192000" cy="461665"/>
          </a:xfrm>
          <a:prstGeom prst="rect">
            <a:avLst/>
          </a:prstGeom>
          <a:solidFill>
            <a:schemeClr val="bg1"/>
          </a:solidFill>
        </p:spPr>
        <p:txBody>
          <a:bodyPr wrap="square" rtlCol="0">
            <a:spAutoFit/>
          </a:bodyPr>
          <a:lstStyle/>
          <a:p>
            <a:pPr algn="ctr"/>
            <a:r>
              <a:rPr lang="en-US" sz="2400"/>
              <a:t>What is your final diagnosis?</a:t>
            </a:r>
          </a:p>
        </p:txBody>
      </p:sp>
      <p:grpSp>
        <p:nvGrpSpPr>
          <p:cNvPr id="61" name="CT comparison"/>
          <p:cNvGrpSpPr/>
          <p:nvPr/>
        </p:nvGrpSpPr>
        <p:grpSpPr>
          <a:xfrm>
            <a:off x="6542012" y="1935188"/>
            <a:ext cx="4927142" cy="3990124"/>
            <a:chOff x="6542012" y="1935188"/>
            <a:chExt cx="4927142" cy="3990124"/>
          </a:xfrm>
        </p:grpSpPr>
        <p:pic>
          <p:nvPicPr>
            <p:cNvPr id="6" name="Picture 5"/>
            <p:cNvPicPr>
              <a:picLocks noChangeAspect="1"/>
            </p:cNvPicPr>
            <p:nvPr/>
          </p:nvPicPr>
          <p:blipFill rotWithShape="1">
            <a:blip r:embed="rId5"/>
            <a:srcRect b="9269"/>
            <a:stretch/>
          </p:blipFill>
          <p:spPr>
            <a:xfrm>
              <a:off x="6542012" y="2273744"/>
              <a:ext cx="4927142" cy="3651568"/>
            </a:xfrm>
            <a:prstGeom prst="rect">
              <a:avLst/>
            </a:prstGeom>
          </p:spPr>
        </p:pic>
        <p:sp>
          <p:nvSpPr>
            <p:cNvPr id="5" name="TextBox 4"/>
            <p:cNvSpPr txBox="1"/>
            <p:nvPr/>
          </p:nvSpPr>
          <p:spPr>
            <a:xfrm>
              <a:off x="8273201" y="1935188"/>
              <a:ext cx="1464760" cy="338554"/>
            </a:xfrm>
            <a:prstGeom prst="rect">
              <a:avLst/>
            </a:prstGeom>
            <a:noFill/>
          </p:spPr>
          <p:txBody>
            <a:bodyPr wrap="none" lIns="91440" tIns="45720" rIns="91440" bIns="45720" rtlCol="0" anchor="t">
              <a:spAutoFit/>
            </a:bodyPr>
            <a:lstStyle/>
            <a:p>
              <a:pPr algn="ctr"/>
              <a:r>
                <a:rPr lang="en-US" sz="1600">
                  <a:ln>
                    <a:solidFill>
                      <a:schemeClr val="tx1"/>
                    </a:solidFill>
                  </a:ln>
                </a:rPr>
                <a:t>CT comparison</a:t>
              </a:r>
            </a:p>
          </p:txBody>
        </p:sp>
      </p:grpSp>
      <p:grpSp>
        <p:nvGrpSpPr>
          <p:cNvPr id="58" name="CXR alveolar opacities"/>
          <p:cNvGrpSpPr/>
          <p:nvPr/>
        </p:nvGrpSpPr>
        <p:grpSpPr>
          <a:xfrm>
            <a:off x="1335025" y="2665675"/>
            <a:ext cx="3322944" cy="3335926"/>
            <a:chOff x="1335025" y="2665675"/>
            <a:chExt cx="3322944" cy="3335926"/>
          </a:xfrm>
        </p:grpSpPr>
        <p:sp>
          <p:nvSpPr>
            <p:cNvPr id="7" name="TextBox 6"/>
            <p:cNvSpPr txBox="1"/>
            <p:nvPr/>
          </p:nvSpPr>
          <p:spPr>
            <a:xfrm>
              <a:off x="1335025" y="5355270"/>
              <a:ext cx="2048256" cy="646331"/>
            </a:xfrm>
            <a:prstGeom prst="rect">
              <a:avLst/>
            </a:prstGeom>
            <a:solidFill>
              <a:schemeClr val="tx1"/>
            </a:solidFill>
            <a:ln>
              <a:solidFill>
                <a:schemeClr val="accent1">
                  <a:lumMod val="75000"/>
                </a:schemeClr>
              </a:solidFill>
            </a:ln>
          </p:spPr>
          <p:txBody>
            <a:bodyPr wrap="square" rtlCol="0">
              <a:spAutoFit/>
            </a:bodyPr>
            <a:lstStyle/>
            <a:p>
              <a:pPr algn="ctr"/>
              <a:r>
                <a:rPr lang="en-US">
                  <a:solidFill>
                    <a:schemeClr val="accent1">
                      <a:lumMod val="75000"/>
                    </a:schemeClr>
                  </a:solidFill>
                </a:rPr>
                <a:t>Bilateral “patchy” alveolar opacities</a:t>
              </a:r>
            </a:p>
          </p:txBody>
        </p:sp>
        <p:cxnSp>
          <p:nvCxnSpPr>
            <p:cNvPr id="10" name="Straight Arrow Connector 9"/>
            <p:cNvCxnSpPr/>
            <p:nvPr/>
          </p:nvCxnSpPr>
          <p:spPr>
            <a:xfrm flipH="1" flipV="1">
              <a:off x="2208019" y="4058115"/>
              <a:ext cx="151133" cy="1297155"/>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0"/>
            </p:cNvCxnSpPr>
            <p:nvPr/>
          </p:nvCxnSpPr>
          <p:spPr>
            <a:xfrm flipV="1">
              <a:off x="2359153" y="2665675"/>
              <a:ext cx="284051" cy="2689595"/>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0"/>
            </p:cNvCxnSpPr>
            <p:nvPr/>
          </p:nvCxnSpPr>
          <p:spPr>
            <a:xfrm flipV="1">
              <a:off x="2359153" y="3612926"/>
              <a:ext cx="2298816" cy="1742344"/>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CT groundglass"/>
          <p:cNvGrpSpPr/>
          <p:nvPr/>
        </p:nvGrpSpPr>
        <p:grpSpPr>
          <a:xfrm>
            <a:off x="10012337" y="2419828"/>
            <a:ext cx="2048256" cy="2503060"/>
            <a:chOff x="10012337" y="2419828"/>
            <a:chExt cx="2048256" cy="2503060"/>
          </a:xfrm>
        </p:grpSpPr>
        <p:sp>
          <p:nvSpPr>
            <p:cNvPr id="50" name="TextBox 49"/>
            <p:cNvSpPr txBox="1"/>
            <p:nvPr/>
          </p:nvSpPr>
          <p:spPr>
            <a:xfrm>
              <a:off x="10012337" y="2419828"/>
              <a:ext cx="2048256" cy="646331"/>
            </a:xfrm>
            <a:prstGeom prst="rect">
              <a:avLst/>
            </a:prstGeom>
            <a:solidFill>
              <a:schemeClr val="tx1"/>
            </a:solidFill>
            <a:ln>
              <a:solidFill>
                <a:schemeClr val="accent1">
                  <a:lumMod val="75000"/>
                </a:schemeClr>
              </a:solidFill>
            </a:ln>
          </p:spPr>
          <p:txBody>
            <a:bodyPr wrap="square" rtlCol="0">
              <a:spAutoFit/>
            </a:bodyPr>
            <a:lstStyle/>
            <a:p>
              <a:pPr algn="ctr"/>
              <a:r>
                <a:rPr lang="en-US">
                  <a:solidFill>
                    <a:schemeClr val="accent1">
                      <a:lumMod val="75000"/>
                    </a:schemeClr>
                  </a:solidFill>
                </a:rPr>
                <a:t>Patchy </a:t>
              </a:r>
              <a:r>
                <a:rPr lang="en-US" err="1">
                  <a:solidFill>
                    <a:schemeClr val="accent1">
                      <a:lumMod val="75000"/>
                    </a:schemeClr>
                  </a:solidFill>
                </a:rPr>
                <a:t>groundglass</a:t>
              </a:r>
              <a:r>
                <a:rPr lang="en-US">
                  <a:solidFill>
                    <a:schemeClr val="accent1">
                      <a:lumMod val="75000"/>
                    </a:schemeClr>
                  </a:solidFill>
                </a:rPr>
                <a:t> opacities</a:t>
              </a:r>
            </a:p>
          </p:txBody>
        </p:sp>
        <p:cxnSp>
          <p:nvCxnSpPr>
            <p:cNvPr id="52" name="Straight Arrow Connector 51"/>
            <p:cNvCxnSpPr>
              <a:stCxn id="50" idx="2"/>
            </p:cNvCxnSpPr>
            <p:nvPr/>
          </p:nvCxnSpPr>
          <p:spPr>
            <a:xfrm flipH="1">
              <a:off x="10907952" y="3066159"/>
              <a:ext cx="128513" cy="1856729"/>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50" idx="2"/>
            </p:cNvCxnSpPr>
            <p:nvPr/>
          </p:nvCxnSpPr>
          <p:spPr>
            <a:xfrm flipH="1">
              <a:off x="10424689" y="3066159"/>
              <a:ext cx="611776" cy="461958"/>
            </a:xfrm>
            <a:prstGeom prst="straightConnector1">
              <a:avLst/>
            </a:prstGeom>
            <a:ln w="254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754357" y="2415412"/>
            <a:ext cx="2683270" cy="2456265"/>
            <a:chOff x="4754357" y="2415412"/>
            <a:chExt cx="2683270" cy="2456265"/>
          </a:xfrm>
        </p:grpSpPr>
        <p:sp>
          <p:nvSpPr>
            <p:cNvPr id="17" name="Rectangle 16"/>
            <p:cNvSpPr/>
            <p:nvPr/>
          </p:nvSpPr>
          <p:spPr>
            <a:xfrm>
              <a:off x="5017674" y="3219610"/>
              <a:ext cx="513288" cy="537882"/>
            </a:xfrm>
            <a:prstGeom prst="rec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5583208" y="3941955"/>
              <a:ext cx="901593" cy="915680"/>
            </a:xfrm>
            <a:prstGeom prst="rect">
              <a:avLst/>
            </a:prstGeom>
            <a:ln w="25400">
              <a:solidFill>
                <a:schemeClr val="accent2">
                  <a:lumMod val="60000"/>
                  <a:lumOff val="40000"/>
                </a:schemeClr>
              </a:solidFill>
            </a:ln>
          </p:spPr>
        </p:pic>
        <p:cxnSp>
          <p:nvCxnSpPr>
            <p:cNvPr id="24" name="Straight Connector 23"/>
            <p:cNvCxnSpPr/>
            <p:nvPr/>
          </p:nvCxnSpPr>
          <p:spPr>
            <a:xfrm>
              <a:off x="5017674" y="3757492"/>
              <a:ext cx="576302" cy="1114185"/>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30962" y="3219610"/>
              <a:ext cx="953839" cy="722344"/>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754357" y="2415412"/>
              <a:ext cx="2683270" cy="646331"/>
            </a:xfrm>
            <a:prstGeom prst="rect">
              <a:avLst/>
            </a:prstGeom>
            <a:solidFill>
              <a:schemeClr val="tx1"/>
            </a:solidFill>
            <a:ln>
              <a:solidFill>
                <a:schemeClr val="accent2">
                  <a:lumMod val="60000"/>
                  <a:lumOff val="40000"/>
                </a:schemeClr>
              </a:solidFill>
            </a:ln>
          </p:spPr>
          <p:txBody>
            <a:bodyPr wrap="square" rtlCol="0">
              <a:spAutoFit/>
            </a:bodyPr>
            <a:lstStyle/>
            <a:p>
              <a:pPr algn="ctr"/>
              <a:r>
                <a:rPr lang="en-US" dirty="0">
                  <a:solidFill>
                    <a:schemeClr val="accent2">
                      <a:lumMod val="50000"/>
                    </a:schemeClr>
                  </a:solidFill>
                </a:rPr>
                <a:t>Extensive reticular or ”lacy” interstitial opacities</a:t>
              </a:r>
            </a:p>
          </p:txBody>
        </p:sp>
      </p:grpSp>
      <p:grpSp>
        <p:nvGrpSpPr>
          <p:cNvPr id="55" name="CXR traction bronchiectasis"/>
          <p:cNvGrpSpPr/>
          <p:nvPr/>
        </p:nvGrpSpPr>
        <p:grpSpPr>
          <a:xfrm>
            <a:off x="3524024" y="4129958"/>
            <a:ext cx="2683270" cy="1707425"/>
            <a:chOff x="3524024" y="4129958"/>
            <a:chExt cx="2683270" cy="1707425"/>
          </a:xfrm>
        </p:grpSpPr>
        <p:sp>
          <p:nvSpPr>
            <p:cNvPr id="31" name="Freeform 30"/>
            <p:cNvSpPr/>
            <p:nvPr/>
          </p:nvSpPr>
          <p:spPr>
            <a:xfrm>
              <a:off x="4614565" y="4129958"/>
              <a:ext cx="636918" cy="920193"/>
            </a:xfrm>
            <a:custGeom>
              <a:avLst/>
              <a:gdLst>
                <a:gd name="connsiteX0" fmla="*/ 7677 w 636918"/>
                <a:gd name="connsiteY0" fmla="*/ 45132 h 920193"/>
                <a:gd name="connsiteX1" fmla="*/ 213668 w 636918"/>
                <a:gd name="connsiteY1" fmla="*/ 261172 h 920193"/>
                <a:gd name="connsiteX2" fmla="*/ 379466 w 636918"/>
                <a:gd name="connsiteY2" fmla="*/ 502332 h 920193"/>
                <a:gd name="connsiteX3" fmla="*/ 595505 w 636918"/>
                <a:gd name="connsiteY3" fmla="*/ 884169 h 920193"/>
                <a:gd name="connsiteX4" fmla="*/ 615602 w 636918"/>
                <a:gd name="connsiteY4" fmla="*/ 849000 h 920193"/>
                <a:gd name="connsiteX5" fmla="*/ 359369 w 636918"/>
                <a:gd name="connsiteY5" fmla="*/ 396824 h 920193"/>
                <a:gd name="connsiteX6" fmla="*/ 72991 w 636918"/>
                <a:gd name="connsiteY6" fmla="*/ 30060 h 920193"/>
                <a:gd name="connsiteX7" fmla="*/ 7677 w 636918"/>
                <a:gd name="connsiteY7" fmla="*/ 45132 h 9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918" h="920193">
                  <a:moveTo>
                    <a:pt x="7677" y="45132"/>
                  </a:moveTo>
                  <a:cubicBezTo>
                    <a:pt x="31123" y="83651"/>
                    <a:pt x="151703" y="184972"/>
                    <a:pt x="213668" y="261172"/>
                  </a:cubicBezTo>
                  <a:cubicBezTo>
                    <a:pt x="275633" y="337372"/>
                    <a:pt x="315826" y="398499"/>
                    <a:pt x="379466" y="502332"/>
                  </a:cubicBezTo>
                  <a:cubicBezTo>
                    <a:pt x="443106" y="606165"/>
                    <a:pt x="556149" y="826391"/>
                    <a:pt x="595505" y="884169"/>
                  </a:cubicBezTo>
                  <a:cubicBezTo>
                    <a:pt x="634861" y="941947"/>
                    <a:pt x="654958" y="930224"/>
                    <a:pt x="615602" y="849000"/>
                  </a:cubicBezTo>
                  <a:cubicBezTo>
                    <a:pt x="576246" y="767776"/>
                    <a:pt x="449804" y="533314"/>
                    <a:pt x="359369" y="396824"/>
                  </a:cubicBezTo>
                  <a:cubicBezTo>
                    <a:pt x="268934" y="260334"/>
                    <a:pt x="129094" y="86163"/>
                    <a:pt x="72991" y="30060"/>
                  </a:cubicBezTo>
                  <a:cubicBezTo>
                    <a:pt x="16888" y="-26043"/>
                    <a:pt x="-15769" y="6613"/>
                    <a:pt x="7677" y="45132"/>
                  </a:cubicBezTo>
                  <a:close/>
                </a:path>
              </a:pathLst>
            </a:custGeom>
            <a:solidFill>
              <a:schemeClr val="accent6">
                <a:lumMod val="40000"/>
                <a:lumOff val="60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524024" y="5468051"/>
              <a:ext cx="2683270" cy="369332"/>
            </a:xfrm>
            <a:prstGeom prst="rect">
              <a:avLst/>
            </a:prstGeom>
            <a:solidFill>
              <a:schemeClr val="tx1"/>
            </a:solidFill>
            <a:ln>
              <a:solidFill>
                <a:schemeClr val="accent6">
                  <a:lumMod val="75000"/>
                </a:schemeClr>
              </a:solidFill>
            </a:ln>
          </p:spPr>
          <p:txBody>
            <a:bodyPr wrap="square" rtlCol="0">
              <a:spAutoFit/>
            </a:bodyPr>
            <a:lstStyle/>
            <a:p>
              <a:pPr algn="ctr"/>
              <a:r>
                <a:rPr lang="en-US">
                  <a:solidFill>
                    <a:schemeClr val="accent6">
                      <a:lumMod val="75000"/>
                    </a:schemeClr>
                  </a:solidFill>
                </a:rPr>
                <a:t>Traction bronchiectasis</a:t>
              </a:r>
            </a:p>
          </p:txBody>
        </p:sp>
        <p:cxnSp>
          <p:nvCxnSpPr>
            <p:cNvPr id="33" name="Straight Arrow Connector 32"/>
            <p:cNvCxnSpPr>
              <a:endCxn id="31" idx="1"/>
            </p:cNvCxnSpPr>
            <p:nvPr/>
          </p:nvCxnSpPr>
          <p:spPr>
            <a:xfrm flipH="1" flipV="1">
              <a:off x="4828233" y="4391130"/>
              <a:ext cx="104791" cy="1063516"/>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CT traction bronchiectasis"/>
          <p:cNvGrpSpPr/>
          <p:nvPr/>
        </p:nvGrpSpPr>
        <p:grpSpPr>
          <a:xfrm>
            <a:off x="10199620" y="4814790"/>
            <a:ext cx="1778268" cy="1086595"/>
            <a:chOff x="10199620" y="4814790"/>
            <a:chExt cx="1778268" cy="1086595"/>
          </a:xfrm>
        </p:grpSpPr>
        <p:sp>
          <p:nvSpPr>
            <p:cNvPr id="45" name="TextBox 44"/>
            <p:cNvSpPr txBox="1"/>
            <p:nvPr/>
          </p:nvSpPr>
          <p:spPr>
            <a:xfrm>
              <a:off x="10199620" y="5255054"/>
              <a:ext cx="1778268" cy="646331"/>
            </a:xfrm>
            <a:prstGeom prst="rect">
              <a:avLst/>
            </a:prstGeom>
            <a:solidFill>
              <a:schemeClr val="tx1"/>
            </a:solidFill>
            <a:ln>
              <a:solidFill>
                <a:schemeClr val="accent6">
                  <a:lumMod val="75000"/>
                </a:schemeClr>
              </a:solidFill>
            </a:ln>
          </p:spPr>
          <p:txBody>
            <a:bodyPr wrap="square" rtlCol="0">
              <a:spAutoFit/>
            </a:bodyPr>
            <a:lstStyle/>
            <a:p>
              <a:pPr algn="ctr"/>
              <a:r>
                <a:rPr lang="en-US">
                  <a:solidFill>
                    <a:schemeClr val="accent6">
                      <a:lumMod val="75000"/>
                    </a:schemeClr>
                  </a:solidFill>
                </a:rPr>
                <a:t>Traction bronchiectasis</a:t>
              </a:r>
            </a:p>
          </p:txBody>
        </p:sp>
        <p:cxnSp>
          <p:nvCxnSpPr>
            <p:cNvPr id="46" name="Straight Arrow Connector 45"/>
            <p:cNvCxnSpPr>
              <a:stCxn id="45" idx="0"/>
            </p:cNvCxnSpPr>
            <p:nvPr/>
          </p:nvCxnSpPr>
          <p:spPr>
            <a:xfrm flipH="1" flipV="1">
              <a:off x="10424689" y="4814790"/>
              <a:ext cx="664065" cy="440264"/>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Answer three">
            <a:extLst>
              <a:ext uri="{FF2B5EF4-FFF2-40B4-BE49-F238E27FC236}">
                <a16:creationId xmlns:a16="http://schemas.microsoft.com/office/drawing/2014/main" id="{D062FDD6-707D-4898-9FD4-D93A2190168B}"/>
              </a:ext>
            </a:extLst>
          </p:cNvPr>
          <p:cNvSpPr txBox="1"/>
          <p:nvPr/>
        </p:nvSpPr>
        <p:spPr>
          <a:xfrm>
            <a:off x="0" y="1358410"/>
            <a:ext cx="12192000" cy="461665"/>
          </a:xfrm>
          <a:prstGeom prst="rect">
            <a:avLst/>
          </a:prstGeom>
          <a:solidFill>
            <a:schemeClr val="tx1"/>
          </a:solidFill>
        </p:spPr>
        <p:txBody>
          <a:bodyPr wrap="square" rtlCol="0">
            <a:spAutoFit/>
          </a:bodyPr>
          <a:lstStyle/>
          <a:p>
            <a:pPr algn="ctr"/>
            <a:r>
              <a:rPr lang="en-US" sz="2400">
                <a:solidFill>
                  <a:schemeClr val="bg1"/>
                </a:solidFill>
              </a:rPr>
              <a:t>Alveolar filling process superimposed on IPF; infection ruled out, diagnosed with IPF flare.</a:t>
            </a:r>
          </a:p>
        </p:txBody>
      </p:sp>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7481" y="5693835"/>
            <a:ext cx="1866664" cy="461665"/>
          </a:xfrm>
          <a:prstGeom prst="rect">
            <a:avLst/>
          </a:prstGeom>
          <a:noFill/>
        </p:spPr>
        <p:txBody>
          <a:bodyPr wrap="square" rtlCol="0">
            <a:spAutoFit/>
          </a:bodyPr>
          <a:lstStyle/>
          <a:p>
            <a:r>
              <a:rPr lang="en-US" sz="1200" i="1"/>
              <a:t>Images courtesy of </a:t>
            </a:r>
          </a:p>
          <a:p>
            <a:r>
              <a:rPr lang="en-US" sz="1200" i="1"/>
              <a:t>Samantha King, MD</a:t>
            </a:r>
          </a:p>
        </p:txBody>
      </p:sp>
      <p:grpSp>
        <p:nvGrpSpPr>
          <p:cNvPr id="71" name="CT fibrosis"/>
          <p:cNvGrpSpPr/>
          <p:nvPr/>
        </p:nvGrpSpPr>
        <p:grpSpPr>
          <a:xfrm>
            <a:off x="7437628" y="4922889"/>
            <a:ext cx="3479238" cy="1751380"/>
            <a:chOff x="7437628" y="4922889"/>
            <a:chExt cx="3479238" cy="1751380"/>
          </a:xfrm>
        </p:grpSpPr>
        <p:sp>
          <p:nvSpPr>
            <p:cNvPr id="59" name="TextBox 58"/>
            <p:cNvSpPr txBox="1"/>
            <p:nvPr/>
          </p:nvSpPr>
          <p:spPr>
            <a:xfrm>
              <a:off x="7665214" y="6027938"/>
              <a:ext cx="3251652" cy="646331"/>
            </a:xfrm>
            <a:prstGeom prst="rect">
              <a:avLst/>
            </a:prstGeom>
            <a:solidFill>
              <a:schemeClr val="tx1"/>
            </a:solidFill>
            <a:ln>
              <a:solidFill>
                <a:schemeClr val="accent4">
                  <a:lumMod val="60000"/>
                  <a:lumOff val="40000"/>
                </a:schemeClr>
              </a:solidFill>
            </a:ln>
          </p:spPr>
          <p:txBody>
            <a:bodyPr wrap="square" lIns="91440" tIns="45720" rIns="91440" bIns="45720" rtlCol="0" anchor="t">
              <a:spAutoFit/>
            </a:bodyPr>
            <a:lstStyle/>
            <a:p>
              <a:pPr algn="ctr"/>
              <a:r>
                <a:rPr lang="en-US">
                  <a:solidFill>
                    <a:schemeClr val="accent4">
                      <a:lumMod val="75000"/>
                    </a:schemeClr>
                  </a:solidFill>
                </a:rPr>
                <a:t>Basilar predominant peripheral fibrosis, honeycombing</a:t>
              </a:r>
            </a:p>
          </p:txBody>
        </p:sp>
        <p:cxnSp>
          <p:nvCxnSpPr>
            <p:cNvPr id="63" name="Straight Arrow Connector 62"/>
            <p:cNvCxnSpPr>
              <a:stCxn id="59" idx="0"/>
            </p:cNvCxnSpPr>
            <p:nvPr/>
          </p:nvCxnSpPr>
          <p:spPr>
            <a:xfrm flipH="1" flipV="1">
              <a:off x="7437628" y="4922889"/>
              <a:ext cx="1853412" cy="1105049"/>
            </a:xfrm>
            <a:prstGeom prst="straightConnector1">
              <a:avLst/>
            </a:prstGeom>
            <a:ln w="254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9" idx="0"/>
            </p:cNvCxnSpPr>
            <p:nvPr/>
          </p:nvCxnSpPr>
          <p:spPr>
            <a:xfrm flipH="1" flipV="1">
              <a:off x="8597323" y="5162780"/>
              <a:ext cx="693717" cy="865158"/>
            </a:xfrm>
            <a:prstGeom prst="straightConnector1">
              <a:avLst/>
            </a:prstGeom>
            <a:ln w="254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9" idx="0"/>
            </p:cNvCxnSpPr>
            <p:nvPr/>
          </p:nvCxnSpPr>
          <p:spPr>
            <a:xfrm flipV="1">
              <a:off x="9291040" y="5454646"/>
              <a:ext cx="516651" cy="573292"/>
            </a:xfrm>
            <a:prstGeom prst="straightConnector1">
              <a:avLst/>
            </a:prstGeom>
            <a:ln w="254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48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60" grpId="0" animBg="1"/>
      <p:bldP spid="42" grpId="0" animBg="1"/>
      <p:bldP spid="44"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9099F2-C8EC-4184-BB8F-E3069AAB53A4}"/>
              </a:ext>
            </a:extLst>
          </p:cNvPr>
          <p:cNvPicPr>
            <a:picLocks noChangeAspect="1"/>
          </p:cNvPicPr>
          <p:nvPr/>
        </p:nvPicPr>
        <p:blipFill rotWithShape="1">
          <a:blip r:embed="rId3"/>
          <a:srcRect b="5202"/>
          <a:stretch/>
        </p:blipFill>
        <p:spPr>
          <a:xfrm>
            <a:off x="552790" y="1335918"/>
            <a:ext cx="10513906" cy="5522082"/>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70yo woman with metastatic renal cell carcinoma presents with dyspnea and hypoxemia.</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is the likely diagnosis?</a:t>
            </a:r>
          </a:p>
        </p:txBody>
      </p:sp>
      <p:sp>
        <p:nvSpPr>
          <p:cNvPr id="12" name="Attribution">
            <a:extLst>
              <a:ext uri="{FF2B5EF4-FFF2-40B4-BE49-F238E27FC236}">
                <a16:creationId xmlns:a16="http://schemas.microsoft.com/office/drawing/2014/main" id="{83E7C1BA-B593-4CB9-9868-405F9EAF4794}"/>
              </a:ext>
            </a:extLst>
          </p:cNvPr>
          <p:cNvSpPr txBox="1"/>
          <p:nvPr/>
        </p:nvSpPr>
        <p:spPr>
          <a:xfrm rot="16200000">
            <a:off x="-685810" y="5693835"/>
            <a:ext cx="1866664" cy="461665"/>
          </a:xfrm>
          <a:prstGeom prst="rect">
            <a:avLst/>
          </a:prstGeom>
          <a:noFill/>
        </p:spPr>
        <p:txBody>
          <a:bodyPr wrap="square" rtlCol="0">
            <a:spAutoFit/>
          </a:bodyPr>
          <a:lstStyle/>
          <a:p>
            <a:r>
              <a:rPr lang="en-US" sz="1200" i="1" dirty="0"/>
              <a:t>Images courtesy of </a:t>
            </a:r>
          </a:p>
          <a:p>
            <a:r>
              <a:rPr lang="en-US" sz="1200" i="1" dirty="0"/>
              <a:t>Lauren Brown, MD</a:t>
            </a:r>
          </a:p>
        </p:txBody>
      </p:sp>
      <p:sp>
        <p:nvSpPr>
          <p:cNvPr id="60" name="Answer two" hidden="1">
            <a:extLst>
              <a:ext uri="{FF2B5EF4-FFF2-40B4-BE49-F238E27FC236}">
                <a16:creationId xmlns:a16="http://schemas.microsoft.com/office/drawing/2014/main" id="{D062FDD6-707D-4898-9FD4-D93A2190168B}"/>
              </a:ext>
            </a:extLst>
          </p:cNvPr>
          <p:cNvSpPr txBox="1"/>
          <p:nvPr/>
        </p:nvSpPr>
        <p:spPr>
          <a:xfrm>
            <a:off x="-4" y="914135"/>
            <a:ext cx="12192000" cy="461665"/>
          </a:xfrm>
          <a:prstGeom prst="rect">
            <a:avLst/>
          </a:prstGeom>
          <a:solidFill>
            <a:schemeClr val="tx1"/>
          </a:solidFill>
        </p:spPr>
        <p:txBody>
          <a:bodyPr wrap="square" rtlCol="0">
            <a:spAutoFit/>
          </a:bodyPr>
          <a:lstStyle/>
          <a:p>
            <a:pPr algn="ctr"/>
            <a:r>
              <a:rPr lang="en-US" sz="2400" dirty="0">
                <a:solidFill>
                  <a:schemeClr val="bg1"/>
                </a:solidFill>
              </a:rPr>
              <a:t>Malignant pleural effusion.</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Opacification of the right hemithorax with tracheal deviation away from the opacity.</a:t>
            </a:r>
          </a:p>
        </p:txBody>
      </p:sp>
      <p:graphicFrame>
        <p:nvGraphicFramePr>
          <p:cNvPr id="6" name="Table 8">
            <a:extLst>
              <a:ext uri="{FF2B5EF4-FFF2-40B4-BE49-F238E27FC236}">
                <a16:creationId xmlns:a16="http://schemas.microsoft.com/office/drawing/2014/main" id="{46C79172-7324-497E-9D90-2E8A28217AD1}"/>
              </a:ext>
            </a:extLst>
          </p:cNvPr>
          <p:cNvGraphicFramePr>
            <a:graphicFrameLocks noGrp="1"/>
          </p:cNvGraphicFramePr>
          <p:nvPr/>
        </p:nvGraphicFramePr>
        <p:xfrm>
          <a:off x="2256294" y="4800600"/>
          <a:ext cx="8274300" cy="1828800"/>
        </p:xfrm>
        <a:graphic>
          <a:graphicData uri="http://schemas.openxmlformats.org/drawingml/2006/table">
            <a:tbl>
              <a:tblPr firstRow="1" bandRow="1">
                <a:tableStyleId>{E8034E78-7F5D-4C2E-B375-FC64B27BC917}</a:tableStyleId>
              </a:tblPr>
              <a:tblGrid>
                <a:gridCol w="2758100">
                  <a:extLst>
                    <a:ext uri="{9D8B030D-6E8A-4147-A177-3AD203B41FA5}">
                      <a16:colId xmlns:a16="http://schemas.microsoft.com/office/drawing/2014/main" val="1223851370"/>
                    </a:ext>
                  </a:extLst>
                </a:gridCol>
                <a:gridCol w="2758100">
                  <a:extLst>
                    <a:ext uri="{9D8B030D-6E8A-4147-A177-3AD203B41FA5}">
                      <a16:colId xmlns:a16="http://schemas.microsoft.com/office/drawing/2014/main" val="1510101138"/>
                    </a:ext>
                  </a:extLst>
                </a:gridCol>
                <a:gridCol w="2758100">
                  <a:extLst>
                    <a:ext uri="{9D8B030D-6E8A-4147-A177-3AD203B41FA5}">
                      <a16:colId xmlns:a16="http://schemas.microsoft.com/office/drawing/2014/main" val="1302079157"/>
                    </a:ext>
                  </a:extLst>
                </a:gridCol>
              </a:tblGrid>
              <a:tr h="328936">
                <a:tc>
                  <a:txBody>
                    <a:bodyPr/>
                    <a:lstStyle/>
                    <a:p>
                      <a:pPr algn="ctr"/>
                      <a:r>
                        <a:rPr lang="en-US" dirty="0">
                          <a:solidFill>
                            <a:schemeClr val="tx1"/>
                          </a:solidFill>
                        </a:rPr>
                        <a:t>Deviate towards opacity</a:t>
                      </a:r>
                    </a:p>
                    <a:p>
                      <a:pPr algn="ctr"/>
                      <a:r>
                        <a:rPr lang="en-US" dirty="0">
                          <a:solidFill>
                            <a:schemeClr val="tx1"/>
                          </a:solidFill>
                        </a:rPr>
                        <a:t>(volume losing lesion)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No deviation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Deviate away from opacity (volume occupying lesion)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5299346"/>
                  </a:ext>
                </a:extLst>
              </a:tr>
              <a:tr h="370840">
                <a:tc>
                  <a:txBody>
                    <a:bodyPr/>
                    <a:lstStyle/>
                    <a:p>
                      <a:pPr marL="285750" indent="-285750">
                        <a:buFontTx/>
                        <a:buChar char="-"/>
                      </a:pPr>
                      <a:r>
                        <a:rPr lang="en-US" dirty="0">
                          <a:solidFill>
                            <a:schemeClr val="bg1"/>
                          </a:solidFill>
                        </a:rPr>
                        <a:t>Pneumonectomy</a:t>
                      </a:r>
                    </a:p>
                    <a:p>
                      <a:pPr marL="285750" indent="-285750">
                        <a:buFontTx/>
                        <a:buChar char="-"/>
                      </a:pPr>
                      <a:r>
                        <a:rPr lang="en-US" dirty="0">
                          <a:solidFill>
                            <a:schemeClr val="bg1"/>
                          </a:solidFill>
                        </a:rPr>
                        <a:t>Lobar or lung collapse</a:t>
                      </a:r>
                    </a:p>
                    <a:p>
                      <a:pPr marL="285750" indent="-285750">
                        <a:buFontTx/>
                        <a:buChar char="-"/>
                      </a:pPr>
                      <a:r>
                        <a:rPr lang="en-US" dirty="0">
                          <a:solidFill>
                            <a:schemeClr val="bg1"/>
                          </a:solidFill>
                        </a:rPr>
                        <a:t>Pulmonary agenesis and hypoplasia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Tx/>
                        <a:buChar char="-"/>
                      </a:pPr>
                      <a:r>
                        <a:rPr lang="en-US" dirty="0">
                          <a:solidFill>
                            <a:schemeClr val="bg1"/>
                          </a:solidFill>
                        </a:rPr>
                        <a:t>Consolidation</a:t>
                      </a:r>
                    </a:p>
                    <a:p>
                      <a:pPr marL="285750" indent="-285750">
                        <a:buFontTx/>
                        <a:buChar char="-"/>
                      </a:pPr>
                      <a:r>
                        <a:rPr lang="en-US" dirty="0">
                          <a:solidFill>
                            <a:schemeClr val="bg1"/>
                          </a:solidFill>
                        </a:rPr>
                        <a:t>Diffuse pleural mass</a:t>
                      </a:r>
                    </a:p>
                    <a:p>
                      <a:pPr marL="285750" indent="-285750">
                        <a:buFontTx/>
                        <a:buChar char="-"/>
                      </a:pPr>
                      <a:r>
                        <a:rPr lang="en-US" dirty="0">
                          <a:solidFill>
                            <a:schemeClr val="bg1"/>
                          </a:solidFill>
                        </a:rPr>
                        <a:t>Chest wall mass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Tx/>
                        <a:buChar char="-"/>
                      </a:pPr>
                      <a:r>
                        <a:rPr lang="en-US" dirty="0">
                          <a:solidFill>
                            <a:schemeClr val="bg1"/>
                          </a:solidFill>
                        </a:rPr>
                        <a:t>Massive pleural effusion</a:t>
                      </a:r>
                    </a:p>
                    <a:p>
                      <a:pPr marL="285750" indent="-285750">
                        <a:buFontTx/>
                        <a:buChar char="-"/>
                      </a:pPr>
                      <a:r>
                        <a:rPr lang="en-US" dirty="0">
                          <a:solidFill>
                            <a:schemeClr val="bg1"/>
                          </a:solidFill>
                        </a:rPr>
                        <a:t>Diaphragmatic hernia</a:t>
                      </a:r>
                    </a:p>
                    <a:p>
                      <a:pPr marL="285750" indent="-285750">
                        <a:buFontTx/>
                        <a:buChar char="-"/>
                      </a:pPr>
                      <a:r>
                        <a:rPr lang="en-US" dirty="0">
                          <a:solidFill>
                            <a:schemeClr val="bg1"/>
                          </a:solidFill>
                        </a:rPr>
                        <a:t>Large Pulmonary mass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0554225"/>
                  </a:ext>
                </a:extLst>
              </a:tr>
            </a:tbl>
          </a:graphicData>
        </a:graphic>
      </p:graphicFrame>
      <p:sp>
        <p:nvSpPr>
          <p:cNvPr id="44" name="Question two">
            <a:extLst>
              <a:ext uri="{FF2B5EF4-FFF2-40B4-BE49-F238E27FC236}">
                <a16:creationId xmlns:a16="http://schemas.microsoft.com/office/drawing/2014/main" id="{16A41603-4F60-4C30-9ADE-F658B163724F}"/>
              </a:ext>
            </a:extLst>
          </p:cNvPr>
          <p:cNvSpPr txBox="1"/>
          <p:nvPr/>
        </p:nvSpPr>
        <p:spPr>
          <a:xfrm>
            <a:off x="-8" y="1351708"/>
            <a:ext cx="12192000" cy="461665"/>
          </a:xfrm>
          <a:prstGeom prst="rect">
            <a:avLst/>
          </a:prstGeom>
          <a:solidFill>
            <a:schemeClr val="bg1"/>
          </a:solidFill>
        </p:spPr>
        <p:txBody>
          <a:bodyPr wrap="square" rtlCol="0">
            <a:spAutoFit/>
          </a:bodyPr>
          <a:lstStyle/>
          <a:p>
            <a:pPr algn="ctr"/>
            <a:r>
              <a:rPr lang="en-US" sz="2400" dirty="0"/>
              <a:t>What are other processes cause structure deviation away from the opacity?</a:t>
            </a:r>
          </a:p>
        </p:txBody>
      </p:sp>
      <p:grpSp>
        <p:nvGrpSpPr>
          <p:cNvPr id="7" name="Deviation graphic">
            <a:extLst>
              <a:ext uri="{FF2B5EF4-FFF2-40B4-BE49-F238E27FC236}">
                <a16:creationId xmlns:a16="http://schemas.microsoft.com/office/drawing/2014/main" id="{2826C683-EB0A-4070-AC11-347C3123151C}"/>
              </a:ext>
            </a:extLst>
          </p:cNvPr>
          <p:cNvGrpSpPr/>
          <p:nvPr/>
        </p:nvGrpSpPr>
        <p:grpSpPr>
          <a:xfrm>
            <a:off x="3156018" y="1813373"/>
            <a:ext cx="316387" cy="2758627"/>
            <a:chOff x="3156018" y="1813373"/>
            <a:chExt cx="316387" cy="2758627"/>
          </a:xfrm>
        </p:grpSpPr>
        <p:cxnSp>
          <p:nvCxnSpPr>
            <p:cNvPr id="13" name="Straight Connector 12">
              <a:extLst>
                <a:ext uri="{FF2B5EF4-FFF2-40B4-BE49-F238E27FC236}">
                  <a16:creationId xmlns:a16="http://schemas.microsoft.com/office/drawing/2014/main" id="{FDDEB329-8C35-4C7A-BFEA-4B5A5C38D8B4}"/>
                </a:ext>
              </a:extLst>
            </p:cNvPr>
            <p:cNvCxnSpPr>
              <a:cxnSpLocks/>
            </p:cNvCxnSpPr>
            <p:nvPr/>
          </p:nvCxnSpPr>
          <p:spPr>
            <a:xfrm>
              <a:off x="3156018" y="1813373"/>
              <a:ext cx="0" cy="2758627"/>
            </a:xfrm>
            <a:prstGeom prst="line">
              <a:avLst/>
            </a:prstGeom>
            <a:ln w="38100"/>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76C25D8D-6423-40B3-8A4C-85E65D06C620}"/>
                </a:ext>
              </a:extLst>
            </p:cNvPr>
            <p:cNvCxnSpPr>
              <a:cxnSpLocks/>
            </p:cNvCxnSpPr>
            <p:nvPr/>
          </p:nvCxnSpPr>
          <p:spPr>
            <a:xfrm>
              <a:off x="3156018" y="2905246"/>
              <a:ext cx="31638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17" name="Question two" hidden="1">
            <a:extLst>
              <a:ext uri="{FF2B5EF4-FFF2-40B4-BE49-F238E27FC236}">
                <a16:creationId xmlns:a16="http://schemas.microsoft.com/office/drawing/2014/main" id="{14998917-5D19-4988-B39E-7624466D7666}"/>
              </a:ext>
            </a:extLst>
          </p:cNvPr>
          <p:cNvSpPr txBox="1"/>
          <p:nvPr/>
        </p:nvSpPr>
        <p:spPr>
          <a:xfrm>
            <a:off x="-6325" y="1341316"/>
            <a:ext cx="12192000" cy="461665"/>
          </a:xfrm>
          <a:prstGeom prst="rect">
            <a:avLst/>
          </a:prstGeom>
          <a:solidFill>
            <a:schemeClr val="bg1"/>
          </a:solidFill>
        </p:spPr>
        <p:txBody>
          <a:bodyPr wrap="square" rtlCol="0">
            <a:spAutoFit/>
          </a:bodyPr>
          <a:lstStyle/>
          <a:p>
            <a:pPr algn="ctr"/>
            <a:r>
              <a:rPr lang="en-US" sz="2400" dirty="0"/>
              <a:t>What is the next best step in management for this patient?</a:t>
            </a:r>
          </a:p>
        </p:txBody>
      </p:sp>
      <p:sp>
        <p:nvSpPr>
          <p:cNvPr id="19" name="Answer two" hidden="1">
            <a:extLst>
              <a:ext uri="{FF2B5EF4-FFF2-40B4-BE49-F238E27FC236}">
                <a16:creationId xmlns:a16="http://schemas.microsoft.com/office/drawing/2014/main" id="{6F367F39-2240-431C-B591-9BA21B30E08D}"/>
              </a:ext>
            </a:extLst>
          </p:cNvPr>
          <p:cNvSpPr txBox="1"/>
          <p:nvPr/>
        </p:nvSpPr>
        <p:spPr>
          <a:xfrm>
            <a:off x="-12643" y="1343263"/>
            <a:ext cx="12210951" cy="461665"/>
          </a:xfrm>
          <a:prstGeom prst="rect">
            <a:avLst/>
          </a:prstGeom>
          <a:solidFill>
            <a:schemeClr val="tx1"/>
          </a:solidFill>
        </p:spPr>
        <p:txBody>
          <a:bodyPr wrap="square" rtlCol="0">
            <a:spAutoFit/>
          </a:bodyPr>
          <a:lstStyle/>
          <a:p>
            <a:pPr algn="ctr"/>
            <a:r>
              <a:rPr lang="en-US" sz="2400" dirty="0">
                <a:solidFill>
                  <a:schemeClr val="bg1"/>
                </a:solidFill>
              </a:rPr>
              <a:t>Diagnostic and therapeutic thoracentesis.</a:t>
            </a:r>
          </a:p>
        </p:txBody>
      </p:sp>
    </p:spTree>
    <p:extLst>
      <p:ext uri="{BB962C8B-B14F-4D97-AF65-F5344CB8AC3E}">
        <p14:creationId xmlns:p14="http://schemas.microsoft.com/office/powerpoint/2010/main" val="74029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60" grpId="0" animBg="1"/>
      <p:bldP spid="42" grpId="0" animBg="1"/>
      <p:bldP spid="44" grpId="0" animBg="1"/>
      <p:bldP spid="17" grpId="0" animBg="1"/>
      <p:bldP spid="1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4413</TotalTime>
  <Words>2429</Words>
  <Application>Microsoft Office PowerPoint</Application>
  <PresentationFormat>Widescreen</PresentationFormat>
  <Paragraphs>251</Paragraphs>
  <Slides>8</Slides>
  <Notes>8</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Fainstad</dc:creator>
  <cp:lastModifiedBy>Fainstad, Brandon</cp:lastModifiedBy>
  <cp:revision>9</cp:revision>
  <dcterms:created xsi:type="dcterms:W3CDTF">2019-10-14T21:08:32Z</dcterms:created>
  <dcterms:modified xsi:type="dcterms:W3CDTF">2022-11-07T23:48:36Z</dcterms:modified>
</cp:coreProperties>
</file>