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83" r:id="rId5"/>
    <p:sldId id="285" r:id="rId6"/>
    <p:sldId id="256" r:id="rId7"/>
    <p:sldId id="259" r:id="rId8"/>
    <p:sldId id="289" r:id="rId9"/>
    <p:sldId id="287" r:id="rId10"/>
    <p:sldId id="291" r:id="rId11"/>
    <p:sldId id="294" r:id="rId12"/>
    <p:sldId id="295" r:id="rId13"/>
    <p:sldId id="29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 enlargement" id="{037A9481-9985-4805-B444-47C99B6A0411}">
          <p14:sldIdLst>
            <p14:sldId id="283"/>
          </p14:sldIdLst>
        </p14:section>
        <p14:section name="Hilar LAN" id="{8232C5E0-94DE-4E35-86BB-FFE4EB2A5AF6}">
          <p14:sldIdLst>
            <p14:sldId id="285"/>
          </p14:sldIdLst>
        </p14:section>
        <p14:section name="Hilar lung mass with volume loss" id="{624FD1B5-FE1C-476F-B531-C1B55899EDCB}">
          <p14:sldIdLst>
            <p14:sldId id="256"/>
          </p14:sldIdLst>
        </p14:section>
        <p14:section name="Cardiomegaly, right heart" id="{23BBB067-8B3A-406D-A8C9-62795F59F32D}">
          <p14:sldIdLst>
            <p14:sldId id="259"/>
            <p14:sldId id="289"/>
          </p14:sldIdLst>
        </p14:section>
        <p14:section name="Pericardial effusion" id="{B72C073B-1D8A-4E31-9E1D-7A3C33E790C1}">
          <p14:sldIdLst>
            <p14:sldId id="287"/>
            <p14:sldId id="291"/>
          </p14:sldIdLst>
        </p14:section>
        <p14:section name="Mediastinal mass" id="{BD8D733B-ABE5-427C-8B4E-84F8444BA30B}">
          <p14:sldIdLst>
            <p14:sldId id="294"/>
            <p14:sldId id="295"/>
            <p14:sldId id="29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04DA81-7479-C65A-F606-FF08E91B1548}" name="Fainstad, Brandon" initials="FB" userId="S::brandon.fainstad@cuanschutz.edu::aac92477-536e-4d21-9f70-fa5cd941f38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1E31B8-972D-554C-8552-BD2E6388B74E}" v="66" dt="2023-08-23T21:34:25.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4" autoAdjust="0"/>
    <p:restoredTop sz="73292" autoAdjust="0"/>
  </p:normalViewPr>
  <p:slideViewPr>
    <p:cSldViewPr snapToGrid="0">
      <p:cViewPr varScale="1">
        <p:scale>
          <a:sx n="101" d="100"/>
          <a:sy n="101" d="100"/>
        </p:scale>
        <p:origin x="1520" y="200"/>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nstad, Brandon" userId="aac92477-536e-4d21-9f70-fa5cd941f380" providerId="ADAL" clId="{341E31B8-972D-554C-8552-BD2E6388B74E}"/>
    <pc:docChg chg="undo custSel addSld delSld modSld delSection modSection">
      <pc:chgData name="Fainstad, Brandon" userId="aac92477-536e-4d21-9f70-fa5cd941f380" providerId="ADAL" clId="{341E31B8-972D-554C-8552-BD2E6388B74E}" dt="2023-08-23T21:08:28.480" v="298" actId="20577"/>
      <pc:docMkLst>
        <pc:docMk/>
      </pc:docMkLst>
      <pc:sldChg chg="modNotesTx">
        <pc:chgData name="Fainstad, Brandon" userId="aac92477-536e-4d21-9f70-fa5cd941f380" providerId="ADAL" clId="{341E31B8-972D-554C-8552-BD2E6388B74E}" dt="2023-08-23T20:26:34.631" v="264"/>
        <pc:sldMkLst>
          <pc:docMk/>
          <pc:sldMk cId="5913080" sldId="256"/>
        </pc:sldMkLst>
      </pc:sldChg>
      <pc:sldChg chg="del">
        <pc:chgData name="Fainstad, Brandon" userId="aac92477-536e-4d21-9f70-fa5cd941f380" providerId="ADAL" clId="{341E31B8-972D-554C-8552-BD2E6388B74E}" dt="2023-08-23T18:11:10.486" v="0" actId="2696"/>
        <pc:sldMkLst>
          <pc:docMk/>
          <pc:sldMk cId="508737360" sldId="257"/>
        </pc:sldMkLst>
      </pc:sldChg>
      <pc:sldChg chg="modSp mod modNotesTx">
        <pc:chgData name="Fainstad, Brandon" userId="aac92477-536e-4d21-9f70-fa5cd941f380" providerId="ADAL" clId="{341E31B8-972D-554C-8552-BD2E6388B74E}" dt="2023-08-23T21:03:40.230" v="284" actId="20577"/>
        <pc:sldMkLst>
          <pc:docMk/>
          <pc:sldMk cId="2473375287" sldId="259"/>
        </pc:sldMkLst>
        <pc:spChg chg="mod">
          <ac:chgData name="Fainstad, Brandon" userId="aac92477-536e-4d21-9f70-fa5cd941f380" providerId="ADAL" clId="{341E31B8-972D-554C-8552-BD2E6388B74E}" dt="2023-08-23T20:59:24.921" v="276" actId="1076"/>
          <ac:spMkLst>
            <pc:docMk/>
            <pc:sldMk cId="2473375287" sldId="259"/>
            <ac:spMk id="23" creationId="{28CC848D-506F-8849-BB1A-DDAC762CA5E7}"/>
          </ac:spMkLst>
        </pc:spChg>
      </pc:sldChg>
      <pc:sldChg chg="del">
        <pc:chgData name="Fainstad, Brandon" userId="aac92477-536e-4d21-9f70-fa5cd941f380" providerId="ADAL" clId="{341E31B8-972D-554C-8552-BD2E6388B74E}" dt="2023-08-23T18:11:10.486" v="0" actId="2696"/>
        <pc:sldMkLst>
          <pc:docMk/>
          <pc:sldMk cId="4158435645" sldId="260"/>
        </pc:sldMkLst>
      </pc:sldChg>
      <pc:sldChg chg="del">
        <pc:chgData name="Fainstad, Brandon" userId="aac92477-536e-4d21-9f70-fa5cd941f380" providerId="ADAL" clId="{341E31B8-972D-554C-8552-BD2E6388B74E}" dt="2023-08-23T18:11:10.486" v="0" actId="2696"/>
        <pc:sldMkLst>
          <pc:docMk/>
          <pc:sldMk cId="2265096893" sldId="263"/>
        </pc:sldMkLst>
      </pc:sldChg>
      <pc:sldChg chg="del">
        <pc:chgData name="Fainstad, Brandon" userId="aac92477-536e-4d21-9f70-fa5cd941f380" providerId="ADAL" clId="{341E31B8-972D-554C-8552-BD2E6388B74E}" dt="2023-08-23T18:11:10.486" v="0" actId="2696"/>
        <pc:sldMkLst>
          <pc:docMk/>
          <pc:sldMk cId="4081377606" sldId="264"/>
        </pc:sldMkLst>
      </pc:sldChg>
      <pc:sldChg chg="del">
        <pc:chgData name="Fainstad, Brandon" userId="aac92477-536e-4d21-9f70-fa5cd941f380" providerId="ADAL" clId="{341E31B8-972D-554C-8552-BD2E6388B74E}" dt="2023-08-23T18:11:10.486" v="0" actId="2696"/>
        <pc:sldMkLst>
          <pc:docMk/>
          <pc:sldMk cId="3830649727" sldId="265"/>
        </pc:sldMkLst>
      </pc:sldChg>
      <pc:sldChg chg="del">
        <pc:chgData name="Fainstad, Brandon" userId="aac92477-536e-4d21-9f70-fa5cd941f380" providerId="ADAL" clId="{341E31B8-972D-554C-8552-BD2E6388B74E}" dt="2023-08-23T18:11:10.486" v="0" actId="2696"/>
        <pc:sldMkLst>
          <pc:docMk/>
          <pc:sldMk cId="564522936" sldId="270"/>
        </pc:sldMkLst>
      </pc:sldChg>
      <pc:sldChg chg="del">
        <pc:chgData name="Fainstad, Brandon" userId="aac92477-536e-4d21-9f70-fa5cd941f380" providerId="ADAL" clId="{341E31B8-972D-554C-8552-BD2E6388B74E}" dt="2023-08-23T18:11:10.486" v="0" actId="2696"/>
        <pc:sldMkLst>
          <pc:docMk/>
          <pc:sldMk cId="2736054597" sldId="274"/>
        </pc:sldMkLst>
      </pc:sldChg>
      <pc:sldChg chg="del">
        <pc:chgData name="Fainstad, Brandon" userId="aac92477-536e-4d21-9f70-fa5cd941f380" providerId="ADAL" clId="{341E31B8-972D-554C-8552-BD2E6388B74E}" dt="2023-08-23T18:11:10.486" v="0" actId="2696"/>
        <pc:sldMkLst>
          <pc:docMk/>
          <pc:sldMk cId="3474148755" sldId="280"/>
        </pc:sldMkLst>
      </pc:sldChg>
      <pc:sldChg chg="del">
        <pc:chgData name="Fainstad, Brandon" userId="aac92477-536e-4d21-9f70-fa5cd941f380" providerId="ADAL" clId="{341E31B8-972D-554C-8552-BD2E6388B74E}" dt="2023-08-23T18:11:10.486" v="0" actId="2696"/>
        <pc:sldMkLst>
          <pc:docMk/>
          <pc:sldMk cId="4100837969" sldId="282"/>
        </pc:sldMkLst>
      </pc:sldChg>
      <pc:sldChg chg="addSp delSp modSp mod addAnim delAnim modAnim modNotesTx">
        <pc:chgData name="Fainstad, Brandon" userId="aac92477-536e-4d21-9f70-fa5cd941f380" providerId="ADAL" clId="{341E31B8-972D-554C-8552-BD2E6388B74E}" dt="2023-08-23T19:55:54.426" v="167" actId="20577"/>
        <pc:sldMkLst>
          <pc:docMk/>
          <pc:sldMk cId="3052987761" sldId="285"/>
        </pc:sldMkLst>
        <pc:spChg chg="add del mod">
          <ac:chgData name="Fainstad, Brandon" userId="aac92477-536e-4d21-9f70-fa5cd941f380" providerId="ADAL" clId="{341E31B8-972D-554C-8552-BD2E6388B74E}" dt="2023-08-23T19:47:46.083" v="14" actId="478"/>
          <ac:spMkLst>
            <pc:docMk/>
            <pc:sldMk cId="3052987761" sldId="285"/>
            <ac:spMk id="7" creationId="{319A37E1-FBB8-528F-D16B-A3F7E7A3BBA6}"/>
          </ac:spMkLst>
        </pc:spChg>
        <pc:spChg chg="mod">
          <ac:chgData name="Fainstad, Brandon" userId="aac92477-536e-4d21-9f70-fa5cd941f380" providerId="ADAL" clId="{341E31B8-972D-554C-8552-BD2E6388B74E}" dt="2023-08-23T19:48:52.034" v="65" actId="20577"/>
          <ac:spMkLst>
            <pc:docMk/>
            <pc:sldMk cId="3052987761" sldId="285"/>
            <ac:spMk id="60" creationId="{D062FDD6-707D-4898-9FD4-D93A2190168B}"/>
          </ac:spMkLst>
        </pc:spChg>
        <pc:grpChg chg="mod">
          <ac:chgData name="Fainstad, Brandon" userId="aac92477-536e-4d21-9f70-fa5cd941f380" providerId="ADAL" clId="{341E31B8-972D-554C-8552-BD2E6388B74E}" dt="2023-08-23T19:50:52.706" v="69" actId="1076"/>
          <ac:grpSpMkLst>
            <pc:docMk/>
            <pc:sldMk cId="3052987761" sldId="285"/>
            <ac:grpSpMk id="63" creationId="{9BBB0797-DD5E-453A-9902-800127C78044}"/>
          </ac:grpSpMkLst>
        </pc:grpChg>
        <pc:graphicFrameChg chg="modGraphic">
          <ac:chgData name="Fainstad, Brandon" userId="aac92477-536e-4d21-9f70-fa5cd941f380" providerId="ADAL" clId="{341E31B8-972D-554C-8552-BD2E6388B74E}" dt="2023-08-23T19:47:12.846" v="10" actId="207"/>
          <ac:graphicFrameMkLst>
            <pc:docMk/>
            <pc:sldMk cId="3052987761" sldId="285"/>
            <ac:graphicFrameMk id="6" creationId="{C9168018-B471-681A-A78B-719D9AFCA984}"/>
          </ac:graphicFrameMkLst>
        </pc:graphicFrameChg>
      </pc:sldChg>
      <pc:sldChg chg="del">
        <pc:chgData name="Fainstad, Brandon" userId="aac92477-536e-4d21-9f70-fa5cd941f380" providerId="ADAL" clId="{341E31B8-972D-554C-8552-BD2E6388B74E}" dt="2023-08-23T18:11:10.486" v="0" actId="2696"/>
        <pc:sldMkLst>
          <pc:docMk/>
          <pc:sldMk cId="2579211276" sldId="286"/>
        </pc:sldMkLst>
      </pc:sldChg>
      <pc:sldChg chg="modNotesTx">
        <pc:chgData name="Fainstad, Brandon" userId="aac92477-536e-4d21-9f70-fa5cd941f380" providerId="ADAL" clId="{341E31B8-972D-554C-8552-BD2E6388B74E}" dt="2023-08-23T21:07:36.827" v="290" actId="20577"/>
        <pc:sldMkLst>
          <pc:docMk/>
          <pc:sldMk cId="1078091566" sldId="287"/>
        </pc:sldMkLst>
      </pc:sldChg>
      <pc:sldChg chg="del">
        <pc:chgData name="Fainstad, Brandon" userId="aac92477-536e-4d21-9f70-fa5cd941f380" providerId="ADAL" clId="{341E31B8-972D-554C-8552-BD2E6388B74E}" dt="2023-08-23T18:11:10.486" v="0" actId="2696"/>
        <pc:sldMkLst>
          <pc:docMk/>
          <pc:sldMk cId="770080427" sldId="288"/>
        </pc:sldMkLst>
      </pc:sldChg>
      <pc:sldChg chg="modNotesTx">
        <pc:chgData name="Fainstad, Brandon" userId="aac92477-536e-4d21-9f70-fa5cd941f380" providerId="ADAL" clId="{341E31B8-972D-554C-8552-BD2E6388B74E}" dt="2023-08-23T21:03:13.841" v="281" actId="20577"/>
        <pc:sldMkLst>
          <pc:docMk/>
          <pc:sldMk cId="1214703640" sldId="289"/>
        </pc:sldMkLst>
      </pc:sldChg>
      <pc:sldChg chg="del">
        <pc:chgData name="Fainstad, Brandon" userId="aac92477-536e-4d21-9f70-fa5cd941f380" providerId="ADAL" clId="{341E31B8-972D-554C-8552-BD2E6388B74E}" dt="2023-08-23T18:11:10.486" v="0" actId="2696"/>
        <pc:sldMkLst>
          <pc:docMk/>
          <pc:sldMk cId="486263189" sldId="290"/>
        </pc:sldMkLst>
      </pc:sldChg>
      <pc:sldChg chg="modNotesTx">
        <pc:chgData name="Fainstad, Brandon" userId="aac92477-536e-4d21-9f70-fa5cd941f380" providerId="ADAL" clId="{341E31B8-972D-554C-8552-BD2E6388B74E}" dt="2023-08-23T21:07:33.510" v="288" actId="20577"/>
        <pc:sldMkLst>
          <pc:docMk/>
          <pc:sldMk cId="2242290685" sldId="291"/>
        </pc:sldMkLst>
      </pc:sldChg>
      <pc:sldChg chg="del">
        <pc:chgData name="Fainstad, Brandon" userId="aac92477-536e-4d21-9f70-fa5cd941f380" providerId="ADAL" clId="{341E31B8-972D-554C-8552-BD2E6388B74E}" dt="2023-08-23T18:11:10.486" v="0" actId="2696"/>
        <pc:sldMkLst>
          <pc:docMk/>
          <pc:sldMk cId="4269546733" sldId="293"/>
        </pc:sldMkLst>
      </pc:sldChg>
      <pc:sldChg chg="modNotesTx">
        <pc:chgData name="Fainstad, Brandon" userId="aac92477-536e-4d21-9f70-fa5cd941f380" providerId="ADAL" clId="{341E31B8-972D-554C-8552-BD2E6388B74E}" dt="2023-08-23T21:08:28.480" v="298" actId="20577"/>
        <pc:sldMkLst>
          <pc:docMk/>
          <pc:sldMk cId="3028258100" sldId="294"/>
        </pc:sldMkLst>
      </pc:sldChg>
      <pc:sldChg chg="delSp add del mod">
        <pc:chgData name="Fainstad, Brandon" userId="aac92477-536e-4d21-9f70-fa5cd941f380" providerId="ADAL" clId="{341E31B8-972D-554C-8552-BD2E6388B74E}" dt="2023-08-23T18:35:09.712" v="7" actId="2696"/>
        <pc:sldMkLst>
          <pc:docMk/>
          <pc:sldMk cId="679683244" sldId="297"/>
        </pc:sldMkLst>
        <pc:picChg chg="del">
          <ac:chgData name="Fainstad, Brandon" userId="aac92477-536e-4d21-9f70-fa5cd941f380" providerId="ADAL" clId="{341E31B8-972D-554C-8552-BD2E6388B74E}" dt="2023-08-23T18:35:07.599" v="6" actId="478"/>
          <ac:picMkLst>
            <pc:docMk/>
            <pc:sldMk cId="679683244" sldId="297"/>
            <ac:picMk id="2" creationId="{B77BB780-D22C-9FD0-B08B-1550EFC09FB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910AF-DA6A-4E6D-867B-53E8BF2C95EF}" type="datetimeFigureOut">
              <a:rPr lang="en-US" smtClean="0"/>
              <a:t>8/23/23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FE3A8-A98B-4D16-84A5-B121C1AAC87C}" type="slidenum">
              <a:rPr lang="en-US" smtClean="0"/>
              <a:t>‹#›</a:t>
            </a:fld>
            <a:endParaRPr lang="en-US"/>
          </a:p>
        </p:txBody>
      </p:sp>
    </p:spTree>
    <p:extLst>
      <p:ext uri="{BB962C8B-B14F-4D97-AF65-F5344CB8AC3E}">
        <p14:creationId xmlns:p14="http://schemas.microsoft.com/office/powerpoint/2010/main" val="98053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CXR interpretation</a:t>
            </a:r>
            <a:r>
              <a:rPr lang="en-US" sz="120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Right-sided central venous catheter with tip terminating in the SVC. Cardiomegaly with massive enlargement of the central pulmonary arteries.  Faint ill-defined opacities bilaterally are redemonstrated and unchanged when compared to prior CTs.  Minimal left basal atelectasis/scarring.  No consolidation pleural effusion, or pneumothorax. No acute osseous abnormality.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Severe enlargement of the main pulmonary artery measuring up to 6.2 cm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a:t>
            </a:r>
            <a:r>
              <a:rPr lang="en-US" sz="1200" kern="1200" dirty="0">
                <a:solidFill>
                  <a:schemeClr val="tx1"/>
                </a:solidFill>
                <a:effectLst/>
                <a:latin typeface="+mn-lt"/>
                <a:ea typeface="+mn-ea"/>
                <a:cs typeface="+mn-cs"/>
              </a:rPr>
              <a:t>familial PAH (Class 1) with severe enlargement of the main pulmonary artery</a:t>
            </a:r>
            <a:endParaRPr lang="en-US" sz="1200" b="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Enlarged cardiac silhouette is defined as a cardiac silhouette that is greater than half of the internal thoracic diameter. The differential for an enlarged cardiac silhouette on chest radiograph includes, cardiomegaly, pericardial effusion, and portable/AP film.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The differential for perihilar enlargement includes, lymphadenopathy, malignancy, pulmonary arterial hypertension, and pulmonary venous hypertension. In this case, the smooth contours of the of the vessels, lack of interstitial pattern to indicate pulmonary edema, and the clinical history, indicate pulmonary arterial hypertension.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The “moguls” are used to identify pathologic enlargement of left-sided structures of the </a:t>
            </a:r>
            <a:r>
              <a:rPr lang="en-US" sz="1200" kern="1200" dirty="0" err="1">
                <a:solidFill>
                  <a:schemeClr val="tx1"/>
                </a:solidFill>
                <a:latin typeface="+mn-lt"/>
                <a:ea typeface="+mn-ea"/>
                <a:cs typeface="+mn-cs"/>
              </a:rPr>
              <a:t>cardiomediastinal</a:t>
            </a:r>
            <a:r>
              <a:rPr lang="en-US" sz="1200" kern="1200" dirty="0">
                <a:solidFill>
                  <a:schemeClr val="tx1"/>
                </a:solidFill>
                <a:latin typeface="+mn-lt"/>
                <a:ea typeface="+mn-ea"/>
                <a:cs typeface="+mn-cs"/>
              </a:rPr>
              <a:t> silhouette. Enlargement of a mogul indicates pathology.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From top to bottom, the normal moguls are the aortic knob, left main pulmonary artery, and left ventricle. A possible fourth mogul (between the left main PA and LV) is the left atrial appendage (not visualized in this image).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342401B-AD1E-4148-843A-1CF96CA8A26C}" type="slidenum">
              <a:rPr lang="en-US" smtClean="0"/>
              <a:t>1</a:t>
            </a:fld>
            <a:endParaRPr lang="en-US"/>
          </a:p>
        </p:txBody>
      </p:sp>
    </p:spTree>
    <p:extLst>
      <p:ext uri="{BB962C8B-B14F-4D97-AF65-F5344CB8AC3E}">
        <p14:creationId xmlns:p14="http://schemas.microsoft.com/office/powerpoint/2010/main" val="359713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CXR Read</a:t>
            </a:r>
            <a:r>
              <a:rPr lang="en-US" sz="1200" kern="1200" dirty="0">
                <a:solidFill>
                  <a:schemeClr val="tx1"/>
                </a:solidFill>
                <a:latin typeface="+mn-lt"/>
                <a:ea typeface="+mn-ea"/>
                <a:cs typeface="+mn-cs"/>
              </a:rPr>
              <a:t>: </a:t>
            </a:r>
            <a:r>
              <a:rPr lang="en-US" sz="1200" kern="1200" dirty="0">
                <a:solidFill>
                  <a:srgbClr val="000000"/>
                </a:solidFill>
                <a:effectLst/>
                <a:latin typeface="Calibri" panose="020F0502020204030204" pitchFamily="34" charset="0"/>
                <a:ea typeface="+mn-ea"/>
                <a:cs typeface="+mn-cs"/>
              </a:rPr>
              <a:t>Sof</a:t>
            </a:r>
            <a:r>
              <a:rPr lang="en-US" sz="1200" dirty="0">
                <a:solidFill>
                  <a:srgbClr val="000000"/>
                </a:solidFill>
                <a:effectLst/>
                <a:latin typeface="Calibri" panose="020F0502020204030204" pitchFamily="34" charset="0"/>
                <a:ea typeface="Times New Roman" panose="02020603050405020304" pitchFamily="18" charset="0"/>
              </a:rPr>
              <a:t>t tissue mass in the pre-vascular (anterior) mediastinum. Lateral projection shows loss of retrosternal clear space. Frontal projection shows hilar overlay sign. </a:t>
            </a:r>
            <a:r>
              <a:rPr lang="en-US" sz="1200" kern="1200" dirty="0">
                <a:solidFill>
                  <a:schemeClr val="tx1"/>
                </a:solidFill>
                <a:latin typeface="+mn-lt"/>
                <a:ea typeface="+mn-ea"/>
                <a:cs typeface="+mn-cs"/>
              </a:rPr>
              <a:t>No pulmonary vascular engorgement, no infiltrates, no nodules, and no pleural abnormalities identified.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Anterior mediastinal germ cell tumor.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a:t>
            </a:r>
          </a:p>
          <a:p>
            <a:pPr marL="171450" indent="-171450">
              <a:buFontTx/>
              <a:buChar char="-"/>
            </a:pPr>
            <a:r>
              <a:rPr lang="en-US" sz="1200" dirty="0">
                <a:solidFill>
                  <a:srgbClr val="000000"/>
                </a:solidFill>
                <a:effectLst/>
                <a:latin typeface="Calibri" panose="020F0502020204030204" pitchFamily="34" charset="0"/>
                <a:ea typeface="Times New Roman" panose="02020603050405020304" pitchFamily="18" charset="0"/>
              </a:rPr>
              <a:t>Visualization of the hilar vessels through the mass, the “hilar overlay sign”, shows this mass is not involving the hila.</a:t>
            </a:r>
          </a:p>
          <a:p>
            <a:pPr marL="171450" indent="-171450">
              <a:buFontTx/>
              <a:buChar char="-"/>
            </a:pPr>
            <a:r>
              <a:rPr lang="en-US" sz="1200" kern="1200" dirty="0">
                <a:solidFill>
                  <a:srgbClr val="000000"/>
                </a:solidFill>
                <a:effectLst/>
                <a:latin typeface="Calibri" panose="020F0502020204030204" pitchFamily="34" charset="0"/>
                <a:ea typeface="+mn-ea"/>
                <a:cs typeface="+mn-cs"/>
              </a:rPr>
              <a:t>Loss of </a:t>
            </a:r>
            <a:r>
              <a:rPr lang="en-US" sz="1200" b="0" kern="1200" dirty="0">
                <a:solidFill>
                  <a:srgbClr val="000000"/>
                </a:solidFill>
                <a:effectLst/>
                <a:latin typeface="Calibri" panose="020F0502020204030204" pitchFamily="34" charset="0"/>
                <a:ea typeface="+mn-ea"/>
                <a:cs typeface="+mn-cs"/>
              </a:rPr>
              <a:t>retrosternal clear space suggests anterior mediastinal process.  </a:t>
            </a:r>
            <a:endParaRPr lang="en-US" sz="1200" b="0" kern="1200" dirty="0">
              <a:solidFill>
                <a:schemeClr val="tx1"/>
              </a:solidFill>
              <a:effectLst/>
              <a:latin typeface="+mn-lt"/>
              <a:ea typeface="+mn-ea"/>
              <a:cs typeface="+mn-cs"/>
            </a:endParaRPr>
          </a:p>
          <a:p>
            <a:pPr marL="171450" indent="-171450">
              <a:buFontTx/>
              <a:buChar char="-"/>
            </a:pPr>
            <a:r>
              <a:rPr lang="en-US" sz="1200" b="0" kern="1200" dirty="0">
                <a:solidFill>
                  <a:schemeClr val="tx1"/>
                </a:solidFill>
                <a:latin typeface="+mn-lt"/>
                <a:ea typeface="+mn-ea"/>
                <a:cs typeface="+mn-cs"/>
              </a:rPr>
              <a:t>The differential for a</a:t>
            </a:r>
            <a:r>
              <a:rPr lang="en-US" b="0" kern="1200" dirty="0">
                <a:solidFill>
                  <a:schemeClr val="tx1"/>
                </a:solidFill>
                <a:latin typeface="+mn-lt"/>
                <a:ea typeface="+mn-ea"/>
                <a:cs typeface="+mn-cs"/>
              </a:rPr>
              <a:t>nterior mediastinal mass: the terrible T’s (thymoma, thyroid, terrible lymphoma, and teratoma (germ cell tumors))</a:t>
            </a:r>
          </a:p>
        </p:txBody>
      </p:sp>
      <p:sp>
        <p:nvSpPr>
          <p:cNvPr id="4" name="Slide Number Placeholder 3"/>
          <p:cNvSpPr>
            <a:spLocks noGrp="1"/>
          </p:cNvSpPr>
          <p:nvPr>
            <p:ph type="sldNum" sz="quarter" idx="5"/>
          </p:nvPr>
        </p:nvSpPr>
        <p:spPr/>
        <p:txBody>
          <a:bodyPr/>
          <a:lstStyle/>
          <a:p>
            <a:fld id="{7B347F25-5CFC-7649-92BD-CC200403C893}" type="slidenum">
              <a:rPr lang="en-US" smtClean="0"/>
              <a:t>10</a:t>
            </a:fld>
            <a:endParaRPr lang="en-US"/>
          </a:p>
        </p:txBody>
      </p:sp>
    </p:spTree>
    <p:extLst>
      <p:ext uri="{BB962C8B-B14F-4D97-AF65-F5344CB8AC3E}">
        <p14:creationId xmlns:p14="http://schemas.microsoft.com/office/powerpoint/2010/main" val="1272878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Official CXR Read</a:t>
            </a:r>
            <a:r>
              <a:rPr lang="en-US" dirty="0">
                <a:effectLst/>
              </a:rPr>
              <a:t>: Rounded, bulky densities in the bilateral hila and paratracheal region.</a:t>
            </a:r>
          </a:p>
          <a:p>
            <a:endParaRPr lang="en-US" dirty="0">
              <a:effectLst/>
            </a:endParaRPr>
          </a:p>
          <a:p>
            <a:r>
              <a:rPr lang="en-US" b="1" dirty="0">
                <a:effectLst/>
              </a:rPr>
              <a:t>Diagnosis: </a:t>
            </a:r>
            <a:r>
              <a:rPr lang="en-US" dirty="0">
                <a:effectLst/>
              </a:rPr>
              <a:t>Sarcoidosis with bulky hilar lymphadenopathy. This is a case of </a:t>
            </a:r>
            <a:r>
              <a:rPr lang="en-US" dirty="0" err="1">
                <a:effectLst/>
              </a:rPr>
              <a:t>Lofgrens</a:t>
            </a:r>
            <a:r>
              <a:rPr lang="en-US" dirty="0">
                <a:effectLst/>
              </a:rPr>
              <a:t> syndrome: acute arthritis, EN, and hilar lymphadenopathy</a:t>
            </a:r>
          </a:p>
          <a:p>
            <a:endParaRPr lang="en-US" dirty="0">
              <a:effectLst/>
            </a:endParaRPr>
          </a:p>
          <a:p>
            <a:r>
              <a:rPr lang="en-US" b="1" dirty="0">
                <a:effectLst/>
              </a:rPr>
              <a:t>Teaching</a:t>
            </a:r>
            <a:r>
              <a:rPr lang="en-US" dirty="0">
                <a:effectLst/>
              </a:rPr>
              <a:t>: </a:t>
            </a:r>
          </a:p>
          <a:p>
            <a:pPr marL="742950" lvl="1" indent="-285750">
              <a:buFont typeface="Arial" panose="020B0604020202020204" pitchFamily="34" charset="0"/>
              <a:buChar char="•"/>
            </a:pPr>
            <a:r>
              <a:rPr lang="en-US" dirty="0">
                <a:effectLst/>
              </a:rPr>
              <a:t>The hilum consists of blood vessels (pulmonary arteries and veins) and the main bronchi of the lung. On CXR, “hilar points” are the angles (which look like horizontal ‘vees’) formed by pulmonary arteries sloping up and down.  The fact that these opacities do not taper (look more like potatoes) tells you this is lymphadenopathy, not pulmonary hypertension. On a normal CXR, hilar lymph nodes cannot be seen. When there are enlarged lymph nodes, they will disrupt the normal appearance of a tapering pulmonary vessel.</a:t>
            </a:r>
          </a:p>
          <a:p>
            <a:pPr marL="742950" lvl="1" indent="-285750">
              <a:buFont typeface="Arial" panose="020B0604020202020204" pitchFamily="34" charset="0"/>
              <a:buChar char="•"/>
            </a:pPr>
            <a:r>
              <a:rPr lang="en-US" dirty="0">
                <a:effectLst/>
              </a:rPr>
              <a:t>Common causes of hilar lymphadenopathy include inflammation (sarcoidosis, silicosis), neoplasm (lymphoma, metastases, bronchogenic carcinoma), and infection (TB, infectious mono).</a:t>
            </a:r>
          </a:p>
          <a:p>
            <a:pPr marL="742950" lvl="1" indent="-285750">
              <a:buFont typeface="Arial" panose="020B0604020202020204" pitchFamily="34" charset="0"/>
              <a:buChar char="•"/>
            </a:pPr>
            <a:r>
              <a:rPr lang="en-US" dirty="0">
                <a:effectLst/>
              </a:rPr>
              <a:t>Typically, a case of suspected sarcoidosis requires biopsy for confirmation.  The case of Lofgren’s syndrome (the triad of hilar LAN, acute arthritis, and EN), is an exception given the high specificity of this triad in a young adult.  It is appropriate to treat empirically with NSAIDs and escalate to steroids if there is not a good response to NSAIDs alone.  If still not responding, may require additional imaging or biopsy.</a:t>
            </a:r>
          </a:p>
          <a:p>
            <a:r>
              <a:rPr lang="en-US" dirty="0"/>
              <a:t> </a:t>
            </a:r>
          </a:p>
        </p:txBody>
      </p:sp>
      <p:sp>
        <p:nvSpPr>
          <p:cNvPr id="4" name="Slide Number Placeholder 3"/>
          <p:cNvSpPr>
            <a:spLocks noGrp="1"/>
          </p:cNvSpPr>
          <p:nvPr>
            <p:ph type="sldNum" sz="quarter" idx="5"/>
          </p:nvPr>
        </p:nvSpPr>
        <p:spPr/>
        <p:txBody>
          <a:bodyPr/>
          <a:lstStyle/>
          <a:p>
            <a:fld id="{C342401B-AD1E-4148-843A-1CF96CA8A26C}" type="slidenum">
              <a:rPr lang="en-US" smtClean="0"/>
              <a:t>2</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CXR Interpretation:</a:t>
            </a:r>
            <a:r>
              <a:rPr lang="en-US" dirty="0"/>
              <a:t> Right hilar pulmonary mass with right upper lobe volume loss suggesting at least partial bronchial obstruction centrally.</a:t>
            </a:r>
          </a:p>
          <a:p>
            <a:endParaRPr lang="en-US" b="1" dirty="0"/>
          </a:p>
          <a:p>
            <a:r>
              <a:rPr lang="en-US" b="1" dirty="0"/>
              <a:t>Diagnosis:</a:t>
            </a:r>
            <a:r>
              <a:rPr lang="en-US" dirty="0"/>
              <a:t> Primary Squamous Cell Carcinoma of the Lung.</a:t>
            </a:r>
          </a:p>
          <a:p>
            <a:endParaRPr lang="en-US" b="1" dirty="0"/>
          </a:p>
          <a:p>
            <a:r>
              <a:rPr lang="en-US" b="1" dirty="0"/>
              <a:t>Teaching:</a:t>
            </a:r>
            <a:r>
              <a:rPr lang="en-US" dirty="0"/>
              <a:t> </a:t>
            </a:r>
          </a:p>
          <a:p>
            <a:pPr>
              <a:buFont typeface="Arial" panose="020B0604020202020204" pitchFamily="34" charset="0"/>
              <a:buChar char="•"/>
            </a:pPr>
            <a:r>
              <a:rPr lang="en-US" dirty="0"/>
              <a:t>There is a partial upper lobe collapse from compression of the R bronchus.  Signs of volume loss (light green arrows) include upward displacement of the minor fissure, “peaking” of the right hemidiaphragm, and rightward displacement of the trachea.  This may be confusing because malignancies are 'space-occupying' lesions. This case demonstrates how the mass is obstructing part of the upper lobe airways, leading to partial collapse.  The remaining right upper lobe remains lucent, so there is not a complete upper lobar collapse.</a:t>
            </a:r>
          </a:p>
          <a:p>
            <a:pPr>
              <a:buFont typeface="Arial" panose="020B0604020202020204" pitchFamily="34" charset="0"/>
              <a:buChar char="•"/>
            </a:pPr>
            <a:r>
              <a:rPr lang="en-US" u="sng" dirty="0">
                <a:effectLst/>
              </a:rPr>
              <a:t>S</a:t>
            </a:r>
            <a:r>
              <a:rPr lang="en-US" dirty="0"/>
              <a:t>quamous cell and </a:t>
            </a:r>
            <a:r>
              <a:rPr lang="en-US" u="sng" dirty="0">
                <a:effectLst/>
              </a:rPr>
              <a:t>S</a:t>
            </a:r>
            <a:r>
              <a:rPr lang="en-US" dirty="0"/>
              <a:t>mall cell lung cancers are more commonly </a:t>
            </a:r>
            <a:r>
              <a:rPr lang="en-US" u="sng" dirty="0">
                <a:effectLst/>
              </a:rPr>
              <a:t>C</a:t>
            </a:r>
            <a:r>
              <a:rPr lang="en-US" dirty="0"/>
              <a:t>entral than adenocarcinomas.  </a:t>
            </a:r>
          </a:p>
          <a:p>
            <a:br>
              <a:rPr lang="en-US" sz="1800" u="none" dirty="0">
                <a:solidFill>
                  <a:srgbClr val="008080"/>
                </a:solidFill>
                <a:effectLst/>
                <a:latin typeface="Calibri" panose="020F0502020204030204" pitchFamily="34" charset="0"/>
                <a:ea typeface="PMingLiU" panose="02020500000000000000" pitchFamily="18" charset="-120"/>
                <a:cs typeface="Times New Roman" panose="02020603050405020304" pitchFamily="18" charset="0"/>
              </a:rPr>
            </a:br>
            <a:endParaRPr lang="en-US" sz="1800" u="none" dirty="0">
              <a:solidFill>
                <a:srgbClr val="008080"/>
              </a:solidFill>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PMingLiU" panose="02020500000000000000" pitchFamily="18" charset="-12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342401B-AD1E-4148-843A-1CF96CA8A26C}" type="slidenum">
              <a:rPr lang="en-US" smtClean="0"/>
              <a:t>3</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Instructions:  </a:t>
            </a:r>
            <a:r>
              <a:rPr lang="en-US" sz="1200" b="0" kern="1200" dirty="0">
                <a:solidFill>
                  <a:schemeClr val="tx1"/>
                </a:solidFill>
                <a:latin typeface="+mn-lt"/>
                <a:ea typeface="+mn-ea"/>
                <a:cs typeface="+mn-cs"/>
              </a:rPr>
              <a:t>The stem is meant to suggest no concerning chest symptoms. The could have also been an asymptomatic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CXR Read</a:t>
            </a:r>
            <a:r>
              <a:rPr lang="en-US" sz="1200" kern="1200" dirty="0">
                <a:solidFill>
                  <a:schemeClr val="tx1"/>
                </a:solidFill>
                <a:latin typeface="+mn-lt"/>
                <a:ea typeface="+mn-ea"/>
                <a:cs typeface="+mn-cs"/>
              </a:rPr>
              <a:t>: </a:t>
            </a:r>
            <a:r>
              <a:rPr lang="en-US" sz="1200" kern="1200" dirty="0">
                <a:solidFill>
                  <a:schemeClr val="tx1"/>
                </a:solidFill>
                <a:effectLst/>
                <a:latin typeface="+mn-lt"/>
                <a:ea typeface="+mn-ea"/>
                <a:cs typeface="+mn-cs"/>
              </a:rPr>
              <a:t>The heart is markedly enlarged.  No focal regions of consolidation are appreciated.  No free air is noted below the diaphragm.</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Ebstein</a:t>
            </a:r>
            <a:r>
              <a:rPr lang="en-US" sz="1200" b="0" kern="1200" dirty="0">
                <a:solidFill>
                  <a:schemeClr val="tx1"/>
                </a:solidFill>
                <a:latin typeface="+mn-lt"/>
                <a:ea typeface="+mn-ea"/>
                <a:cs typeface="+mn-cs"/>
              </a:rPr>
              <a:t> anomaly complicated by severe tricuspid regurgitation and right ventricular failure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Enlarged cardiac silhouette is defined as a cardiac silhouette that is greater than half of the internal thoracic diameter. The differential for an enlarged cardiac silhouette on chest radiograph includes, cardiomegaly, pericardial effusion, and portable/AP film.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An enlarged right heart border with smooth contours is due to enlargement of either the right atrium, right ventricle, or both structures.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The right ventricle is an anterior structure. The lateral view demonstrates partial loss of the retrosternal clear space, the area between the sternum and the right ventricle. Loss of the retrosternal clear space is due to right ventricular enlargement.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Shown is the apical 4-chamber view from the patient’s echocardiograph. This images demonstrates a significantly enlarged right ventricle as well as an enlarged right atrium.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err="1">
                <a:solidFill>
                  <a:schemeClr val="tx1"/>
                </a:solidFill>
                <a:latin typeface="+mn-lt"/>
                <a:ea typeface="+mn-ea"/>
                <a:cs typeface="+mn-cs"/>
              </a:rPr>
              <a:t>Ebstein</a:t>
            </a:r>
            <a:r>
              <a:rPr lang="en-US" sz="1200" kern="1200" dirty="0">
                <a:solidFill>
                  <a:schemeClr val="tx1"/>
                </a:solidFill>
                <a:latin typeface="+mn-lt"/>
                <a:ea typeface="+mn-ea"/>
                <a:cs typeface="+mn-cs"/>
              </a:rPr>
              <a:t> anomaly is a congenital malformation of the tricuspid valve and right ventricle.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8080"/>
                </a:solidFill>
                <a:effectLst/>
                <a:latin typeface="Calibri" panose="020F0502020204030204" pitchFamily="34" charset="0"/>
                <a:ea typeface="PMingLiU" panose="02020500000000000000" pitchFamily="18" charset="-120"/>
                <a:cs typeface="Times New Roman" panose="02020603050405020304" pitchFamily="18" charset="0"/>
              </a:rPr>
              <a:t>- How reliably does this image suggest enlarged R sided cardiac structures over left sided?  What features are most suggestive?</a:t>
            </a:r>
            <a:endParaRPr lang="en-US" dirty="0"/>
          </a:p>
        </p:txBody>
      </p:sp>
      <p:sp>
        <p:nvSpPr>
          <p:cNvPr id="4" name="Slide Number Placeholder 3"/>
          <p:cNvSpPr>
            <a:spLocks noGrp="1"/>
          </p:cNvSpPr>
          <p:nvPr>
            <p:ph type="sldNum" sz="quarter" idx="5"/>
          </p:nvPr>
        </p:nvSpPr>
        <p:spPr/>
        <p:txBody>
          <a:bodyPr/>
          <a:lstStyle/>
          <a:p>
            <a:fld id="{C342401B-AD1E-4148-843A-1CF96CA8A26C}" type="slidenum">
              <a:rPr lang="en-US" smtClean="0"/>
              <a:t>4</a:t>
            </a:fld>
            <a:endParaRPr lang="en-US" dirty="0"/>
          </a:p>
        </p:txBody>
      </p:sp>
    </p:spTree>
    <p:extLst>
      <p:ext uri="{BB962C8B-B14F-4D97-AF65-F5344CB8AC3E}">
        <p14:creationId xmlns:p14="http://schemas.microsoft.com/office/powerpoint/2010/main" val="163580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CXR Read</a:t>
            </a:r>
            <a:r>
              <a:rPr lang="en-US" sz="1200" kern="1200" dirty="0">
                <a:solidFill>
                  <a:schemeClr val="tx1"/>
                </a:solidFill>
                <a:latin typeface="+mn-lt"/>
                <a:ea typeface="+mn-ea"/>
                <a:cs typeface="+mn-cs"/>
              </a:rPr>
              <a:t>: </a:t>
            </a:r>
            <a:r>
              <a:rPr lang="en-US" sz="1200" kern="1200" dirty="0">
                <a:solidFill>
                  <a:schemeClr val="tx1"/>
                </a:solidFill>
                <a:effectLst/>
                <a:latin typeface="+mn-lt"/>
                <a:ea typeface="+mn-ea"/>
                <a:cs typeface="+mn-cs"/>
              </a:rPr>
              <a:t>The heart is markedly enlarged.  No focal regions of consolidation are appreciated.  No free air is noted below the diaphragm.</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Ebstein anomaly complicated by severe tricuspid regurgitation and right ventricular failure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Enlarged cardiac silhouette is defined as a cardiac silhouette that is greater than half of the internal thoracic diameter. The differential for an enlarged cardiac silhouette on chest radiograph includes, cardiomegaly, pericardial effusion, and portable/AP film.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An enlarged right heart border with smooth contours is due to enlargement of either the right atrium, right ventricle, or both structures.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The right ventricle is an anterior structure. The lateral view demonstrates partial loss of the retrosternal clear space, the area between the sternum and the right ventricle. Loss of the retrosternal clear space is due to right ventricular enlargement.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Shown is the apical 4-chamber view from the patient’s echocardiograph. This images demonstrates a significantly enlarged right ventricle as well as an enlarged right atrium.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Ebstein anomaly is a congenital malformation of the tricuspid valve and right ventricle. </a:t>
            </a:r>
          </a:p>
        </p:txBody>
      </p:sp>
      <p:sp>
        <p:nvSpPr>
          <p:cNvPr id="4" name="Slide Number Placeholder 3"/>
          <p:cNvSpPr>
            <a:spLocks noGrp="1"/>
          </p:cNvSpPr>
          <p:nvPr>
            <p:ph type="sldNum" sz="quarter" idx="5"/>
          </p:nvPr>
        </p:nvSpPr>
        <p:spPr/>
        <p:txBody>
          <a:bodyPr/>
          <a:lstStyle/>
          <a:p>
            <a:fld id="{C342401B-AD1E-4148-843A-1CF96CA8A26C}" type="slidenum">
              <a:rPr lang="en-US" smtClean="0"/>
              <a:t>5</a:t>
            </a:fld>
            <a:endParaRPr lang="en-US" dirty="0"/>
          </a:p>
        </p:txBody>
      </p:sp>
    </p:spTree>
    <p:extLst>
      <p:ext uri="{BB962C8B-B14F-4D97-AF65-F5344CB8AC3E}">
        <p14:creationId xmlns:p14="http://schemas.microsoft.com/office/powerpoint/2010/main" val="1246574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Official CXR Read</a:t>
            </a:r>
            <a:r>
              <a:rPr lang="en-US" dirty="0">
                <a:effectLst/>
              </a:rPr>
              <a:t>: There are diffuse bibasilar hazy opacities and prominent vasculature with a visible right minor fissure all consistent with vascular congestion.  There is also a large balloon-shaped cardiac silhouette with loss of the usual contours suggesting pericardial effusion.</a:t>
            </a:r>
          </a:p>
          <a:p>
            <a:endParaRPr lang="en-US" dirty="0">
              <a:effectLst/>
            </a:endParaRPr>
          </a:p>
          <a:p>
            <a:r>
              <a:rPr lang="en-US" b="1" dirty="0">
                <a:effectLst/>
              </a:rPr>
              <a:t>Diagnosis: </a:t>
            </a:r>
            <a:r>
              <a:rPr lang="en-US" dirty="0">
                <a:effectLst/>
              </a:rPr>
              <a:t>Uremic pericardial effusion</a:t>
            </a:r>
          </a:p>
          <a:p>
            <a:endParaRPr lang="en-US" dirty="0">
              <a:effectLst/>
            </a:endParaRPr>
          </a:p>
          <a:p>
            <a:r>
              <a:rPr lang="en-US" b="1" dirty="0">
                <a:effectLst/>
              </a:rPr>
              <a:t>Teaching</a:t>
            </a:r>
            <a:r>
              <a:rPr lang="en-US" dirty="0">
                <a:effectLst/>
              </a:rPr>
              <a:t>:</a:t>
            </a:r>
          </a:p>
          <a:p>
            <a:pPr marL="742950" lvl="1" indent="-285750">
              <a:buFont typeface="Arial" panose="020B0604020202020204" pitchFamily="34" charset="0"/>
              <a:buChar char="•"/>
            </a:pPr>
            <a:r>
              <a:rPr lang="en-US" dirty="0">
                <a:effectLst/>
              </a:rPr>
              <a:t>This patient presented after missing multiple rounds of dialysis found to have volume overload and symptomatic uremia with confusion and a large pericardial effusion.  He underwent HD with resolution of his symptoms</a:t>
            </a:r>
          </a:p>
          <a:p>
            <a:pPr marL="742950" lvl="1" indent="-285750">
              <a:buFont typeface="Arial" panose="020B0604020202020204" pitchFamily="34" charset="0"/>
              <a:buChar char="•"/>
            </a:pPr>
            <a:r>
              <a:rPr lang="en-US" dirty="0">
                <a:effectLst/>
              </a:rPr>
              <a:t>The recently normal cardiac silhouette suggests this is less likely due to cardiomegaly.</a:t>
            </a:r>
          </a:p>
          <a:p>
            <a:pPr marL="742950" lvl="1" indent="-285750">
              <a:buFont typeface="Arial" panose="020B0604020202020204" pitchFamily="34" charset="0"/>
              <a:buChar char="•"/>
            </a:pPr>
            <a:r>
              <a:rPr lang="en-US" dirty="0">
                <a:effectLst/>
              </a:rPr>
              <a:t>While the patient has a pericardial effusion, there is no concern for tamponade given he is hypertensive and not tachycardic.</a:t>
            </a:r>
          </a:p>
        </p:txBody>
      </p:sp>
      <p:sp>
        <p:nvSpPr>
          <p:cNvPr id="4" name="Slide Number Placeholder 3"/>
          <p:cNvSpPr>
            <a:spLocks noGrp="1"/>
          </p:cNvSpPr>
          <p:nvPr>
            <p:ph type="sldNum" sz="quarter" idx="5"/>
          </p:nvPr>
        </p:nvSpPr>
        <p:spPr/>
        <p:txBody>
          <a:bodyPr/>
          <a:lstStyle/>
          <a:p>
            <a:fld id="{C342401B-AD1E-4148-843A-1CF96CA8A26C}" type="slidenum">
              <a:rPr lang="en-US" smtClean="0"/>
              <a:t>6</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Official CXR Read</a:t>
            </a:r>
            <a:r>
              <a:rPr lang="en-US" dirty="0">
                <a:effectLst/>
              </a:rPr>
              <a:t>: There are diffuse bibasilar hazy opacities and prominent vasculature with a visible right minor fissure all consistent with vascular congestion.  There is also a large balloon-shaped cardiac silhouette with loss of the usual contours suggesting pericardial effusion.</a:t>
            </a:r>
          </a:p>
          <a:p>
            <a:endParaRPr lang="en-US" dirty="0">
              <a:effectLst/>
            </a:endParaRPr>
          </a:p>
          <a:p>
            <a:r>
              <a:rPr lang="en-US" b="1" dirty="0">
                <a:effectLst/>
              </a:rPr>
              <a:t>Diagnosis: </a:t>
            </a:r>
            <a:r>
              <a:rPr lang="en-US" dirty="0">
                <a:effectLst/>
              </a:rPr>
              <a:t>Uremic pericardial effusion</a:t>
            </a:r>
          </a:p>
          <a:p>
            <a:endParaRPr lang="en-US" dirty="0">
              <a:effectLst/>
            </a:endParaRPr>
          </a:p>
          <a:p>
            <a:r>
              <a:rPr lang="en-US" b="1" dirty="0">
                <a:effectLst/>
              </a:rPr>
              <a:t>Teaching</a:t>
            </a:r>
            <a:r>
              <a:rPr lang="en-US" dirty="0">
                <a:effectLst/>
              </a:rPr>
              <a:t>:</a:t>
            </a:r>
          </a:p>
          <a:p>
            <a:pPr marL="742950" lvl="1" indent="-285750">
              <a:buFont typeface="Arial" panose="020B0604020202020204" pitchFamily="34" charset="0"/>
              <a:buChar char="•"/>
            </a:pPr>
            <a:r>
              <a:rPr lang="en-US" dirty="0">
                <a:effectLst/>
              </a:rPr>
              <a:t>This patient presented after missing multiple rounds of dialysis found to have volume overload and symptomatic uremia with confusion and a large pericardial effusion.  He underwent HD with resolution of his symptoms</a:t>
            </a:r>
          </a:p>
          <a:p>
            <a:pPr marL="742950" lvl="1" indent="-285750">
              <a:buFont typeface="Arial" panose="020B0604020202020204" pitchFamily="34" charset="0"/>
              <a:buChar char="•"/>
            </a:pPr>
            <a:r>
              <a:rPr lang="en-US" dirty="0">
                <a:effectLst/>
              </a:rPr>
              <a:t>The recently normal cardiac silhouette suggests this is less likely due to cardiomegaly.</a:t>
            </a:r>
          </a:p>
          <a:p>
            <a:pPr marL="742950" lvl="1" indent="-285750">
              <a:buFont typeface="Arial" panose="020B0604020202020204" pitchFamily="34" charset="0"/>
              <a:buChar char="•"/>
            </a:pPr>
            <a:r>
              <a:rPr lang="en-US" dirty="0">
                <a:effectLst/>
              </a:rPr>
              <a:t>While the patient has a pericardial effusion, there is no concern for tamponade given he is hypertensive and not tachycardic.</a:t>
            </a:r>
          </a:p>
        </p:txBody>
      </p:sp>
      <p:sp>
        <p:nvSpPr>
          <p:cNvPr id="4" name="Slide Number Placeholder 3"/>
          <p:cNvSpPr>
            <a:spLocks noGrp="1"/>
          </p:cNvSpPr>
          <p:nvPr>
            <p:ph type="sldNum" sz="quarter" idx="5"/>
          </p:nvPr>
        </p:nvSpPr>
        <p:spPr/>
        <p:txBody>
          <a:bodyPr/>
          <a:lstStyle/>
          <a:p>
            <a:fld id="{C342401B-AD1E-4148-843A-1CF96CA8A26C}" type="slidenum">
              <a:rPr lang="en-US" smtClean="0"/>
              <a:t>7</a:t>
            </a:fld>
            <a:endParaRPr lang="en-US"/>
          </a:p>
        </p:txBody>
      </p:sp>
    </p:spTree>
    <p:extLst>
      <p:ext uri="{BB962C8B-B14F-4D97-AF65-F5344CB8AC3E}">
        <p14:creationId xmlns:p14="http://schemas.microsoft.com/office/powerpoint/2010/main" val="202849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CXR Read</a:t>
            </a:r>
            <a:r>
              <a:rPr lang="en-US" sz="1200" kern="1200" dirty="0">
                <a:solidFill>
                  <a:schemeClr val="tx1"/>
                </a:solidFill>
                <a:latin typeface="+mn-lt"/>
                <a:ea typeface="+mn-ea"/>
                <a:cs typeface="+mn-cs"/>
              </a:rPr>
              <a:t>: </a:t>
            </a:r>
            <a:r>
              <a:rPr lang="en-US" sz="1200" kern="1200" dirty="0">
                <a:solidFill>
                  <a:srgbClr val="000000"/>
                </a:solidFill>
                <a:effectLst/>
                <a:latin typeface="Calibri" panose="020F0502020204030204" pitchFamily="34" charset="0"/>
                <a:ea typeface="+mn-ea"/>
                <a:cs typeface="+mn-cs"/>
              </a:rPr>
              <a:t>Sof</a:t>
            </a:r>
            <a:r>
              <a:rPr lang="en-US" sz="1200" dirty="0">
                <a:solidFill>
                  <a:srgbClr val="000000"/>
                </a:solidFill>
                <a:effectLst/>
                <a:latin typeface="Calibri" panose="020F0502020204030204" pitchFamily="34" charset="0"/>
                <a:ea typeface="Times New Roman" panose="02020603050405020304" pitchFamily="18" charset="0"/>
              </a:rPr>
              <a:t>t tissue mass in the pre-vascular (anterior) mediastinum. Lateral projection shows loss of retrosternal clear space. Frontal projection shows hilar overlay sign. </a:t>
            </a:r>
            <a:r>
              <a:rPr lang="en-US" sz="1200" kern="1200" dirty="0">
                <a:solidFill>
                  <a:schemeClr val="tx1"/>
                </a:solidFill>
                <a:latin typeface="+mn-lt"/>
                <a:ea typeface="+mn-ea"/>
                <a:cs typeface="+mn-cs"/>
              </a:rPr>
              <a:t>No pulmonary vascular engorgement, no infiltrates, no nodules, and no pleural abnormalities identified.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Anterior mediastinal germ cell tumor.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a:t>
            </a:r>
          </a:p>
          <a:p>
            <a:r>
              <a:rPr lang="en-US" sz="1200" dirty="0">
                <a:solidFill>
                  <a:srgbClr val="000000"/>
                </a:solidFill>
                <a:effectLst/>
                <a:latin typeface="Calibri" panose="020F0502020204030204" pitchFamily="34" charset="0"/>
                <a:ea typeface="Times New Roman" panose="02020603050405020304" pitchFamily="18" charset="0"/>
              </a:rPr>
              <a:t>Visualization of the hilar vessels through the mass, the “hilar overlay sign”, shows this mass is not involving the hila.</a:t>
            </a:r>
          </a:p>
          <a:p>
            <a:r>
              <a:rPr lang="en-US" sz="1200" kern="1200" dirty="0">
                <a:solidFill>
                  <a:srgbClr val="000000"/>
                </a:solidFill>
                <a:effectLst/>
                <a:latin typeface="Calibri" panose="020F0502020204030204" pitchFamily="34" charset="0"/>
                <a:ea typeface="+mn-ea"/>
                <a:cs typeface="+mn-cs"/>
              </a:rPr>
              <a:t>Loss of </a:t>
            </a:r>
            <a:r>
              <a:rPr lang="en-US" sz="1200" b="0" kern="1200" dirty="0">
                <a:solidFill>
                  <a:srgbClr val="000000"/>
                </a:solidFill>
                <a:effectLst/>
                <a:latin typeface="Calibri" panose="020F0502020204030204" pitchFamily="34" charset="0"/>
                <a:ea typeface="+mn-ea"/>
                <a:cs typeface="+mn-cs"/>
              </a:rPr>
              <a:t>retrosternal clear space suggests anterior mediastinal process.  </a:t>
            </a:r>
            <a:endParaRPr lang="en-US" sz="1200" b="0" kern="1200" dirty="0">
              <a:solidFill>
                <a:schemeClr val="tx1"/>
              </a:solidFill>
              <a:effectLst/>
              <a:latin typeface="+mn-lt"/>
              <a:ea typeface="+mn-ea"/>
              <a:cs typeface="+mn-cs"/>
            </a:endParaRPr>
          </a:p>
          <a:p>
            <a:r>
              <a:rPr lang="en-US" sz="1200" b="0" kern="1200" dirty="0">
                <a:solidFill>
                  <a:schemeClr val="tx1"/>
                </a:solidFill>
                <a:latin typeface="+mn-lt"/>
                <a:ea typeface="+mn-ea"/>
                <a:cs typeface="+mn-cs"/>
              </a:rPr>
              <a:t>The differential for a</a:t>
            </a:r>
            <a:r>
              <a:rPr lang="en-US" b="0" kern="1200" dirty="0">
                <a:solidFill>
                  <a:schemeClr val="tx1"/>
                </a:solidFill>
                <a:latin typeface="+mn-lt"/>
                <a:ea typeface="+mn-ea"/>
                <a:cs typeface="+mn-cs"/>
              </a:rPr>
              <a:t>nterior mediastinal mass: the terrible T’s (thymoma, thyroid, terrible lymphoma, and teratoma (germ cell tumors))</a:t>
            </a:r>
          </a:p>
        </p:txBody>
      </p:sp>
      <p:sp>
        <p:nvSpPr>
          <p:cNvPr id="4" name="Slide Number Placeholder 3"/>
          <p:cNvSpPr>
            <a:spLocks noGrp="1"/>
          </p:cNvSpPr>
          <p:nvPr>
            <p:ph type="sldNum" sz="quarter" idx="5"/>
          </p:nvPr>
        </p:nvSpPr>
        <p:spPr/>
        <p:txBody>
          <a:bodyPr/>
          <a:lstStyle/>
          <a:p>
            <a:fld id="{7B347F25-5CFC-7649-92BD-CC200403C893}" type="slidenum">
              <a:rPr lang="en-US" smtClean="0"/>
              <a:t>8</a:t>
            </a:fld>
            <a:endParaRPr lang="en-US"/>
          </a:p>
        </p:txBody>
      </p:sp>
    </p:spTree>
    <p:extLst>
      <p:ext uri="{BB962C8B-B14F-4D97-AF65-F5344CB8AC3E}">
        <p14:creationId xmlns:p14="http://schemas.microsoft.com/office/powerpoint/2010/main" val="342573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CXR Read</a:t>
            </a:r>
            <a:r>
              <a:rPr lang="en-US" sz="1200" kern="1200" dirty="0">
                <a:solidFill>
                  <a:schemeClr val="tx1"/>
                </a:solidFill>
                <a:latin typeface="+mn-lt"/>
                <a:ea typeface="+mn-ea"/>
                <a:cs typeface="+mn-cs"/>
              </a:rPr>
              <a:t>: </a:t>
            </a:r>
            <a:r>
              <a:rPr lang="en-US" sz="1200" kern="1200" dirty="0">
                <a:solidFill>
                  <a:srgbClr val="000000"/>
                </a:solidFill>
                <a:effectLst/>
                <a:latin typeface="Calibri" panose="020F0502020204030204" pitchFamily="34" charset="0"/>
                <a:ea typeface="+mn-ea"/>
                <a:cs typeface="+mn-cs"/>
              </a:rPr>
              <a:t>Sof</a:t>
            </a:r>
            <a:r>
              <a:rPr lang="en-US" sz="1200" dirty="0">
                <a:solidFill>
                  <a:srgbClr val="000000"/>
                </a:solidFill>
                <a:effectLst/>
                <a:latin typeface="Calibri" panose="020F0502020204030204" pitchFamily="34" charset="0"/>
                <a:ea typeface="Times New Roman" panose="02020603050405020304" pitchFamily="18" charset="0"/>
              </a:rPr>
              <a:t>t tissue mass in the pre-vascular (anterior) mediastinum. Lateral projection shows loss of retrosternal clear space. Frontal projection shows hilar overlay sign. </a:t>
            </a:r>
            <a:r>
              <a:rPr lang="en-US" sz="1200" kern="1200" dirty="0">
                <a:solidFill>
                  <a:schemeClr val="tx1"/>
                </a:solidFill>
                <a:latin typeface="+mn-lt"/>
                <a:ea typeface="+mn-ea"/>
                <a:cs typeface="+mn-cs"/>
              </a:rPr>
              <a:t>No pulmonary vascular engorgement, no infiltrates, no nodules, and no pleural abnormalities identified.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Anterior mediastinal germ cell tumor.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a:t>
            </a:r>
          </a:p>
          <a:p>
            <a:pPr marL="171450" indent="-171450">
              <a:buFontTx/>
              <a:buChar char="-"/>
            </a:pPr>
            <a:r>
              <a:rPr lang="en-US" sz="1200" dirty="0">
                <a:solidFill>
                  <a:srgbClr val="000000"/>
                </a:solidFill>
                <a:effectLst/>
                <a:latin typeface="Calibri" panose="020F0502020204030204" pitchFamily="34" charset="0"/>
                <a:ea typeface="Times New Roman" panose="02020603050405020304" pitchFamily="18" charset="0"/>
              </a:rPr>
              <a:t>Visualization of the hilar vessels through the mass, the “hilar overlay sign”, shows this mass is not involving the hila.</a:t>
            </a:r>
          </a:p>
          <a:p>
            <a:pPr marL="171450" indent="-171450">
              <a:buFontTx/>
              <a:buChar char="-"/>
            </a:pPr>
            <a:r>
              <a:rPr lang="en-US" sz="1200" kern="1200" dirty="0">
                <a:solidFill>
                  <a:srgbClr val="000000"/>
                </a:solidFill>
                <a:effectLst/>
                <a:latin typeface="Calibri" panose="020F0502020204030204" pitchFamily="34" charset="0"/>
                <a:ea typeface="+mn-ea"/>
                <a:cs typeface="+mn-cs"/>
              </a:rPr>
              <a:t>Loss of </a:t>
            </a:r>
            <a:r>
              <a:rPr lang="en-US" sz="1200" b="0" kern="1200" dirty="0">
                <a:solidFill>
                  <a:srgbClr val="000000"/>
                </a:solidFill>
                <a:effectLst/>
                <a:latin typeface="Calibri" panose="020F0502020204030204" pitchFamily="34" charset="0"/>
                <a:ea typeface="+mn-ea"/>
                <a:cs typeface="+mn-cs"/>
              </a:rPr>
              <a:t>retrosternal clear space suggests anterior mediastinal process.  </a:t>
            </a:r>
            <a:endParaRPr lang="en-US" sz="1200" b="0" kern="1200" dirty="0">
              <a:solidFill>
                <a:schemeClr val="tx1"/>
              </a:solidFill>
              <a:effectLst/>
              <a:latin typeface="+mn-lt"/>
              <a:ea typeface="+mn-ea"/>
              <a:cs typeface="+mn-cs"/>
            </a:endParaRPr>
          </a:p>
          <a:p>
            <a:pPr marL="171450" indent="-171450">
              <a:buFontTx/>
              <a:buChar char="-"/>
            </a:pPr>
            <a:r>
              <a:rPr lang="en-US" sz="1200" b="0" kern="1200" dirty="0">
                <a:solidFill>
                  <a:schemeClr val="tx1"/>
                </a:solidFill>
                <a:latin typeface="+mn-lt"/>
                <a:ea typeface="+mn-ea"/>
                <a:cs typeface="+mn-cs"/>
              </a:rPr>
              <a:t>The differential for a</a:t>
            </a:r>
            <a:r>
              <a:rPr lang="en-US" b="0" kern="1200" dirty="0">
                <a:solidFill>
                  <a:schemeClr val="tx1"/>
                </a:solidFill>
                <a:latin typeface="+mn-lt"/>
                <a:ea typeface="+mn-ea"/>
                <a:cs typeface="+mn-cs"/>
              </a:rPr>
              <a:t>nterior mediastinal mass: the terrible T’s (thymoma, thyroid, terrible lymphoma, and teratoma (germ cell tumors))</a:t>
            </a:r>
          </a:p>
        </p:txBody>
      </p:sp>
      <p:sp>
        <p:nvSpPr>
          <p:cNvPr id="4" name="Slide Number Placeholder 3"/>
          <p:cNvSpPr>
            <a:spLocks noGrp="1"/>
          </p:cNvSpPr>
          <p:nvPr>
            <p:ph type="sldNum" sz="quarter" idx="5"/>
          </p:nvPr>
        </p:nvSpPr>
        <p:spPr/>
        <p:txBody>
          <a:bodyPr/>
          <a:lstStyle/>
          <a:p>
            <a:fld id="{7B347F25-5CFC-7649-92BD-CC200403C893}" type="slidenum">
              <a:rPr lang="en-US" smtClean="0"/>
              <a:t>9</a:t>
            </a:fld>
            <a:endParaRPr lang="en-US"/>
          </a:p>
        </p:txBody>
      </p:sp>
    </p:spTree>
    <p:extLst>
      <p:ext uri="{BB962C8B-B14F-4D97-AF65-F5344CB8AC3E}">
        <p14:creationId xmlns:p14="http://schemas.microsoft.com/office/powerpoint/2010/main" val="961743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81648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2309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84658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76561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09A97-9955-4FDE-80EC-C1F71071BFD0}" type="datetimeFigureOut">
              <a:rPr lang="en-US" smtClean="0"/>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27097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409A97-9955-4FDE-80EC-C1F71071BFD0}" type="datetimeFigureOut">
              <a:rPr lang="en-US" smtClean="0"/>
              <a:t>8/23/23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58323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409A97-9955-4FDE-80EC-C1F71071BFD0}" type="datetimeFigureOut">
              <a:rPr lang="en-US" smtClean="0"/>
              <a:t>8/23/23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93680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409A97-9955-4FDE-80EC-C1F71071BFD0}" type="datetimeFigureOut">
              <a:rPr lang="en-US" smtClean="0"/>
              <a:t>8/23/23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870585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09A97-9955-4FDE-80EC-C1F71071BFD0}" type="datetimeFigureOut">
              <a:rPr lang="en-US" smtClean="0"/>
              <a:t>8/23/23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54099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409A97-9955-4FDE-80EC-C1F71071BFD0}" type="datetimeFigureOut">
              <a:rPr lang="en-US" smtClean="0"/>
              <a:t>8/23/23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44484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409A97-9955-4FDE-80EC-C1F71071BFD0}" type="datetimeFigureOut">
              <a:rPr lang="en-US" smtClean="0"/>
              <a:t>8/23/23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429789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09A97-9955-4FDE-80EC-C1F71071BFD0}" type="datetimeFigureOut">
              <a:rPr lang="en-US" smtClean="0"/>
              <a:t>8/23/23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4BF26-5EC2-4376-BB6B-A668EDD6899D}" type="slidenum">
              <a:rPr lang="en-US" smtClean="0"/>
              <a:t>‹#›</a:t>
            </a:fld>
            <a:endParaRPr lang="en-US"/>
          </a:p>
        </p:txBody>
      </p:sp>
    </p:spTree>
    <p:extLst>
      <p:ext uri="{BB962C8B-B14F-4D97-AF65-F5344CB8AC3E}">
        <p14:creationId xmlns:p14="http://schemas.microsoft.com/office/powerpoint/2010/main" val="19792114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eg"/><Relationship Id="rId7" Type="http://schemas.openxmlformats.org/officeDocument/2006/relationships/hyperlink" Target="http://www.pngall.com/potato-pn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35yo woman with chronic progressive dyspnea and lower extremity edema.</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How do you evaluate for PA enlargement on a chest radiograph?</a:t>
            </a:r>
          </a:p>
        </p:txBody>
      </p:sp>
      <p:sp>
        <p:nvSpPr>
          <p:cNvPr id="60" name="Answer two">
            <a:extLst>
              <a:ext uri="{FF2B5EF4-FFF2-40B4-BE49-F238E27FC236}">
                <a16:creationId xmlns:a16="http://schemas.microsoft.com/office/drawing/2014/main" id="{D062FDD6-707D-4898-9FD4-D93A2190168B}"/>
              </a:ext>
            </a:extLst>
          </p:cNvPr>
          <p:cNvSpPr txBox="1"/>
          <p:nvPr/>
        </p:nvSpPr>
        <p:spPr>
          <a:xfrm>
            <a:off x="-13" y="923330"/>
            <a:ext cx="12192000" cy="461665"/>
          </a:xfrm>
          <a:prstGeom prst="rect">
            <a:avLst/>
          </a:prstGeom>
          <a:solidFill>
            <a:schemeClr val="tx1"/>
          </a:solidFill>
        </p:spPr>
        <p:txBody>
          <a:bodyPr wrap="square" rtlCol="0">
            <a:spAutoFit/>
          </a:bodyPr>
          <a:lstStyle/>
          <a:p>
            <a:pPr algn="ctr"/>
            <a:r>
              <a:rPr lang="en-US" sz="2400" dirty="0">
                <a:solidFill>
                  <a:schemeClr val="bg1"/>
                </a:solidFill>
              </a:rPr>
              <a:t>Enlarged “moguls” of the </a:t>
            </a:r>
            <a:r>
              <a:rPr lang="en-US" sz="2400" dirty="0" err="1">
                <a:solidFill>
                  <a:schemeClr val="bg1"/>
                </a:solidFill>
              </a:rPr>
              <a:t>cardiomediastinal</a:t>
            </a:r>
            <a:r>
              <a:rPr lang="en-US" sz="2400" dirty="0">
                <a:solidFill>
                  <a:schemeClr val="bg1"/>
                </a:solidFill>
              </a:rPr>
              <a:t> silhouette.</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Cardiomegaly with massive enlargement of the central pulmonary arteries.</a:t>
            </a:r>
          </a:p>
        </p:txBody>
      </p:sp>
      <p:sp>
        <p:nvSpPr>
          <p:cNvPr id="44" name="Question Three">
            <a:extLst>
              <a:ext uri="{FF2B5EF4-FFF2-40B4-BE49-F238E27FC236}">
                <a16:creationId xmlns:a16="http://schemas.microsoft.com/office/drawing/2014/main" id="{16A41603-4F60-4C30-9ADE-F658B163724F}"/>
              </a:ext>
            </a:extLst>
          </p:cNvPr>
          <p:cNvSpPr txBox="1"/>
          <p:nvPr/>
        </p:nvSpPr>
        <p:spPr>
          <a:xfrm>
            <a:off x="-8" y="1351708"/>
            <a:ext cx="12192000" cy="461665"/>
          </a:xfrm>
          <a:prstGeom prst="rect">
            <a:avLst/>
          </a:prstGeom>
          <a:solidFill>
            <a:schemeClr val="bg1"/>
          </a:solidFill>
        </p:spPr>
        <p:txBody>
          <a:bodyPr wrap="square" rtlCol="0">
            <a:spAutoFit/>
          </a:bodyPr>
          <a:lstStyle/>
          <a:p>
            <a:pPr algn="ctr"/>
            <a:r>
              <a:rPr lang="en-US" sz="2400" dirty="0"/>
              <a:t>Identify the normal “moguls” of the </a:t>
            </a:r>
            <a:r>
              <a:rPr lang="en-US" sz="2400" dirty="0" err="1"/>
              <a:t>cardiomediastinal</a:t>
            </a:r>
            <a:r>
              <a:rPr lang="en-US" sz="2400" dirty="0"/>
              <a:t> silhouette.</a:t>
            </a:r>
          </a:p>
        </p:txBody>
      </p:sp>
      <p:pic>
        <p:nvPicPr>
          <p:cNvPr id="10" name="Picture 9" descr="A picture containing film, necktie, person, sitting&#10;&#10;Description automatically generated">
            <a:extLst>
              <a:ext uri="{FF2B5EF4-FFF2-40B4-BE49-F238E27FC236}">
                <a16:creationId xmlns:a16="http://schemas.microsoft.com/office/drawing/2014/main" id="{E5D4FDBE-BC0F-DF46-ACDC-39AECCF0FE07}"/>
              </a:ext>
            </a:extLst>
          </p:cNvPr>
          <p:cNvPicPr>
            <a:picLocks noChangeAspect="1"/>
          </p:cNvPicPr>
          <p:nvPr/>
        </p:nvPicPr>
        <p:blipFill>
          <a:blip r:embed="rId3"/>
          <a:stretch>
            <a:fillRect/>
          </a:stretch>
        </p:blipFill>
        <p:spPr>
          <a:xfrm>
            <a:off x="154632" y="1954025"/>
            <a:ext cx="5490659" cy="4836301"/>
          </a:xfrm>
          <a:prstGeom prst="rect">
            <a:avLst/>
          </a:prstGeom>
        </p:spPr>
      </p:pic>
      <p:pic>
        <p:nvPicPr>
          <p:cNvPr id="11" name="Picture 10" descr="A picture containing film, close, sitting, person&#10;&#10;Description automatically generated">
            <a:extLst>
              <a:ext uri="{FF2B5EF4-FFF2-40B4-BE49-F238E27FC236}">
                <a16:creationId xmlns:a16="http://schemas.microsoft.com/office/drawing/2014/main" id="{70101F9B-8D5B-5047-B6C3-CC2132319B4E}"/>
              </a:ext>
            </a:extLst>
          </p:cNvPr>
          <p:cNvPicPr>
            <a:picLocks noChangeAspect="1"/>
          </p:cNvPicPr>
          <p:nvPr/>
        </p:nvPicPr>
        <p:blipFill>
          <a:blip r:embed="rId4"/>
          <a:stretch>
            <a:fillRect/>
          </a:stretch>
        </p:blipFill>
        <p:spPr>
          <a:xfrm>
            <a:off x="7800017" y="1954025"/>
            <a:ext cx="4005880" cy="4836301"/>
          </a:xfrm>
          <a:prstGeom prst="rect">
            <a:avLst/>
          </a:prstGeom>
        </p:spPr>
      </p:pic>
      <p:sp>
        <p:nvSpPr>
          <p:cNvPr id="5" name="Freeform 4">
            <a:extLst>
              <a:ext uri="{FF2B5EF4-FFF2-40B4-BE49-F238E27FC236}">
                <a16:creationId xmlns:a16="http://schemas.microsoft.com/office/drawing/2014/main" id="{F898DABC-F829-4341-9FB7-0FE8CC7FCC9C}"/>
              </a:ext>
            </a:extLst>
          </p:cNvPr>
          <p:cNvSpPr/>
          <p:nvPr/>
        </p:nvSpPr>
        <p:spPr>
          <a:xfrm>
            <a:off x="2238958" y="4447183"/>
            <a:ext cx="2335234" cy="1970598"/>
          </a:xfrm>
          <a:custGeom>
            <a:avLst/>
            <a:gdLst>
              <a:gd name="connsiteX0" fmla="*/ 673575 w 2335234"/>
              <a:gd name="connsiteY0" fmla="*/ 6284 h 1970598"/>
              <a:gd name="connsiteX1" fmla="*/ 377242 w 2335234"/>
              <a:gd name="connsiteY1" fmla="*/ 217950 h 1970598"/>
              <a:gd name="connsiteX2" fmla="*/ 224842 w 2335234"/>
              <a:gd name="connsiteY2" fmla="*/ 522750 h 1970598"/>
              <a:gd name="connsiteX3" fmla="*/ 89375 w 2335234"/>
              <a:gd name="connsiteY3" fmla="*/ 742884 h 1970598"/>
              <a:gd name="connsiteX4" fmla="*/ 21642 w 2335234"/>
              <a:gd name="connsiteY4" fmla="*/ 996884 h 1970598"/>
              <a:gd name="connsiteX5" fmla="*/ 13175 w 2335234"/>
              <a:gd name="connsiteY5" fmla="*/ 1377884 h 1970598"/>
              <a:gd name="connsiteX6" fmla="*/ 190975 w 2335234"/>
              <a:gd name="connsiteY6" fmla="*/ 1581084 h 1970598"/>
              <a:gd name="connsiteX7" fmla="*/ 648175 w 2335234"/>
              <a:gd name="connsiteY7" fmla="*/ 1877417 h 1970598"/>
              <a:gd name="connsiteX8" fmla="*/ 1156175 w 2335234"/>
              <a:gd name="connsiteY8" fmla="*/ 1970550 h 1970598"/>
              <a:gd name="connsiteX9" fmla="*/ 2121375 w 2335234"/>
              <a:gd name="connsiteY9" fmla="*/ 1868950 h 1970598"/>
              <a:gd name="connsiteX10" fmla="*/ 2333042 w 2335234"/>
              <a:gd name="connsiteY10" fmla="*/ 1428684 h 1970598"/>
              <a:gd name="connsiteX11" fmla="*/ 2053642 w 2335234"/>
              <a:gd name="connsiteY11" fmla="*/ 844484 h 1970598"/>
              <a:gd name="connsiteX12" fmla="*/ 1918175 w 2335234"/>
              <a:gd name="connsiteY12" fmla="*/ 607417 h 1970598"/>
              <a:gd name="connsiteX13" fmla="*/ 1257775 w 2335234"/>
              <a:gd name="connsiteY13" fmla="*/ 107884 h 1970598"/>
              <a:gd name="connsiteX14" fmla="*/ 673575 w 2335234"/>
              <a:gd name="connsiteY14" fmla="*/ 6284 h 197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35234" h="1970598">
                <a:moveTo>
                  <a:pt x="673575" y="6284"/>
                </a:moveTo>
                <a:cubicBezTo>
                  <a:pt x="526819" y="24628"/>
                  <a:pt x="452031" y="131872"/>
                  <a:pt x="377242" y="217950"/>
                </a:cubicBezTo>
                <a:cubicBezTo>
                  <a:pt x="302453" y="304028"/>
                  <a:pt x="272820" y="435261"/>
                  <a:pt x="224842" y="522750"/>
                </a:cubicBezTo>
                <a:cubicBezTo>
                  <a:pt x="176864" y="610239"/>
                  <a:pt x="123242" y="663862"/>
                  <a:pt x="89375" y="742884"/>
                </a:cubicBezTo>
                <a:cubicBezTo>
                  <a:pt x="55508" y="821906"/>
                  <a:pt x="34342" y="891051"/>
                  <a:pt x="21642" y="996884"/>
                </a:cubicBezTo>
                <a:cubicBezTo>
                  <a:pt x="8942" y="1102717"/>
                  <a:pt x="-15047" y="1280517"/>
                  <a:pt x="13175" y="1377884"/>
                </a:cubicBezTo>
                <a:cubicBezTo>
                  <a:pt x="41397" y="1475251"/>
                  <a:pt x="85142" y="1497829"/>
                  <a:pt x="190975" y="1581084"/>
                </a:cubicBezTo>
                <a:cubicBezTo>
                  <a:pt x="296808" y="1664339"/>
                  <a:pt x="487308" y="1812506"/>
                  <a:pt x="648175" y="1877417"/>
                </a:cubicBezTo>
                <a:cubicBezTo>
                  <a:pt x="809042" y="1942328"/>
                  <a:pt x="910642" y="1971961"/>
                  <a:pt x="1156175" y="1970550"/>
                </a:cubicBezTo>
                <a:cubicBezTo>
                  <a:pt x="1401708" y="1969139"/>
                  <a:pt x="1925231" y="1959261"/>
                  <a:pt x="2121375" y="1868950"/>
                </a:cubicBezTo>
                <a:cubicBezTo>
                  <a:pt x="2317519" y="1778639"/>
                  <a:pt x="2344331" y="1599428"/>
                  <a:pt x="2333042" y="1428684"/>
                </a:cubicBezTo>
                <a:cubicBezTo>
                  <a:pt x="2321753" y="1257940"/>
                  <a:pt x="2122786" y="981362"/>
                  <a:pt x="2053642" y="844484"/>
                </a:cubicBezTo>
                <a:cubicBezTo>
                  <a:pt x="1984498" y="707606"/>
                  <a:pt x="2050819" y="730184"/>
                  <a:pt x="1918175" y="607417"/>
                </a:cubicBezTo>
                <a:cubicBezTo>
                  <a:pt x="1785531" y="484650"/>
                  <a:pt x="1459564" y="209484"/>
                  <a:pt x="1257775" y="107884"/>
                </a:cubicBezTo>
                <a:cubicBezTo>
                  <a:pt x="1055986" y="6284"/>
                  <a:pt x="820331" y="-12060"/>
                  <a:pt x="673575" y="6284"/>
                </a:cubicBezTo>
                <a:close/>
              </a:path>
            </a:pathLst>
          </a:custGeom>
          <a:solidFill>
            <a:srgbClr val="FF0000">
              <a:alpha val="25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a:extLst>
              <a:ext uri="{FF2B5EF4-FFF2-40B4-BE49-F238E27FC236}">
                <a16:creationId xmlns:a16="http://schemas.microsoft.com/office/drawing/2014/main" id="{C42D4161-7A24-2947-B593-1A1183018FFB}"/>
              </a:ext>
            </a:extLst>
          </p:cNvPr>
          <p:cNvSpPr/>
          <p:nvPr/>
        </p:nvSpPr>
        <p:spPr>
          <a:xfrm>
            <a:off x="8746289" y="4633805"/>
            <a:ext cx="1586330" cy="1581744"/>
          </a:xfrm>
          <a:custGeom>
            <a:avLst/>
            <a:gdLst>
              <a:gd name="connsiteX0" fmla="*/ 1393150 w 1586330"/>
              <a:gd name="connsiteY0" fmla="*/ 161956 h 1581744"/>
              <a:gd name="connsiteX1" fmla="*/ 1173016 w 1586330"/>
              <a:gd name="connsiteY1" fmla="*/ 288956 h 1581744"/>
              <a:gd name="connsiteX2" fmla="*/ 1029083 w 1586330"/>
              <a:gd name="connsiteY2" fmla="*/ 161956 h 1581744"/>
              <a:gd name="connsiteX3" fmla="*/ 1003683 w 1586330"/>
              <a:gd name="connsiteY3" fmla="*/ 26490 h 1581744"/>
              <a:gd name="connsiteX4" fmla="*/ 851283 w 1586330"/>
              <a:gd name="connsiteY4" fmla="*/ 9556 h 1581744"/>
              <a:gd name="connsiteX5" fmla="*/ 554950 w 1586330"/>
              <a:gd name="connsiteY5" fmla="*/ 18023 h 1581744"/>
              <a:gd name="connsiteX6" fmla="*/ 131616 w 1586330"/>
              <a:gd name="connsiteY6" fmla="*/ 212756 h 1581744"/>
              <a:gd name="connsiteX7" fmla="*/ 21550 w 1586330"/>
              <a:gd name="connsiteY7" fmla="*/ 534490 h 1581744"/>
              <a:gd name="connsiteX8" fmla="*/ 13083 w 1586330"/>
              <a:gd name="connsiteY8" fmla="*/ 890090 h 1581744"/>
              <a:gd name="connsiteX9" fmla="*/ 165483 w 1586330"/>
              <a:gd name="connsiteY9" fmla="*/ 1296490 h 1581744"/>
              <a:gd name="connsiteX10" fmla="*/ 478750 w 1586330"/>
              <a:gd name="connsiteY10" fmla="*/ 1533556 h 1581744"/>
              <a:gd name="connsiteX11" fmla="*/ 978283 w 1586330"/>
              <a:gd name="connsiteY11" fmla="*/ 1550490 h 1581744"/>
              <a:gd name="connsiteX12" fmla="*/ 1494750 w 1586330"/>
              <a:gd name="connsiteY12" fmla="*/ 1186423 h 1581744"/>
              <a:gd name="connsiteX13" fmla="*/ 1579416 w 1586330"/>
              <a:gd name="connsiteY13" fmla="*/ 593756 h 1581744"/>
              <a:gd name="connsiteX14" fmla="*/ 1393150 w 1586330"/>
              <a:gd name="connsiteY14" fmla="*/ 161956 h 15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6330" h="1581744">
                <a:moveTo>
                  <a:pt x="1393150" y="161956"/>
                </a:moveTo>
                <a:cubicBezTo>
                  <a:pt x="1325417" y="111156"/>
                  <a:pt x="1233694" y="288956"/>
                  <a:pt x="1173016" y="288956"/>
                </a:cubicBezTo>
                <a:cubicBezTo>
                  <a:pt x="1112338" y="288956"/>
                  <a:pt x="1057305" y="205700"/>
                  <a:pt x="1029083" y="161956"/>
                </a:cubicBezTo>
                <a:cubicBezTo>
                  <a:pt x="1000861" y="118212"/>
                  <a:pt x="1033316" y="51890"/>
                  <a:pt x="1003683" y="26490"/>
                </a:cubicBezTo>
                <a:cubicBezTo>
                  <a:pt x="974050" y="1090"/>
                  <a:pt x="851283" y="9556"/>
                  <a:pt x="851283" y="9556"/>
                </a:cubicBezTo>
                <a:cubicBezTo>
                  <a:pt x="776494" y="8145"/>
                  <a:pt x="674894" y="-15844"/>
                  <a:pt x="554950" y="18023"/>
                </a:cubicBezTo>
                <a:cubicBezTo>
                  <a:pt x="435006" y="51890"/>
                  <a:pt x="220516" y="126678"/>
                  <a:pt x="131616" y="212756"/>
                </a:cubicBezTo>
                <a:cubicBezTo>
                  <a:pt x="42716" y="298834"/>
                  <a:pt x="41305" y="421601"/>
                  <a:pt x="21550" y="534490"/>
                </a:cubicBezTo>
                <a:cubicBezTo>
                  <a:pt x="1795" y="647379"/>
                  <a:pt x="-10906" y="763090"/>
                  <a:pt x="13083" y="890090"/>
                </a:cubicBezTo>
                <a:cubicBezTo>
                  <a:pt x="37072" y="1017090"/>
                  <a:pt x="87872" y="1189246"/>
                  <a:pt x="165483" y="1296490"/>
                </a:cubicBezTo>
                <a:cubicBezTo>
                  <a:pt x="243094" y="1403734"/>
                  <a:pt x="343283" y="1491223"/>
                  <a:pt x="478750" y="1533556"/>
                </a:cubicBezTo>
                <a:cubicBezTo>
                  <a:pt x="614217" y="1575889"/>
                  <a:pt x="808950" y="1608345"/>
                  <a:pt x="978283" y="1550490"/>
                </a:cubicBezTo>
                <a:cubicBezTo>
                  <a:pt x="1147616" y="1492635"/>
                  <a:pt x="1394561" y="1345879"/>
                  <a:pt x="1494750" y="1186423"/>
                </a:cubicBezTo>
                <a:cubicBezTo>
                  <a:pt x="1594939" y="1026967"/>
                  <a:pt x="1593527" y="764501"/>
                  <a:pt x="1579416" y="593756"/>
                </a:cubicBezTo>
                <a:cubicBezTo>
                  <a:pt x="1565305" y="423012"/>
                  <a:pt x="1460883" y="212756"/>
                  <a:pt x="1393150" y="161956"/>
                </a:cubicBezTo>
                <a:close/>
              </a:path>
            </a:pathLst>
          </a:custGeom>
          <a:solidFill>
            <a:srgbClr val="FF0000">
              <a:alpha val="25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1D7AB6A7-1794-794A-8B4E-6F2EE1C50B4B}"/>
              </a:ext>
            </a:extLst>
          </p:cNvPr>
          <p:cNvSpPr/>
          <p:nvPr/>
        </p:nvSpPr>
        <p:spPr>
          <a:xfrm>
            <a:off x="1938778" y="3903123"/>
            <a:ext cx="849808" cy="1443674"/>
          </a:xfrm>
          <a:custGeom>
            <a:avLst/>
            <a:gdLst>
              <a:gd name="connsiteX0" fmla="*/ 846755 w 849808"/>
              <a:gd name="connsiteY0" fmla="*/ 567277 h 1443674"/>
              <a:gd name="connsiteX1" fmla="*/ 812888 w 849808"/>
              <a:gd name="connsiteY1" fmla="*/ 330210 h 1443674"/>
              <a:gd name="connsiteX2" fmla="*/ 643555 w 849808"/>
              <a:gd name="connsiteY2" fmla="*/ 220144 h 1443674"/>
              <a:gd name="connsiteX3" fmla="*/ 601222 w 849808"/>
              <a:gd name="connsiteY3" fmla="*/ 10 h 1443674"/>
              <a:gd name="connsiteX4" fmla="*/ 440355 w 849808"/>
              <a:gd name="connsiteY4" fmla="*/ 211677 h 1443674"/>
              <a:gd name="connsiteX5" fmla="*/ 287955 w 849808"/>
              <a:gd name="connsiteY5" fmla="*/ 440277 h 1443674"/>
              <a:gd name="connsiteX6" fmla="*/ 169422 w 849808"/>
              <a:gd name="connsiteY6" fmla="*/ 541877 h 1443674"/>
              <a:gd name="connsiteX7" fmla="*/ 42422 w 849808"/>
              <a:gd name="connsiteY7" fmla="*/ 736610 h 1443674"/>
              <a:gd name="connsiteX8" fmla="*/ 88 w 849808"/>
              <a:gd name="connsiteY8" fmla="*/ 897477 h 1443674"/>
              <a:gd name="connsiteX9" fmla="*/ 50888 w 849808"/>
              <a:gd name="connsiteY9" fmla="*/ 1143010 h 1443674"/>
              <a:gd name="connsiteX10" fmla="*/ 67822 w 849808"/>
              <a:gd name="connsiteY10" fmla="*/ 1413944 h 1443674"/>
              <a:gd name="connsiteX11" fmla="*/ 228688 w 849808"/>
              <a:gd name="connsiteY11" fmla="*/ 1422410 h 1443674"/>
              <a:gd name="connsiteX12" fmla="*/ 296422 w 849808"/>
              <a:gd name="connsiteY12" fmla="*/ 1286944 h 1443674"/>
              <a:gd name="connsiteX13" fmla="*/ 381088 w 849808"/>
              <a:gd name="connsiteY13" fmla="*/ 1253077 h 1443674"/>
              <a:gd name="connsiteX14" fmla="*/ 508088 w 849808"/>
              <a:gd name="connsiteY14" fmla="*/ 1049877 h 1443674"/>
              <a:gd name="connsiteX15" fmla="*/ 592755 w 849808"/>
              <a:gd name="connsiteY15" fmla="*/ 838210 h 1443674"/>
              <a:gd name="connsiteX16" fmla="*/ 762088 w 849808"/>
              <a:gd name="connsiteY16" fmla="*/ 635010 h 1443674"/>
              <a:gd name="connsiteX17" fmla="*/ 846755 w 849808"/>
              <a:gd name="connsiteY17" fmla="*/ 567277 h 144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9808" h="1443674">
                <a:moveTo>
                  <a:pt x="846755" y="567277"/>
                </a:moveTo>
                <a:cubicBezTo>
                  <a:pt x="855222" y="516477"/>
                  <a:pt x="846755" y="388065"/>
                  <a:pt x="812888" y="330210"/>
                </a:cubicBezTo>
                <a:cubicBezTo>
                  <a:pt x="779021" y="272355"/>
                  <a:pt x="678833" y="275177"/>
                  <a:pt x="643555" y="220144"/>
                </a:cubicBezTo>
                <a:cubicBezTo>
                  <a:pt x="608277" y="165111"/>
                  <a:pt x="635089" y="1421"/>
                  <a:pt x="601222" y="10"/>
                </a:cubicBezTo>
                <a:cubicBezTo>
                  <a:pt x="567355" y="-1401"/>
                  <a:pt x="492566" y="138299"/>
                  <a:pt x="440355" y="211677"/>
                </a:cubicBezTo>
                <a:cubicBezTo>
                  <a:pt x="388144" y="285055"/>
                  <a:pt x="333110" y="385244"/>
                  <a:pt x="287955" y="440277"/>
                </a:cubicBezTo>
                <a:cubicBezTo>
                  <a:pt x="242799" y="495310"/>
                  <a:pt x="210344" y="492488"/>
                  <a:pt x="169422" y="541877"/>
                </a:cubicBezTo>
                <a:cubicBezTo>
                  <a:pt x="128500" y="591266"/>
                  <a:pt x="70644" y="677343"/>
                  <a:pt x="42422" y="736610"/>
                </a:cubicBezTo>
                <a:cubicBezTo>
                  <a:pt x="14200" y="795877"/>
                  <a:pt x="-1323" y="829744"/>
                  <a:pt x="88" y="897477"/>
                </a:cubicBezTo>
                <a:cubicBezTo>
                  <a:pt x="1499" y="965210"/>
                  <a:pt x="39599" y="1056932"/>
                  <a:pt x="50888" y="1143010"/>
                </a:cubicBezTo>
                <a:cubicBezTo>
                  <a:pt x="62177" y="1229088"/>
                  <a:pt x="38189" y="1367377"/>
                  <a:pt x="67822" y="1413944"/>
                </a:cubicBezTo>
                <a:cubicBezTo>
                  <a:pt x="97455" y="1460511"/>
                  <a:pt x="190588" y="1443577"/>
                  <a:pt x="228688" y="1422410"/>
                </a:cubicBezTo>
                <a:cubicBezTo>
                  <a:pt x="266788" y="1401243"/>
                  <a:pt x="271022" y="1315166"/>
                  <a:pt x="296422" y="1286944"/>
                </a:cubicBezTo>
                <a:cubicBezTo>
                  <a:pt x="321822" y="1258722"/>
                  <a:pt x="345810" y="1292588"/>
                  <a:pt x="381088" y="1253077"/>
                </a:cubicBezTo>
                <a:cubicBezTo>
                  <a:pt x="416366" y="1213566"/>
                  <a:pt x="472810" y="1119022"/>
                  <a:pt x="508088" y="1049877"/>
                </a:cubicBezTo>
                <a:cubicBezTo>
                  <a:pt x="543366" y="980733"/>
                  <a:pt x="550422" y="907354"/>
                  <a:pt x="592755" y="838210"/>
                </a:cubicBezTo>
                <a:cubicBezTo>
                  <a:pt x="635088" y="769066"/>
                  <a:pt x="722577" y="680165"/>
                  <a:pt x="762088" y="635010"/>
                </a:cubicBezTo>
                <a:cubicBezTo>
                  <a:pt x="801599" y="589855"/>
                  <a:pt x="838288" y="618077"/>
                  <a:pt x="846755" y="567277"/>
                </a:cubicBezTo>
                <a:close/>
              </a:path>
            </a:pathLst>
          </a:custGeom>
          <a:solidFill>
            <a:srgbClr val="00B050">
              <a:alpha val="25000"/>
            </a:srgb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08E3C7AB-4885-6C4F-8460-1D6480D68B05}"/>
              </a:ext>
            </a:extLst>
          </p:cNvPr>
          <p:cNvSpPr/>
          <p:nvPr/>
        </p:nvSpPr>
        <p:spPr>
          <a:xfrm>
            <a:off x="3358753" y="3987564"/>
            <a:ext cx="847881" cy="1075885"/>
          </a:xfrm>
          <a:custGeom>
            <a:avLst/>
            <a:gdLst>
              <a:gd name="connsiteX0" fmla="*/ 27914 w 847881"/>
              <a:gd name="connsiteY0" fmla="*/ 491303 h 1075885"/>
              <a:gd name="connsiteX1" fmla="*/ 10981 w 847881"/>
              <a:gd name="connsiteY1" fmla="*/ 220369 h 1075885"/>
              <a:gd name="connsiteX2" fmla="*/ 163381 w 847881"/>
              <a:gd name="connsiteY2" fmla="*/ 17169 h 1075885"/>
              <a:gd name="connsiteX3" fmla="*/ 358114 w 847881"/>
              <a:gd name="connsiteY3" fmla="*/ 25636 h 1075885"/>
              <a:gd name="connsiteX4" fmla="*/ 603647 w 847881"/>
              <a:gd name="connsiteY4" fmla="*/ 144169 h 1075885"/>
              <a:gd name="connsiteX5" fmla="*/ 772981 w 847881"/>
              <a:gd name="connsiteY5" fmla="*/ 389703 h 1075885"/>
              <a:gd name="connsiteX6" fmla="*/ 840714 w 847881"/>
              <a:gd name="connsiteY6" fmla="*/ 660636 h 1075885"/>
              <a:gd name="connsiteX7" fmla="*/ 815314 w 847881"/>
              <a:gd name="connsiteY7" fmla="*/ 880769 h 1075885"/>
              <a:gd name="connsiteX8" fmla="*/ 832247 w 847881"/>
              <a:gd name="connsiteY8" fmla="*/ 1075503 h 1075885"/>
              <a:gd name="connsiteX9" fmla="*/ 552847 w 847881"/>
              <a:gd name="connsiteY9" fmla="*/ 829969 h 1075885"/>
              <a:gd name="connsiteX10" fmla="*/ 358114 w 847881"/>
              <a:gd name="connsiteY10" fmla="*/ 677569 h 1075885"/>
              <a:gd name="connsiteX11" fmla="*/ 154914 w 847881"/>
              <a:gd name="connsiteY11" fmla="*/ 550569 h 1075885"/>
              <a:gd name="connsiteX12" fmla="*/ 27914 w 847881"/>
              <a:gd name="connsiteY12" fmla="*/ 491303 h 107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7881" h="1075885">
                <a:moveTo>
                  <a:pt x="27914" y="491303"/>
                </a:moveTo>
                <a:cubicBezTo>
                  <a:pt x="3925" y="436270"/>
                  <a:pt x="-11597" y="299391"/>
                  <a:pt x="10981" y="220369"/>
                </a:cubicBezTo>
                <a:cubicBezTo>
                  <a:pt x="33559" y="141347"/>
                  <a:pt x="105526" y="49624"/>
                  <a:pt x="163381" y="17169"/>
                </a:cubicBezTo>
                <a:cubicBezTo>
                  <a:pt x="221237" y="-15287"/>
                  <a:pt x="284736" y="4469"/>
                  <a:pt x="358114" y="25636"/>
                </a:cubicBezTo>
                <a:cubicBezTo>
                  <a:pt x="431492" y="46803"/>
                  <a:pt x="534503" y="83491"/>
                  <a:pt x="603647" y="144169"/>
                </a:cubicBezTo>
                <a:cubicBezTo>
                  <a:pt x="672791" y="204847"/>
                  <a:pt x="733470" y="303625"/>
                  <a:pt x="772981" y="389703"/>
                </a:cubicBezTo>
                <a:cubicBezTo>
                  <a:pt x="812492" y="475781"/>
                  <a:pt x="833659" y="578792"/>
                  <a:pt x="840714" y="660636"/>
                </a:cubicBezTo>
                <a:cubicBezTo>
                  <a:pt x="847770" y="742480"/>
                  <a:pt x="816725" y="811625"/>
                  <a:pt x="815314" y="880769"/>
                </a:cubicBezTo>
                <a:cubicBezTo>
                  <a:pt x="813903" y="949913"/>
                  <a:pt x="875992" y="1083970"/>
                  <a:pt x="832247" y="1075503"/>
                </a:cubicBezTo>
                <a:cubicBezTo>
                  <a:pt x="788502" y="1067036"/>
                  <a:pt x="631869" y="896291"/>
                  <a:pt x="552847" y="829969"/>
                </a:cubicBezTo>
                <a:cubicBezTo>
                  <a:pt x="473825" y="763647"/>
                  <a:pt x="424436" y="724136"/>
                  <a:pt x="358114" y="677569"/>
                </a:cubicBezTo>
                <a:cubicBezTo>
                  <a:pt x="291792" y="631002"/>
                  <a:pt x="205714" y="578791"/>
                  <a:pt x="154914" y="550569"/>
                </a:cubicBezTo>
                <a:cubicBezTo>
                  <a:pt x="104114" y="522347"/>
                  <a:pt x="51903" y="546336"/>
                  <a:pt x="27914" y="491303"/>
                </a:cubicBezTo>
                <a:close/>
              </a:path>
            </a:pathLst>
          </a:custGeom>
          <a:solidFill>
            <a:srgbClr val="00B050">
              <a:alpha val="25000"/>
            </a:srgb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0AECC2D1-2150-2040-B5D3-C64587A10F6F}"/>
              </a:ext>
            </a:extLst>
          </p:cNvPr>
          <p:cNvSpPr/>
          <p:nvPr/>
        </p:nvSpPr>
        <p:spPr>
          <a:xfrm>
            <a:off x="9064752" y="3934946"/>
            <a:ext cx="1668093" cy="941731"/>
          </a:xfrm>
          <a:custGeom>
            <a:avLst/>
            <a:gdLst>
              <a:gd name="connsiteX0" fmla="*/ 121581 w 1668093"/>
              <a:gd name="connsiteY0" fmla="*/ 695110 h 941731"/>
              <a:gd name="connsiteX1" fmla="*/ 3048 w 1668093"/>
              <a:gd name="connsiteY1" fmla="*/ 525777 h 941731"/>
              <a:gd name="connsiteX2" fmla="*/ 62315 w 1668093"/>
              <a:gd name="connsiteY2" fmla="*/ 297177 h 941731"/>
              <a:gd name="connsiteX3" fmla="*/ 341715 w 1668093"/>
              <a:gd name="connsiteY3" fmla="*/ 77043 h 941731"/>
              <a:gd name="connsiteX4" fmla="*/ 671915 w 1668093"/>
              <a:gd name="connsiteY4" fmla="*/ 843 h 941731"/>
              <a:gd name="connsiteX5" fmla="*/ 925915 w 1668093"/>
              <a:gd name="connsiteY5" fmla="*/ 34710 h 941731"/>
              <a:gd name="connsiteX6" fmla="*/ 1095248 w 1668093"/>
              <a:gd name="connsiteY6" fmla="*/ 9310 h 941731"/>
              <a:gd name="connsiteX7" fmla="*/ 1400048 w 1668093"/>
              <a:gd name="connsiteY7" fmla="*/ 68577 h 941731"/>
              <a:gd name="connsiteX8" fmla="*/ 1654048 w 1668093"/>
              <a:gd name="connsiteY8" fmla="*/ 220977 h 941731"/>
              <a:gd name="connsiteX9" fmla="*/ 1620181 w 1668093"/>
              <a:gd name="connsiteY9" fmla="*/ 390310 h 941731"/>
              <a:gd name="connsiteX10" fmla="*/ 1493181 w 1668093"/>
              <a:gd name="connsiteY10" fmla="*/ 398777 h 941731"/>
              <a:gd name="connsiteX11" fmla="*/ 1349248 w 1668093"/>
              <a:gd name="connsiteY11" fmla="*/ 525777 h 941731"/>
              <a:gd name="connsiteX12" fmla="*/ 1239181 w 1668093"/>
              <a:gd name="connsiteY12" fmla="*/ 601977 h 941731"/>
              <a:gd name="connsiteX13" fmla="*/ 1289981 w 1668093"/>
              <a:gd name="connsiteY13" fmla="*/ 779777 h 941731"/>
              <a:gd name="connsiteX14" fmla="*/ 1247648 w 1668093"/>
              <a:gd name="connsiteY14" fmla="*/ 872910 h 941731"/>
              <a:gd name="connsiteX15" fmla="*/ 1112181 w 1668093"/>
              <a:gd name="connsiteY15" fmla="*/ 872910 h 941731"/>
              <a:gd name="connsiteX16" fmla="*/ 1044448 w 1668093"/>
              <a:gd name="connsiteY16" fmla="*/ 805177 h 941731"/>
              <a:gd name="connsiteX17" fmla="*/ 925915 w 1668093"/>
              <a:gd name="connsiteY17" fmla="*/ 864443 h 941731"/>
              <a:gd name="connsiteX18" fmla="*/ 866648 w 1668093"/>
              <a:gd name="connsiteY18" fmla="*/ 932177 h 941731"/>
              <a:gd name="connsiteX19" fmla="*/ 807381 w 1668093"/>
              <a:gd name="connsiteY19" fmla="*/ 932177 h 941731"/>
              <a:gd name="connsiteX20" fmla="*/ 722715 w 1668093"/>
              <a:gd name="connsiteY20" fmla="*/ 847510 h 941731"/>
              <a:gd name="connsiteX21" fmla="*/ 705781 w 1668093"/>
              <a:gd name="connsiteY21" fmla="*/ 678177 h 941731"/>
              <a:gd name="connsiteX22" fmla="*/ 477181 w 1668093"/>
              <a:gd name="connsiteY22" fmla="*/ 652777 h 941731"/>
              <a:gd name="connsiteX23" fmla="*/ 290915 w 1668093"/>
              <a:gd name="connsiteY23" fmla="*/ 652777 h 941731"/>
              <a:gd name="connsiteX24" fmla="*/ 121581 w 1668093"/>
              <a:gd name="connsiteY24" fmla="*/ 695110 h 94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8093" h="941731">
                <a:moveTo>
                  <a:pt x="121581" y="695110"/>
                </a:moveTo>
                <a:cubicBezTo>
                  <a:pt x="73603" y="673943"/>
                  <a:pt x="12926" y="592099"/>
                  <a:pt x="3048" y="525777"/>
                </a:cubicBezTo>
                <a:cubicBezTo>
                  <a:pt x="-6830" y="459455"/>
                  <a:pt x="5870" y="371966"/>
                  <a:pt x="62315" y="297177"/>
                </a:cubicBezTo>
                <a:cubicBezTo>
                  <a:pt x="118759" y="222388"/>
                  <a:pt x="240115" y="126432"/>
                  <a:pt x="341715" y="77043"/>
                </a:cubicBezTo>
                <a:cubicBezTo>
                  <a:pt x="443315" y="27654"/>
                  <a:pt x="574548" y="7899"/>
                  <a:pt x="671915" y="843"/>
                </a:cubicBezTo>
                <a:cubicBezTo>
                  <a:pt x="769282" y="-6213"/>
                  <a:pt x="855360" y="33299"/>
                  <a:pt x="925915" y="34710"/>
                </a:cubicBezTo>
                <a:cubicBezTo>
                  <a:pt x="996470" y="36121"/>
                  <a:pt x="1016226" y="3666"/>
                  <a:pt x="1095248" y="9310"/>
                </a:cubicBezTo>
                <a:cubicBezTo>
                  <a:pt x="1174270" y="14954"/>
                  <a:pt x="1306915" y="33299"/>
                  <a:pt x="1400048" y="68577"/>
                </a:cubicBezTo>
                <a:cubicBezTo>
                  <a:pt x="1493181" y="103855"/>
                  <a:pt x="1617359" y="167355"/>
                  <a:pt x="1654048" y="220977"/>
                </a:cubicBezTo>
                <a:cubicBezTo>
                  <a:pt x="1690737" y="274599"/>
                  <a:pt x="1646992" y="360677"/>
                  <a:pt x="1620181" y="390310"/>
                </a:cubicBezTo>
                <a:cubicBezTo>
                  <a:pt x="1593370" y="419943"/>
                  <a:pt x="1538337" y="376199"/>
                  <a:pt x="1493181" y="398777"/>
                </a:cubicBezTo>
                <a:cubicBezTo>
                  <a:pt x="1448026" y="421355"/>
                  <a:pt x="1391581" y="491910"/>
                  <a:pt x="1349248" y="525777"/>
                </a:cubicBezTo>
                <a:cubicBezTo>
                  <a:pt x="1306915" y="559644"/>
                  <a:pt x="1249059" y="559644"/>
                  <a:pt x="1239181" y="601977"/>
                </a:cubicBezTo>
                <a:cubicBezTo>
                  <a:pt x="1229303" y="644310"/>
                  <a:pt x="1288570" y="734622"/>
                  <a:pt x="1289981" y="779777"/>
                </a:cubicBezTo>
                <a:cubicBezTo>
                  <a:pt x="1291392" y="824932"/>
                  <a:pt x="1277281" y="857388"/>
                  <a:pt x="1247648" y="872910"/>
                </a:cubicBezTo>
                <a:cubicBezTo>
                  <a:pt x="1218015" y="888432"/>
                  <a:pt x="1146048" y="884199"/>
                  <a:pt x="1112181" y="872910"/>
                </a:cubicBezTo>
                <a:cubicBezTo>
                  <a:pt x="1078314" y="861621"/>
                  <a:pt x="1075492" y="806588"/>
                  <a:pt x="1044448" y="805177"/>
                </a:cubicBezTo>
                <a:cubicBezTo>
                  <a:pt x="1013404" y="803766"/>
                  <a:pt x="955548" y="843276"/>
                  <a:pt x="925915" y="864443"/>
                </a:cubicBezTo>
                <a:cubicBezTo>
                  <a:pt x="896282" y="885610"/>
                  <a:pt x="886404" y="920888"/>
                  <a:pt x="866648" y="932177"/>
                </a:cubicBezTo>
                <a:cubicBezTo>
                  <a:pt x="846892" y="943466"/>
                  <a:pt x="831370" y="946288"/>
                  <a:pt x="807381" y="932177"/>
                </a:cubicBezTo>
                <a:cubicBezTo>
                  <a:pt x="783392" y="918066"/>
                  <a:pt x="739648" y="889843"/>
                  <a:pt x="722715" y="847510"/>
                </a:cubicBezTo>
                <a:cubicBezTo>
                  <a:pt x="705782" y="805177"/>
                  <a:pt x="746703" y="710632"/>
                  <a:pt x="705781" y="678177"/>
                </a:cubicBezTo>
                <a:cubicBezTo>
                  <a:pt x="664859" y="645722"/>
                  <a:pt x="546325" y="657010"/>
                  <a:pt x="477181" y="652777"/>
                </a:cubicBezTo>
                <a:cubicBezTo>
                  <a:pt x="408037" y="648544"/>
                  <a:pt x="347359" y="644310"/>
                  <a:pt x="290915" y="652777"/>
                </a:cubicBezTo>
                <a:cubicBezTo>
                  <a:pt x="234471" y="661244"/>
                  <a:pt x="169559" y="716277"/>
                  <a:pt x="121581" y="695110"/>
                </a:cubicBezTo>
                <a:close/>
              </a:path>
            </a:pathLst>
          </a:custGeom>
          <a:solidFill>
            <a:srgbClr val="00B050">
              <a:alpha val="25000"/>
            </a:srgb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43890" y="6387270"/>
            <a:ext cx="1093478" cy="416055"/>
          </a:xfrm>
          <a:prstGeom prst="rect">
            <a:avLst/>
          </a:prstGeom>
        </p:spPr>
      </p:pic>
      <p:sp>
        <p:nvSpPr>
          <p:cNvPr id="14" name="TextBox 13">
            <a:extLst>
              <a:ext uri="{FF2B5EF4-FFF2-40B4-BE49-F238E27FC236}">
                <a16:creationId xmlns:a16="http://schemas.microsoft.com/office/drawing/2014/main" id="{D735537B-0FF9-1645-8E6E-4DFBBB2F0B96}"/>
              </a:ext>
            </a:extLst>
          </p:cNvPr>
          <p:cNvSpPr txBox="1"/>
          <p:nvPr/>
        </p:nvSpPr>
        <p:spPr>
          <a:xfrm>
            <a:off x="6033928" y="6341197"/>
            <a:ext cx="1517917" cy="369332"/>
          </a:xfrm>
          <a:prstGeom prst="rect">
            <a:avLst/>
          </a:prstGeom>
          <a:noFill/>
          <a:ln>
            <a:solidFill>
              <a:srgbClr val="FF0000"/>
            </a:solidFill>
          </a:ln>
        </p:spPr>
        <p:txBody>
          <a:bodyPr wrap="square" rtlCol="0">
            <a:spAutoFit/>
          </a:bodyPr>
          <a:lstStyle/>
          <a:p>
            <a:pPr algn="ctr"/>
            <a:r>
              <a:rPr lang="en-US" dirty="0">
                <a:solidFill>
                  <a:srgbClr val="FF0000"/>
                </a:solidFill>
              </a:rPr>
              <a:t>Cardiomegaly</a:t>
            </a:r>
          </a:p>
        </p:txBody>
      </p:sp>
      <p:sp>
        <p:nvSpPr>
          <p:cNvPr id="15" name="TextBox 14">
            <a:extLst>
              <a:ext uri="{FF2B5EF4-FFF2-40B4-BE49-F238E27FC236}">
                <a16:creationId xmlns:a16="http://schemas.microsoft.com/office/drawing/2014/main" id="{F0001F51-765E-C744-B33C-8633EB006F6B}"/>
              </a:ext>
            </a:extLst>
          </p:cNvPr>
          <p:cNvSpPr txBox="1"/>
          <p:nvPr/>
        </p:nvSpPr>
        <p:spPr>
          <a:xfrm>
            <a:off x="6033928" y="5610600"/>
            <a:ext cx="1517917" cy="369332"/>
          </a:xfrm>
          <a:prstGeom prst="rect">
            <a:avLst/>
          </a:prstGeom>
          <a:noFill/>
          <a:ln>
            <a:solidFill>
              <a:srgbClr val="00B050"/>
            </a:solidFill>
          </a:ln>
        </p:spPr>
        <p:txBody>
          <a:bodyPr wrap="square" rtlCol="0">
            <a:spAutoFit/>
          </a:bodyPr>
          <a:lstStyle/>
          <a:p>
            <a:pPr algn="ctr"/>
            <a:r>
              <a:rPr lang="en-US" dirty="0">
                <a:solidFill>
                  <a:srgbClr val="00B050"/>
                </a:solidFill>
              </a:rPr>
              <a:t>Enlarged PAs</a:t>
            </a:r>
          </a:p>
        </p:txBody>
      </p:sp>
      <p:cxnSp>
        <p:nvCxnSpPr>
          <p:cNvPr id="17" name="Straight Arrow Connector 16">
            <a:extLst>
              <a:ext uri="{FF2B5EF4-FFF2-40B4-BE49-F238E27FC236}">
                <a16:creationId xmlns:a16="http://schemas.microsoft.com/office/drawing/2014/main" id="{33B76634-A407-D347-BB8F-8312B54358F7}"/>
              </a:ext>
            </a:extLst>
          </p:cNvPr>
          <p:cNvCxnSpPr>
            <a:cxnSpLocks/>
            <a:stCxn id="15" idx="3"/>
          </p:cNvCxnSpPr>
          <p:nvPr/>
        </p:nvCxnSpPr>
        <p:spPr>
          <a:xfrm flipV="1">
            <a:off x="7551845" y="4470911"/>
            <a:ext cx="1512907" cy="1324355"/>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F16D70-E5FF-584B-B6E6-79C088C0DB7D}"/>
              </a:ext>
            </a:extLst>
          </p:cNvPr>
          <p:cNvCxnSpPr>
            <a:cxnSpLocks/>
            <a:stCxn id="15" idx="1"/>
          </p:cNvCxnSpPr>
          <p:nvPr/>
        </p:nvCxnSpPr>
        <p:spPr>
          <a:xfrm flipH="1" flipV="1">
            <a:off x="4267668" y="4842958"/>
            <a:ext cx="1766260" cy="95230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AFC83AD-BBA6-4B4D-BF5A-BE1AF3F208C8}"/>
              </a:ext>
            </a:extLst>
          </p:cNvPr>
          <p:cNvCxnSpPr>
            <a:cxnSpLocks/>
            <a:stCxn id="14" idx="3"/>
          </p:cNvCxnSpPr>
          <p:nvPr/>
        </p:nvCxnSpPr>
        <p:spPr>
          <a:xfrm flipV="1">
            <a:off x="7551845" y="5597601"/>
            <a:ext cx="1172672" cy="9282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D0A4399-0D5D-3940-9466-EC7C90C10767}"/>
              </a:ext>
            </a:extLst>
          </p:cNvPr>
          <p:cNvCxnSpPr>
            <a:cxnSpLocks/>
            <a:stCxn id="14" idx="1"/>
          </p:cNvCxnSpPr>
          <p:nvPr/>
        </p:nvCxnSpPr>
        <p:spPr>
          <a:xfrm flipH="1" flipV="1">
            <a:off x="4635226" y="5839650"/>
            <a:ext cx="1398702" cy="6862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Graphic 31" descr="Downhill skiing">
            <a:extLst>
              <a:ext uri="{FF2B5EF4-FFF2-40B4-BE49-F238E27FC236}">
                <a16:creationId xmlns:a16="http://schemas.microsoft.com/office/drawing/2014/main" id="{22CECFD9-6329-1646-BA35-1ED06903EF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50593">
            <a:off x="3119124" y="3492081"/>
            <a:ext cx="662575" cy="662575"/>
          </a:xfrm>
          <a:prstGeom prst="rect">
            <a:avLst/>
          </a:prstGeom>
        </p:spPr>
      </p:pic>
      <p:pic>
        <p:nvPicPr>
          <p:cNvPr id="39" name="Content Placeholder 4" descr="A picture containing film, waterfall, water&#10;&#10;Description automatically generated">
            <a:extLst>
              <a:ext uri="{FF2B5EF4-FFF2-40B4-BE49-F238E27FC236}">
                <a16:creationId xmlns:a16="http://schemas.microsoft.com/office/drawing/2014/main" id="{E2C6A4D6-CC62-AF49-8D19-E40D555C4ED1}"/>
              </a:ext>
            </a:extLst>
          </p:cNvPr>
          <p:cNvPicPr>
            <a:picLocks noChangeAspect="1"/>
          </p:cNvPicPr>
          <p:nvPr/>
        </p:nvPicPr>
        <p:blipFill>
          <a:blip r:embed="rId8"/>
          <a:stretch>
            <a:fillRect/>
          </a:stretch>
        </p:blipFill>
        <p:spPr>
          <a:xfrm>
            <a:off x="5112670" y="1976064"/>
            <a:ext cx="3075984" cy="3005109"/>
          </a:xfrm>
          <a:prstGeom prst="rect">
            <a:avLst/>
          </a:prstGeom>
          <a:ln>
            <a:solidFill>
              <a:schemeClr val="tx1"/>
            </a:solidFill>
          </a:ln>
        </p:spPr>
      </p:pic>
      <p:sp>
        <p:nvSpPr>
          <p:cNvPr id="35" name="Freeform 34">
            <a:extLst>
              <a:ext uri="{FF2B5EF4-FFF2-40B4-BE49-F238E27FC236}">
                <a16:creationId xmlns:a16="http://schemas.microsoft.com/office/drawing/2014/main" id="{878193C2-A1F5-674F-B79C-E5CBA3C7A076}"/>
              </a:ext>
            </a:extLst>
          </p:cNvPr>
          <p:cNvSpPr/>
          <p:nvPr/>
        </p:nvSpPr>
        <p:spPr>
          <a:xfrm>
            <a:off x="6157204" y="2241751"/>
            <a:ext cx="148418" cy="548640"/>
          </a:xfrm>
          <a:custGeom>
            <a:avLst/>
            <a:gdLst>
              <a:gd name="connsiteX0" fmla="*/ 0 w 148418"/>
              <a:gd name="connsiteY0" fmla="*/ 0 h 548640"/>
              <a:gd name="connsiteX1" fmla="*/ 146304 w 148418"/>
              <a:gd name="connsiteY1" fmla="*/ 182880 h 548640"/>
              <a:gd name="connsiteX2" fmla="*/ 73152 w 148418"/>
              <a:gd name="connsiteY2" fmla="*/ 548640 h 548640"/>
            </a:gdLst>
            <a:ahLst/>
            <a:cxnLst>
              <a:cxn ang="0">
                <a:pos x="connsiteX0" y="connsiteY0"/>
              </a:cxn>
              <a:cxn ang="0">
                <a:pos x="connsiteX1" y="connsiteY1"/>
              </a:cxn>
              <a:cxn ang="0">
                <a:pos x="connsiteX2" y="connsiteY2"/>
              </a:cxn>
            </a:cxnLst>
            <a:rect l="l" t="t" r="r" b="b"/>
            <a:pathLst>
              <a:path w="148418" h="548640">
                <a:moveTo>
                  <a:pt x="0" y="0"/>
                </a:moveTo>
                <a:cubicBezTo>
                  <a:pt x="67056" y="45720"/>
                  <a:pt x="134112" y="91440"/>
                  <a:pt x="146304" y="182880"/>
                </a:cubicBezTo>
                <a:cubicBezTo>
                  <a:pt x="158496" y="274320"/>
                  <a:pt x="115824" y="411480"/>
                  <a:pt x="73152" y="54864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D92D9456-FCF5-8B4F-9C97-20D13B8244C7}"/>
              </a:ext>
            </a:extLst>
          </p:cNvPr>
          <p:cNvSpPr/>
          <p:nvPr/>
        </p:nvSpPr>
        <p:spPr>
          <a:xfrm>
            <a:off x="6284282" y="2853846"/>
            <a:ext cx="239365" cy="786384"/>
          </a:xfrm>
          <a:custGeom>
            <a:avLst/>
            <a:gdLst>
              <a:gd name="connsiteX0" fmla="*/ 0 w 239365"/>
              <a:gd name="connsiteY0" fmla="*/ 0 h 786384"/>
              <a:gd name="connsiteX1" fmla="*/ 182880 w 239365"/>
              <a:gd name="connsiteY1" fmla="*/ 237744 h 786384"/>
              <a:gd name="connsiteX2" fmla="*/ 237744 w 239365"/>
              <a:gd name="connsiteY2" fmla="*/ 603504 h 786384"/>
              <a:gd name="connsiteX3" fmla="*/ 219456 w 239365"/>
              <a:gd name="connsiteY3" fmla="*/ 786384 h 786384"/>
            </a:gdLst>
            <a:ahLst/>
            <a:cxnLst>
              <a:cxn ang="0">
                <a:pos x="connsiteX0" y="connsiteY0"/>
              </a:cxn>
              <a:cxn ang="0">
                <a:pos x="connsiteX1" y="connsiteY1"/>
              </a:cxn>
              <a:cxn ang="0">
                <a:pos x="connsiteX2" y="connsiteY2"/>
              </a:cxn>
              <a:cxn ang="0">
                <a:pos x="connsiteX3" y="connsiteY3"/>
              </a:cxn>
            </a:cxnLst>
            <a:rect l="l" t="t" r="r" b="b"/>
            <a:pathLst>
              <a:path w="239365" h="786384">
                <a:moveTo>
                  <a:pt x="0" y="0"/>
                </a:moveTo>
                <a:cubicBezTo>
                  <a:pt x="71628" y="68580"/>
                  <a:pt x="143256" y="137160"/>
                  <a:pt x="182880" y="237744"/>
                </a:cubicBezTo>
                <a:cubicBezTo>
                  <a:pt x="222504" y="338328"/>
                  <a:pt x="231648" y="512064"/>
                  <a:pt x="237744" y="603504"/>
                </a:cubicBezTo>
                <a:cubicBezTo>
                  <a:pt x="243840" y="694944"/>
                  <a:pt x="231648" y="740664"/>
                  <a:pt x="219456" y="786384"/>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FD91274B-77D0-B74A-ADBC-AF4B3322E876}"/>
              </a:ext>
            </a:extLst>
          </p:cNvPr>
          <p:cNvSpPr/>
          <p:nvPr/>
        </p:nvSpPr>
        <p:spPr>
          <a:xfrm>
            <a:off x="6715554" y="3902181"/>
            <a:ext cx="446278" cy="1078992"/>
          </a:xfrm>
          <a:custGeom>
            <a:avLst/>
            <a:gdLst>
              <a:gd name="connsiteX0" fmla="*/ 0 w 446278"/>
              <a:gd name="connsiteY0" fmla="*/ 0 h 1078992"/>
              <a:gd name="connsiteX1" fmla="*/ 274320 w 446278"/>
              <a:gd name="connsiteY1" fmla="*/ 384048 h 1078992"/>
              <a:gd name="connsiteX2" fmla="*/ 438912 w 446278"/>
              <a:gd name="connsiteY2" fmla="*/ 859536 h 1078992"/>
              <a:gd name="connsiteX3" fmla="*/ 402336 w 446278"/>
              <a:gd name="connsiteY3" fmla="*/ 1078992 h 1078992"/>
            </a:gdLst>
            <a:ahLst/>
            <a:cxnLst>
              <a:cxn ang="0">
                <a:pos x="connsiteX0" y="connsiteY0"/>
              </a:cxn>
              <a:cxn ang="0">
                <a:pos x="connsiteX1" y="connsiteY1"/>
              </a:cxn>
              <a:cxn ang="0">
                <a:pos x="connsiteX2" y="connsiteY2"/>
              </a:cxn>
              <a:cxn ang="0">
                <a:pos x="connsiteX3" y="connsiteY3"/>
              </a:cxn>
            </a:cxnLst>
            <a:rect l="l" t="t" r="r" b="b"/>
            <a:pathLst>
              <a:path w="446278" h="1078992">
                <a:moveTo>
                  <a:pt x="0" y="0"/>
                </a:moveTo>
                <a:cubicBezTo>
                  <a:pt x="100584" y="120396"/>
                  <a:pt x="201168" y="240792"/>
                  <a:pt x="274320" y="384048"/>
                </a:cubicBezTo>
                <a:cubicBezTo>
                  <a:pt x="347472" y="527304"/>
                  <a:pt x="417576" y="743712"/>
                  <a:pt x="438912" y="859536"/>
                </a:cubicBezTo>
                <a:cubicBezTo>
                  <a:pt x="460248" y="975360"/>
                  <a:pt x="431292" y="1027176"/>
                  <a:pt x="402336" y="1078992"/>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F762868-4818-3D4C-BE39-BDF55910B59C}"/>
              </a:ext>
            </a:extLst>
          </p:cNvPr>
          <p:cNvSpPr txBox="1"/>
          <p:nvPr/>
        </p:nvSpPr>
        <p:spPr>
          <a:xfrm>
            <a:off x="6278060" y="2323644"/>
            <a:ext cx="1321266" cy="369332"/>
          </a:xfrm>
          <a:prstGeom prst="rect">
            <a:avLst/>
          </a:prstGeom>
          <a:noFill/>
          <a:ln>
            <a:noFill/>
          </a:ln>
        </p:spPr>
        <p:txBody>
          <a:bodyPr wrap="square" rtlCol="0">
            <a:spAutoFit/>
          </a:bodyPr>
          <a:lstStyle/>
          <a:p>
            <a:pPr algn="ctr"/>
            <a:r>
              <a:rPr lang="en-US" dirty="0"/>
              <a:t>Aortic knob</a:t>
            </a:r>
          </a:p>
        </p:txBody>
      </p:sp>
      <p:sp>
        <p:nvSpPr>
          <p:cNvPr id="45" name="TextBox 44">
            <a:extLst>
              <a:ext uri="{FF2B5EF4-FFF2-40B4-BE49-F238E27FC236}">
                <a16:creationId xmlns:a16="http://schemas.microsoft.com/office/drawing/2014/main" id="{D8F80752-2035-A84A-BE0C-5E3A02EFD920}"/>
              </a:ext>
            </a:extLst>
          </p:cNvPr>
          <p:cNvSpPr txBox="1"/>
          <p:nvPr/>
        </p:nvSpPr>
        <p:spPr>
          <a:xfrm>
            <a:off x="6523647" y="3012311"/>
            <a:ext cx="1382300" cy="369332"/>
          </a:xfrm>
          <a:prstGeom prst="rect">
            <a:avLst/>
          </a:prstGeom>
          <a:noFill/>
          <a:ln>
            <a:noFill/>
          </a:ln>
        </p:spPr>
        <p:txBody>
          <a:bodyPr wrap="square" lIns="91440" tIns="45720" rIns="91440" bIns="45720" rtlCol="0" anchor="t">
            <a:spAutoFit/>
          </a:bodyPr>
          <a:lstStyle/>
          <a:p>
            <a:r>
              <a:rPr lang="en-US"/>
              <a:t>Main PA</a:t>
            </a:r>
          </a:p>
        </p:txBody>
      </p:sp>
      <p:sp>
        <p:nvSpPr>
          <p:cNvPr id="46" name="TextBox 45">
            <a:extLst>
              <a:ext uri="{FF2B5EF4-FFF2-40B4-BE49-F238E27FC236}">
                <a16:creationId xmlns:a16="http://schemas.microsoft.com/office/drawing/2014/main" id="{546849BC-49F5-6F44-8DA7-0EA71DD50373}"/>
              </a:ext>
            </a:extLst>
          </p:cNvPr>
          <p:cNvSpPr txBox="1"/>
          <p:nvPr/>
        </p:nvSpPr>
        <p:spPr>
          <a:xfrm>
            <a:off x="6778142" y="3818594"/>
            <a:ext cx="1517916" cy="369331"/>
          </a:xfrm>
          <a:prstGeom prst="rect">
            <a:avLst/>
          </a:prstGeom>
          <a:noFill/>
          <a:ln>
            <a:noFill/>
          </a:ln>
        </p:spPr>
        <p:txBody>
          <a:bodyPr wrap="square" rtlCol="0">
            <a:spAutoFit/>
          </a:bodyPr>
          <a:lstStyle/>
          <a:p>
            <a:pPr algn="ctr"/>
            <a:r>
              <a:rPr lang="en-US" dirty="0"/>
              <a:t>Left ventricle</a:t>
            </a:r>
          </a:p>
        </p:txBody>
      </p:sp>
      <p:pic>
        <p:nvPicPr>
          <p:cNvPr id="50" name="Graphic 49" descr="Downhill skiing">
            <a:extLst>
              <a:ext uri="{FF2B5EF4-FFF2-40B4-BE49-F238E27FC236}">
                <a16:creationId xmlns:a16="http://schemas.microsoft.com/office/drawing/2014/main" id="{4AD791CC-AC0A-2B4E-B408-05CD47F4BF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50593">
            <a:off x="5786563" y="1935294"/>
            <a:ext cx="379234" cy="379234"/>
          </a:xfrm>
          <a:prstGeom prst="rect">
            <a:avLst/>
          </a:prstGeom>
        </p:spPr>
      </p:pic>
      <p:sp>
        <p:nvSpPr>
          <p:cNvPr id="33" name="Image Attribution">
            <a:extLst>
              <a:ext uri="{FF2B5EF4-FFF2-40B4-BE49-F238E27FC236}">
                <a16:creationId xmlns:a16="http://schemas.microsoft.com/office/drawing/2014/main" id="{CB63B176-DDA4-0E4C-BA34-2B0D40DC9CDC}"/>
              </a:ext>
            </a:extLst>
          </p:cNvPr>
          <p:cNvSpPr txBox="1"/>
          <p:nvPr/>
        </p:nvSpPr>
        <p:spPr>
          <a:xfrm>
            <a:off x="-1" y="6263601"/>
            <a:ext cx="1536314" cy="461665"/>
          </a:xfrm>
          <a:prstGeom prst="rect">
            <a:avLst/>
          </a:prstGeom>
          <a:noFill/>
        </p:spPr>
        <p:txBody>
          <a:bodyPr wrap="square" rtlCol="0">
            <a:spAutoFit/>
          </a:bodyPr>
          <a:lstStyle/>
          <a:p>
            <a:r>
              <a:rPr lang="en-US" sz="1200" i="1" dirty="0"/>
              <a:t>Images courtesy of </a:t>
            </a:r>
          </a:p>
          <a:p>
            <a:r>
              <a:rPr lang="en-US" sz="1200" i="1" dirty="0"/>
              <a:t>Daniel Gergen, MD</a:t>
            </a:r>
          </a:p>
        </p:txBody>
      </p:sp>
    </p:spTree>
    <p:extLst>
      <p:ext uri="{BB962C8B-B14F-4D97-AF65-F5344CB8AC3E}">
        <p14:creationId xmlns:p14="http://schemas.microsoft.com/office/powerpoint/2010/main" val="164112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60" grpId="0" animBg="1"/>
      <p:bldP spid="42" grpId="0" animBg="1"/>
      <p:bldP spid="44" grpId="0" animBg="1"/>
      <p:bldP spid="5" grpId="0" animBg="1"/>
      <p:bldP spid="6" grpId="0" animBg="1"/>
      <p:bldP spid="7" grpId="0" animBg="1"/>
      <p:bldP spid="9" grpId="0" animBg="1"/>
      <p:bldP spid="13" grpId="0" animBg="1"/>
      <p:bldP spid="14" grpId="0" animBg="1"/>
      <p:bldP spid="15" grpId="0" animBg="1"/>
      <p:bldP spid="35" grpId="0" animBg="1"/>
      <p:bldP spid="36" grpId="0" animBg="1"/>
      <p:bldP spid="37" grpId="0" animBg="1"/>
      <p:bldP spid="38" grpId="0"/>
      <p:bldP spid="45" grpId="0"/>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BB694-4537-E26D-5181-328D2E0721E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84486" y="923330"/>
            <a:ext cx="5458047" cy="6396335"/>
          </a:xfrm>
          <a:prstGeom prst="rect">
            <a:avLst/>
          </a:prstGeom>
        </p:spPr>
      </p:pic>
      <p:pic>
        <p:nvPicPr>
          <p:cNvPr id="2" name="Picture 1">
            <a:extLst>
              <a:ext uri="{FF2B5EF4-FFF2-40B4-BE49-F238E27FC236}">
                <a16:creationId xmlns:a16="http://schemas.microsoft.com/office/drawing/2014/main" id="{B77BB780-D22C-9FD0-B08B-1550EFC09FB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539" y="843672"/>
            <a:ext cx="6720122" cy="6396335"/>
          </a:xfrm>
          <a:prstGeom prst="rect">
            <a:avLst/>
          </a:prstGeom>
        </p:spPr>
      </p:pic>
      <p:sp>
        <p:nvSpPr>
          <p:cNvPr id="4" name="Case stem">
            <a:extLst>
              <a:ext uri="{FF2B5EF4-FFF2-40B4-BE49-F238E27FC236}">
                <a16:creationId xmlns:a16="http://schemas.microsoft.com/office/drawing/2014/main" id="{A0AB4E3C-454F-5597-E977-0DFE9399E6F0}"/>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60-year-old man presenting with cough and 20 </a:t>
            </a:r>
            <a:r>
              <a:rPr lang="en-US" sz="2400" dirty="0" err="1">
                <a:solidFill>
                  <a:schemeClr val="bg1"/>
                </a:solidFill>
              </a:rPr>
              <a:t>lb</a:t>
            </a:r>
            <a:r>
              <a:rPr lang="en-US" sz="2400" dirty="0">
                <a:solidFill>
                  <a:schemeClr val="bg1"/>
                </a:solidFill>
              </a:rPr>
              <a:t> unintentional weight loss.</a:t>
            </a:r>
          </a:p>
        </p:txBody>
      </p:sp>
      <p:sp>
        <p:nvSpPr>
          <p:cNvPr id="18" name="Case stem">
            <a:extLst>
              <a:ext uri="{FF2B5EF4-FFF2-40B4-BE49-F238E27FC236}">
                <a16:creationId xmlns:a16="http://schemas.microsoft.com/office/drawing/2014/main" id="{7067578D-7CAB-B072-0E82-D126BD59A0B1}"/>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25yo man presenting with fatigue </a:t>
            </a:r>
            <a:r>
              <a:rPr lang="en-US" sz="2400">
                <a:solidFill>
                  <a:schemeClr val="bg1"/>
                </a:solidFill>
              </a:rPr>
              <a:t>and weight loss.</a:t>
            </a:r>
            <a:endParaRPr lang="en-US" sz="2400" dirty="0">
              <a:solidFill>
                <a:schemeClr val="bg1"/>
              </a:solidFill>
            </a:endParaRPr>
          </a:p>
        </p:txBody>
      </p:sp>
      <p:sp>
        <p:nvSpPr>
          <p:cNvPr id="19" name="Question one">
            <a:extLst>
              <a:ext uri="{FF2B5EF4-FFF2-40B4-BE49-F238E27FC236}">
                <a16:creationId xmlns:a16="http://schemas.microsoft.com/office/drawing/2014/main" id="{6599B0C3-E202-9B9D-AD1D-8195CECB4A2B}"/>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the differential for an anterior mediastinal mass?</a:t>
            </a:r>
          </a:p>
        </p:txBody>
      </p:sp>
      <p:sp>
        <p:nvSpPr>
          <p:cNvPr id="29" name="TextBox 28">
            <a:extLst>
              <a:ext uri="{FF2B5EF4-FFF2-40B4-BE49-F238E27FC236}">
                <a16:creationId xmlns:a16="http://schemas.microsoft.com/office/drawing/2014/main" id="{13462AA7-C97B-79E1-65BA-76FA5B05B85E}"/>
              </a:ext>
            </a:extLst>
          </p:cNvPr>
          <p:cNvSpPr txBox="1"/>
          <p:nvPr/>
        </p:nvSpPr>
        <p:spPr>
          <a:xfrm>
            <a:off x="5345718" y="1440131"/>
            <a:ext cx="2753884" cy="369332"/>
          </a:xfrm>
          <a:prstGeom prst="rect">
            <a:avLst/>
          </a:prstGeom>
          <a:solidFill>
            <a:schemeClr val="tx1"/>
          </a:solidFill>
        </p:spPr>
        <p:txBody>
          <a:bodyPr wrap="square" rtlCol="0">
            <a:spAutoFit/>
          </a:bodyPr>
          <a:lstStyle/>
          <a:p>
            <a:pPr algn="ctr"/>
            <a:r>
              <a:rPr lang="en-US" dirty="0">
                <a:solidFill>
                  <a:sysClr val="windowText" lastClr="000000"/>
                </a:solidFill>
              </a:rPr>
              <a:t>Anterior Mediastinal Mass</a:t>
            </a:r>
          </a:p>
        </p:txBody>
      </p:sp>
      <p:pic>
        <p:nvPicPr>
          <p:cNvPr id="8" name="Picture 7">
            <a:extLst>
              <a:ext uri="{FF2B5EF4-FFF2-40B4-BE49-F238E27FC236}">
                <a16:creationId xmlns:a16="http://schemas.microsoft.com/office/drawing/2014/main" id="{D8DB4F12-2906-CEF7-C06A-11C67A43723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44647" y="1809463"/>
            <a:ext cx="3356026" cy="2528206"/>
          </a:xfrm>
          <a:prstGeom prst="rect">
            <a:avLst/>
          </a:prstGeom>
          <a:ln>
            <a:solidFill>
              <a:schemeClr val="tx1"/>
            </a:solidFill>
          </a:ln>
        </p:spPr>
      </p:pic>
      <p:graphicFrame>
        <p:nvGraphicFramePr>
          <p:cNvPr id="5" name="Silhouette sign">
            <a:extLst>
              <a:ext uri="{FF2B5EF4-FFF2-40B4-BE49-F238E27FC236}">
                <a16:creationId xmlns:a16="http://schemas.microsoft.com/office/drawing/2014/main" id="{118B2678-4A6E-890D-F8F4-A1B6302FDF85}"/>
              </a:ext>
            </a:extLst>
          </p:cNvPr>
          <p:cNvGraphicFramePr>
            <a:graphicFrameLocks noGrp="1"/>
          </p:cNvGraphicFramePr>
          <p:nvPr>
            <p:extLst>
              <p:ext uri="{D42A27DB-BD31-4B8C-83A1-F6EECF244321}">
                <p14:modId xmlns:p14="http://schemas.microsoft.com/office/powerpoint/2010/main" val="4066345371"/>
              </p:ext>
            </p:extLst>
          </p:nvPr>
        </p:nvGraphicFramePr>
        <p:xfrm>
          <a:off x="5144788" y="4666938"/>
          <a:ext cx="3155744" cy="2103120"/>
        </p:xfrm>
        <a:graphic>
          <a:graphicData uri="http://schemas.openxmlformats.org/drawingml/2006/table">
            <a:tbl>
              <a:tblPr firstRow="1" bandRow="1">
                <a:tableStyleId>{9D7B26C5-4107-4FEC-AEDC-1716B250A1EF}</a:tableStyleId>
              </a:tblPr>
              <a:tblGrid>
                <a:gridCol w="3155744">
                  <a:extLst>
                    <a:ext uri="{9D8B030D-6E8A-4147-A177-3AD203B41FA5}">
                      <a16:colId xmlns:a16="http://schemas.microsoft.com/office/drawing/2014/main" val="20000"/>
                    </a:ext>
                  </a:extLst>
                </a:gridCol>
              </a:tblGrid>
              <a:tr h="297020">
                <a:tc>
                  <a:txBody>
                    <a:bodyPr/>
                    <a:lstStyle/>
                    <a:p>
                      <a:pPr algn="ctr"/>
                      <a:r>
                        <a:rPr lang="en-US" sz="1800" dirty="0"/>
                        <a:t>Anterior Mediastinal Masses: The ‘4 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348508">
                <a:tc>
                  <a:txBody>
                    <a:bodyPr/>
                    <a:lstStyle/>
                    <a:p>
                      <a:pPr algn="ctr"/>
                      <a:r>
                        <a:rPr lang="en-US" sz="1800" b="1" dirty="0">
                          <a:solidFill>
                            <a:schemeClr val="bg1"/>
                          </a:solidFill>
                        </a:rPr>
                        <a:t>Thymoma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04018345"/>
                  </a:ext>
                </a:extLst>
              </a:tr>
              <a:tr h="348508">
                <a:tc>
                  <a:txBody>
                    <a:bodyPr/>
                    <a:lstStyle/>
                    <a:p>
                      <a:pPr algn="ctr"/>
                      <a:r>
                        <a:rPr lang="en-US" sz="1800" b="1" dirty="0">
                          <a:solidFill>
                            <a:schemeClr val="bg1"/>
                          </a:solidFill>
                        </a:rPr>
                        <a:t>Teratoma (germ cell tumor)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348508">
                <a:tc>
                  <a:txBody>
                    <a:bodyPr/>
                    <a:lstStyle/>
                    <a:p>
                      <a:pPr algn="ctr"/>
                      <a:r>
                        <a:rPr lang="en-US" sz="1800" b="1" dirty="0">
                          <a:solidFill>
                            <a:schemeClr val="bg1"/>
                          </a:solidFill>
                        </a:rPr>
                        <a:t>“Terrible” lymphoma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48139229"/>
                  </a:ext>
                </a:extLst>
              </a:tr>
              <a:tr h="348508">
                <a:tc>
                  <a:txBody>
                    <a:bodyPr/>
                    <a:lstStyle/>
                    <a:p>
                      <a:pPr algn="ctr"/>
                      <a:r>
                        <a:rPr lang="en-US" sz="1800" b="1" dirty="0">
                          <a:solidFill>
                            <a:schemeClr val="bg1"/>
                          </a:solidFill>
                        </a:rPr>
                        <a:t>Thyroid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sp>
        <p:nvSpPr>
          <p:cNvPr id="7" name="Rounded Rectangle 6">
            <a:extLst>
              <a:ext uri="{FF2B5EF4-FFF2-40B4-BE49-F238E27FC236}">
                <a16:creationId xmlns:a16="http://schemas.microsoft.com/office/drawing/2014/main" id="{6D37B3C5-C327-AC38-AB11-8563885F244E}"/>
              </a:ext>
            </a:extLst>
          </p:cNvPr>
          <p:cNvSpPr/>
          <p:nvPr/>
        </p:nvSpPr>
        <p:spPr>
          <a:xfrm>
            <a:off x="5144788" y="5655733"/>
            <a:ext cx="3155744" cy="395111"/>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D82BE8-62EC-7034-A28E-103CCE20076D}"/>
              </a:ext>
            </a:extLst>
          </p:cNvPr>
          <p:cNvSpPr txBox="1"/>
          <p:nvPr/>
        </p:nvSpPr>
        <p:spPr>
          <a:xfrm>
            <a:off x="4118866" y="5668622"/>
            <a:ext cx="1025922" cy="369332"/>
          </a:xfrm>
          <a:prstGeom prst="rect">
            <a:avLst/>
          </a:prstGeom>
          <a:noFill/>
        </p:spPr>
        <p:txBody>
          <a:bodyPr wrap="none" rtlCol="0">
            <a:spAutoFit/>
          </a:bodyPr>
          <a:lstStyle/>
          <a:p>
            <a:r>
              <a:rPr lang="en-US" dirty="0">
                <a:solidFill>
                  <a:srgbClr val="C00000"/>
                </a:solidFill>
              </a:rPr>
              <a:t>This case</a:t>
            </a:r>
          </a:p>
        </p:txBody>
      </p:sp>
    </p:spTree>
    <p:extLst>
      <p:ext uri="{BB962C8B-B14F-4D97-AF65-F5344CB8AC3E}">
        <p14:creationId xmlns:p14="http://schemas.microsoft.com/office/powerpoint/2010/main" val="341827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up of a human foot&#10;&#10;Description automatically generated with low confidence">
            <a:extLst>
              <a:ext uri="{FF2B5EF4-FFF2-40B4-BE49-F238E27FC236}">
                <a16:creationId xmlns:a16="http://schemas.microsoft.com/office/drawing/2014/main" id="{A00E9D7D-0EBE-5454-8DD0-F91C7BC193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48919" y="661912"/>
            <a:ext cx="5543079" cy="6210307"/>
          </a:xfrm>
          <a:prstGeom prst="rect">
            <a:avLst/>
          </a:prstGeom>
        </p:spPr>
      </p:pic>
      <p:pic>
        <p:nvPicPr>
          <p:cNvPr id="13" name="Picture 12" descr="X-ray of a person's chest&#10;&#10;Description automatically generated with medium confidence">
            <a:extLst>
              <a:ext uri="{FF2B5EF4-FFF2-40B4-BE49-F238E27FC236}">
                <a16:creationId xmlns:a16="http://schemas.microsoft.com/office/drawing/2014/main" id="{8498B7C6-47CB-00A3-2AA8-B870C68186D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566" y="480591"/>
            <a:ext cx="6103414" cy="6377409"/>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For bilateral enlarged hila, how can you differentiate between enlarged PA and LAN? </a:t>
            </a:r>
          </a:p>
        </p:txBody>
      </p:sp>
      <p:sp>
        <p:nvSpPr>
          <p:cNvPr id="18" name="Case stem">
            <a:extLst>
              <a:ext uri="{FF2B5EF4-FFF2-40B4-BE49-F238E27FC236}">
                <a16:creationId xmlns:a16="http://schemas.microsoft.com/office/drawing/2014/main" id="{641F0419-6197-437B-A96B-E329F6C18A08}"/>
              </a:ext>
            </a:extLst>
          </p:cNvPr>
          <p:cNvSpPr txBox="1"/>
          <p:nvPr/>
        </p:nvSpPr>
        <p:spPr>
          <a:xfrm>
            <a:off x="-7567" y="0"/>
            <a:ext cx="12199566" cy="461665"/>
          </a:xfrm>
          <a:prstGeom prst="rect">
            <a:avLst/>
          </a:prstGeom>
          <a:solidFill>
            <a:schemeClr val="tx1"/>
          </a:solidFill>
        </p:spPr>
        <p:txBody>
          <a:bodyPr wrap="square" rtlCol="0">
            <a:spAutoFit/>
          </a:bodyPr>
          <a:lstStyle/>
          <a:p>
            <a:pPr algn="ctr"/>
            <a:r>
              <a:rPr lang="en-US" sz="2400" dirty="0">
                <a:solidFill>
                  <a:schemeClr val="bg1"/>
                </a:solidFill>
              </a:rPr>
              <a:t>35yo man presents with malaise, ankle pain and a painful nodule on his shin.</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43890" y="6449055"/>
            <a:ext cx="1093478" cy="416055"/>
          </a:xfrm>
          <a:prstGeom prst="rect">
            <a:avLst/>
          </a:prstGeom>
        </p:spPr>
      </p:pic>
      <p:sp>
        <p:nvSpPr>
          <p:cNvPr id="4" name="Attribution">
            <a:extLst>
              <a:ext uri="{FF2B5EF4-FFF2-40B4-BE49-F238E27FC236}">
                <a16:creationId xmlns:a16="http://schemas.microsoft.com/office/drawing/2014/main" id="{B4E7EFF9-1EE6-43F7-B82C-DAF18F910ED7}"/>
              </a:ext>
            </a:extLst>
          </p:cNvPr>
          <p:cNvSpPr txBox="1"/>
          <p:nvPr/>
        </p:nvSpPr>
        <p:spPr>
          <a:xfrm>
            <a:off x="0" y="6390316"/>
            <a:ext cx="3044141" cy="461665"/>
          </a:xfrm>
          <a:prstGeom prst="rect">
            <a:avLst/>
          </a:prstGeom>
          <a:noFill/>
        </p:spPr>
        <p:txBody>
          <a:bodyPr wrap="square" rtlCol="0">
            <a:spAutoFit/>
          </a:bodyPr>
          <a:lstStyle/>
          <a:p>
            <a:r>
              <a:rPr lang="en-US" sz="1200" i="1" dirty="0"/>
              <a:t>Images courtesy of</a:t>
            </a:r>
          </a:p>
          <a:p>
            <a:r>
              <a:rPr lang="en-US" sz="1200" i="1" dirty="0"/>
              <a:t>Brandon Fainstad, MD</a:t>
            </a:r>
          </a:p>
        </p:txBody>
      </p:sp>
      <p:grpSp>
        <p:nvGrpSpPr>
          <p:cNvPr id="41" name="Hila Arrows">
            <a:extLst>
              <a:ext uri="{FF2B5EF4-FFF2-40B4-BE49-F238E27FC236}">
                <a16:creationId xmlns:a16="http://schemas.microsoft.com/office/drawing/2014/main" id="{94167055-CF00-4DC4-93CC-F0862DD5799D}"/>
              </a:ext>
            </a:extLst>
          </p:cNvPr>
          <p:cNvGrpSpPr/>
          <p:nvPr/>
        </p:nvGrpSpPr>
        <p:grpSpPr>
          <a:xfrm>
            <a:off x="803404" y="3555599"/>
            <a:ext cx="4481474" cy="274123"/>
            <a:chOff x="4118454" y="3209549"/>
            <a:chExt cx="4481474" cy="274123"/>
          </a:xfrm>
        </p:grpSpPr>
        <p:cxnSp>
          <p:nvCxnSpPr>
            <p:cNvPr id="15" name="Straight Arrow Connector 14">
              <a:extLst>
                <a:ext uri="{FF2B5EF4-FFF2-40B4-BE49-F238E27FC236}">
                  <a16:creationId xmlns:a16="http://schemas.microsoft.com/office/drawing/2014/main" id="{4C1536F1-3609-445C-AF10-DC70E9771FA0}"/>
                </a:ext>
              </a:extLst>
            </p:cNvPr>
            <p:cNvCxnSpPr>
              <a:cxnSpLocks/>
            </p:cNvCxnSpPr>
            <p:nvPr/>
          </p:nvCxnSpPr>
          <p:spPr>
            <a:xfrm>
              <a:off x="4118454" y="3483672"/>
              <a:ext cx="861646" cy="0"/>
            </a:xfrm>
            <a:prstGeom prst="straightConnector1">
              <a:avLst/>
            </a:prstGeom>
            <a:ln w="57150">
              <a:solidFill>
                <a:schemeClr val="accent6">
                  <a:lumMod val="40000"/>
                  <a:lumOff val="60000"/>
                </a:schemeClr>
              </a:solidFill>
              <a:tailEnd type="triangle"/>
            </a:ln>
          </p:spPr>
          <p:style>
            <a:lnRef idx="2">
              <a:schemeClr val="accent6"/>
            </a:lnRef>
            <a:fillRef idx="0">
              <a:schemeClr val="accent6"/>
            </a:fillRef>
            <a:effectRef idx="1">
              <a:schemeClr val="accent6"/>
            </a:effectRef>
            <a:fontRef idx="minor">
              <a:schemeClr val="tx1"/>
            </a:fontRef>
          </p:style>
        </p:cxnSp>
        <p:cxnSp>
          <p:nvCxnSpPr>
            <p:cNvPr id="27" name="Straight Arrow Connector 26">
              <a:extLst>
                <a:ext uri="{FF2B5EF4-FFF2-40B4-BE49-F238E27FC236}">
                  <a16:creationId xmlns:a16="http://schemas.microsoft.com/office/drawing/2014/main" id="{EBE80983-DAD6-44B7-B035-A8EED9B04C3F}"/>
                </a:ext>
              </a:extLst>
            </p:cNvPr>
            <p:cNvCxnSpPr>
              <a:cxnSpLocks/>
            </p:cNvCxnSpPr>
            <p:nvPr/>
          </p:nvCxnSpPr>
          <p:spPr>
            <a:xfrm flipH="1">
              <a:off x="7738282" y="3209549"/>
              <a:ext cx="861646" cy="0"/>
            </a:xfrm>
            <a:prstGeom prst="straightConnector1">
              <a:avLst/>
            </a:prstGeom>
            <a:ln w="57150">
              <a:solidFill>
                <a:schemeClr val="accent6">
                  <a:lumMod val="40000"/>
                  <a:lumOff val="60000"/>
                </a:schemeClr>
              </a:solidFill>
              <a:tailEnd type="triangle"/>
            </a:ln>
          </p:spPr>
          <p:style>
            <a:lnRef idx="2">
              <a:schemeClr val="accent6"/>
            </a:lnRef>
            <a:fillRef idx="0">
              <a:schemeClr val="accent6"/>
            </a:fillRef>
            <a:effectRef idx="1">
              <a:schemeClr val="accent6"/>
            </a:effectRef>
            <a:fontRef idx="minor">
              <a:schemeClr val="tx1"/>
            </a:fontRef>
          </p:style>
        </p:cxnSp>
      </p:grpSp>
      <p:grpSp>
        <p:nvGrpSpPr>
          <p:cNvPr id="29" name="RV and PA anatomy">
            <a:extLst>
              <a:ext uri="{FF2B5EF4-FFF2-40B4-BE49-F238E27FC236}">
                <a16:creationId xmlns:a16="http://schemas.microsoft.com/office/drawing/2014/main" id="{99B21B28-6A0F-4920-8078-870ED2AFFA80}"/>
              </a:ext>
            </a:extLst>
          </p:cNvPr>
          <p:cNvGrpSpPr/>
          <p:nvPr/>
        </p:nvGrpSpPr>
        <p:grpSpPr>
          <a:xfrm>
            <a:off x="1708691" y="2900204"/>
            <a:ext cx="2670900" cy="2496476"/>
            <a:chOff x="5236812" y="2740918"/>
            <a:chExt cx="2670900" cy="2496476"/>
          </a:xfrm>
        </p:grpSpPr>
        <p:sp>
          <p:nvSpPr>
            <p:cNvPr id="23" name="Freeform: Shape 22">
              <a:extLst>
                <a:ext uri="{FF2B5EF4-FFF2-40B4-BE49-F238E27FC236}">
                  <a16:creationId xmlns:a16="http://schemas.microsoft.com/office/drawing/2014/main" id="{BD3D16C9-B3BD-4F8E-8A48-47C74DDFB38D}"/>
                </a:ext>
              </a:extLst>
            </p:cNvPr>
            <p:cNvSpPr/>
            <p:nvPr/>
          </p:nvSpPr>
          <p:spPr>
            <a:xfrm>
              <a:off x="5236812" y="2740918"/>
              <a:ext cx="2670900" cy="1468745"/>
            </a:xfrm>
            <a:custGeom>
              <a:avLst/>
              <a:gdLst>
                <a:gd name="connsiteX0" fmla="*/ 1821948 w 2670900"/>
                <a:gd name="connsiteY0" fmla="*/ 1018587 h 1468758"/>
                <a:gd name="connsiteX1" fmla="*/ 1810374 w 2670900"/>
                <a:gd name="connsiteY1" fmla="*/ 798668 h 1468758"/>
                <a:gd name="connsiteX2" fmla="*/ 1798799 w 2670900"/>
                <a:gd name="connsiteY2" fmla="*/ 601898 h 1468758"/>
                <a:gd name="connsiteX3" fmla="*/ 2018718 w 2670900"/>
                <a:gd name="connsiteY3" fmla="*/ 682921 h 1468758"/>
                <a:gd name="connsiteX4" fmla="*/ 2065017 w 2670900"/>
                <a:gd name="connsiteY4" fmla="*/ 960713 h 1468758"/>
                <a:gd name="connsiteX5" fmla="*/ 2284936 w 2670900"/>
                <a:gd name="connsiteY5" fmla="*/ 1261655 h 1468758"/>
                <a:gd name="connsiteX6" fmla="*/ 2400682 w 2670900"/>
                <a:gd name="connsiteY6" fmla="*/ 1400551 h 1468758"/>
                <a:gd name="connsiteX7" fmla="*/ 2562728 w 2670900"/>
                <a:gd name="connsiteY7" fmla="*/ 1400551 h 1468758"/>
                <a:gd name="connsiteX8" fmla="*/ 2666900 w 2670900"/>
                <a:gd name="connsiteY8" fmla="*/ 1307954 h 1468758"/>
                <a:gd name="connsiteX9" fmla="*/ 2423832 w 2670900"/>
                <a:gd name="connsiteY9" fmla="*/ 1041736 h 1468758"/>
                <a:gd name="connsiteX10" fmla="*/ 2180763 w 2670900"/>
                <a:gd name="connsiteY10" fmla="*/ 590323 h 1468758"/>
                <a:gd name="connsiteX11" fmla="*/ 2099741 w 2670900"/>
                <a:gd name="connsiteY11" fmla="*/ 370404 h 1468758"/>
                <a:gd name="connsiteX12" fmla="*/ 2134465 w 2670900"/>
                <a:gd name="connsiteY12" fmla="*/ 138911 h 1468758"/>
                <a:gd name="connsiteX13" fmla="*/ 2030293 w 2670900"/>
                <a:gd name="connsiteY13" fmla="*/ 11589 h 1468758"/>
                <a:gd name="connsiteX14" fmla="*/ 1821948 w 2670900"/>
                <a:gd name="connsiteY14" fmla="*/ 219933 h 1468758"/>
                <a:gd name="connsiteX15" fmla="*/ 1034870 w 2670900"/>
                <a:gd name="connsiteY15" fmla="*/ 300956 h 1468758"/>
                <a:gd name="connsiteX16" fmla="*/ 780227 w 2670900"/>
                <a:gd name="connsiteY16" fmla="*/ 358830 h 1468758"/>
                <a:gd name="connsiteX17" fmla="*/ 560308 w 2670900"/>
                <a:gd name="connsiteY17" fmla="*/ 277807 h 1468758"/>
                <a:gd name="connsiteX18" fmla="*/ 502434 w 2670900"/>
                <a:gd name="connsiteY18" fmla="*/ 14 h 1468758"/>
                <a:gd name="connsiteX19" fmla="*/ 351963 w 2670900"/>
                <a:gd name="connsiteY19" fmla="*/ 266232 h 1468758"/>
                <a:gd name="connsiteX20" fmla="*/ 363538 w 2670900"/>
                <a:gd name="connsiteY20" fmla="*/ 463002 h 1468758"/>
                <a:gd name="connsiteX21" fmla="*/ 236217 w 2670900"/>
                <a:gd name="connsiteY21" fmla="*/ 833392 h 1468758"/>
                <a:gd name="connsiteX22" fmla="*/ 16298 w 2670900"/>
                <a:gd name="connsiteY22" fmla="*/ 1226931 h 1468758"/>
                <a:gd name="connsiteX23" fmla="*/ 27872 w 2670900"/>
                <a:gd name="connsiteY23" fmla="*/ 1365827 h 1468758"/>
                <a:gd name="connsiteX24" fmla="*/ 120470 w 2670900"/>
                <a:gd name="connsiteY24" fmla="*/ 1157483 h 1468758"/>
                <a:gd name="connsiteX25" fmla="*/ 213067 w 2670900"/>
                <a:gd name="connsiteY25" fmla="*/ 1423701 h 1468758"/>
                <a:gd name="connsiteX26" fmla="*/ 305665 w 2670900"/>
                <a:gd name="connsiteY26" fmla="*/ 1388976 h 1468758"/>
                <a:gd name="connsiteX27" fmla="*/ 548733 w 2670900"/>
                <a:gd name="connsiteY27" fmla="*/ 659771 h 1468758"/>
                <a:gd name="connsiteX28" fmla="*/ 1289513 w 2670900"/>
                <a:gd name="connsiteY28" fmla="*/ 659771 h 1468758"/>
                <a:gd name="connsiteX29" fmla="*/ 1428409 w 2670900"/>
                <a:gd name="connsiteY29" fmla="*/ 1041736 h 1468758"/>
                <a:gd name="connsiteX30" fmla="*/ 1821948 w 2670900"/>
                <a:gd name="connsiteY30" fmla="*/ 1018587 h 1468758"/>
                <a:gd name="connsiteX0" fmla="*/ 1821948 w 2670900"/>
                <a:gd name="connsiteY0" fmla="*/ 1018587 h 1468758"/>
                <a:gd name="connsiteX1" fmla="*/ 1810374 w 2670900"/>
                <a:gd name="connsiteY1" fmla="*/ 798668 h 1468758"/>
                <a:gd name="connsiteX2" fmla="*/ 1798799 w 2670900"/>
                <a:gd name="connsiteY2" fmla="*/ 601898 h 1468758"/>
                <a:gd name="connsiteX3" fmla="*/ 2018718 w 2670900"/>
                <a:gd name="connsiteY3" fmla="*/ 682921 h 1468758"/>
                <a:gd name="connsiteX4" fmla="*/ 2065017 w 2670900"/>
                <a:gd name="connsiteY4" fmla="*/ 960713 h 1468758"/>
                <a:gd name="connsiteX5" fmla="*/ 2284936 w 2670900"/>
                <a:gd name="connsiteY5" fmla="*/ 1261655 h 1468758"/>
                <a:gd name="connsiteX6" fmla="*/ 2400682 w 2670900"/>
                <a:gd name="connsiteY6" fmla="*/ 1400551 h 1468758"/>
                <a:gd name="connsiteX7" fmla="*/ 2562728 w 2670900"/>
                <a:gd name="connsiteY7" fmla="*/ 1400551 h 1468758"/>
                <a:gd name="connsiteX8" fmla="*/ 2666900 w 2670900"/>
                <a:gd name="connsiteY8" fmla="*/ 1307954 h 1468758"/>
                <a:gd name="connsiteX9" fmla="*/ 2423832 w 2670900"/>
                <a:gd name="connsiteY9" fmla="*/ 1041736 h 1468758"/>
                <a:gd name="connsiteX10" fmla="*/ 2180763 w 2670900"/>
                <a:gd name="connsiteY10" fmla="*/ 590323 h 1468758"/>
                <a:gd name="connsiteX11" fmla="*/ 2099741 w 2670900"/>
                <a:gd name="connsiteY11" fmla="*/ 370404 h 1468758"/>
                <a:gd name="connsiteX12" fmla="*/ 2134465 w 2670900"/>
                <a:gd name="connsiteY12" fmla="*/ 138911 h 1468758"/>
                <a:gd name="connsiteX13" fmla="*/ 2030293 w 2670900"/>
                <a:gd name="connsiteY13" fmla="*/ 11589 h 1468758"/>
                <a:gd name="connsiteX14" fmla="*/ 1821948 w 2670900"/>
                <a:gd name="connsiteY14" fmla="*/ 219933 h 1468758"/>
                <a:gd name="connsiteX15" fmla="*/ 1034870 w 2670900"/>
                <a:gd name="connsiteY15" fmla="*/ 300956 h 1468758"/>
                <a:gd name="connsiteX16" fmla="*/ 780227 w 2670900"/>
                <a:gd name="connsiteY16" fmla="*/ 358830 h 1468758"/>
                <a:gd name="connsiteX17" fmla="*/ 560308 w 2670900"/>
                <a:gd name="connsiteY17" fmla="*/ 277807 h 1468758"/>
                <a:gd name="connsiteX18" fmla="*/ 502434 w 2670900"/>
                <a:gd name="connsiteY18" fmla="*/ 14 h 1468758"/>
                <a:gd name="connsiteX19" fmla="*/ 351963 w 2670900"/>
                <a:gd name="connsiteY19" fmla="*/ 266232 h 1468758"/>
                <a:gd name="connsiteX20" fmla="*/ 406401 w 2670900"/>
                <a:gd name="connsiteY20" fmla="*/ 467764 h 1468758"/>
                <a:gd name="connsiteX21" fmla="*/ 236217 w 2670900"/>
                <a:gd name="connsiteY21" fmla="*/ 833392 h 1468758"/>
                <a:gd name="connsiteX22" fmla="*/ 16298 w 2670900"/>
                <a:gd name="connsiteY22" fmla="*/ 1226931 h 1468758"/>
                <a:gd name="connsiteX23" fmla="*/ 27872 w 2670900"/>
                <a:gd name="connsiteY23" fmla="*/ 1365827 h 1468758"/>
                <a:gd name="connsiteX24" fmla="*/ 120470 w 2670900"/>
                <a:gd name="connsiteY24" fmla="*/ 1157483 h 1468758"/>
                <a:gd name="connsiteX25" fmla="*/ 213067 w 2670900"/>
                <a:gd name="connsiteY25" fmla="*/ 1423701 h 1468758"/>
                <a:gd name="connsiteX26" fmla="*/ 305665 w 2670900"/>
                <a:gd name="connsiteY26" fmla="*/ 1388976 h 1468758"/>
                <a:gd name="connsiteX27" fmla="*/ 548733 w 2670900"/>
                <a:gd name="connsiteY27" fmla="*/ 659771 h 1468758"/>
                <a:gd name="connsiteX28" fmla="*/ 1289513 w 2670900"/>
                <a:gd name="connsiteY28" fmla="*/ 659771 h 1468758"/>
                <a:gd name="connsiteX29" fmla="*/ 1428409 w 2670900"/>
                <a:gd name="connsiteY29" fmla="*/ 1041736 h 1468758"/>
                <a:gd name="connsiteX30" fmla="*/ 1821948 w 2670900"/>
                <a:gd name="connsiteY30" fmla="*/ 1018587 h 1468758"/>
                <a:gd name="connsiteX0" fmla="*/ 1821948 w 2670900"/>
                <a:gd name="connsiteY0" fmla="*/ 1018587 h 1468758"/>
                <a:gd name="connsiteX1" fmla="*/ 1810374 w 2670900"/>
                <a:gd name="connsiteY1" fmla="*/ 798668 h 1468758"/>
                <a:gd name="connsiteX2" fmla="*/ 1798799 w 2670900"/>
                <a:gd name="connsiteY2" fmla="*/ 601898 h 1468758"/>
                <a:gd name="connsiteX3" fmla="*/ 2018718 w 2670900"/>
                <a:gd name="connsiteY3" fmla="*/ 682921 h 1468758"/>
                <a:gd name="connsiteX4" fmla="*/ 2065017 w 2670900"/>
                <a:gd name="connsiteY4" fmla="*/ 960713 h 1468758"/>
                <a:gd name="connsiteX5" fmla="*/ 2284936 w 2670900"/>
                <a:gd name="connsiteY5" fmla="*/ 1261655 h 1468758"/>
                <a:gd name="connsiteX6" fmla="*/ 2400682 w 2670900"/>
                <a:gd name="connsiteY6" fmla="*/ 1400551 h 1468758"/>
                <a:gd name="connsiteX7" fmla="*/ 2562728 w 2670900"/>
                <a:gd name="connsiteY7" fmla="*/ 1400551 h 1468758"/>
                <a:gd name="connsiteX8" fmla="*/ 2666900 w 2670900"/>
                <a:gd name="connsiteY8" fmla="*/ 1307954 h 1468758"/>
                <a:gd name="connsiteX9" fmla="*/ 2423832 w 2670900"/>
                <a:gd name="connsiteY9" fmla="*/ 1041736 h 1468758"/>
                <a:gd name="connsiteX10" fmla="*/ 2180763 w 2670900"/>
                <a:gd name="connsiteY10" fmla="*/ 590323 h 1468758"/>
                <a:gd name="connsiteX11" fmla="*/ 2099741 w 2670900"/>
                <a:gd name="connsiteY11" fmla="*/ 370404 h 1468758"/>
                <a:gd name="connsiteX12" fmla="*/ 2134465 w 2670900"/>
                <a:gd name="connsiteY12" fmla="*/ 138911 h 1468758"/>
                <a:gd name="connsiteX13" fmla="*/ 2030293 w 2670900"/>
                <a:gd name="connsiteY13" fmla="*/ 11589 h 1468758"/>
                <a:gd name="connsiteX14" fmla="*/ 1821948 w 2670900"/>
                <a:gd name="connsiteY14" fmla="*/ 219933 h 1468758"/>
                <a:gd name="connsiteX15" fmla="*/ 1034870 w 2670900"/>
                <a:gd name="connsiteY15" fmla="*/ 300956 h 1468758"/>
                <a:gd name="connsiteX16" fmla="*/ 780227 w 2670900"/>
                <a:gd name="connsiteY16" fmla="*/ 358830 h 1468758"/>
                <a:gd name="connsiteX17" fmla="*/ 560308 w 2670900"/>
                <a:gd name="connsiteY17" fmla="*/ 277807 h 1468758"/>
                <a:gd name="connsiteX18" fmla="*/ 502434 w 2670900"/>
                <a:gd name="connsiteY18" fmla="*/ 14 h 1468758"/>
                <a:gd name="connsiteX19" fmla="*/ 351963 w 2670900"/>
                <a:gd name="connsiteY19" fmla="*/ 266232 h 1468758"/>
                <a:gd name="connsiteX20" fmla="*/ 406401 w 2670900"/>
                <a:gd name="connsiteY20" fmla="*/ 467764 h 1468758"/>
                <a:gd name="connsiteX21" fmla="*/ 236217 w 2670900"/>
                <a:gd name="connsiteY21" fmla="*/ 833392 h 1468758"/>
                <a:gd name="connsiteX22" fmla="*/ 16298 w 2670900"/>
                <a:gd name="connsiteY22" fmla="*/ 1226931 h 1468758"/>
                <a:gd name="connsiteX23" fmla="*/ 27872 w 2670900"/>
                <a:gd name="connsiteY23" fmla="*/ 1365827 h 1468758"/>
                <a:gd name="connsiteX24" fmla="*/ 120470 w 2670900"/>
                <a:gd name="connsiteY24" fmla="*/ 1157483 h 1468758"/>
                <a:gd name="connsiteX25" fmla="*/ 213067 w 2670900"/>
                <a:gd name="connsiteY25" fmla="*/ 1423701 h 1468758"/>
                <a:gd name="connsiteX26" fmla="*/ 305665 w 2670900"/>
                <a:gd name="connsiteY26" fmla="*/ 1388976 h 1468758"/>
                <a:gd name="connsiteX27" fmla="*/ 548733 w 2670900"/>
                <a:gd name="connsiteY27" fmla="*/ 659771 h 1468758"/>
                <a:gd name="connsiteX28" fmla="*/ 1289513 w 2670900"/>
                <a:gd name="connsiteY28" fmla="*/ 659771 h 1468758"/>
                <a:gd name="connsiteX29" fmla="*/ 1428409 w 2670900"/>
                <a:gd name="connsiteY29" fmla="*/ 1041736 h 1468758"/>
                <a:gd name="connsiteX30" fmla="*/ 1821948 w 2670900"/>
                <a:gd name="connsiteY30" fmla="*/ 1018587 h 1468758"/>
                <a:gd name="connsiteX0" fmla="*/ 1821948 w 2670900"/>
                <a:gd name="connsiteY0" fmla="*/ 1018587 h 1468758"/>
                <a:gd name="connsiteX1" fmla="*/ 1810374 w 2670900"/>
                <a:gd name="connsiteY1" fmla="*/ 798668 h 1468758"/>
                <a:gd name="connsiteX2" fmla="*/ 1798799 w 2670900"/>
                <a:gd name="connsiteY2" fmla="*/ 601898 h 1468758"/>
                <a:gd name="connsiteX3" fmla="*/ 2018718 w 2670900"/>
                <a:gd name="connsiteY3" fmla="*/ 682921 h 1468758"/>
                <a:gd name="connsiteX4" fmla="*/ 2065017 w 2670900"/>
                <a:gd name="connsiteY4" fmla="*/ 960713 h 1468758"/>
                <a:gd name="connsiteX5" fmla="*/ 2284936 w 2670900"/>
                <a:gd name="connsiteY5" fmla="*/ 1261655 h 1468758"/>
                <a:gd name="connsiteX6" fmla="*/ 2400682 w 2670900"/>
                <a:gd name="connsiteY6" fmla="*/ 1400551 h 1468758"/>
                <a:gd name="connsiteX7" fmla="*/ 2562728 w 2670900"/>
                <a:gd name="connsiteY7" fmla="*/ 1400551 h 1468758"/>
                <a:gd name="connsiteX8" fmla="*/ 2666900 w 2670900"/>
                <a:gd name="connsiteY8" fmla="*/ 1307954 h 1468758"/>
                <a:gd name="connsiteX9" fmla="*/ 2423832 w 2670900"/>
                <a:gd name="connsiteY9" fmla="*/ 1041736 h 1468758"/>
                <a:gd name="connsiteX10" fmla="*/ 2180763 w 2670900"/>
                <a:gd name="connsiteY10" fmla="*/ 590323 h 1468758"/>
                <a:gd name="connsiteX11" fmla="*/ 2099741 w 2670900"/>
                <a:gd name="connsiteY11" fmla="*/ 370404 h 1468758"/>
                <a:gd name="connsiteX12" fmla="*/ 2134465 w 2670900"/>
                <a:gd name="connsiteY12" fmla="*/ 138911 h 1468758"/>
                <a:gd name="connsiteX13" fmla="*/ 2030293 w 2670900"/>
                <a:gd name="connsiteY13" fmla="*/ 11589 h 1468758"/>
                <a:gd name="connsiteX14" fmla="*/ 1821948 w 2670900"/>
                <a:gd name="connsiteY14" fmla="*/ 219933 h 1468758"/>
                <a:gd name="connsiteX15" fmla="*/ 1034870 w 2670900"/>
                <a:gd name="connsiteY15" fmla="*/ 300956 h 1468758"/>
                <a:gd name="connsiteX16" fmla="*/ 780227 w 2670900"/>
                <a:gd name="connsiteY16" fmla="*/ 358830 h 1468758"/>
                <a:gd name="connsiteX17" fmla="*/ 560308 w 2670900"/>
                <a:gd name="connsiteY17" fmla="*/ 277807 h 1468758"/>
                <a:gd name="connsiteX18" fmla="*/ 502434 w 2670900"/>
                <a:gd name="connsiteY18" fmla="*/ 14 h 1468758"/>
                <a:gd name="connsiteX19" fmla="*/ 351963 w 2670900"/>
                <a:gd name="connsiteY19" fmla="*/ 266232 h 1468758"/>
                <a:gd name="connsiteX20" fmla="*/ 406401 w 2670900"/>
                <a:gd name="connsiteY20" fmla="*/ 467764 h 1468758"/>
                <a:gd name="connsiteX21" fmla="*/ 236217 w 2670900"/>
                <a:gd name="connsiteY21" fmla="*/ 833392 h 1468758"/>
                <a:gd name="connsiteX22" fmla="*/ 16298 w 2670900"/>
                <a:gd name="connsiteY22" fmla="*/ 1226931 h 1468758"/>
                <a:gd name="connsiteX23" fmla="*/ 27872 w 2670900"/>
                <a:gd name="connsiteY23" fmla="*/ 1365827 h 1468758"/>
                <a:gd name="connsiteX24" fmla="*/ 120470 w 2670900"/>
                <a:gd name="connsiteY24" fmla="*/ 1157483 h 1468758"/>
                <a:gd name="connsiteX25" fmla="*/ 213067 w 2670900"/>
                <a:gd name="connsiteY25" fmla="*/ 1423701 h 1468758"/>
                <a:gd name="connsiteX26" fmla="*/ 305665 w 2670900"/>
                <a:gd name="connsiteY26" fmla="*/ 1388976 h 1468758"/>
                <a:gd name="connsiteX27" fmla="*/ 548733 w 2670900"/>
                <a:gd name="connsiteY27" fmla="*/ 659771 h 1468758"/>
                <a:gd name="connsiteX28" fmla="*/ 1289513 w 2670900"/>
                <a:gd name="connsiteY28" fmla="*/ 659771 h 1468758"/>
                <a:gd name="connsiteX29" fmla="*/ 1428409 w 2670900"/>
                <a:gd name="connsiteY29" fmla="*/ 1041736 h 1468758"/>
                <a:gd name="connsiteX30" fmla="*/ 1821948 w 2670900"/>
                <a:gd name="connsiteY30" fmla="*/ 1018587 h 1468758"/>
                <a:gd name="connsiteX0" fmla="*/ 1821948 w 2670900"/>
                <a:gd name="connsiteY0" fmla="*/ 1018587 h 1468758"/>
                <a:gd name="connsiteX1" fmla="*/ 1810374 w 2670900"/>
                <a:gd name="connsiteY1" fmla="*/ 798668 h 1468758"/>
                <a:gd name="connsiteX2" fmla="*/ 1798799 w 2670900"/>
                <a:gd name="connsiteY2" fmla="*/ 601898 h 1468758"/>
                <a:gd name="connsiteX3" fmla="*/ 2018718 w 2670900"/>
                <a:gd name="connsiteY3" fmla="*/ 682921 h 1468758"/>
                <a:gd name="connsiteX4" fmla="*/ 2065017 w 2670900"/>
                <a:gd name="connsiteY4" fmla="*/ 960713 h 1468758"/>
                <a:gd name="connsiteX5" fmla="*/ 2284936 w 2670900"/>
                <a:gd name="connsiteY5" fmla="*/ 1261655 h 1468758"/>
                <a:gd name="connsiteX6" fmla="*/ 2400682 w 2670900"/>
                <a:gd name="connsiteY6" fmla="*/ 1400551 h 1468758"/>
                <a:gd name="connsiteX7" fmla="*/ 2562728 w 2670900"/>
                <a:gd name="connsiteY7" fmla="*/ 1400551 h 1468758"/>
                <a:gd name="connsiteX8" fmla="*/ 2666900 w 2670900"/>
                <a:gd name="connsiteY8" fmla="*/ 1307954 h 1468758"/>
                <a:gd name="connsiteX9" fmla="*/ 2423832 w 2670900"/>
                <a:gd name="connsiteY9" fmla="*/ 1041736 h 1468758"/>
                <a:gd name="connsiteX10" fmla="*/ 2180763 w 2670900"/>
                <a:gd name="connsiteY10" fmla="*/ 590323 h 1468758"/>
                <a:gd name="connsiteX11" fmla="*/ 2099741 w 2670900"/>
                <a:gd name="connsiteY11" fmla="*/ 370404 h 1468758"/>
                <a:gd name="connsiteX12" fmla="*/ 2134465 w 2670900"/>
                <a:gd name="connsiteY12" fmla="*/ 138911 h 1468758"/>
                <a:gd name="connsiteX13" fmla="*/ 2030293 w 2670900"/>
                <a:gd name="connsiteY13" fmla="*/ 11589 h 1468758"/>
                <a:gd name="connsiteX14" fmla="*/ 1821948 w 2670900"/>
                <a:gd name="connsiteY14" fmla="*/ 219933 h 1468758"/>
                <a:gd name="connsiteX15" fmla="*/ 1034870 w 2670900"/>
                <a:gd name="connsiteY15" fmla="*/ 300956 h 1468758"/>
                <a:gd name="connsiteX16" fmla="*/ 780227 w 2670900"/>
                <a:gd name="connsiteY16" fmla="*/ 358830 h 1468758"/>
                <a:gd name="connsiteX17" fmla="*/ 560308 w 2670900"/>
                <a:gd name="connsiteY17" fmla="*/ 277807 h 1468758"/>
                <a:gd name="connsiteX18" fmla="*/ 502434 w 2670900"/>
                <a:gd name="connsiteY18" fmla="*/ 14 h 1468758"/>
                <a:gd name="connsiteX19" fmla="*/ 351963 w 2670900"/>
                <a:gd name="connsiteY19" fmla="*/ 266232 h 1468758"/>
                <a:gd name="connsiteX20" fmla="*/ 406401 w 2670900"/>
                <a:gd name="connsiteY20" fmla="*/ 467764 h 1468758"/>
                <a:gd name="connsiteX21" fmla="*/ 236217 w 2670900"/>
                <a:gd name="connsiteY21" fmla="*/ 833392 h 1468758"/>
                <a:gd name="connsiteX22" fmla="*/ 16298 w 2670900"/>
                <a:gd name="connsiteY22" fmla="*/ 1226931 h 1468758"/>
                <a:gd name="connsiteX23" fmla="*/ 27872 w 2670900"/>
                <a:gd name="connsiteY23" fmla="*/ 1365827 h 1468758"/>
                <a:gd name="connsiteX24" fmla="*/ 120470 w 2670900"/>
                <a:gd name="connsiteY24" fmla="*/ 1157483 h 1468758"/>
                <a:gd name="connsiteX25" fmla="*/ 213067 w 2670900"/>
                <a:gd name="connsiteY25" fmla="*/ 1423701 h 1468758"/>
                <a:gd name="connsiteX26" fmla="*/ 305665 w 2670900"/>
                <a:gd name="connsiteY26" fmla="*/ 1388976 h 1468758"/>
                <a:gd name="connsiteX27" fmla="*/ 548733 w 2670900"/>
                <a:gd name="connsiteY27" fmla="*/ 659771 h 1468758"/>
                <a:gd name="connsiteX28" fmla="*/ 1289513 w 2670900"/>
                <a:gd name="connsiteY28" fmla="*/ 659771 h 1468758"/>
                <a:gd name="connsiteX29" fmla="*/ 1428409 w 2670900"/>
                <a:gd name="connsiteY29" fmla="*/ 1041736 h 1468758"/>
                <a:gd name="connsiteX30" fmla="*/ 1821948 w 2670900"/>
                <a:gd name="connsiteY30" fmla="*/ 1018587 h 1468758"/>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99741 w 2670900"/>
                <a:gd name="connsiteY11" fmla="*/ 370391 h 1468745"/>
                <a:gd name="connsiteX12" fmla="*/ 2134465 w 2670900"/>
                <a:gd name="connsiteY12" fmla="*/ 138898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99741 w 2670900"/>
                <a:gd name="connsiteY11" fmla="*/ 370391 h 1468745"/>
                <a:gd name="connsiteX12" fmla="*/ 2134465 w 2670900"/>
                <a:gd name="connsiteY12" fmla="*/ 138898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87834 w 2670900"/>
                <a:gd name="connsiteY11" fmla="*/ 372772 h 1468745"/>
                <a:gd name="connsiteX12" fmla="*/ 2134465 w 2670900"/>
                <a:gd name="connsiteY12" fmla="*/ 138898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87834 w 2670900"/>
                <a:gd name="connsiteY11" fmla="*/ 372772 h 1468745"/>
                <a:gd name="connsiteX12" fmla="*/ 2177327 w 2670900"/>
                <a:gd name="connsiteY12" fmla="*/ 153185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87834 w 2670900"/>
                <a:gd name="connsiteY11" fmla="*/ 372772 h 1468745"/>
                <a:gd name="connsiteX12" fmla="*/ 2177327 w 2670900"/>
                <a:gd name="connsiteY12" fmla="*/ 153185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87834 w 2670900"/>
                <a:gd name="connsiteY11" fmla="*/ 372772 h 1468745"/>
                <a:gd name="connsiteX12" fmla="*/ 2177327 w 2670900"/>
                <a:gd name="connsiteY12" fmla="*/ 153185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68857 w 2670900"/>
                <a:gd name="connsiteY10" fmla="*/ 604597 h 1468745"/>
                <a:gd name="connsiteX11" fmla="*/ 2087834 w 2670900"/>
                <a:gd name="connsiteY11" fmla="*/ 372772 h 1468745"/>
                <a:gd name="connsiteX12" fmla="*/ 2177327 w 2670900"/>
                <a:gd name="connsiteY12" fmla="*/ 153185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059591 w 2670900"/>
                <a:gd name="connsiteY5" fmla="*/ 959766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77327 w 2670900"/>
                <a:gd name="connsiteY13" fmla="*/ 153185 h 1468745"/>
                <a:gd name="connsiteX14" fmla="*/ 2030293 w 2670900"/>
                <a:gd name="connsiteY14" fmla="*/ 11576 h 1468745"/>
                <a:gd name="connsiteX15" fmla="*/ 1821948 w 2670900"/>
                <a:gd name="connsiteY15" fmla="*/ 219920 h 1468745"/>
                <a:gd name="connsiteX16" fmla="*/ 1034870 w 2670900"/>
                <a:gd name="connsiteY16" fmla="*/ 300943 h 1468745"/>
                <a:gd name="connsiteX17" fmla="*/ 780227 w 2670900"/>
                <a:gd name="connsiteY17" fmla="*/ 358817 h 1468745"/>
                <a:gd name="connsiteX18" fmla="*/ 560308 w 2670900"/>
                <a:gd name="connsiteY18" fmla="*/ 277794 h 1468745"/>
                <a:gd name="connsiteX19" fmla="*/ 502434 w 2670900"/>
                <a:gd name="connsiteY19" fmla="*/ 1 h 1468745"/>
                <a:gd name="connsiteX20" fmla="*/ 325770 w 2670900"/>
                <a:gd name="connsiteY20" fmla="*/ 275744 h 1468745"/>
                <a:gd name="connsiteX21" fmla="*/ 406401 w 2670900"/>
                <a:gd name="connsiteY21" fmla="*/ 467751 h 1468745"/>
                <a:gd name="connsiteX22" fmla="*/ 236217 w 2670900"/>
                <a:gd name="connsiteY22" fmla="*/ 833379 h 1468745"/>
                <a:gd name="connsiteX23" fmla="*/ 16298 w 2670900"/>
                <a:gd name="connsiteY23" fmla="*/ 1226918 h 1468745"/>
                <a:gd name="connsiteX24" fmla="*/ 27872 w 2670900"/>
                <a:gd name="connsiteY24" fmla="*/ 1365814 h 1468745"/>
                <a:gd name="connsiteX25" fmla="*/ 120470 w 2670900"/>
                <a:gd name="connsiteY25" fmla="*/ 1157470 h 1468745"/>
                <a:gd name="connsiteX26" fmla="*/ 213067 w 2670900"/>
                <a:gd name="connsiteY26" fmla="*/ 1423688 h 1468745"/>
                <a:gd name="connsiteX27" fmla="*/ 305665 w 2670900"/>
                <a:gd name="connsiteY27" fmla="*/ 1388963 h 1468745"/>
                <a:gd name="connsiteX28" fmla="*/ 548733 w 2670900"/>
                <a:gd name="connsiteY28" fmla="*/ 659758 h 1468745"/>
                <a:gd name="connsiteX29" fmla="*/ 1289513 w 2670900"/>
                <a:gd name="connsiteY29" fmla="*/ 659758 h 1468745"/>
                <a:gd name="connsiteX30" fmla="*/ 1428409 w 2670900"/>
                <a:gd name="connsiteY30" fmla="*/ 1041723 h 1468745"/>
                <a:gd name="connsiteX31" fmla="*/ 1821948 w 2670900"/>
                <a:gd name="connsiteY31"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157223 w 2670900"/>
                <a:gd name="connsiteY5" fmla="*/ 1028822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77327 w 2670900"/>
                <a:gd name="connsiteY13" fmla="*/ 153185 h 1468745"/>
                <a:gd name="connsiteX14" fmla="*/ 2030293 w 2670900"/>
                <a:gd name="connsiteY14" fmla="*/ 11576 h 1468745"/>
                <a:gd name="connsiteX15" fmla="*/ 1821948 w 2670900"/>
                <a:gd name="connsiteY15" fmla="*/ 219920 h 1468745"/>
                <a:gd name="connsiteX16" fmla="*/ 1034870 w 2670900"/>
                <a:gd name="connsiteY16" fmla="*/ 300943 h 1468745"/>
                <a:gd name="connsiteX17" fmla="*/ 780227 w 2670900"/>
                <a:gd name="connsiteY17" fmla="*/ 358817 h 1468745"/>
                <a:gd name="connsiteX18" fmla="*/ 560308 w 2670900"/>
                <a:gd name="connsiteY18" fmla="*/ 277794 h 1468745"/>
                <a:gd name="connsiteX19" fmla="*/ 502434 w 2670900"/>
                <a:gd name="connsiteY19" fmla="*/ 1 h 1468745"/>
                <a:gd name="connsiteX20" fmla="*/ 325770 w 2670900"/>
                <a:gd name="connsiteY20" fmla="*/ 275744 h 1468745"/>
                <a:gd name="connsiteX21" fmla="*/ 406401 w 2670900"/>
                <a:gd name="connsiteY21" fmla="*/ 467751 h 1468745"/>
                <a:gd name="connsiteX22" fmla="*/ 236217 w 2670900"/>
                <a:gd name="connsiteY22" fmla="*/ 833379 h 1468745"/>
                <a:gd name="connsiteX23" fmla="*/ 16298 w 2670900"/>
                <a:gd name="connsiteY23" fmla="*/ 1226918 h 1468745"/>
                <a:gd name="connsiteX24" fmla="*/ 27872 w 2670900"/>
                <a:gd name="connsiteY24" fmla="*/ 1365814 h 1468745"/>
                <a:gd name="connsiteX25" fmla="*/ 120470 w 2670900"/>
                <a:gd name="connsiteY25" fmla="*/ 1157470 h 1468745"/>
                <a:gd name="connsiteX26" fmla="*/ 213067 w 2670900"/>
                <a:gd name="connsiteY26" fmla="*/ 1423688 h 1468745"/>
                <a:gd name="connsiteX27" fmla="*/ 305665 w 2670900"/>
                <a:gd name="connsiteY27" fmla="*/ 1388963 h 1468745"/>
                <a:gd name="connsiteX28" fmla="*/ 548733 w 2670900"/>
                <a:gd name="connsiteY28" fmla="*/ 659758 h 1468745"/>
                <a:gd name="connsiteX29" fmla="*/ 1289513 w 2670900"/>
                <a:gd name="connsiteY29" fmla="*/ 659758 h 1468745"/>
                <a:gd name="connsiteX30" fmla="*/ 1428409 w 2670900"/>
                <a:gd name="connsiteY30" fmla="*/ 1041723 h 1468745"/>
                <a:gd name="connsiteX31" fmla="*/ 1821948 w 2670900"/>
                <a:gd name="connsiteY31"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24535 w 2670900"/>
                <a:gd name="connsiteY4" fmla="*/ 915457 h 1468745"/>
                <a:gd name="connsiteX5" fmla="*/ 2157223 w 2670900"/>
                <a:gd name="connsiteY5" fmla="*/ 1028822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77327 w 2670900"/>
                <a:gd name="connsiteY13" fmla="*/ 153185 h 1468745"/>
                <a:gd name="connsiteX14" fmla="*/ 2030293 w 2670900"/>
                <a:gd name="connsiteY14" fmla="*/ 11576 h 1468745"/>
                <a:gd name="connsiteX15" fmla="*/ 1821948 w 2670900"/>
                <a:gd name="connsiteY15" fmla="*/ 219920 h 1468745"/>
                <a:gd name="connsiteX16" fmla="*/ 1034870 w 2670900"/>
                <a:gd name="connsiteY16" fmla="*/ 300943 h 1468745"/>
                <a:gd name="connsiteX17" fmla="*/ 780227 w 2670900"/>
                <a:gd name="connsiteY17" fmla="*/ 358817 h 1468745"/>
                <a:gd name="connsiteX18" fmla="*/ 560308 w 2670900"/>
                <a:gd name="connsiteY18" fmla="*/ 277794 h 1468745"/>
                <a:gd name="connsiteX19" fmla="*/ 502434 w 2670900"/>
                <a:gd name="connsiteY19" fmla="*/ 1 h 1468745"/>
                <a:gd name="connsiteX20" fmla="*/ 325770 w 2670900"/>
                <a:gd name="connsiteY20" fmla="*/ 275744 h 1468745"/>
                <a:gd name="connsiteX21" fmla="*/ 406401 w 2670900"/>
                <a:gd name="connsiteY21" fmla="*/ 467751 h 1468745"/>
                <a:gd name="connsiteX22" fmla="*/ 236217 w 2670900"/>
                <a:gd name="connsiteY22" fmla="*/ 833379 h 1468745"/>
                <a:gd name="connsiteX23" fmla="*/ 16298 w 2670900"/>
                <a:gd name="connsiteY23" fmla="*/ 1226918 h 1468745"/>
                <a:gd name="connsiteX24" fmla="*/ 27872 w 2670900"/>
                <a:gd name="connsiteY24" fmla="*/ 1365814 h 1468745"/>
                <a:gd name="connsiteX25" fmla="*/ 120470 w 2670900"/>
                <a:gd name="connsiteY25" fmla="*/ 1157470 h 1468745"/>
                <a:gd name="connsiteX26" fmla="*/ 213067 w 2670900"/>
                <a:gd name="connsiteY26" fmla="*/ 1423688 h 1468745"/>
                <a:gd name="connsiteX27" fmla="*/ 305665 w 2670900"/>
                <a:gd name="connsiteY27" fmla="*/ 1388963 h 1468745"/>
                <a:gd name="connsiteX28" fmla="*/ 548733 w 2670900"/>
                <a:gd name="connsiteY28" fmla="*/ 659758 h 1468745"/>
                <a:gd name="connsiteX29" fmla="*/ 1289513 w 2670900"/>
                <a:gd name="connsiteY29" fmla="*/ 659758 h 1468745"/>
                <a:gd name="connsiteX30" fmla="*/ 1428409 w 2670900"/>
                <a:gd name="connsiteY30" fmla="*/ 1041723 h 1468745"/>
                <a:gd name="connsiteX31" fmla="*/ 1821948 w 2670900"/>
                <a:gd name="connsiteY31"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24535 w 2670900"/>
                <a:gd name="connsiteY4" fmla="*/ 915457 h 1468745"/>
                <a:gd name="connsiteX5" fmla="*/ 2152460 w 2670900"/>
                <a:gd name="connsiteY5" fmla="*/ 993103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77327 w 2670900"/>
                <a:gd name="connsiteY13" fmla="*/ 153185 h 1468745"/>
                <a:gd name="connsiteX14" fmla="*/ 2030293 w 2670900"/>
                <a:gd name="connsiteY14" fmla="*/ 11576 h 1468745"/>
                <a:gd name="connsiteX15" fmla="*/ 1821948 w 2670900"/>
                <a:gd name="connsiteY15" fmla="*/ 219920 h 1468745"/>
                <a:gd name="connsiteX16" fmla="*/ 1034870 w 2670900"/>
                <a:gd name="connsiteY16" fmla="*/ 300943 h 1468745"/>
                <a:gd name="connsiteX17" fmla="*/ 780227 w 2670900"/>
                <a:gd name="connsiteY17" fmla="*/ 358817 h 1468745"/>
                <a:gd name="connsiteX18" fmla="*/ 560308 w 2670900"/>
                <a:gd name="connsiteY18" fmla="*/ 277794 h 1468745"/>
                <a:gd name="connsiteX19" fmla="*/ 502434 w 2670900"/>
                <a:gd name="connsiteY19" fmla="*/ 1 h 1468745"/>
                <a:gd name="connsiteX20" fmla="*/ 325770 w 2670900"/>
                <a:gd name="connsiteY20" fmla="*/ 275744 h 1468745"/>
                <a:gd name="connsiteX21" fmla="*/ 406401 w 2670900"/>
                <a:gd name="connsiteY21" fmla="*/ 467751 h 1468745"/>
                <a:gd name="connsiteX22" fmla="*/ 236217 w 2670900"/>
                <a:gd name="connsiteY22" fmla="*/ 833379 h 1468745"/>
                <a:gd name="connsiteX23" fmla="*/ 16298 w 2670900"/>
                <a:gd name="connsiteY23" fmla="*/ 1226918 h 1468745"/>
                <a:gd name="connsiteX24" fmla="*/ 27872 w 2670900"/>
                <a:gd name="connsiteY24" fmla="*/ 1365814 h 1468745"/>
                <a:gd name="connsiteX25" fmla="*/ 120470 w 2670900"/>
                <a:gd name="connsiteY25" fmla="*/ 1157470 h 1468745"/>
                <a:gd name="connsiteX26" fmla="*/ 213067 w 2670900"/>
                <a:gd name="connsiteY26" fmla="*/ 1423688 h 1468745"/>
                <a:gd name="connsiteX27" fmla="*/ 305665 w 2670900"/>
                <a:gd name="connsiteY27" fmla="*/ 1388963 h 1468745"/>
                <a:gd name="connsiteX28" fmla="*/ 548733 w 2670900"/>
                <a:gd name="connsiteY28" fmla="*/ 659758 h 1468745"/>
                <a:gd name="connsiteX29" fmla="*/ 1289513 w 2670900"/>
                <a:gd name="connsiteY29" fmla="*/ 659758 h 1468745"/>
                <a:gd name="connsiteX30" fmla="*/ 1428409 w 2670900"/>
                <a:gd name="connsiteY30" fmla="*/ 1041723 h 1468745"/>
                <a:gd name="connsiteX31" fmla="*/ 1821948 w 2670900"/>
                <a:gd name="connsiteY31"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24535 w 2670900"/>
                <a:gd name="connsiteY4" fmla="*/ 915457 h 1468745"/>
                <a:gd name="connsiteX5" fmla="*/ 2152460 w 2670900"/>
                <a:gd name="connsiteY5" fmla="*/ 993103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090547 w 2670900"/>
                <a:gd name="connsiteY13" fmla="*/ 366835 h 1468745"/>
                <a:gd name="connsiteX14" fmla="*/ 2177327 w 2670900"/>
                <a:gd name="connsiteY14" fmla="*/ 153185 h 1468745"/>
                <a:gd name="connsiteX15" fmla="*/ 2030293 w 2670900"/>
                <a:gd name="connsiteY15" fmla="*/ 11576 h 1468745"/>
                <a:gd name="connsiteX16" fmla="*/ 1821948 w 2670900"/>
                <a:gd name="connsiteY16" fmla="*/ 219920 h 1468745"/>
                <a:gd name="connsiteX17" fmla="*/ 1034870 w 2670900"/>
                <a:gd name="connsiteY17" fmla="*/ 300943 h 1468745"/>
                <a:gd name="connsiteX18" fmla="*/ 780227 w 2670900"/>
                <a:gd name="connsiteY18" fmla="*/ 358817 h 1468745"/>
                <a:gd name="connsiteX19" fmla="*/ 560308 w 2670900"/>
                <a:gd name="connsiteY19" fmla="*/ 277794 h 1468745"/>
                <a:gd name="connsiteX20" fmla="*/ 502434 w 2670900"/>
                <a:gd name="connsiteY20" fmla="*/ 1 h 1468745"/>
                <a:gd name="connsiteX21" fmla="*/ 325770 w 2670900"/>
                <a:gd name="connsiteY21" fmla="*/ 275744 h 1468745"/>
                <a:gd name="connsiteX22" fmla="*/ 406401 w 2670900"/>
                <a:gd name="connsiteY22" fmla="*/ 467751 h 1468745"/>
                <a:gd name="connsiteX23" fmla="*/ 236217 w 2670900"/>
                <a:gd name="connsiteY23" fmla="*/ 833379 h 1468745"/>
                <a:gd name="connsiteX24" fmla="*/ 16298 w 2670900"/>
                <a:gd name="connsiteY24" fmla="*/ 1226918 h 1468745"/>
                <a:gd name="connsiteX25" fmla="*/ 27872 w 2670900"/>
                <a:gd name="connsiteY25" fmla="*/ 1365814 h 1468745"/>
                <a:gd name="connsiteX26" fmla="*/ 120470 w 2670900"/>
                <a:gd name="connsiteY26" fmla="*/ 1157470 h 1468745"/>
                <a:gd name="connsiteX27" fmla="*/ 213067 w 2670900"/>
                <a:gd name="connsiteY27" fmla="*/ 1423688 h 1468745"/>
                <a:gd name="connsiteX28" fmla="*/ 305665 w 2670900"/>
                <a:gd name="connsiteY28" fmla="*/ 1388963 h 1468745"/>
                <a:gd name="connsiteX29" fmla="*/ 548733 w 2670900"/>
                <a:gd name="connsiteY29" fmla="*/ 659758 h 1468745"/>
                <a:gd name="connsiteX30" fmla="*/ 1289513 w 2670900"/>
                <a:gd name="connsiteY30" fmla="*/ 659758 h 1468745"/>
                <a:gd name="connsiteX31" fmla="*/ 1428409 w 2670900"/>
                <a:gd name="connsiteY31" fmla="*/ 1041723 h 1468745"/>
                <a:gd name="connsiteX32" fmla="*/ 1821948 w 2670900"/>
                <a:gd name="connsiteY32"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24535 w 2670900"/>
                <a:gd name="connsiteY4" fmla="*/ 915457 h 1468745"/>
                <a:gd name="connsiteX5" fmla="*/ 2152460 w 2670900"/>
                <a:gd name="connsiteY5" fmla="*/ 993103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31028 w 2670900"/>
                <a:gd name="connsiteY13" fmla="*/ 304923 h 1468745"/>
                <a:gd name="connsiteX14" fmla="*/ 2177327 w 2670900"/>
                <a:gd name="connsiteY14" fmla="*/ 153185 h 1468745"/>
                <a:gd name="connsiteX15" fmla="*/ 2030293 w 2670900"/>
                <a:gd name="connsiteY15" fmla="*/ 11576 h 1468745"/>
                <a:gd name="connsiteX16" fmla="*/ 1821948 w 2670900"/>
                <a:gd name="connsiteY16" fmla="*/ 219920 h 1468745"/>
                <a:gd name="connsiteX17" fmla="*/ 1034870 w 2670900"/>
                <a:gd name="connsiteY17" fmla="*/ 300943 h 1468745"/>
                <a:gd name="connsiteX18" fmla="*/ 780227 w 2670900"/>
                <a:gd name="connsiteY18" fmla="*/ 358817 h 1468745"/>
                <a:gd name="connsiteX19" fmla="*/ 560308 w 2670900"/>
                <a:gd name="connsiteY19" fmla="*/ 277794 h 1468745"/>
                <a:gd name="connsiteX20" fmla="*/ 502434 w 2670900"/>
                <a:gd name="connsiteY20" fmla="*/ 1 h 1468745"/>
                <a:gd name="connsiteX21" fmla="*/ 325770 w 2670900"/>
                <a:gd name="connsiteY21" fmla="*/ 275744 h 1468745"/>
                <a:gd name="connsiteX22" fmla="*/ 406401 w 2670900"/>
                <a:gd name="connsiteY22" fmla="*/ 467751 h 1468745"/>
                <a:gd name="connsiteX23" fmla="*/ 236217 w 2670900"/>
                <a:gd name="connsiteY23" fmla="*/ 833379 h 1468745"/>
                <a:gd name="connsiteX24" fmla="*/ 16298 w 2670900"/>
                <a:gd name="connsiteY24" fmla="*/ 1226918 h 1468745"/>
                <a:gd name="connsiteX25" fmla="*/ 27872 w 2670900"/>
                <a:gd name="connsiteY25" fmla="*/ 1365814 h 1468745"/>
                <a:gd name="connsiteX26" fmla="*/ 120470 w 2670900"/>
                <a:gd name="connsiteY26" fmla="*/ 1157470 h 1468745"/>
                <a:gd name="connsiteX27" fmla="*/ 213067 w 2670900"/>
                <a:gd name="connsiteY27" fmla="*/ 1423688 h 1468745"/>
                <a:gd name="connsiteX28" fmla="*/ 305665 w 2670900"/>
                <a:gd name="connsiteY28" fmla="*/ 1388963 h 1468745"/>
                <a:gd name="connsiteX29" fmla="*/ 548733 w 2670900"/>
                <a:gd name="connsiteY29" fmla="*/ 659758 h 1468745"/>
                <a:gd name="connsiteX30" fmla="*/ 1289513 w 2670900"/>
                <a:gd name="connsiteY30" fmla="*/ 659758 h 1468745"/>
                <a:gd name="connsiteX31" fmla="*/ 1428409 w 2670900"/>
                <a:gd name="connsiteY31" fmla="*/ 1041723 h 1468745"/>
                <a:gd name="connsiteX32" fmla="*/ 1821948 w 2670900"/>
                <a:gd name="connsiteY32"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24535 w 2670900"/>
                <a:gd name="connsiteY4" fmla="*/ 915457 h 1468745"/>
                <a:gd name="connsiteX5" fmla="*/ 2152460 w 2670900"/>
                <a:gd name="connsiteY5" fmla="*/ 993103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31028 w 2670900"/>
                <a:gd name="connsiteY13" fmla="*/ 304923 h 1468745"/>
                <a:gd name="connsiteX14" fmla="*/ 2177327 w 2670900"/>
                <a:gd name="connsiteY14" fmla="*/ 153185 h 1468745"/>
                <a:gd name="connsiteX15" fmla="*/ 2030293 w 2670900"/>
                <a:gd name="connsiteY15" fmla="*/ 11576 h 1468745"/>
                <a:gd name="connsiteX16" fmla="*/ 1821948 w 2670900"/>
                <a:gd name="connsiteY16" fmla="*/ 219920 h 1468745"/>
                <a:gd name="connsiteX17" fmla="*/ 1034870 w 2670900"/>
                <a:gd name="connsiteY17" fmla="*/ 300943 h 1468745"/>
                <a:gd name="connsiteX18" fmla="*/ 780227 w 2670900"/>
                <a:gd name="connsiteY18" fmla="*/ 358817 h 1468745"/>
                <a:gd name="connsiteX19" fmla="*/ 560308 w 2670900"/>
                <a:gd name="connsiteY19" fmla="*/ 277794 h 1468745"/>
                <a:gd name="connsiteX20" fmla="*/ 502434 w 2670900"/>
                <a:gd name="connsiteY20" fmla="*/ 1 h 1468745"/>
                <a:gd name="connsiteX21" fmla="*/ 325770 w 2670900"/>
                <a:gd name="connsiteY21" fmla="*/ 275744 h 1468745"/>
                <a:gd name="connsiteX22" fmla="*/ 406401 w 2670900"/>
                <a:gd name="connsiteY22" fmla="*/ 467751 h 1468745"/>
                <a:gd name="connsiteX23" fmla="*/ 236217 w 2670900"/>
                <a:gd name="connsiteY23" fmla="*/ 833379 h 1468745"/>
                <a:gd name="connsiteX24" fmla="*/ 16298 w 2670900"/>
                <a:gd name="connsiteY24" fmla="*/ 1226918 h 1468745"/>
                <a:gd name="connsiteX25" fmla="*/ 27872 w 2670900"/>
                <a:gd name="connsiteY25" fmla="*/ 1365814 h 1468745"/>
                <a:gd name="connsiteX26" fmla="*/ 120470 w 2670900"/>
                <a:gd name="connsiteY26" fmla="*/ 1157470 h 1468745"/>
                <a:gd name="connsiteX27" fmla="*/ 213067 w 2670900"/>
                <a:gd name="connsiteY27" fmla="*/ 1423688 h 1468745"/>
                <a:gd name="connsiteX28" fmla="*/ 305665 w 2670900"/>
                <a:gd name="connsiteY28" fmla="*/ 1388963 h 1468745"/>
                <a:gd name="connsiteX29" fmla="*/ 548733 w 2670900"/>
                <a:gd name="connsiteY29" fmla="*/ 659758 h 1468745"/>
                <a:gd name="connsiteX30" fmla="*/ 1289513 w 2670900"/>
                <a:gd name="connsiteY30" fmla="*/ 659758 h 1468745"/>
                <a:gd name="connsiteX31" fmla="*/ 1428409 w 2670900"/>
                <a:gd name="connsiteY31" fmla="*/ 1041723 h 1468745"/>
                <a:gd name="connsiteX32" fmla="*/ 1821948 w 2670900"/>
                <a:gd name="connsiteY32" fmla="*/ 1018574 h 146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70900" h="1468745">
                  <a:moveTo>
                    <a:pt x="1821948" y="1018574"/>
                  </a:moveTo>
                  <a:cubicBezTo>
                    <a:pt x="1885609" y="978063"/>
                    <a:pt x="1814232" y="868103"/>
                    <a:pt x="1810374" y="798655"/>
                  </a:cubicBezTo>
                  <a:cubicBezTo>
                    <a:pt x="1806516" y="729207"/>
                    <a:pt x="1764075" y="621176"/>
                    <a:pt x="1798799" y="601885"/>
                  </a:cubicBezTo>
                  <a:cubicBezTo>
                    <a:pt x="1833523" y="582594"/>
                    <a:pt x="1981095" y="630646"/>
                    <a:pt x="2018718" y="682908"/>
                  </a:cubicBezTo>
                  <a:cubicBezTo>
                    <a:pt x="2056341" y="735170"/>
                    <a:pt x="2002245" y="863758"/>
                    <a:pt x="2024535" y="915457"/>
                  </a:cubicBezTo>
                  <a:cubicBezTo>
                    <a:pt x="2046825" y="967156"/>
                    <a:pt x="2115807" y="942946"/>
                    <a:pt x="2152460" y="993103"/>
                  </a:cubicBezTo>
                  <a:cubicBezTo>
                    <a:pt x="2189113" y="1043260"/>
                    <a:pt x="2243566" y="1193736"/>
                    <a:pt x="2284936" y="1261642"/>
                  </a:cubicBezTo>
                  <a:cubicBezTo>
                    <a:pt x="2326306" y="1329548"/>
                    <a:pt x="2354383" y="1377389"/>
                    <a:pt x="2400682" y="1400538"/>
                  </a:cubicBezTo>
                  <a:cubicBezTo>
                    <a:pt x="2446981" y="1423687"/>
                    <a:pt x="2518358" y="1415971"/>
                    <a:pt x="2562728" y="1400538"/>
                  </a:cubicBezTo>
                  <a:cubicBezTo>
                    <a:pt x="2607098" y="1385105"/>
                    <a:pt x="2690049" y="1367743"/>
                    <a:pt x="2666900" y="1307941"/>
                  </a:cubicBezTo>
                  <a:cubicBezTo>
                    <a:pt x="2643751" y="1248139"/>
                    <a:pt x="2506839" y="1158947"/>
                    <a:pt x="2423832" y="1041723"/>
                  </a:cubicBezTo>
                  <a:cubicBezTo>
                    <a:pt x="2340825" y="924499"/>
                    <a:pt x="2224857" y="716089"/>
                    <a:pt x="2168857" y="604597"/>
                  </a:cubicBezTo>
                  <a:cubicBezTo>
                    <a:pt x="2112857" y="493105"/>
                    <a:pt x="2094139" y="422718"/>
                    <a:pt x="2087834" y="372772"/>
                  </a:cubicBezTo>
                  <a:cubicBezTo>
                    <a:pt x="2081529" y="322826"/>
                    <a:pt x="2116113" y="341521"/>
                    <a:pt x="2131028" y="304923"/>
                  </a:cubicBezTo>
                  <a:cubicBezTo>
                    <a:pt x="2145944" y="268325"/>
                    <a:pt x="2194116" y="202076"/>
                    <a:pt x="2177327" y="153185"/>
                  </a:cubicBezTo>
                  <a:cubicBezTo>
                    <a:pt x="2160538" y="104294"/>
                    <a:pt x="2089523" y="454"/>
                    <a:pt x="2030293" y="11576"/>
                  </a:cubicBezTo>
                  <a:cubicBezTo>
                    <a:pt x="1971063" y="22699"/>
                    <a:pt x="1987852" y="171692"/>
                    <a:pt x="1821948" y="219920"/>
                  </a:cubicBezTo>
                  <a:cubicBezTo>
                    <a:pt x="1656044" y="268148"/>
                    <a:pt x="1208490" y="277793"/>
                    <a:pt x="1034870" y="300943"/>
                  </a:cubicBezTo>
                  <a:cubicBezTo>
                    <a:pt x="861250" y="324093"/>
                    <a:pt x="859321" y="362675"/>
                    <a:pt x="780227" y="358817"/>
                  </a:cubicBezTo>
                  <a:cubicBezTo>
                    <a:pt x="701133" y="354959"/>
                    <a:pt x="606607" y="337597"/>
                    <a:pt x="560308" y="277794"/>
                  </a:cubicBezTo>
                  <a:cubicBezTo>
                    <a:pt x="514009" y="217991"/>
                    <a:pt x="541524" y="343"/>
                    <a:pt x="502434" y="1"/>
                  </a:cubicBezTo>
                  <a:cubicBezTo>
                    <a:pt x="463344" y="-341"/>
                    <a:pt x="370350" y="197786"/>
                    <a:pt x="325770" y="275744"/>
                  </a:cubicBezTo>
                  <a:cubicBezTo>
                    <a:pt x="281190" y="353702"/>
                    <a:pt x="421326" y="374812"/>
                    <a:pt x="406401" y="467751"/>
                  </a:cubicBezTo>
                  <a:cubicBezTo>
                    <a:pt x="391476" y="560690"/>
                    <a:pt x="301234" y="706851"/>
                    <a:pt x="236217" y="833379"/>
                  </a:cubicBezTo>
                  <a:cubicBezTo>
                    <a:pt x="171200" y="959907"/>
                    <a:pt x="51022" y="1138179"/>
                    <a:pt x="16298" y="1226918"/>
                  </a:cubicBezTo>
                  <a:cubicBezTo>
                    <a:pt x="-18426" y="1315657"/>
                    <a:pt x="10510" y="1377389"/>
                    <a:pt x="27872" y="1365814"/>
                  </a:cubicBezTo>
                  <a:cubicBezTo>
                    <a:pt x="45234" y="1354239"/>
                    <a:pt x="89604" y="1147824"/>
                    <a:pt x="120470" y="1157470"/>
                  </a:cubicBezTo>
                  <a:cubicBezTo>
                    <a:pt x="151336" y="1167116"/>
                    <a:pt x="182201" y="1385106"/>
                    <a:pt x="213067" y="1423688"/>
                  </a:cubicBezTo>
                  <a:cubicBezTo>
                    <a:pt x="243933" y="1462270"/>
                    <a:pt x="249721" y="1516285"/>
                    <a:pt x="305665" y="1388963"/>
                  </a:cubicBezTo>
                  <a:cubicBezTo>
                    <a:pt x="361609" y="1261641"/>
                    <a:pt x="384758" y="781292"/>
                    <a:pt x="548733" y="659758"/>
                  </a:cubicBezTo>
                  <a:cubicBezTo>
                    <a:pt x="712708" y="538224"/>
                    <a:pt x="1142900" y="596097"/>
                    <a:pt x="1289513" y="659758"/>
                  </a:cubicBezTo>
                  <a:cubicBezTo>
                    <a:pt x="1436126" y="723419"/>
                    <a:pt x="1343528" y="981920"/>
                    <a:pt x="1428409" y="1041723"/>
                  </a:cubicBezTo>
                  <a:cubicBezTo>
                    <a:pt x="1513290" y="1101526"/>
                    <a:pt x="1758287" y="1059085"/>
                    <a:pt x="1821948" y="1018574"/>
                  </a:cubicBezTo>
                  <a:close/>
                </a:path>
              </a:pathLst>
            </a:cu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C55D7AB2-6BB4-495E-A4BA-922EFE7571F4}"/>
                </a:ext>
              </a:extLst>
            </p:cNvPr>
            <p:cNvSpPr/>
            <p:nvPr/>
          </p:nvSpPr>
          <p:spPr>
            <a:xfrm>
              <a:off x="6324912" y="3618564"/>
              <a:ext cx="1385130" cy="1618830"/>
            </a:xfrm>
            <a:custGeom>
              <a:avLst/>
              <a:gdLst>
                <a:gd name="connsiteX0" fmla="*/ 556301 w 1186778"/>
                <a:gd name="connsiteY0" fmla="*/ 11574 h 1617456"/>
                <a:gd name="connsiteX1" fmla="*/ 880392 w 1186778"/>
                <a:gd name="connsiteY1" fmla="*/ 682906 h 1617456"/>
                <a:gd name="connsiteX2" fmla="*/ 1158185 w 1186778"/>
                <a:gd name="connsiteY2" fmla="*/ 1597306 h 1617456"/>
                <a:gd name="connsiteX3" fmla="*/ 151187 w 1186778"/>
                <a:gd name="connsiteY3" fmla="*/ 1238491 h 1617456"/>
                <a:gd name="connsiteX4" fmla="*/ 716 w 1186778"/>
                <a:gd name="connsiteY4" fmla="*/ 358815 h 1617456"/>
                <a:gd name="connsiteX5" fmla="*/ 104888 w 1186778"/>
                <a:gd name="connsiteY5" fmla="*/ 0 h 1617456"/>
                <a:gd name="connsiteX0" fmla="*/ 529425 w 1159902"/>
                <a:gd name="connsiteY0" fmla="*/ 11574 h 1617792"/>
                <a:gd name="connsiteX1" fmla="*/ 853516 w 1159902"/>
                <a:gd name="connsiteY1" fmla="*/ 682906 h 1617792"/>
                <a:gd name="connsiteX2" fmla="*/ 1131309 w 1159902"/>
                <a:gd name="connsiteY2" fmla="*/ 1597306 h 1617792"/>
                <a:gd name="connsiteX3" fmla="*/ 124311 w 1159902"/>
                <a:gd name="connsiteY3" fmla="*/ 1238491 h 1617792"/>
                <a:gd name="connsiteX4" fmla="*/ 11081 w 1159902"/>
                <a:gd name="connsiteY4" fmla="*/ 324091 h 1617792"/>
                <a:gd name="connsiteX5" fmla="*/ 78012 w 1159902"/>
                <a:gd name="connsiteY5" fmla="*/ 0 h 1617792"/>
                <a:gd name="connsiteX0" fmla="*/ 529425 w 1159902"/>
                <a:gd name="connsiteY0" fmla="*/ 11574 h 1617792"/>
                <a:gd name="connsiteX1" fmla="*/ 853516 w 1159902"/>
                <a:gd name="connsiteY1" fmla="*/ 682906 h 1617792"/>
                <a:gd name="connsiteX2" fmla="*/ 1131309 w 1159902"/>
                <a:gd name="connsiteY2" fmla="*/ 1597306 h 1617792"/>
                <a:gd name="connsiteX3" fmla="*/ 124311 w 1159902"/>
                <a:gd name="connsiteY3" fmla="*/ 1238491 h 1617792"/>
                <a:gd name="connsiteX4" fmla="*/ 11081 w 1159902"/>
                <a:gd name="connsiteY4" fmla="*/ 324091 h 1617792"/>
                <a:gd name="connsiteX5" fmla="*/ 78012 w 1159902"/>
                <a:gd name="connsiteY5" fmla="*/ 0 h 1617792"/>
                <a:gd name="connsiteX0" fmla="*/ 529425 w 1159902"/>
                <a:gd name="connsiteY0" fmla="*/ 0 h 1606218"/>
                <a:gd name="connsiteX1" fmla="*/ 853516 w 1159902"/>
                <a:gd name="connsiteY1" fmla="*/ 671332 h 1606218"/>
                <a:gd name="connsiteX2" fmla="*/ 1131309 w 1159902"/>
                <a:gd name="connsiteY2" fmla="*/ 1585732 h 1606218"/>
                <a:gd name="connsiteX3" fmla="*/ 124311 w 1159902"/>
                <a:gd name="connsiteY3" fmla="*/ 1226917 h 1606218"/>
                <a:gd name="connsiteX4" fmla="*/ 11081 w 1159902"/>
                <a:gd name="connsiteY4" fmla="*/ 312517 h 1606218"/>
                <a:gd name="connsiteX5" fmla="*/ 292147 w 1159902"/>
                <a:gd name="connsiteY5" fmla="*/ 23150 h 1606218"/>
                <a:gd name="connsiteX0" fmla="*/ 641148 w 1158689"/>
                <a:gd name="connsiteY0" fmla="*/ 0 h 1640942"/>
                <a:gd name="connsiteX1" fmla="*/ 853516 w 1158689"/>
                <a:gd name="connsiteY1" fmla="*/ 706056 h 1640942"/>
                <a:gd name="connsiteX2" fmla="*/ 1131309 w 1158689"/>
                <a:gd name="connsiteY2" fmla="*/ 1620456 h 1640942"/>
                <a:gd name="connsiteX3" fmla="*/ 124311 w 1158689"/>
                <a:gd name="connsiteY3" fmla="*/ 1261641 h 1640942"/>
                <a:gd name="connsiteX4" fmla="*/ 11081 w 1158689"/>
                <a:gd name="connsiteY4" fmla="*/ 347241 h 1640942"/>
                <a:gd name="connsiteX5" fmla="*/ 292147 w 1158689"/>
                <a:gd name="connsiteY5" fmla="*/ 57874 h 1640942"/>
                <a:gd name="connsiteX0" fmla="*/ 641148 w 1174487"/>
                <a:gd name="connsiteY0" fmla="*/ 0 h 1644810"/>
                <a:gd name="connsiteX1" fmla="*/ 955928 w 1174487"/>
                <a:gd name="connsiteY1" fmla="*/ 636607 h 1644810"/>
                <a:gd name="connsiteX2" fmla="*/ 1131309 w 1174487"/>
                <a:gd name="connsiteY2" fmla="*/ 1620456 h 1644810"/>
                <a:gd name="connsiteX3" fmla="*/ 124311 w 1174487"/>
                <a:gd name="connsiteY3" fmla="*/ 1261641 h 1644810"/>
                <a:gd name="connsiteX4" fmla="*/ 11081 w 1174487"/>
                <a:gd name="connsiteY4" fmla="*/ 347241 h 1644810"/>
                <a:gd name="connsiteX5" fmla="*/ 292147 w 1174487"/>
                <a:gd name="connsiteY5" fmla="*/ 57874 h 1644810"/>
                <a:gd name="connsiteX0" fmla="*/ 641148 w 1174487"/>
                <a:gd name="connsiteY0" fmla="*/ 0 h 1644810"/>
                <a:gd name="connsiteX1" fmla="*/ 955928 w 1174487"/>
                <a:gd name="connsiteY1" fmla="*/ 636607 h 1644810"/>
                <a:gd name="connsiteX2" fmla="*/ 1131309 w 1174487"/>
                <a:gd name="connsiteY2" fmla="*/ 1620456 h 1644810"/>
                <a:gd name="connsiteX3" fmla="*/ 124311 w 1174487"/>
                <a:gd name="connsiteY3" fmla="*/ 1261641 h 1644810"/>
                <a:gd name="connsiteX4" fmla="*/ 11081 w 1174487"/>
                <a:gd name="connsiteY4" fmla="*/ 347241 h 1644810"/>
                <a:gd name="connsiteX5" fmla="*/ 655247 w 1174487"/>
                <a:gd name="connsiteY5" fmla="*/ 0 h 1644810"/>
                <a:gd name="connsiteX0" fmla="*/ 641148 w 1174487"/>
                <a:gd name="connsiteY0" fmla="*/ 0 h 1644810"/>
                <a:gd name="connsiteX1" fmla="*/ 955928 w 1174487"/>
                <a:gd name="connsiteY1" fmla="*/ 636607 h 1644810"/>
                <a:gd name="connsiteX2" fmla="*/ 1131309 w 1174487"/>
                <a:gd name="connsiteY2" fmla="*/ 1620456 h 1644810"/>
                <a:gd name="connsiteX3" fmla="*/ 124311 w 1174487"/>
                <a:gd name="connsiteY3" fmla="*/ 1261641 h 1644810"/>
                <a:gd name="connsiteX4" fmla="*/ 11081 w 1174487"/>
                <a:gd name="connsiteY4" fmla="*/ 347241 h 1644810"/>
                <a:gd name="connsiteX5" fmla="*/ 655247 w 1174487"/>
                <a:gd name="connsiteY5" fmla="*/ 0 h 1644810"/>
                <a:gd name="connsiteX0" fmla="*/ 587273 w 1120612"/>
                <a:gd name="connsiteY0" fmla="*/ 0 h 1644561"/>
                <a:gd name="connsiteX1" fmla="*/ 902053 w 1120612"/>
                <a:gd name="connsiteY1" fmla="*/ 636607 h 1644561"/>
                <a:gd name="connsiteX2" fmla="*/ 1077434 w 1120612"/>
                <a:gd name="connsiteY2" fmla="*/ 1620456 h 1644561"/>
                <a:gd name="connsiteX3" fmla="*/ 70436 w 1120612"/>
                <a:gd name="connsiteY3" fmla="*/ 1261641 h 1644561"/>
                <a:gd name="connsiteX4" fmla="*/ 78239 w 1120612"/>
                <a:gd name="connsiteY4" fmla="*/ 370390 h 1644561"/>
                <a:gd name="connsiteX5" fmla="*/ 601372 w 1120612"/>
                <a:gd name="connsiteY5" fmla="*/ 0 h 1644561"/>
                <a:gd name="connsiteX0" fmla="*/ 587273 w 1120612"/>
                <a:gd name="connsiteY0" fmla="*/ 0 h 1644561"/>
                <a:gd name="connsiteX1" fmla="*/ 902053 w 1120612"/>
                <a:gd name="connsiteY1" fmla="*/ 636607 h 1644561"/>
                <a:gd name="connsiteX2" fmla="*/ 1077434 w 1120612"/>
                <a:gd name="connsiteY2" fmla="*/ 1620456 h 1644561"/>
                <a:gd name="connsiteX3" fmla="*/ 70436 w 1120612"/>
                <a:gd name="connsiteY3" fmla="*/ 1261641 h 1644561"/>
                <a:gd name="connsiteX4" fmla="*/ 78239 w 1120612"/>
                <a:gd name="connsiteY4" fmla="*/ 370390 h 1644561"/>
                <a:gd name="connsiteX5" fmla="*/ 322065 w 1120612"/>
                <a:gd name="connsiteY5" fmla="*/ 127322 h 1644561"/>
                <a:gd name="connsiteX0" fmla="*/ 587273 w 1120612"/>
                <a:gd name="connsiteY0" fmla="*/ 0 h 1644561"/>
                <a:gd name="connsiteX1" fmla="*/ 902053 w 1120612"/>
                <a:gd name="connsiteY1" fmla="*/ 636607 h 1644561"/>
                <a:gd name="connsiteX2" fmla="*/ 1077434 w 1120612"/>
                <a:gd name="connsiteY2" fmla="*/ 1620456 h 1644561"/>
                <a:gd name="connsiteX3" fmla="*/ 70436 w 1120612"/>
                <a:gd name="connsiteY3" fmla="*/ 1261641 h 1644561"/>
                <a:gd name="connsiteX4" fmla="*/ 78239 w 1120612"/>
                <a:gd name="connsiteY4" fmla="*/ 370390 h 1644561"/>
                <a:gd name="connsiteX5" fmla="*/ 322065 w 1120612"/>
                <a:gd name="connsiteY5" fmla="*/ 127322 h 1644561"/>
                <a:gd name="connsiteX0" fmla="*/ 587273 w 1120612"/>
                <a:gd name="connsiteY0" fmla="*/ 0 h 1644561"/>
                <a:gd name="connsiteX1" fmla="*/ 902053 w 1120612"/>
                <a:gd name="connsiteY1" fmla="*/ 636607 h 1644561"/>
                <a:gd name="connsiteX2" fmla="*/ 1077434 w 1120612"/>
                <a:gd name="connsiteY2" fmla="*/ 1620456 h 1644561"/>
                <a:gd name="connsiteX3" fmla="*/ 70436 w 1120612"/>
                <a:gd name="connsiteY3" fmla="*/ 1261641 h 1644561"/>
                <a:gd name="connsiteX4" fmla="*/ 78239 w 1120612"/>
                <a:gd name="connsiteY4" fmla="*/ 370390 h 1644561"/>
                <a:gd name="connsiteX5" fmla="*/ 247583 w 1120612"/>
                <a:gd name="connsiteY5" fmla="*/ 104173 h 1644561"/>
                <a:gd name="connsiteX0" fmla="*/ 576746 w 1110085"/>
                <a:gd name="connsiteY0" fmla="*/ 0 h 1644074"/>
                <a:gd name="connsiteX1" fmla="*/ 891526 w 1110085"/>
                <a:gd name="connsiteY1" fmla="*/ 636607 h 1644074"/>
                <a:gd name="connsiteX2" fmla="*/ 1066907 w 1110085"/>
                <a:gd name="connsiteY2" fmla="*/ 1620456 h 1644074"/>
                <a:gd name="connsiteX3" fmla="*/ 59909 w 1110085"/>
                <a:gd name="connsiteY3" fmla="*/ 1261641 h 1644074"/>
                <a:gd name="connsiteX4" fmla="*/ 104953 w 1110085"/>
                <a:gd name="connsiteY4" fmla="*/ 416689 h 1644074"/>
                <a:gd name="connsiteX5" fmla="*/ 237056 w 1110085"/>
                <a:gd name="connsiteY5" fmla="*/ 104173 h 1644074"/>
                <a:gd name="connsiteX0" fmla="*/ 576746 w 1110085"/>
                <a:gd name="connsiteY0" fmla="*/ 0 h 1644074"/>
                <a:gd name="connsiteX1" fmla="*/ 891526 w 1110085"/>
                <a:gd name="connsiteY1" fmla="*/ 636607 h 1644074"/>
                <a:gd name="connsiteX2" fmla="*/ 1066907 w 1110085"/>
                <a:gd name="connsiteY2" fmla="*/ 1620456 h 1644074"/>
                <a:gd name="connsiteX3" fmla="*/ 59909 w 1110085"/>
                <a:gd name="connsiteY3" fmla="*/ 1261641 h 1644074"/>
                <a:gd name="connsiteX4" fmla="*/ 104953 w 1110085"/>
                <a:gd name="connsiteY4" fmla="*/ 416689 h 1644074"/>
                <a:gd name="connsiteX5" fmla="*/ 237056 w 1110085"/>
                <a:gd name="connsiteY5" fmla="*/ 104173 h 1644074"/>
                <a:gd name="connsiteX0" fmla="*/ 576746 w 1110085"/>
                <a:gd name="connsiteY0" fmla="*/ 0 h 1644074"/>
                <a:gd name="connsiteX1" fmla="*/ 891526 w 1110085"/>
                <a:gd name="connsiteY1" fmla="*/ 636607 h 1644074"/>
                <a:gd name="connsiteX2" fmla="*/ 1066907 w 1110085"/>
                <a:gd name="connsiteY2" fmla="*/ 1620456 h 1644074"/>
                <a:gd name="connsiteX3" fmla="*/ 59909 w 1110085"/>
                <a:gd name="connsiteY3" fmla="*/ 1261641 h 1644074"/>
                <a:gd name="connsiteX4" fmla="*/ 104953 w 1110085"/>
                <a:gd name="connsiteY4" fmla="*/ 416689 h 1644074"/>
                <a:gd name="connsiteX5" fmla="*/ 237056 w 1110085"/>
                <a:gd name="connsiteY5" fmla="*/ 104173 h 1644074"/>
                <a:gd name="connsiteX0" fmla="*/ 581134 w 1114473"/>
                <a:gd name="connsiteY0" fmla="*/ 0 h 1644074"/>
                <a:gd name="connsiteX1" fmla="*/ 895914 w 1114473"/>
                <a:gd name="connsiteY1" fmla="*/ 636607 h 1644074"/>
                <a:gd name="connsiteX2" fmla="*/ 1071295 w 1114473"/>
                <a:gd name="connsiteY2" fmla="*/ 1620456 h 1644074"/>
                <a:gd name="connsiteX3" fmla="*/ 64297 w 1114473"/>
                <a:gd name="connsiteY3" fmla="*/ 1261641 h 1644074"/>
                <a:gd name="connsiteX4" fmla="*/ 109341 w 1114473"/>
                <a:gd name="connsiteY4" fmla="*/ 416689 h 1644074"/>
                <a:gd name="connsiteX5" fmla="*/ 180826 w 1114473"/>
                <a:gd name="connsiteY5" fmla="*/ 201473 h 1644074"/>
                <a:gd name="connsiteX6" fmla="*/ 241444 w 1114473"/>
                <a:gd name="connsiteY6" fmla="*/ 104173 h 1644074"/>
                <a:gd name="connsiteX0" fmla="*/ 581134 w 1114473"/>
                <a:gd name="connsiteY0" fmla="*/ 0 h 1644074"/>
                <a:gd name="connsiteX1" fmla="*/ 895914 w 1114473"/>
                <a:gd name="connsiteY1" fmla="*/ 636607 h 1644074"/>
                <a:gd name="connsiteX2" fmla="*/ 1071295 w 1114473"/>
                <a:gd name="connsiteY2" fmla="*/ 1620456 h 1644074"/>
                <a:gd name="connsiteX3" fmla="*/ 64297 w 1114473"/>
                <a:gd name="connsiteY3" fmla="*/ 1261641 h 1644074"/>
                <a:gd name="connsiteX4" fmla="*/ 109341 w 1114473"/>
                <a:gd name="connsiteY4" fmla="*/ 416689 h 1644074"/>
                <a:gd name="connsiteX5" fmla="*/ 180826 w 1114473"/>
                <a:gd name="connsiteY5" fmla="*/ 201473 h 1644074"/>
                <a:gd name="connsiteX6" fmla="*/ 241444 w 1114473"/>
                <a:gd name="connsiteY6" fmla="*/ 104173 h 1644074"/>
                <a:gd name="connsiteX0" fmla="*/ 581134 w 1114473"/>
                <a:gd name="connsiteY0" fmla="*/ 0 h 1644074"/>
                <a:gd name="connsiteX1" fmla="*/ 895914 w 1114473"/>
                <a:gd name="connsiteY1" fmla="*/ 636607 h 1644074"/>
                <a:gd name="connsiteX2" fmla="*/ 1071295 w 1114473"/>
                <a:gd name="connsiteY2" fmla="*/ 1620456 h 1644074"/>
                <a:gd name="connsiteX3" fmla="*/ 64297 w 1114473"/>
                <a:gd name="connsiteY3" fmla="*/ 1261641 h 1644074"/>
                <a:gd name="connsiteX4" fmla="*/ 109341 w 1114473"/>
                <a:gd name="connsiteY4" fmla="*/ 416689 h 1644074"/>
                <a:gd name="connsiteX5" fmla="*/ 180826 w 1114473"/>
                <a:gd name="connsiteY5" fmla="*/ 201473 h 1644074"/>
                <a:gd name="connsiteX6" fmla="*/ 256767 w 1114473"/>
                <a:gd name="connsiteY6" fmla="*/ 56548 h 1644074"/>
                <a:gd name="connsiteX0" fmla="*/ 581134 w 1114473"/>
                <a:gd name="connsiteY0" fmla="*/ 0 h 1644074"/>
                <a:gd name="connsiteX1" fmla="*/ 895914 w 1114473"/>
                <a:gd name="connsiteY1" fmla="*/ 636607 h 1644074"/>
                <a:gd name="connsiteX2" fmla="*/ 1071295 w 1114473"/>
                <a:gd name="connsiteY2" fmla="*/ 1620456 h 1644074"/>
                <a:gd name="connsiteX3" fmla="*/ 64297 w 1114473"/>
                <a:gd name="connsiteY3" fmla="*/ 1261641 h 1644074"/>
                <a:gd name="connsiteX4" fmla="*/ 109341 w 1114473"/>
                <a:gd name="connsiteY4" fmla="*/ 416689 h 1644074"/>
                <a:gd name="connsiteX5" fmla="*/ 180826 w 1114473"/>
                <a:gd name="connsiteY5" fmla="*/ 201473 h 1644074"/>
                <a:gd name="connsiteX6" fmla="*/ 256767 w 1114473"/>
                <a:gd name="connsiteY6" fmla="*/ 56548 h 1644074"/>
                <a:gd name="connsiteX7" fmla="*/ 257442 w 1114473"/>
                <a:gd name="connsiteY7" fmla="*/ 58598 h 1644074"/>
                <a:gd name="connsiteX0" fmla="*/ 581134 w 1114473"/>
                <a:gd name="connsiteY0" fmla="*/ 3317 h 1647391"/>
                <a:gd name="connsiteX1" fmla="*/ 895914 w 1114473"/>
                <a:gd name="connsiteY1" fmla="*/ 639924 h 1647391"/>
                <a:gd name="connsiteX2" fmla="*/ 1071295 w 1114473"/>
                <a:gd name="connsiteY2" fmla="*/ 1623773 h 1647391"/>
                <a:gd name="connsiteX3" fmla="*/ 64297 w 1114473"/>
                <a:gd name="connsiteY3" fmla="*/ 1264958 h 1647391"/>
                <a:gd name="connsiteX4" fmla="*/ 109341 w 1114473"/>
                <a:gd name="connsiteY4" fmla="*/ 420006 h 1647391"/>
                <a:gd name="connsiteX5" fmla="*/ 180826 w 1114473"/>
                <a:gd name="connsiteY5" fmla="*/ 204790 h 1647391"/>
                <a:gd name="connsiteX6" fmla="*/ 256767 w 1114473"/>
                <a:gd name="connsiteY6" fmla="*/ 59865 h 1647391"/>
                <a:gd name="connsiteX7" fmla="*/ 571565 w 1114473"/>
                <a:gd name="connsiteY7" fmla="*/ 3 h 1647391"/>
                <a:gd name="connsiteX0" fmla="*/ 581134 w 1114473"/>
                <a:gd name="connsiteY0" fmla="*/ 0 h 1644074"/>
                <a:gd name="connsiteX1" fmla="*/ 895914 w 1114473"/>
                <a:gd name="connsiteY1" fmla="*/ 636607 h 1644074"/>
                <a:gd name="connsiteX2" fmla="*/ 1071295 w 1114473"/>
                <a:gd name="connsiteY2" fmla="*/ 1620456 h 1644074"/>
                <a:gd name="connsiteX3" fmla="*/ 64297 w 1114473"/>
                <a:gd name="connsiteY3" fmla="*/ 1261641 h 1644074"/>
                <a:gd name="connsiteX4" fmla="*/ 109341 w 1114473"/>
                <a:gd name="connsiteY4" fmla="*/ 416689 h 1644074"/>
                <a:gd name="connsiteX5" fmla="*/ 180826 w 1114473"/>
                <a:gd name="connsiteY5" fmla="*/ 201473 h 1644074"/>
                <a:gd name="connsiteX6" fmla="*/ 256767 w 1114473"/>
                <a:gd name="connsiteY6" fmla="*/ 56548 h 1644074"/>
                <a:gd name="connsiteX7" fmla="*/ 590719 w 1114473"/>
                <a:gd name="connsiteY7" fmla="*/ 20498 h 1644074"/>
                <a:gd name="connsiteX0" fmla="*/ 581134 w 1114473"/>
                <a:gd name="connsiteY0" fmla="*/ 0 h 1644074"/>
                <a:gd name="connsiteX1" fmla="*/ 895914 w 1114473"/>
                <a:gd name="connsiteY1" fmla="*/ 636607 h 1644074"/>
                <a:gd name="connsiteX2" fmla="*/ 1071295 w 1114473"/>
                <a:gd name="connsiteY2" fmla="*/ 1620456 h 1644074"/>
                <a:gd name="connsiteX3" fmla="*/ 64297 w 1114473"/>
                <a:gd name="connsiteY3" fmla="*/ 1261641 h 1644074"/>
                <a:gd name="connsiteX4" fmla="*/ 109341 w 1114473"/>
                <a:gd name="connsiteY4" fmla="*/ 416689 h 1644074"/>
                <a:gd name="connsiteX5" fmla="*/ 180826 w 1114473"/>
                <a:gd name="connsiteY5" fmla="*/ 201473 h 1644074"/>
                <a:gd name="connsiteX6" fmla="*/ 256767 w 1114473"/>
                <a:gd name="connsiteY6" fmla="*/ 56548 h 1644074"/>
                <a:gd name="connsiteX7" fmla="*/ 594550 w 1114473"/>
                <a:gd name="connsiteY7" fmla="*/ 25261 h 1644074"/>
                <a:gd name="connsiteX0" fmla="*/ 598373 w 1114146"/>
                <a:gd name="connsiteY0" fmla="*/ 10475 h 1618830"/>
                <a:gd name="connsiteX1" fmla="*/ 895914 w 1114146"/>
                <a:gd name="connsiteY1" fmla="*/ 611363 h 1618830"/>
                <a:gd name="connsiteX2" fmla="*/ 1071295 w 1114146"/>
                <a:gd name="connsiteY2" fmla="*/ 1595212 h 1618830"/>
                <a:gd name="connsiteX3" fmla="*/ 64297 w 1114146"/>
                <a:gd name="connsiteY3" fmla="*/ 1236397 h 1618830"/>
                <a:gd name="connsiteX4" fmla="*/ 109341 w 1114146"/>
                <a:gd name="connsiteY4" fmla="*/ 391445 h 1618830"/>
                <a:gd name="connsiteX5" fmla="*/ 180826 w 1114146"/>
                <a:gd name="connsiteY5" fmla="*/ 176229 h 1618830"/>
                <a:gd name="connsiteX6" fmla="*/ 256767 w 1114146"/>
                <a:gd name="connsiteY6" fmla="*/ 31304 h 1618830"/>
                <a:gd name="connsiteX7" fmla="*/ 594550 w 1114146"/>
                <a:gd name="connsiteY7" fmla="*/ 17 h 16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146" h="1618830">
                  <a:moveTo>
                    <a:pt x="598373" y="10475"/>
                  </a:moveTo>
                  <a:cubicBezTo>
                    <a:pt x="710261" y="213996"/>
                    <a:pt x="817094" y="347240"/>
                    <a:pt x="895914" y="611363"/>
                  </a:cubicBezTo>
                  <a:cubicBezTo>
                    <a:pt x="974734" y="875486"/>
                    <a:pt x="1209898" y="1491040"/>
                    <a:pt x="1071295" y="1595212"/>
                  </a:cubicBezTo>
                  <a:cubicBezTo>
                    <a:pt x="932692" y="1699384"/>
                    <a:pt x="224623" y="1437025"/>
                    <a:pt x="64297" y="1236397"/>
                  </a:cubicBezTo>
                  <a:cubicBezTo>
                    <a:pt x="-96029" y="1035769"/>
                    <a:pt x="91835" y="564965"/>
                    <a:pt x="109341" y="391445"/>
                  </a:cubicBezTo>
                  <a:cubicBezTo>
                    <a:pt x="126847" y="217925"/>
                    <a:pt x="158809" y="228315"/>
                    <a:pt x="180826" y="176229"/>
                  </a:cubicBezTo>
                  <a:cubicBezTo>
                    <a:pt x="218166" y="124143"/>
                    <a:pt x="244749" y="50696"/>
                    <a:pt x="256767" y="31304"/>
                  </a:cubicBezTo>
                  <a:cubicBezTo>
                    <a:pt x="269536" y="7492"/>
                    <a:pt x="594410" y="-410"/>
                    <a:pt x="594550" y="17"/>
                  </a:cubicBezTo>
                </a:path>
              </a:pathLst>
            </a:custGeom>
            <a:solidFill>
              <a:schemeClr val="accent3">
                <a:lumMod val="75000"/>
                <a:alpha val="3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815446F-5B90-420D-91AC-F9DD71CD6BFE}"/>
                </a:ext>
              </a:extLst>
            </p:cNvPr>
            <p:cNvSpPr txBox="1"/>
            <p:nvPr/>
          </p:nvSpPr>
          <p:spPr>
            <a:xfrm>
              <a:off x="6655047" y="2985364"/>
              <a:ext cx="833438" cy="307777"/>
            </a:xfrm>
            <a:prstGeom prst="rect">
              <a:avLst/>
            </a:prstGeom>
            <a:noFill/>
          </p:spPr>
          <p:txBody>
            <a:bodyPr wrap="square" rtlCol="0">
              <a:spAutoFit/>
            </a:bodyPr>
            <a:lstStyle/>
            <a:p>
              <a:r>
                <a:rPr lang="en-US" sz="1400" dirty="0"/>
                <a:t>Left PA</a:t>
              </a:r>
            </a:p>
          </p:txBody>
        </p:sp>
        <p:sp>
          <p:nvSpPr>
            <p:cNvPr id="31" name="TextBox 30">
              <a:extLst>
                <a:ext uri="{FF2B5EF4-FFF2-40B4-BE49-F238E27FC236}">
                  <a16:creationId xmlns:a16="http://schemas.microsoft.com/office/drawing/2014/main" id="{BEB81AB9-521C-4FFA-85AE-F37337A6A8D3}"/>
                </a:ext>
              </a:extLst>
            </p:cNvPr>
            <p:cNvSpPr txBox="1"/>
            <p:nvPr/>
          </p:nvSpPr>
          <p:spPr>
            <a:xfrm>
              <a:off x="5598670" y="3043640"/>
              <a:ext cx="833438" cy="307777"/>
            </a:xfrm>
            <a:prstGeom prst="rect">
              <a:avLst/>
            </a:prstGeom>
            <a:noFill/>
          </p:spPr>
          <p:txBody>
            <a:bodyPr wrap="square" rtlCol="0">
              <a:spAutoFit/>
            </a:bodyPr>
            <a:lstStyle/>
            <a:p>
              <a:r>
                <a:rPr lang="en-US" sz="1400" dirty="0"/>
                <a:t>Right PA</a:t>
              </a:r>
            </a:p>
          </p:txBody>
        </p:sp>
        <p:sp>
          <p:nvSpPr>
            <p:cNvPr id="32" name="TextBox 31">
              <a:extLst>
                <a:ext uri="{FF2B5EF4-FFF2-40B4-BE49-F238E27FC236}">
                  <a16:creationId xmlns:a16="http://schemas.microsoft.com/office/drawing/2014/main" id="{3C12679F-E9C2-4FE5-B207-C22D330E3492}"/>
                </a:ext>
              </a:extLst>
            </p:cNvPr>
            <p:cNvSpPr txBox="1"/>
            <p:nvPr/>
          </p:nvSpPr>
          <p:spPr>
            <a:xfrm>
              <a:off x="6563766" y="4286688"/>
              <a:ext cx="833438" cy="523220"/>
            </a:xfrm>
            <a:prstGeom prst="rect">
              <a:avLst/>
            </a:prstGeom>
            <a:noFill/>
          </p:spPr>
          <p:txBody>
            <a:bodyPr wrap="square" rtlCol="0">
              <a:spAutoFit/>
            </a:bodyPr>
            <a:lstStyle/>
            <a:p>
              <a:pPr algn="ctr"/>
              <a:r>
                <a:rPr lang="en-US" sz="1400" dirty="0"/>
                <a:t>Right Ventricle</a:t>
              </a:r>
            </a:p>
          </p:txBody>
        </p:sp>
      </p:grpSp>
      <p:grpSp>
        <p:nvGrpSpPr>
          <p:cNvPr id="40" name="Lymphadenopathy">
            <a:extLst>
              <a:ext uri="{FF2B5EF4-FFF2-40B4-BE49-F238E27FC236}">
                <a16:creationId xmlns:a16="http://schemas.microsoft.com/office/drawing/2014/main" id="{01F9676D-D118-4E1A-BD89-ECAAE48D152A}"/>
              </a:ext>
            </a:extLst>
          </p:cNvPr>
          <p:cNvGrpSpPr/>
          <p:nvPr/>
        </p:nvGrpSpPr>
        <p:grpSpPr>
          <a:xfrm>
            <a:off x="1794992" y="3235381"/>
            <a:ext cx="2372244" cy="1012843"/>
            <a:chOff x="5367348" y="3108586"/>
            <a:chExt cx="2372244" cy="1012843"/>
          </a:xfrm>
        </p:grpSpPr>
        <p:sp>
          <p:nvSpPr>
            <p:cNvPr id="33" name="Oval 32">
              <a:extLst>
                <a:ext uri="{FF2B5EF4-FFF2-40B4-BE49-F238E27FC236}">
                  <a16:creationId xmlns:a16="http://schemas.microsoft.com/office/drawing/2014/main" id="{FEA306AC-8CF1-4550-81FF-5F67B96C7850}"/>
                </a:ext>
              </a:extLst>
            </p:cNvPr>
            <p:cNvSpPr/>
            <p:nvPr/>
          </p:nvSpPr>
          <p:spPr>
            <a:xfrm rot="2088302">
              <a:off x="5367348" y="3439585"/>
              <a:ext cx="403482" cy="681844"/>
            </a:xfrm>
            <a:prstGeom prst="ellipse">
              <a:avLst/>
            </a:prstGeom>
            <a:solidFill>
              <a:schemeClr val="accent6">
                <a:alpha val="46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43D44311-9370-46C9-B955-53683ED39054}"/>
                </a:ext>
              </a:extLst>
            </p:cNvPr>
            <p:cNvSpPr/>
            <p:nvPr/>
          </p:nvSpPr>
          <p:spPr>
            <a:xfrm rot="19349498">
              <a:off x="7265542" y="3108586"/>
              <a:ext cx="474050" cy="682616"/>
            </a:xfrm>
            <a:prstGeom prst="ellipse">
              <a:avLst/>
            </a:prstGeom>
            <a:solidFill>
              <a:schemeClr val="accent6">
                <a:alpha val="48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grpSp>
        <p:nvGrpSpPr>
          <p:cNvPr id="38" name="Potatos" hidden="1">
            <a:extLst>
              <a:ext uri="{FF2B5EF4-FFF2-40B4-BE49-F238E27FC236}">
                <a16:creationId xmlns:a16="http://schemas.microsoft.com/office/drawing/2014/main" id="{5DC4D320-64FE-4959-AD2F-513E4944988B}"/>
              </a:ext>
            </a:extLst>
          </p:cNvPr>
          <p:cNvGrpSpPr/>
          <p:nvPr/>
        </p:nvGrpSpPr>
        <p:grpSpPr>
          <a:xfrm>
            <a:off x="1745729" y="3156697"/>
            <a:ext cx="2476469" cy="1245879"/>
            <a:chOff x="5294182" y="2993023"/>
            <a:chExt cx="2476469" cy="1245879"/>
          </a:xfrm>
        </p:grpSpPr>
        <p:pic>
          <p:nvPicPr>
            <p:cNvPr id="36" name="Picture 35">
              <a:extLst>
                <a:ext uri="{FF2B5EF4-FFF2-40B4-BE49-F238E27FC236}">
                  <a16:creationId xmlns:a16="http://schemas.microsoft.com/office/drawing/2014/main" id="{A70121B5-DAEE-45C4-BBD1-89E08165CCFF}"/>
                </a:ext>
              </a:extLst>
            </p:cNvPr>
            <p:cNvPicPr>
              <a:picLocks noChangeAspect="1"/>
            </p:cNvPicPr>
            <p:nvPr/>
          </p:nvPicPr>
          <p:blipFill>
            <a:blip r:embed="rId6" cstate="hqprint">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rot="2707299">
              <a:off x="7067473" y="3160563"/>
              <a:ext cx="870717" cy="535638"/>
            </a:xfrm>
            <a:prstGeom prst="rect">
              <a:avLst/>
            </a:prstGeom>
          </p:spPr>
        </p:pic>
        <p:pic>
          <p:nvPicPr>
            <p:cNvPr id="39" name="Picture 38">
              <a:extLst>
                <a:ext uri="{FF2B5EF4-FFF2-40B4-BE49-F238E27FC236}">
                  <a16:creationId xmlns:a16="http://schemas.microsoft.com/office/drawing/2014/main" id="{FFD1A53D-A0C1-4AF6-830C-1F81CFF3FBDF}"/>
                </a:ext>
              </a:extLst>
            </p:cNvPr>
            <p:cNvPicPr>
              <a:picLocks noChangeAspect="1"/>
            </p:cNvPicPr>
            <p:nvPr/>
          </p:nvPicPr>
          <p:blipFill>
            <a:blip r:embed="rId8" cstate="hqprint">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rot="6848840">
              <a:off x="5130739" y="3552919"/>
              <a:ext cx="849426" cy="522540"/>
            </a:xfrm>
            <a:prstGeom prst="rect">
              <a:avLst/>
            </a:prstGeom>
          </p:spPr>
        </p:pic>
      </p:grpSp>
      <p:grpSp>
        <p:nvGrpSpPr>
          <p:cNvPr id="59" name="V shape">
            <a:extLst>
              <a:ext uri="{FF2B5EF4-FFF2-40B4-BE49-F238E27FC236}">
                <a16:creationId xmlns:a16="http://schemas.microsoft.com/office/drawing/2014/main" id="{B70FFFCD-CCED-433A-8E3C-46B671F247CB}"/>
              </a:ext>
            </a:extLst>
          </p:cNvPr>
          <p:cNvGrpSpPr/>
          <p:nvPr/>
        </p:nvGrpSpPr>
        <p:grpSpPr>
          <a:xfrm>
            <a:off x="1886964" y="3114965"/>
            <a:ext cx="2197678" cy="534551"/>
            <a:chOff x="5449017" y="2772201"/>
            <a:chExt cx="2197678" cy="534551"/>
          </a:xfrm>
        </p:grpSpPr>
        <p:grpSp>
          <p:nvGrpSpPr>
            <p:cNvPr id="57" name="Group 56">
              <a:extLst>
                <a:ext uri="{FF2B5EF4-FFF2-40B4-BE49-F238E27FC236}">
                  <a16:creationId xmlns:a16="http://schemas.microsoft.com/office/drawing/2014/main" id="{05841B94-2D25-4678-956F-4138A80C6DE7}"/>
                </a:ext>
              </a:extLst>
            </p:cNvPr>
            <p:cNvGrpSpPr/>
            <p:nvPr/>
          </p:nvGrpSpPr>
          <p:grpSpPr>
            <a:xfrm>
              <a:off x="5449017" y="2870427"/>
              <a:ext cx="166444" cy="436325"/>
              <a:chOff x="5426862" y="2835808"/>
              <a:chExt cx="166444" cy="436325"/>
            </a:xfrm>
          </p:grpSpPr>
          <p:cxnSp>
            <p:nvCxnSpPr>
              <p:cNvPr id="43" name="Straight Connector 42">
                <a:extLst>
                  <a:ext uri="{FF2B5EF4-FFF2-40B4-BE49-F238E27FC236}">
                    <a16:creationId xmlns:a16="http://schemas.microsoft.com/office/drawing/2014/main" id="{6B6AA6CC-BD97-4705-B408-595FFE9CBE47}"/>
                  </a:ext>
                </a:extLst>
              </p:cNvPr>
              <p:cNvCxnSpPr>
                <a:cxnSpLocks/>
              </p:cNvCxnSpPr>
              <p:nvPr/>
            </p:nvCxnSpPr>
            <p:spPr>
              <a:xfrm>
                <a:off x="5426862" y="2835808"/>
                <a:ext cx="166444" cy="184945"/>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D3BAF1-0268-4788-BE6D-8309D87A9CA2}"/>
                  </a:ext>
                </a:extLst>
              </p:cNvPr>
              <p:cNvCxnSpPr>
                <a:cxnSpLocks/>
              </p:cNvCxnSpPr>
              <p:nvPr/>
            </p:nvCxnSpPr>
            <p:spPr>
              <a:xfrm flipV="1">
                <a:off x="5442308" y="3017335"/>
                <a:ext cx="146381" cy="254798"/>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42AACE7-7609-43E7-93F5-A4D76850F26F}"/>
                </a:ext>
              </a:extLst>
            </p:cNvPr>
            <p:cNvGrpSpPr/>
            <p:nvPr/>
          </p:nvGrpSpPr>
          <p:grpSpPr>
            <a:xfrm rot="414007">
              <a:off x="7456521" y="2772201"/>
              <a:ext cx="190174" cy="442145"/>
              <a:chOff x="7463355" y="2728169"/>
              <a:chExt cx="190174" cy="442145"/>
            </a:xfrm>
          </p:grpSpPr>
          <p:cxnSp>
            <p:nvCxnSpPr>
              <p:cNvPr id="49" name="Straight Connector 48">
                <a:extLst>
                  <a:ext uri="{FF2B5EF4-FFF2-40B4-BE49-F238E27FC236}">
                    <a16:creationId xmlns:a16="http://schemas.microsoft.com/office/drawing/2014/main" id="{6F59DC1B-CBCF-4A72-882D-432E2794E87D}"/>
                  </a:ext>
                </a:extLst>
              </p:cNvPr>
              <p:cNvCxnSpPr>
                <a:cxnSpLocks/>
              </p:cNvCxnSpPr>
              <p:nvPr/>
            </p:nvCxnSpPr>
            <p:spPr>
              <a:xfrm rot="21185993" flipV="1">
                <a:off x="7463355" y="2728169"/>
                <a:ext cx="190174" cy="21112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923C693-7764-4667-B3FD-0A63CCFD8A51}"/>
                  </a:ext>
                </a:extLst>
              </p:cNvPr>
              <p:cNvCxnSpPr>
                <a:cxnSpLocks/>
              </p:cNvCxnSpPr>
              <p:nvPr/>
            </p:nvCxnSpPr>
            <p:spPr>
              <a:xfrm rot="21185993">
                <a:off x="7488661" y="2918552"/>
                <a:ext cx="137384" cy="251762"/>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60" name="Answer two">
            <a:extLst>
              <a:ext uri="{FF2B5EF4-FFF2-40B4-BE49-F238E27FC236}">
                <a16:creationId xmlns:a16="http://schemas.microsoft.com/office/drawing/2014/main" id="{D062FDD6-707D-4898-9FD4-D93A2190168B}"/>
              </a:ext>
            </a:extLst>
          </p:cNvPr>
          <p:cNvSpPr txBox="1"/>
          <p:nvPr/>
        </p:nvSpPr>
        <p:spPr>
          <a:xfrm>
            <a:off x="-7566" y="454335"/>
            <a:ext cx="12199566" cy="461665"/>
          </a:xfrm>
          <a:prstGeom prst="rect">
            <a:avLst/>
          </a:prstGeom>
          <a:solidFill>
            <a:schemeClr val="tx1"/>
          </a:solidFill>
        </p:spPr>
        <p:txBody>
          <a:bodyPr wrap="square" rtlCol="0">
            <a:spAutoFit/>
          </a:bodyPr>
          <a:lstStyle/>
          <a:p>
            <a:pPr algn="ctr"/>
            <a:r>
              <a:rPr lang="en-US" sz="2400" dirty="0">
                <a:solidFill>
                  <a:schemeClr val="bg1"/>
                </a:solidFill>
              </a:rPr>
              <a:t>Bilateral bulky hilar and paratracheal lymphadenopathy</a:t>
            </a:r>
          </a:p>
        </p:txBody>
      </p:sp>
      <p:grpSp>
        <p:nvGrpSpPr>
          <p:cNvPr id="63" name="LAN">
            <a:extLst>
              <a:ext uri="{FF2B5EF4-FFF2-40B4-BE49-F238E27FC236}">
                <a16:creationId xmlns:a16="http://schemas.microsoft.com/office/drawing/2014/main" id="{9BBB0797-DD5E-453A-9902-800127C78044}"/>
              </a:ext>
            </a:extLst>
          </p:cNvPr>
          <p:cNvGrpSpPr/>
          <p:nvPr/>
        </p:nvGrpSpPr>
        <p:grpSpPr>
          <a:xfrm>
            <a:off x="78270" y="3232433"/>
            <a:ext cx="5852369" cy="897330"/>
            <a:chOff x="3188298" y="3107242"/>
            <a:chExt cx="5852369" cy="897330"/>
          </a:xfrm>
        </p:grpSpPr>
        <p:sp>
          <p:nvSpPr>
            <p:cNvPr id="61" name="TextBox 60">
              <a:extLst>
                <a:ext uri="{FF2B5EF4-FFF2-40B4-BE49-F238E27FC236}">
                  <a16:creationId xmlns:a16="http://schemas.microsoft.com/office/drawing/2014/main" id="{EC07D6E1-74E9-4E4E-A8D2-945812D5F952}"/>
                </a:ext>
              </a:extLst>
            </p:cNvPr>
            <p:cNvSpPr txBox="1"/>
            <p:nvPr/>
          </p:nvSpPr>
          <p:spPr>
            <a:xfrm>
              <a:off x="3188298" y="3358241"/>
              <a:ext cx="750639" cy="646331"/>
            </a:xfrm>
            <a:prstGeom prst="rect">
              <a:avLst/>
            </a:prstGeom>
            <a:noFill/>
          </p:spPr>
          <p:txBody>
            <a:bodyPr wrap="square" rtlCol="0">
              <a:spAutoFit/>
            </a:bodyPr>
            <a:lstStyle/>
            <a:p>
              <a:pPr algn="r"/>
              <a:r>
                <a:rPr lang="en-US" dirty="0"/>
                <a:t>Hilar LAN</a:t>
              </a:r>
            </a:p>
          </p:txBody>
        </p:sp>
        <p:sp>
          <p:nvSpPr>
            <p:cNvPr id="62" name="TextBox 61">
              <a:extLst>
                <a:ext uri="{FF2B5EF4-FFF2-40B4-BE49-F238E27FC236}">
                  <a16:creationId xmlns:a16="http://schemas.microsoft.com/office/drawing/2014/main" id="{D0C0F9B7-3881-458B-8E18-1A3E54A274E2}"/>
                </a:ext>
              </a:extLst>
            </p:cNvPr>
            <p:cNvSpPr txBox="1"/>
            <p:nvPr/>
          </p:nvSpPr>
          <p:spPr>
            <a:xfrm>
              <a:off x="8359781" y="3107242"/>
              <a:ext cx="680886" cy="646331"/>
            </a:xfrm>
            <a:prstGeom prst="rect">
              <a:avLst/>
            </a:prstGeom>
            <a:noFill/>
          </p:spPr>
          <p:txBody>
            <a:bodyPr wrap="square" rtlCol="0">
              <a:spAutoFit/>
            </a:bodyPr>
            <a:lstStyle/>
            <a:p>
              <a:r>
                <a:rPr lang="en-US" dirty="0"/>
                <a:t>Hilar</a:t>
              </a:r>
            </a:p>
            <a:p>
              <a:r>
                <a:rPr lang="en-US" dirty="0"/>
                <a:t>LAN</a:t>
              </a:r>
            </a:p>
          </p:txBody>
        </p:sp>
      </p:grpSp>
      <p:sp>
        <p:nvSpPr>
          <p:cNvPr id="65" name="Sarcoidosis">
            <a:extLst>
              <a:ext uri="{FF2B5EF4-FFF2-40B4-BE49-F238E27FC236}">
                <a16:creationId xmlns:a16="http://schemas.microsoft.com/office/drawing/2014/main" id="{D3CB64A5-9432-43D5-95AB-0D49E65DB6A7}"/>
              </a:ext>
            </a:extLst>
          </p:cNvPr>
          <p:cNvSpPr txBox="1"/>
          <p:nvPr/>
        </p:nvSpPr>
        <p:spPr>
          <a:xfrm>
            <a:off x="1603482" y="5480335"/>
            <a:ext cx="2966512" cy="646331"/>
          </a:xfrm>
          <a:prstGeom prst="rect">
            <a:avLst/>
          </a:prstGeom>
          <a:noFill/>
        </p:spPr>
        <p:txBody>
          <a:bodyPr wrap="square" rtlCol="0">
            <a:spAutoFit/>
          </a:bodyPr>
          <a:lstStyle/>
          <a:p>
            <a:pPr algn="ctr"/>
            <a:r>
              <a:rPr lang="en-US" b="1" dirty="0">
                <a:solidFill>
                  <a:srgbClr val="C00000"/>
                </a:solidFill>
              </a:rPr>
              <a:t>Bulky LAN = Potato-like opacity that does not taper</a:t>
            </a:r>
          </a:p>
        </p:txBody>
      </p:sp>
      <p:sp>
        <p:nvSpPr>
          <p:cNvPr id="2" name="Answer two">
            <a:extLst>
              <a:ext uri="{FF2B5EF4-FFF2-40B4-BE49-F238E27FC236}">
                <a16:creationId xmlns:a16="http://schemas.microsoft.com/office/drawing/2014/main" id="{3E240A51-2241-C414-98E4-14BEB419A6F6}"/>
              </a:ext>
            </a:extLst>
          </p:cNvPr>
          <p:cNvSpPr txBox="1"/>
          <p:nvPr/>
        </p:nvSpPr>
        <p:spPr>
          <a:xfrm>
            <a:off x="-7566" y="912335"/>
            <a:ext cx="12199566" cy="830997"/>
          </a:xfrm>
          <a:prstGeom prst="rect">
            <a:avLst/>
          </a:prstGeom>
          <a:solidFill>
            <a:schemeClr val="tx1"/>
          </a:solidFill>
        </p:spPr>
        <p:txBody>
          <a:bodyPr wrap="square" lIns="91440" tIns="45720" rIns="91440" bIns="45720" rtlCol="0" anchor="t">
            <a:spAutoFit/>
          </a:bodyPr>
          <a:lstStyle/>
          <a:p>
            <a:pPr algn="ctr"/>
            <a:r>
              <a:rPr lang="en-US" sz="2400" dirty="0">
                <a:solidFill>
                  <a:schemeClr val="bg1"/>
                </a:solidFill>
              </a:rPr>
              <a:t>V-shaped “hilar points” identify bifurcations of normal RPA and LPA. </a:t>
            </a:r>
          </a:p>
          <a:p>
            <a:pPr algn="ctr"/>
            <a:r>
              <a:rPr lang="en-US" sz="2400" dirty="0">
                <a:solidFill>
                  <a:schemeClr val="bg1"/>
                </a:solidFill>
              </a:rPr>
              <a:t>LAN appears as lumpy bumpy opacities with rounded margins.</a:t>
            </a:r>
            <a:endParaRPr lang="en-US" sz="2400" dirty="0">
              <a:solidFill>
                <a:schemeClr val="bg1"/>
              </a:solidFill>
              <a:cs typeface="Calibri"/>
            </a:endParaRPr>
          </a:p>
        </p:txBody>
      </p:sp>
      <p:graphicFrame>
        <p:nvGraphicFramePr>
          <p:cNvPr id="6" name="Silhouette sign">
            <a:extLst>
              <a:ext uri="{FF2B5EF4-FFF2-40B4-BE49-F238E27FC236}">
                <a16:creationId xmlns:a16="http://schemas.microsoft.com/office/drawing/2014/main" id="{C9168018-B471-681A-A78B-719D9AFCA984}"/>
              </a:ext>
            </a:extLst>
          </p:cNvPr>
          <p:cNvGraphicFramePr>
            <a:graphicFrameLocks noGrp="1"/>
          </p:cNvGraphicFramePr>
          <p:nvPr>
            <p:extLst>
              <p:ext uri="{D42A27DB-BD31-4B8C-83A1-F6EECF244321}">
                <p14:modId xmlns:p14="http://schemas.microsoft.com/office/powerpoint/2010/main" val="4077812240"/>
              </p:ext>
            </p:extLst>
          </p:nvPr>
        </p:nvGraphicFramePr>
        <p:xfrm>
          <a:off x="4871050" y="4329684"/>
          <a:ext cx="2693412" cy="2451628"/>
        </p:xfrm>
        <a:graphic>
          <a:graphicData uri="http://schemas.openxmlformats.org/drawingml/2006/table">
            <a:tbl>
              <a:tblPr firstRow="1" bandRow="1">
                <a:tableStyleId>{9D7B26C5-4107-4FEC-AEDC-1716B250A1EF}</a:tableStyleId>
              </a:tblPr>
              <a:tblGrid>
                <a:gridCol w="2693412">
                  <a:extLst>
                    <a:ext uri="{9D8B030D-6E8A-4147-A177-3AD203B41FA5}">
                      <a16:colId xmlns:a16="http://schemas.microsoft.com/office/drawing/2014/main" val="20000"/>
                    </a:ext>
                  </a:extLst>
                </a:gridCol>
              </a:tblGrid>
              <a:tr h="297020">
                <a:tc>
                  <a:txBody>
                    <a:bodyPr/>
                    <a:lstStyle/>
                    <a:p>
                      <a:pPr algn="ctr"/>
                      <a:r>
                        <a:rPr lang="en-US" sz="1800" dirty="0"/>
                        <a:t>DDx - Bilateral Hilar LAN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348508">
                <a:tc>
                  <a:txBody>
                    <a:bodyPr/>
                    <a:lstStyle/>
                    <a:p>
                      <a:pPr algn="ctr"/>
                      <a:r>
                        <a:rPr lang="en-US" sz="1600" b="1" dirty="0">
                          <a:solidFill>
                            <a:schemeClr val="bg1"/>
                          </a:solidFill>
                        </a:rPr>
                        <a:t>Sarcoidosis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55252">
                <a:tc>
                  <a:txBody>
                    <a:bodyPr/>
                    <a:lstStyle/>
                    <a:p>
                      <a:pPr algn="ctr"/>
                      <a:r>
                        <a:rPr lang="en-US" sz="1600" dirty="0"/>
                        <a:t>Infection</a:t>
                      </a:r>
                    </a:p>
                    <a:p>
                      <a:pPr algn="ctr"/>
                      <a:r>
                        <a:rPr lang="en-US" sz="1600" dirty="0"/>
                        <a:t> (TB and endemic fungi)</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8508">
                <a:tc>
                  <a:txBody>
                    <a:bodyPr/>
                    <a:lstStyle/>
                    <a:p>
                      <a:pPr algn="ctr"/>
                      <a:r>
                        <a:rPr lang="en-US" sz="1600" dirty="0"/>
                        <a:t>Malignancy</a:t>
                      </a:r>
                    </a:p>
                    <a:p>
                      <a:pPr algn="ctr"/>
                      <a:r>
                        <a:rPr lang="en-US" sz="1600" dirty="0"/>
                        <a:t>(lymphoma and carcinoma)</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8508">
                <a:tc>
                  <a:txBody>
                    <a:bodyPr/>
                    <a:lstStyle/>
                    <a:p>
                      <a:pPr algn="ctr"/>
                      <a:r>
                        <a:rPr lang="en-US" sz="1600" dirty="0"/>
                        <a:t>Inorganic dust</a:t>
                      </a:r>
                    </a:p>
                    <a:p>
                      <a:pPr algn="ctr"/>
                      <a:r>
                        <a:rPr lang="en-US" sz="1600" dirty="0"/>
                        <a:t>(silicosis, berylliosis)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4958924"/>
                  </a:ext>
                </a:extLst>
              </a:tr>
            </a:tbl>
          </a:graphicData>
        </a:graphic>
      </p:graphicFrame>
      <p:sp>
        <p:nvSpPr>
          <p:cNvPr id="10" name="Question three">
            <a:extLst>
              <a:ext uri="{FF2B5EF4-FFF2-40B4-BE49-F238E27FC236}">
                <a16:creationId xmlns:a16="http://schemas.microsoft.com/office/drawing/2014/main" id="{3FCD9857-DB9D-9404-570E-00D4B03548F3}"/>
              </a:ext>
            </a:extLst>
          </p:cNvPr>
          <p:cNvSpPr txBox="1"/>
          <p:nvPr/>
        </p:nvSpPr>
        <p:spPr>
          <a:xfrm>
            <a:off x="-3" y="1746951"/>
            <a:ext cx="12192000" cy="461665"/>
          </a:xfrm>
          <a:prstGeom prst="rect">
            <a:avLst/>
          </a:prstGeom>
          <a:solidFill>
            <a:schemeClr val="bg1"/>
          </a:solidFill>
        </p:spPr>
        <p:txBody>
          <a:bodyPr wrap="square" rtlCol="0">
            <a:spAutoFit/>
          </a:bodyPr>
          <a:lstStyle/>
          <a:p>
            <a:pPr algn="ctr"/>
            <a:r>
              <a:rPr lang="en-US" sz="2400" dirty="0"/>
              <a:t>What is the differential for bilateral LAN and the most likely diagnosis in this patient?</a:t>
            </a:r>
          </a:p>
        </p:txBody>
      </p:sp>
      <p:sp>
        <p:nvSpPr>
          <p:cNvPr id="9" name="Answer two">
            <a:extLst>
              <a:ext uri="{FF2B5EF4-FFF2-40B4-BE49-F238E27FC236}">
                <a16:creationId xmlns:a16="http://schemas.microsoft.com/office/drawing/2014/main" id="{A4A3B249-A2BA-DE4C-C24D-9E9B055BFCDC}"/>
              </a:ext>
            </a:extLst>
          </p:cNvPr>
          <p:cNvSpPr txBox="1"/>
          <p:nvPr/>
        </p:nvSpPr>
        <p:spPr>
          <a:xfrm>
            <a:off x="-7568" y="1723180"/>
            <a:ext cx="12199567" cy="461665"/>
          </a:xfrm>
          <a:prstGeom prst="rect">
            <a:avLst/>
          </a:prstGeom>
          <a:solidFill>
            <a:schemeClr val="tx1"/>
          </a:solidFill>
        </p:spPr>
        <p:txBody>
          <a:bodyPr wrap="square" rtlCol="0">
            <a:spAutoFit/>
          </a:bodyPr>
          <a:lstStyle/>
          <a:p>
            <a:pPr algn="ctr"/>
            <a:r>
              <a:rPr lang="en-US" sz="2400" dirty="0" err="1">
                <a:solidFill>
                  <a:schemeClr val="bg1"/>
                </a:solidFill>
              </a:rPr>
              <a:t>Löfgren’s</a:t>
            </a:r>
            <a:r>
              <a:rPr lang="en-US" sz="2400" dirty="0">
                <a:solidFill>
                  <a:schemeClr val="bg1"/>
                </a:solidFill>
              </a:rPr>
              <a:t> syndrome: hilar adenopathy, acute arthritis, and erythema nodosum</a:t>
            </a:r>
          </a:p>
        </p:txBody>
      </p:sp>
      <p:sp>
        <p:nvSpPr>
          <p:cNvPr id="5" name="Question four">
            <a:extLst>
              <a:ext uri="{FF2B5EF4-FFF2-40B4-BE49-F238E27FC236}">
                <a16:creationId xmlns:a16="http://schemas.microsoft.com/office/drawing/2014/main" id="{B600F65C-1917-1063-F3E9-C79B18B2D009}"/>
              </a:ext>
            </a:extLst>
          </p:cNvPr>
          <p:cNvSpPr txBox="1"/>
          <p:nvPr/>
        </p:nvSpPr>
        <p:spPr>
          <a:xfrm>
            <a:off x="0" y="1748662"/>
            <a:ext cx="12192000" cy="457200"/>
          </a:xfrm>
          <a:prstGeom prst="rect">
            <a:avLst/>
          </a:prstGeom>
          <a:solidFill>
            <a:schemeClr val="bg1"/>
          </a:solidFill>
        </p:spPr>
        <p:txBody>
          <a:bodyPr wrap="square" rtlCol="0">
            <a:spAutoFit/>
          </a:bodyPr>
          <a:lstStyle/>
          <a:p>
            <a:pPr algn="ctr"/>
            <a:r>
              <a:rPr lang="en-US" sz="2400" dirty="0"/>
              <a:t>What is the next step in management?</a:t>
            </a:r>
          </a:p>
        </p:txBody>
      </p:sp>
      <p:sp>
        <p:nvSpPr>
          <p:cNvPr id="17" name="Answer two">
            <a:extLst>
              <a:ext uri="{FF2B5EF4-FFF2-40B4-BE49-F238E27FC236}">
                <a16:creationId xmlns:a16="http://schemas.microsoft.com/office/drawing/2014/main" id="{B46AAB29-A0F3-BD7E-7020-0A89B74F649F}"/>
              </a:ext>
            </a:extLst>
          </p:cNvPr>
          <p:cNvSpPr txBox="1"/>
          <p:nvPr/>
        </p:nvSpPr>
        <p:spPr>
          <a:xfrm>
            <a:off x="-7566" y="1745432"/>
            <a:ext cx="12199566" cy="461665"/>
          </a:xfrm>
          <a:prstGeom prst="rect">
            <a:avLst/>
          </a:prstGeom>
          <a:solidFill>
            <a:schemeClr val="tx1"/>
          </a:solidFill>
        </p:spPr>
        <p:txBody>
          <a:bodyPr wrap="square" rtlCol="0">
            <a:spAutoFit/>
          </a:bodyPr>
          <a:lstStyle/>
          <a:p>
            <a:pPr algn="ctr"/>
            <a:r>
              <a:rPr lang="en-US" sz="2400" dirty="0">
                <a:solidFill>
                  <a:schemeClr val="bg1"/>
                </a:solidFill>
              </a:rPr>
              <a:t>CRP/ESR, NSAIDs, and re-eval in 1-2 weeks. Other cases of suspected sarcoid require biopsy.</a:t>
            </a:r>
          </a:p>
        </p:txBody>
      </p:sp>
      <p:grpSp>
        <p:nvGrpSpPr>
          <p:cNvPr id="11" name="Group 10">
            <a:extLst>
              <a:ext uri="{FF2B5EF4-FFF2-40B4-BE49-F238E27FC236}">
                <a16:creationId xmlns:a16="http://schemas.microsoft.com/office/drawing/2014/main" id="{6C074FE4-FAC5-96DA-DBE7-2879C045A433}"/>
              </a:ext>
            </a:extLst>
          </p:cNvPr>
          <p:cNvGrpSpPr/>
          <p:nvPr/>
        </p:nvGrpSpPr>
        <p:grpSpPr>
          <a:xfrm>
            <a:off x="6540907" y="2343150"/>
            <a:ext cx="3520409" cy="801540"/>
            <a:chOff x="6540907" y="2343150"/>
            <a:chExt cx="3520409" cy="801540"/>
          </a:xfrm>
        </p:grpSpPr>
        <p:cxnSp>
          <p:nvCxnSpPr>
            <p:cNvPr id="24" name="Straight Connector 23">
              <a:extLst>
                <a:ext uri="{FF2B5EF4-FFF2-40B4-BE49-F238E27FC236}">
                  <a16:creationId xmlns:a16="http://schemas.microsoft.com/office/drawing/2014/main" id="{54F3331F-41DA-77F2-9D5A-5EA3A5F82939}"/>
                </a:ext>
              </a:extLst>
            </p:cNvPr>
            <p:cNvCxnSpPr>
              <a:cxnSpLocks/>
            </p:cNvCxnSpPr>
            <p:nvPr/>
          </p:nvCxnSpPr>
          <p:spPr>
            <a:xfrm flipH="1">
              <a:off x="8864600" y="2343150"/>
              <a:ext cx="44450" cy="698500"/>
            </a:xfrm>
            <a:prstGeom prst="line">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36E884A-CA7C-29C7-BC18-38A1F9DBEC49}"/>
                </a:ext>
              </a:extLst>
            </p:cNvPr>
            <p:cNvCxnSpPr>
              <a:cxnSpLocks/>
            </p:cNvCxnSpPr>
            <p:nvPr/>
          </p:nvCxnSpPr>
          <p:spPr>
            <a:xfrm flipH="1">
              <a:off x="9077248" y="2345049"/>
              <a:ext cx="44450" cy="698500"/>
            </a:xfrm>
            <a:prstGeom prst="line">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7" name="Hila Arrows">
              <a:extLst>
                <a:ext uri="{FF2B5EF4-FFF2-40B4-BE49-F238E27FC236}">
                  <a16:creationId xmlns:a16="http://schemas.microsoft.com/office/drawing/2014/main" id="{EE8CE300-50DA-7804-61FF-BD532A959C02}"/>
                </a:ext>
              </a:extLst>
            </p:cNvPr>
            <p:cNvGrpSpPr/>
            <p:nvPr/>
          </p:nvGrpSpPr>
          <p:grpSpPr>
            <a:xfrm>
              <a:off x="7947833" y="2819963"/>
              <a:ext cx="2113483" cy="10372"/>
              <a:chOff x="5320737" y="3477081"/>
              <a:chExt cx="2113483" cy="10372"/>
            </a:xfrm>
          </p:grpSpPr>
          <p:cxnSp>
            <p:nvCxnSpPr>
              <p:cNvPr id="42" name="Straight Arrow Connector 41">
                <a:extLst>
                  <a:ext uri="{FF2B5EF4-FFF2-40B4-BE49-F238E27FC236}">
                    <a16:creationId xmlns:a16="http://schemas.microsoft.com/office/drawing/2014/main" id="{AA4C0204-2C69-0411-8CDC-EBA16F205700}"/>
                  </a:ext>
                </a:extLst>
              </p:cNvPr>
              <p:cNvCxnSpPr>
                <a:cxnSpLocks/>
              </p:cNvCxnSpPr>
              <p:nvPr/>
            </p:nvCxnSpPr>
            <p:spPr>
              <a:xfrm flipV="1">
                <a:off x="5320737" y="3487453"/>
                <a:ext cx="535758" cy="0"/>
              </a:xfrm>
              <a:prstGeom prst="straightConnector1">
                <a:avLst/>
              </a:prstGeom>
              <a:ln w="57150">
                <a:solidFill>
                  <a:schemeClr val="accent6">
                    <a:lumMod val="40000"/>
                    <a:lumOff val="60000"/>
                  </a:schemeClr>
                </a:solidFill>
                <a:tailEnd type="triangle"/>
              </a:ln>
            </p:spPr>
            <p:style>
              <a:lnRef idx="2">
                <a:schemeClr val="accent6"/>
              </a:lnRef>
              <a:fillRef idx="0">
                <a:schemeClr val="accent6"/>
              </a:fillRef>
              <a:effectRef idx="1">
                <a:schemeClr val="accent6"/>
              </a:effectRef>
              <a:fontRef idx="minor">
                <a:schemeClr val="tx1"/>
              </a:fontRef>
            </p:style>
          </p:cxnSp>
          <p:cxnSp>
            <p:nvCxnSpPr>
              <p:cNvPr id="44" name="Straight Arrow Connector 43">
                <a:extLst>
                  <a:ext uri="{FF2B5EF4-FFF2-40B4-BE49-F238E27FC236}">
                    <a16:creationId xmlns:a16="http://schemas.microsoft.com/office/drawing/2014/main" id="{E814062C-8271-2F4C-9E60-75B284440EE1}"/>
                  </a:ext>
                </a:extLst>
              </p:cNvPr>
              <p:cNvCxnSpPr>
                <a:cxnSpLocks/>
              </p:cNvCxnSpPr>
              <p:nvPr/>
            </p:nvCxnSpPr>
            <p:spPr>
              <a:xfrm flipH="1">
                <a:off x="6854606" y="3477081"/>
                <a:ext cx="579614" cy="0"/>
              </a:xfrm>
              <a:prstGeom prst="straightConnector1">
                <a:avLst/>
              </a:prstGeom>
              <a:ln w="57150">
                <a:solidFill>
                  <a:schemeClr val="accent6">
                    <a:lumMod val="40000"/>
                    <a:lumOff val="60000"/>
                  </a:schemeClr>
                </a:solidFill>
                <a:tailEnd type="triangle"/>
              </a:ln>
            </p:spPr>
            <p:style>
              <a:lnRef idx="2">
                <a:schemeClr val="accent6"/>
              </a:lnRef>
              <a:fillRef idx="0">
                <a:schemeClr val="accent6"/>
              </a:fillRef>
              <a:effectRef idx="1">
                <a:schemeClr val="accent6"/>
              </a:effectRef>
              <a:fontRef idx="minor">
                <a:schemeClr val="tx1"/>
              </a:fontRef>
            </p:style>
          </p:cxnSp>
        </p:grpSp>
        <p:sp>
          <p:nvSpPr>
            <p:cNvPr id="46" name="TextBox 45">
              <a:extLst>
                <a:ext uri="{FF2B5EF4-FFF2-40B4-BE49-F238E27FC236}">
                  <a16:creationId xmlns:a16="http://schemas.microsoft.com/office/drawing/2014/main" id="{F95C207E-BB92-D9E8-1B15-6364EFCB5FFD}"/>
                </a:ext>
              </a:extLst>
            </p:cNvPr>
            <p:cNvSpPr txBox="1"/>
            <p:nvPr/>
          </p:nvSpPr>
          <p:spPr>
            <a:xfrm>
              <a:off x="6540907" y="2498359"/>
              <a:ext cx="1436381" cy="646331"/>
            </a:xfrm>
            <a:prstGeom prst="rect">
              <a:avLst/>
            </a:prstGeom>
            <a:noFill/>
          </p:spPr>
          <p:txBody>
            <a:bodyPr wrap="square" rtlCol="0">
              <a:spAutoFit/>
            </a:bodyPr>
            <a:lstStyle/>
            <a:p>
              <a:pPr algn="r"/>
              <a:r>
                <a:rPr lang="en-US" dirty="0"/>
                <a:t>Paratracheal LAN</a:t>
              </a:r>
            </a:p>
          </p:txBody>
        </p:sp>
      </p:grpSp>
      <p:sp>
        <p:nvSpPr>
          <p:cNvPr id="7" name="Rounded Rectangle 6">
            <a:extLst>
              <a:ext uri="{FF2B5EF4-FFF2-40B4-BE49-F238E27FC236}">
                <a16:creationId xmlns:a16="http://schemas.microsoft.com/office/drawing/2014/main" id="{319A37E1-FBB8-528F-D16B-A3F7E7A3BBA6}"/>
              </a:ext>
            </a:extLst>
          </p:cNvPr>
          <p:cNvSpPr/>
          <p:nvPr/>
        </p:nvSpPr>
        <p:spPr>
          <a:xfrm>
            <a:off x="4871050" y="4652848"/>
            <a:ext cx="2693412" cy="41091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98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5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0" grpId="0" animBg="1"/>
      <p:bldP spid="65" grpId="0"/>
      <p:bldP spid="2" grpId="0" animBg="1"/>
      <p:bldP spid="10" grpId="0" animBg="1"/>
      <p:bldP spid="9" grpId="0" animBg="1"/>
      <p:bldP spid="5" grpId="0" animBg="1"/>
      <p:bldP spid="17"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 CXR">
            <a:extLst>
              <a:ext uri="{FF2B5EF4-FFF2-40B4-BE49-F238E27FC236}">
                <a16:creationId xmlns:a16="http://schemas.microsoft.com/office/drawing/2014/main" id="{4330B90D-011D-4F35-ABB0-F94C8F82E86C}"/>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506481" y="461665"/>
            <a:ext cx="7634297" cy="6396335"/>
          </a:xfrm>
          <a:prstGeom prst="rect">
            <a:avLst/>
          </a:prstGeom>
          <a:noFill/>
          <a:ln w="9525" cap="flat" cmpd="sng">
            <a:noFill/>
            <a:prstDash val="solid"/>
            <a:round/>
            <a:headEnd type="none" w="sm" len="sm"/>
            <a:tailEnd type="none" w="sm" len="sm"/>
          </a:ln>
        </p:spPr>
      </p:pic>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65yo woman with extensive tobacco smoking history, presenting with worsening chronic cough.</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943890" y="6449055"/>
            <a:ext cx="1093478" cy="416055"/>
          </a:xfrm>
          <a:prstGeom prst="rect">
            <a:avLst/>
          </a:prstGeom>
        </p:spPr>
      </p:pic>
      <p:sp>
        <p:nvSpPr>
          <p:cNvPr id="12" name="Attribution">
            <a:extLst>
              <a:ext uri="{FF2B5EF4-FFF2-40B4-BE49-F238E27FC236}">
                <a16:creationId xmlns:a16="http://schemas.microsoft.com/office/drawing/2014/main" id="{83E7C1BA-B593-4CB9-9868-405F9EAF4794}"/>
              </a:ext>
            </a:extLst>
          </p:cNvPr>
          <p:cNvSpPr txBox="1"/>
          <p:nvPr/>
        </p:nvSpPr>
        <p:spPr>
          <a:xfrm rot="16200000">
            <a:off x="-702498" y="5693835"/>
            <a:ext cx="1866664" cy="461665"/>
          </a:xfrm>
          <a:prstGeom prst="rect">
            <a:avLst/>
          </a:prstGeom>
          <a:noFill/>
        </p:spPr>
        <p:txBody>
          <a:bodyPr wrap="square" rtlCol="0">
            <a:spAutoFit/>
          </a:bodyPr>
          <a:lstStyle/>
          <a:p>
            <a:r>
              <a:rPr lang="en-US" sz="1200" i="1" dirty="0"/>
              <a:t>Images courtesy of </a:t>
            </a:r>
          </a:p>
          <a:p>
            <a:r>
              <a:rPr lang="en-US" sz="1200" i="1" dirty="0"/>
              <a:t>Lauren Brown, MD</a:t>
            </a:r>
          </a:p>
        </p:txBody>
      </p:sp>
      <p:sp>
        <p:nvSpPr>
          <p:cNvPr id="65" name="Central squamous small">
            <a:extLst>
              <a:ext uri="{FF2B5EF4-FFF2-40B4-BE49-F238E27FC236}">
                <a16:creationId xmlns:a16="http://schemas.microsoft.com/office/drawing/2014/main" id="{D3CB64A5-9432-43D5-95AB-0D49E65DB6A7}"/>
              </a:ext>
            </a:extLst>
          </p:cNvPr>
          <p:cNvSpPr txBox="1"/>
          <p:nvPr/>
        </p:nvSpPr>
        <p:spPr>
          <a:xfrm>
            <a:off x="-5" y="1637742"/>
            <a:ext cx="2506481" cy="923330"/>
          </a:xfrm>
          <a:prstGeom prst="rect">
            <a:avLst/>
          </a:prstGeom>
          <a:noFill/>
        </p:spPr>
        <p:txBody>
          <a:bodyPr wrap="square" rtlCol="0">
            <a:spAutoFit/>
          </a:bodyPr>
          <a:lstStyle/>
          <a:p>
            <a:pPr algn="ctr"/>
            <a:r>
              <a:rPr lang="en-US" u="sng" dirty="0"/>
              <a:t>Primary Lung Cancer Alliteration </a:t>
            </a:r>
          </a:p>
          <a:p>
            <a:pPr algn="ctr"/>
            <a:r>
              <a:rPr lang="en-US" u="sng" dirty="0"/>
              <a:t>C</a:t>
            </a:r>
            <a:r>
              <a:rPr lang="en-US" dirty="0"/>
              <a:t>entral </a:t>
            </a:r>
            <a:r>
              <a:rPr lang="en-US" u="sng" dirty="0"/>
              <a:t>S</a:t>
            </a:r>
            <a:r>
              <a:rPr lang="en-US" dirty="0"/>
              <a:t>quamous </a:t>
            </a:r>
            <a:r>
              <a:rPr lang="en-US" u="sng" dirty="0"/>
              <a:t>S</a:t>
            </a:r>
            <a:r>
              <a:rPr lang="en-US" dirty="0"/>
              <a:t>mall</a:t>
            </a:r>
          </a:p>
        </p:txBody>
      </p:sp>
      <p:grpSp>
        <p:nvGrpSpPr>
          <p:cNvPr id="44" name="Group 43">
            <a:extLst>
              <a:ext uri="{FF2B5EF4-FFF2-40B4-BE49-F238E27FC236}">
                <a16:creationId xmlns:a16="http://schemas.microsoft.com/office/drawing/2014/main" id="{AB3EEDDD-6821-4200-AACA-BAAD89E2D3F8}"/>
              </a:ext>
            </a:extLst>
          </p:cNvPr>
          <p:cNvGrpSpPr/>
          <p:nvPr/>
        </p:nvGrpSpPr>
        <p:grpSpPr>
          <a:xfrm>
            <a:off x="4617097" y="2783716"/>
            <a:ext cx="412383" cy="1186490"/>
            <a:chOff x="3453622" y="1737305"/>
            <a:chExt cx="309287" cy="889867"/>
          </a:xfrm>
          <a:solidFill>
            <a:schemeClr val="accent5"/>
          </a:solidFill>
        </p:grpSpPr>
        <p:sp>
          <p:nvSpPr>
            <p:cNvPr id="45" name="Google Shape;75;p15">
              <a:extLst>
                <a:ext uri="{FF2B5EF4-FFF2-40B4-BE49-F238E27FC236}">
                  <a16:creationId xmlns:a16="http://schemas.microsoft.com/office/drawing/2014/main" id="{C3F43114-8DC0-4F92-A8A8-7022D6726672}"/>
                </a:ext>
              </a:extLst>
            </p:cNvPr>
            <p:cNvSpPr/>
            <p:nvPr/>
          </p:nvSpPr>
          <p:spPr>
            <a:xfrm rot="2720355">
              <a:off x="3515705" y="1844382"/>
              <a:ext cx="309191" cy="95037"/>
            </a:xfrm>
            <a:prstGeom prst="rightArrow">
              <a:avLst>
                <a:gd name="adj1" fmla="val 53785"/>
                <a:gd name="adj2" fmla="val 50000"/>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6" name="Google Shape;76;p15">
              <a:extLst>
                <a:ext uri="{FF2B5EF4-FFF2-40B4-BE49-F238E27FC236}">
                  <a16:creationId xmlns:a16="http://schemas.microsoft.com/office/drawing/2014/main" id="{F8012D4B-B0B5-483D-98B9-DD542A0C085C}"/>
                </a:ext>
              </a:extLst>
            </p:cNvPr>
            <p:cNvSpPr/>
            <p:nvPr/>
          </p:nvSpPr>
          <p:spPr>
            <a:xfrm rot="19301939">
              <a:off x="3453622" y="2533815"/>
              <a:ext cx="309287" cy="93357"/>
            </a:xfrm>
            <a:prstGeom prst="rightArrow">
              <a:avLst>
                <a:gd name="adj1" fmla="val 53785"/>
                <a:gd name="adj2" fmla="val 50000"/>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9" name="Answer One">
            <a:extLst>
              <a:ext uri="{FF2B5EF4-FFF2-40B4-BE49-F238E27FC236}">
                <a16:creationId xmlns:a16="http://schemas.microsoft.com/office/drawing/2014/main" id="{FA94F55E-D7CE-4EFB-960E-1060B76817C5}"/>
              </a:ext>
            </a:extLst>
          </p:cNvPr>
          <p:cNvSpPr txBox="1"/>
          <p:nvPr/>
        </p:nvSpPr>
        <p:spPr>
          <a:xfrm>
            <a:off x="-3" y="451428"/>
            <a:ext cx="12192000" cy="461665"/>
          </a:xfrm>
          <a:prstGeom prst="rect">
            <a:avLst/>
          </a:prstGeom>
          <a:solidFill>
            <a:schemeClr val="tx1"/>
          </a:solidFill>
        </p:spPr>
        <p:txBody>
          <a:bodyPr wrap="square" rtlCol="0">
            <a:spAutoFit/>
          </a:bodyPr>
          <a:lstStyle/>
          <a:p>
            <a:pPr algn="ctr"/>
            <a:r>
              <a:rPr lang="en-US" sz="2400" dirty="0">
                <a:solidFill>
                  <a:schemeClr val="bg1"/>
                </a:solidFill>
              </a:rPr>
              <a:t>Right hilar spiculated mass with right sided volume loss. </a:t>
            </a:r>
          </a:p>
        </p:txBody>
      </p:sp>
      <p:sp>
        <p:nvSpPr>
          <p:cNvPr id="51" name="Question two">
            <a:extLst>
              <a:ext uri="{FF2B5EF4-FFF2-40B4-BE49-F238E27FC236}">
                <a16:creationId xmlns:a16="http://schemas.microsoft.com/office/drawing/2014/main" id="{3E24A490-6EC4-473D-8AA1-59D5FA638B5B}"/>
              </a:ext>
            </a:extLst>
          </p:cNvPr>
          <p:cNvSpPr txBox="1"/>
          <p:nvPr/>
        </p:nvSpPr>
        <p:spPr>
          <a:xfrm>
            <a:off x="0" y="480474"/>
            <a:ext cx="12192000" cy="461665"/>
          </a:xfrm>
          <a:prstGeom prst="rect">
            <a:avLst/>
          </a:prstGeom>
          <a:solidFill>
            <a:schemeClr val="bg1"/>
          </a:solidFill>
        </p:spPr>
        <p:txBody>
          <a:bodyPr wrap="square" rtlCol="0">
            <a:spAutoFit/>
          </a:bodyPr>
          <a:lstStyle/>
          <a:p>
            <a:pPr algn="ctr"/>
            <a:r>
              <a:rPr lang="en-US" sz="2400" dirty="0"/>
              <a:t>What characteristics of this lesion suggest malignancy?</a:t>
            </a:r>
          </a:p>
        </p:txBody>
      </p:sp>
      <p:sp>
        <p:nvSpPr>
          <p:cNvPr id="73" name="Question two">
            <a:extLst>
              <a:ext uri="{FF2B5EF4-FFF2-40B4-BE49-F238E27FC236}">
                <a16:creationId xmlns:a16="http://schemas.microsoft.com/office/drawing/2014/main" id="{9AD8409A-0B4B-4322-A4AF-00218A4AF5F8}"/>
              </a:ext>
            </a:extLst>
          </p:cNvPr>
          <p:cNvSpPr txBox="1"/>
          <p:nvPr/>
        </p:nvSpPr>
        <p:spPr>
          <a:xfrm>
            <a:off x="-5" y="921081"/>
            <a:ext cx="12192000" cy="461665"/>
          </a:xfrm>
          <a:prstGeom prst="rect">
            <a:avLst/>
          </a:prstGeom>
          <a:solidFill>
            <a:schemeClr val="bg1"/>
          </a:solidFill>
        </p:spPr>
        <p:txBody>
          <a:bodyPr wrap="square" rtlCol="0">
            <a:spAutoFit/>
          </a:bodyPr>
          <a:lstStyle/>
          <a:p>
            <a:pPr algn="ctr"/>
            <a:r>
              <a:rPr lang="en-US" sz="2400" dirty="0"/>
              <a:t>If this is primary lung cancer, what is the most likely type?</a:t>
            </a:r>
          </a:p>
        </p:txBody>
      </p:sp>
      <p:sp>
        <p:nvSpPr>
          <p:cNvPr id="72" name="Answer Three">
            <a:extLst>
              <a:ext uri="{FF2B5EF4-FFF2-40B4-BE49-F238E27FC236}">
                <a16:creationId xmlns:a16="http://schemas.microsoft.com/office/drawing/2014/main" id="{F78BCD20-295C-48AB-8884-BC8488E6E838}"/>
              </a:ext>
            </a:extLst>
          </p:cNvPr>
          <p:cNvSpPr txBox="1"/>
          <p:nvPr/>
        </p:nvSpPr>
        <p:spPr>
          <a:xfrm>
            <a:off x="-5" y="452390"/>
            <a:ext cx="12192000" cy="461665"/>
          </a:xfrm>
          <a:prstGeom prst="rect">
            <a:avLst/>
          </a:prstGeom>
          <a:solidFill>
            <a:schemeClr val="tx1"/>
          </a:solidFill>
        </p:spPr>
        <p:txBody>
          <a:bodyPr wrap="square" rtlCol="0">
            <a:spAutoFit/>
          </a:bodyPr>
          <a:lstStyle/>
          <a:p>
            <a:pPr algn="ctr"/>
            <a:r>
              <a:rPr lang="en-US" sz="2400" dirty="0">
                <a:solidFill>
                  <a:schemeClr val="bg1"/>
                </a:solidFill>
              </a:rPr>
              <a:t>Large unilateral mass concerning for hilar invasion or lymphadenopathy. </a:t>
            </a:r>
          </a:p>
        </p:txBody>
      </p:sp>
      <p:sp>
        <p:nvSpPr>
          <p:cNvPr id="60" name="Answer two">
            <a:extLst>
              <a:ext uri="{FF2B5EF4-FFF2-40B4-BE49-F238E27FC236}">
                <a16:creationId xmlns:a16="http://schemas.microsoft.com/office/drawing/2014/main" id="{D062FDD6-707D-4898-9FD4-D93A2190168B}"/>
              </a:ext>
            </a:extLst>
          </p:cNvPr>
          <p:cNvSpPr txBox="1"/>
          <p:nvPr/>
        </p:nvSpPr>
        <p:spPr>
          <a:xfrm>
            <a:off x="0" y="915539"/>
            <a:ext cx="12192000" cy="461665"/>
          </a:xfrm>
          <a:prstGeom prst="rect">
            <a:avLst/>
          </a:prstGeom>
          <a:solidFill>
            <a:schemeClr val="tx1"/>
          </a:solidFill>
        </p:spPr>
        <p:txBody>
          <a:bodyPr wrap="square" rtlCol="0">
            <a:spAutoFit/>
          </a:bodyPr>
          <a:lstStyle/>
          <a:p>
            <a:pPr algn="ctr"/>
            <a:r>
              <a:rPr lang="en-US" sz="2400" dirty="0">
                <a:solidFill>
                  <a:schemeClr val="bg1"/>
                </a:solidFill>
              </a:rPr>
              <a:t>Squamous Cell or Small Cell Lung Cancer</a:t>
            </a:r>
          </a:p>
        </p:txBody>
      </p:sp>
      <p:grpSp>
        <p:nvGrpSpPr>
          <p:cNvPr id="9" name="Group 8">
            <a:extLst>
              <a:ext uri="{FF2B5EF4-FFF2-40B4-BE49-F238E27FC236}">
                <a16:creationId xmlns:a16="http://schemas.microsoft.com/office/drawing/2014/main" id="{FE258231-5786-7BF5-6615-C086B036EB75}"/>
              </a:ext>
            </a:extLst>
          </p:cNvPr>
          <p:cNvGrpSpPr/>
          <p:nvPr/>
        </p:nvGrpSpPr>
        <p:grpSpPr>
          <a:xfrm>
            <a:off x="1904307" y="1656574"/>
            <a:ext cx="8838645" cy="4104810"/>
            <a:chOff x="1904307" y="1656574"/>
            <a:chExt cx="8838645" cy="4104810"/>
          </a:xfrm>
        </p:grpSpPr>
        <p:grpSp>
          <p:nvGrpSpPr>
            <p:cNvPr id="47" name="Group 46">
              <a:extLst>
                <a:ext uri="{FF2B5EF4-FFF2-40B4-BE49-F238E27FC236}">
                  <a16:creationId xmlns:a16="http://schemas.microsoft.com/office/drawing/2014/main" id="{12E6C1F0-B92F-4ED5-9B01-4BF5413AE9A8}"/>
                </a:ext>
              </a:extLst>
            </p:cNvPr>
            <p:cNvGrpSpPr/>
            <p:nvPr/>
          </p:nvGrpSpPr>
          <p:grpSpPr>
            <a:xfrm>
              <a:off x="3716075" y="1656574"/>
              <a:ext cx="2722477" cy="1966366"/>
              <a:chOff x="2649005" y="895379"/>
              <a:chExt cx="2041858" cy="1474775"/>
            </a:xfrm>
            <a:noFill/>
          </p:grpSpPr>
          <p:sp>
            <p:nvSpPr>
              <p:cNvPr id="68" name="Google Shape;66;p14">
                <a:extLst>
                  <a:ext uri="{FF2B5EF4-FFF2-40B4-BE49-F238E27FC236}">
                    <a16:creationId xmlns:a16="http://schemas.microsoft.com/office/drawing/2014/main" id="{362CD3A8-371E-42E6-8882-D532F703CF84}"/>
                  </a:ext>
                </a:extLst>
              </p:cNvPr>
              <p:cNvSpPr/>
              <p:nvPr/>
            </p:nvSpPr>
            <p:spPr>
              <a:xfrm rot="214853">
                <a:off x="4545824" y="895379"/>
                <a:ext cx="145039" cy="1068130"/>
              </a:xfrm>
              <a:custGeom>
                <a:avLst/>
                <a:gdLst/>
                <a:ahLst/>
                <a:cxnLst/>
                <a:rect l="l" t="t" r="r" b="b"/>
                <a:pathLst>
                  <a:path w="4912" h="36174" extrusionOk="0">
                    <a:moveTo>
                      <a:pt x="356" y="0"/>
                    </a:moveTo>
                    <a:cubicBezTo>
                      <a:pt x="356" y="2948"/>
                      <a:pt x="-403" y="11656"/>
                      <a:pt x="356" y="17685"/>
                    </a:cubicBezTo>
                    <a:cubicBezTo>
                      <a:pt x="1115" y="23714"/>
                      <a:pt x="4153" y="33093"/>
                      <a:pt x="4912" y="36174"/>
                    </a:cubicBezTo>
                  </a:path>
                </a:pathLst>
              </a:custGeom>
              <a:grpFill/>
              <a:ln w="38100" cap="flat" cmpd="sng">
                <a:solidFill>
                  <a:schemeClr val="accent6">
                    <a:lumMod val="20000"/>
                    <a:lumOff val="80000"/>
                  </a:schemeClr>
                </a:solidFill>
                <a:prstDash val="solid"/>
                <a:round/>
                <a:headEnd type="none" w="med" len="med"/>
                <a:tailEnd type="none" w="med" len="med"/>
              </a:ln>
            </p:spPr>
          </p:sp>
          <p:grpSp>
            <p:nvGrpSpPr>
              <p:cNvPr id="54" name="Group 53">
                <a:extLst>
                  <a:ext uri="{FF2B5EF4-FFF2-40B4-BE49-F238E27FC236}">
                    <a16:creationId xmlns:a16="http://schemas.microsoft.com/office/drawing/2014/main" id="{9A51C489-33AF-4DCE-A67A-5BEDCED058E7}"/>
                  </a:ext>
                </a:extLst>
              </p:cNvPr>
              <p:cNvGrpSpPr/>
              <p:nvPr/>
            </p:nvGrpSpPr>
            <p:grpSpPr>
              <a:xfrm>
                <a:off x="2649005" y="2370153"/>
                <a:ext cx="772641" cy="1"/>
                <a:chOff x="2499914" y="2158660"/>
                <a:chExt cx="772641" cy="1"/>
              </a:xfrm>
              <a:grpFill/>
            </p:grpSpPr>
            <p:cxnSp>
              <p:nvCxnSpPr>
                <p:cNvPr id="56" name="Google Shape;63;p14">
                  <a:extLst>
                    <a:ext uri="{FF2B5EF4-FFF2-40B4-BE49-F238E27FC236}">
                      <a16:creationId xmlns:a16="http://schemas.microsoft.com/office/drawing/2014/main" id="{3F6B1345-02AE-441E-935C-7F6BE159F2F6}"/>
                    </a:ext>
                  </a:extLst>
                </p:cNvPr>
                <p:cNvCxnSpPr>
                  <a:cxnSpLocks/>
                </p:cNvCxnSpPr>
                <p:nvPr/>
              </p:nvCxnSpPr>
              <p:spPr>
                <a:xfrm>
                  <a:off x="2499914" y="2158660"/>
                  <a:ext cx="194366" cy="1"/>
                </a:xfrm>
                <a:prstGeom prst="straightConnector1">
                  <a:avLst/>
                </a:prstGeom>
                <a:grpFill/>
                <a:ln w="38100" cap="flat" cmpd="sng">
                  <a:solidFill>
                    <a:schemeClr val="accent6">
                      <a:lumMod val="20000"/>
                      <a:lumOff val="80000"/>
                    </a:schemeClr>
                  </a:solidFill>
                  <a:prstDash val="solid"/>
                  <a:round/>
                  <a:headEnd type="none" w="med" len="med"/>
                  <a:tailEnd type="none" w="med" len="med"/>
                </a:ln>
              </p:spPr>
            </p:cxnSp>
            <p:cxnSp>
              <p:nvCxnSpPr>
                <p:cNvPr id="58" name="Google Shape;64;p14">
                  <a:extLst>
                    <a:ext uri="{FF2B5EF4-FFF2-40B4-BE49-F238E27FC236}">
                      <a16:creationId xmlns:a16="http://schemas.microsoft.com/office/drawing/2014/main" id="{D1F7F67E-7A9C-47E6-9AEC-4C1F6C3BB3EF}"/>
                    </a:ext>
                  </a:extLst>
                </p:cNvPr>
                <p:cNvCxnSpPr>
                  <a:cxnSpLocks/>
                </p:cNvCxnSpPr>
                <p:nvPr/>
              </p:nvCxnSpPr>
              <p:spPr>
                <a:xfrm>
                  <a:off x="2779939" y="2158660"/>
                  <a:ext cx="194366" cy="1"/>
                </a:xfrm>
                <a:prstGeom prst="straightConnector1">
                  <a:avLst/>
                </a:prstGeom>
                <a:grpFill/>
                <a:ln w="38100" cap="flat" cmpd="sng">
                  <a:solidFill>
                    <a:schemeClr val="accent6">
                      <a:lumMod val="20000"/>
                      <a:lumOff val="80000"/>
                    </a:schemeClr>
                  </a:solidFill>
                  <a:prstDash val="solid"/>
                  <a:round/>
                  <a:headEnd type="none" w="med" len="med"/>
                  <a:tailEnd type="none" w="med" len="med"/>
                </a:ln>
              </p:spPr>
            </p:cxnSp>
            <p:cxnSp>
              <p:nvCxnSpPr>
                <p:cNvPr id="64" name="Google Shape;65;p14">
                  <a:extLst>
                    <a:ext uri="{FF2B5EF4-FFF2-40B4-BE49-F238E27FC236}">
                      <a16:creationId xmlns:a16="http://schemas.microsoft.com/office/drawing/2014/main" id="{5790C011-AAAD-4FE3-A9B2-596C0ACF189A}"/>
                    </a:ext>
                  </a:extLst>
                </p:cNvPr>
                <p:cNvCxnSpPr>
                  <a:cxnSpLocks/>
                </p:cNvCxnSpPr>
                <p:nvPr/>
              </p:nvCxnSpPr>
              <p:spPr>
                <a:xfrm>
                  <a:off x="3078189" y="2158660"/>
                  <a:ext cx="194366" cy="1"/>
                </a:xfrm>
                <a:prstGeom prst="straightConnector1">
                  <a:avLst/>
                </a:prstGeom>
                <a:grpFill/>
                <a:ln w="38100" cap="flat" cmpd="sng">
                  <a:solidFill>
                    <a:schemeClr val="accent6">
                      <a:lumMod val="20000"/>
                      <a:lumOff val="80000"/>
                    </a:schemeClr>
                  </a:solidFill>
                  <a:prstDash val="solid"/>
                  <a:round/>
                  <a:headEnd type="none" w="med" len="med"/>
                  <a:tailEnd type="none" w="med" len="med"/>
                </a:ln>
              </p:spPr>
            </p:cxnSp>
          </p:grpSp>
        </p:grpSp>
        <p:sp>
          <p:nvSpPr>
            <p:cNvPr id="5" name="TextBox 4">
              <a:extLst>
                <a:ext uri="{FF2B5EF4-FFF2-40B4-BE49-F238E27FC236}">
                  <a16:creationId xmlns:a16="http://schemas.microsoft.com/office/drawing/2014/main" id="{920D26AF-E70A-4ECE-9149-214B556A82E6}"/>
                </a:ext>
              </a:extLst>
            </p:cNvPr>
            <p:cNvSpPr txBox="1"/>
            <p:nvPr/>
          </p:nvSpPr>
          <p:spPr>
            <a:xfrm>
              <a:off x="9014284" y="1961436"/>
              <a:ext cx="1728668" cy="646331"/>
            </a:xfrm>
            <a:prstGeom prst="rect">
              <a:avLst/>
            </a:prstGeom>
            <a:solidFill>
              <a:schemeClr val="bg1"/>
            </a:solidFill>
            <a:ln w="38100">
              <a:solidFill>
                <a:schemeClr val="accent6">
                  <a:lumMod val="20000"/>
                  <a:lumOff val="80000"/>
                </a:schemeClr>
              </a:solidFill>
            </a:ln>
          </p:spPr>
          <p:txBody>
            <a:bodyPr wrap="square" rtlCol="0">
              <a:spAutoFit/>
            </a:bodyPr>
            <a:lstStyle/>
            <a:p>
              <a:r>
                <a:rPr lang="en-US" dirty="0"/>
                <a:t>Trachea toward side of lesion</a:t>
              </a:r>
            </a:p>
          </p:txBody>
        </p:sp>
        <p:sp>
          <p:nvSpPr>
            <p:cNvPr id="70" name="TextBox 69">
              <a:extLst>
                <a:ext uri="{FF2B5EF4-FFF2-40B4-BE49-F238E27FC236}">
                  <a16:creationId xmlns:a16="http://schemas.microsoft.com/office/drawing/2014/main" id="{6BD44655-E9E8-408F-8A80-A3800563CE11}"/>
                </a:ext>
              </a:extLst>
            </p:cNvPr>
            <p:cNvSpPr txBox="1"/>
            <p:nvPr/>
          </p:nvSpPr>
          <p:spPr>
            <a:xfrm>
              <a:off x="2059163" y="3255279"/>
              <a:ext cx="1572005" cy="646331"/>
            </a:xfrm>
            <a:prstGeom prst="rect">
              <a:avLst/>
            </a:prstGeom>
            <a:solidFill>
              <a:schemeClr val="bg1"/>
            </a:solidFill>
            <a:ln w="38100">
              <a:solidFill>
                <a:schemeClr val="accent6">
                  <a:lumMod val="20000"/>
                  <a:lumOff val="80000"/>
                </a:schemeClr>
              </a:solidFill>
            </a:ln>
          </p:spPr>
          <p:txBody>
            <a:bodyPr wrap="square" rtlCol="0">
              <a:spAutoFit/>
            </a:bodyPr>
            <a:lstStyle/>
            <a:p>
              <a:pPr algn="ctr"/>
              <a:r>
                <a:rPr lang="en-US" dirty="0"/>
                <a:t>Minor fissure shifted up</a:t>
              </a:r>
            </a:p>
          </p:txBody>
        </p:sp>
        <p:sp>
          <p:nvSpPr>
            <p:cNvPr id="71" name="TextBox 70">
              <a:extLst>
                <a:ext uri="{FF2B5EF4-FFF2-40B4-BE49-F238E27FC236}">
                  <a16:creationId xmlns:a16="http://schemas.microsoft.com/office/drawing/2014/main" id="{E84361E4-C4BF-4085-8F25-FF0135936352}"/>
                </a:ext>
              </a:extLst>
            </p:cNvPr>
            <p:cNvSpPr txBox="1"/>
            <p:nvPr/>
          </p:nvSpPr>
          <p:spPr>
            <a:xfrm>
              <a:off x="1904307" y="5115053"/>
              <a:ext cx="1246582" cy="646331"/>
            </a:xfrm>
            <a:prstGeom prst="rect">
              <a:avLst/>
            </a:prstGeom>
            <a:solidFill>
              <a:schemeClr val="bg1"/>
            </a:solidFill>
            <a:ln w="38100">
              <a:solidFill>
                <a:schemeClr val="accent6">
                  <a:lumMod val="20000"/>
                  <a:lumOff val="80000"/>
                </a:schemeClr>
              </a:solidFill>
            </a:ln>
          </p:spPr>
          <p:txBody>
            <a:bodyPr wrap="square" rtlCol="0">
              <a:spAutoFit/>
            </a:bodyPr>
            <a:lstStyle/>
            <a:p>
              <a:pPr algn="ctr"/>
              <a:r>
                <a:rPr lang="en-US" dirty="0"/>
                <a:t>Diaphragm shifted up</a:t>
              </a:r>
            </a:p>
          </p:txBody>
        </p:sp>
        <p:cxnSp>
          <p:nvCxnSpPr>
            <p:cNvPr id="7" name="Straight Arrow Connector 6">
              <a:extLst>
                <a:ext uri="{FF2B5EF4-FFF2-40B4-BE49-F238E27FC236}">
                  <a16:creationId xmlns:a16="http://schemas.microsoft.com/office/drawing/2014/main" id="{1E0706F5-3062-C182-9C3A-5199678654BE}"/>
                </a:ext>
              </a:extLst>
            </p:cNvPr>
            <p:cNvCxnSpPr>
              <a:stCxn id="5" idx="1"/>
            </p:cNvCxnSpPr>
            <p:nvPr/>
          </p:nvCxnSpPr>
          <p:spPr>
            <a:xfrm flipH="1">
              <a:off x="6362700" y="2284602"/>
              <a:ext cx="2651584" cy="1398"/>
            </a:xfrm>
            <a:prstGeom prst="straightConnector1">
              <a:avLst/>
            </a:prstGeom>
            <a:ln w="38100">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4D62938-8E88-3A6C-DF9B-E4061FAC96CA}"/>
                </a:ext>
              </a:extLst>
            </p:cNvPr>
            <p:cNvCxnSpPr>
              <a:cxnSpLocks/>
            </p:cNvCxnSpPr>
            <p:nvPr/>
          </p:nvCxnSpPr>
          <p:spPr>
            <a:xfrm flipV="1">
              <a:off x="4257619" y="3236090"/>
              <a:ext cx="0" cy="340709"/>
            </a:xfrm>
            <a:prstGeom prst="straightConnector1">
              <a:avLst/>
            </a:prstGeom>
            <a:ln w="38100">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9A7A527-01FB-2C7B-97E8-F8EFFB985724}"/>
                </a:ext>
              </a:extLst>
            </p:cNvPr>
            <p:cNvCxnSpPr>
              <a:cxnSpLocks/>
              <a:stCxn id="71" idx="3"/>
            </p:cNvCxnSpPr>
            <p:nvPr/>
          </p:nvCxnSpPr>
          <p:spPr>
            <a:xfrm>
              <a:off x="3150889" y="5438219"/>
              <a:ext cx="1336219" cy="0"/>
            </a:xfrm>
            <a:prstGeom prst="straightConnector1">
              <a:avLst/>
            </a:prstGeom>
            <a:ln w="38100">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1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5" grpId="0"/>
      <p:bldP spid="69" grpId="0" animBg="1"/>
      <p:bldP spid="51" grpId="0" animBg="1"/>
      <p:bldP spid="73" grpId="0" animBg="1"/>
      <p:bldP spid="72" grpId="0" animBg="1"/>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30yo woman with evaluated for cough and nasal congestion.</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3890" y="6387270"/>
            <a:ext cx="1093478" cy="416055"/>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Which cardiac chamber(s) account for the enlarged heart?</a:t>
            </a:r>
          </a:p>
        </p:txBody>
      </p:sp>
      <p:sp>
        <p:nvSpPr>
          <p:cNvPr id="60" name="Answer two">
            <a:extLst>
              <a:ext uri="{FF2B5EF4-FFF2-40B4-BE49-F238E27FC236}">
                <a16:creationId xmlns:a16="http://schemas.microsoft.com/office/drawing/2014/main" id="{D062FDD6-707D-4898-9FD4-D93A2190168B}"/>
              </a:ext>
            </a:extLst>
          </p:cNvPr>
          <p:cNvSpPr txBox="1"/>
          <p:nvPr/>
        </p:nvSpPr>
        <p:spPr>
          <a:xfrm>
            <a:off x="0" y="885591"/>
            <a:ext cx="12192000" cy="461665"/>
          </a:xfrm>
          <a:prstGeom prst="rect">
            <a:avLst/>
          </a:prstGeom>
          <a:solidFill>
            <a:schemeClr val="tx1"/>
          </a:solidFill>
        </p:spPr>
        <p:txBody>
          <a:bodyPr wrap="square" rtlCol="0">
            <a:spAutoFit/>
          </a:bodyPr>
          <a:lstStyle/>
          <a:p>
            <a:pPr algn="ctr"/>
            <a:r>
              <a:rPr lang="en-US" sz="2400" dirty="0">
                <a:solidFill>
                  <a:schemeClr val="bg1"/>
                </a:solidFill>
              </a:rPr>
              <a:t>Right atrium &amp; right ventricle. This is a patient with </a:t>
            </a:r>
            <a:r>
              <a:rPr lang="en-US" sz="2400" dirty="0" err="1">
                <a:solidFill>
                  <a:schemeClr val="bg1"/>
                </a:solidFill>
              </a:rPr>
              <a:t>Ebstein</a:t>
            </a:r>
            <a:r>
              <a:rPr lang="en-US" sz="2400" dirty="0">
                <a:solidFill>
                  <a:schemeClr val="bg1"/>
                </a:solidFill>
              </a:rPr>
              <a:t> anomaly</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Enlarged cardiac silhouette due to cardiomegaly.</a:t>
            </a:r>
          </a:p>
        </p:txBody>
      </p:sp>
      <p:pic>
        <p:nvPicPr>
          <p:cNvPr id="10" name="Picture 9" descr="A picture containing film, indoor, sitting, person&#10;&#10;Description automatically generated">
            <a:extLst>
              <a:ext uri="{FF2B5EF4-FFF2-40B4-BE49-F238E27FC236}">
                <a16:creationId xmlns:a16="http://schemas.microsoft.com/office/drawing/2014/main" id="{C80E4F47-1D78-0444-9A0F-DDA199C536DA}"/>
              </a:ext>
            </a:extLst>
          </p:cNvPr>
          <p:cNvPicPr>
            <a:picLocks noChangeAspect="1"/>
          </p:cNvPicPr>
          <p:nvPr/>
        </p:nvPicPr>
        <p:blipFill>
          <a:blip r:embed="rId4"/>
          <a:stretch>
            <a:fillRect/>
          </a:stretch>
        </p:blipFill>
        <p:spPr>
          <a:xfrm>
            <a:off x="261257" y="1798713"/>
            <a:ext cx="5004612" cy="5004612"/>
          </a:xfrm>
          <a:prstGeom prst="rect">
            <a:avLst/>
          </a:prstGeom>
        </p:spPr>
      </p:pic>
      <p:pic>
        <p:nvPicPr>
          <p:cNvPr id="11" name="Picture 10" descr="A picture containing film, person&#10;&#10;Description automatically generated">
            <a:extLst>
              <a:ext uri="{FF2B5EF4-FFF2-40B4-BE49-F238E27FC236}">
                <a16:creationId xmlns:a16="http://schemas.microsoft.com/office/drawing/2014/main" id="{C33915B7-E634-F949-BAFF-37DB565C1287}"/>
              </a:ext>
            </a:extLst>
          </p:cNvPr>
          <p:cNvPicPr>
            <a:picLocks noChangeAspect="1"/>
          </p:cNvPicPr>
          <p:nvPr/>
        </p:nvPicPr>
        <p:blipFill>
          <a:blip r:embed="rId5"/>
          <a:stretch>
            <a:fillRect/>
          </a:stretch>
        </p:blipFill>
        <p:spPr>
          <a:xfrm>
            <a:off x="7332369" y="1798712"/>
            <a:ext cx="4488800" cy="5004613"/>
          </a:xfrm>
          <a:prstGeom prst="rect">
            <a:avLst/>
          </a:prstGeom>
        </p:spPr>
      </p:pic>
      <p:sp>
        <p:nvSpPr>
          <p:cNvPr id="6" name="Freeform 5">
            <a:extLst>
              <a:ext uri="{FF2B5EF4-FFF2-40B4-BE49-F238E27FC236}">
                <a16:creationId xmlns:a16="http://schemas.microsoft.com/office/drawing/2014/main" id="{EB7E02D9-27BD-B448-B542-C6BCDBD2AC54}"/>
              </a:ext>
            </a:extLst>
          </p:cNvPr>
          <p:cNvSpPr/>
          <p:nvPr/>
        </p:nvSpPr>
        <p:spPr>
          <a:xfrm>
            <a:off x="1888586" y="3860800"/>
            <a:ext cx="2319347" cy="1763732"/>
          </a:xfrm>
          <a:custGeom>
            <a:avLst/>
            <a:gdLst>
              <a:gd name="connsiteX0" fmla="*/ 583681 w 2344626"/>
              <a:gd name="connsiteY0" fmla="*/ 71603 h 1818402"/>
              <a:gd name="connsiteX1" fmla="*/ 295814 w 2344626"/>
              <a:gd name="connsiteY1" fmla="*/ 274803 h 1818402"/>
              <a:gd name="connsiteX2" fmla="*/ 58747 w 2344626"/>
              <a:gd name="connsiteY2" fmla="*/ 638870 h 1818402"/>
              <a:gd name="connsiteX3" fmla="*/ 33347 w 2344626"/>
              <a:gd name="connsiteY3" fmla="*/ 1104537 h 1818402"/>
              <a:gd name="connsiteX4" fmla="*/ 465147 w 2344626"/>
              <a:gd name="connsiteY4" fmla="*/ 1561737 h 1818402"/>
              <a:gd name="connsiteX5" fmla="*/ 1083214 w 2344626"/>
              <a:gd name="connsiteY5" fmla="*/ 1790337 h 1818402"/>
              <a:gd name="connsiteX6" fmla="*/ 1777481 w 2344626"/>
              <a:gd name="connsiteY6" fmla="*/ 1781870 h 1818402"/>
              <a:gd name="connsiteX7" fmla="*/ 2277014 w 2344626"/>
              <a:gd name="connsiteY7" fmla="*/ 1494003 h 1818402"/>
              <a:gd name="connsiteX8" fmla="*/ 2310881 w 2344626"/>
              <a:gd name="connsiteY8" fmla="*/ 833603 h 1818402"/>
              <a:gd name="connsiteX9" fmla="*/ 2006081 w 2344626"/>
              <a:gd name="connsiteY9" fmla="*/ 376403 h 1818402"/>
              <a:gd name="connsiteX10" fmla="*/ 1430347 w 2344626"/>
              <a:gd name="connsiteY10" fmla="*/ 20803 h 1818402"/>
              <a:gd name="connsiteX11" fmla="*/ 583681 w 2344626"/>
              <a:gd name="connsiteY11" fmla="*/ 71603 h 181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4626" h="1818402">
                <a:moveTo>
                  <a:pt x="583681" y="71603"/>
                </a:moveTo>
                <a:cubicBezTo>
                  <a:pt x="394592" y="113936"/>
                  <a:pt x="383303" y="180259"/>
                  <a:pt x="295814" y="274803"/>
                </a:cubicBezTo>
                <a:cubicBezTo>
                  <a:pt x="208325" y="369347"/>
                  <a:pt x="102491" y="500581"/>
                  <a:pt x="58747" y="638870"/>
                </a:cubicBezTo>
                <a:cubicBezTo>
                  <a:pt x="15002" y="777159"/>
                  <a:pt x="-34386" y="950726"/>
                  <a:pt x="33347" y="1104537"/>
                </a:cubicBezTo>
                <a:cubicBezTo>
                  <a:pt x="101080" y="1258348"/>
                  <a:pt x="290169" y="1447437"/>
                  <a:pt x="465147" y="1561737"/>
                </a:cubicBezTo>
                <a:cubicBezTo>
                  <a:pt x="640125" y="1676037"/>
                  <a:pt x="864492" y="1753648"/>
                  <a:pt x="1083214" y="1790337"/>
                </a:cubicBezTo>
                <a:cubicBezTo>
                  <a:pt x="1301936" y="1827026"/>
                  <a:pt x="1578514" y="1831259"/>
                  <a:pt x="1777481" y="1781870"/>
                </a:cubicBezTo>
                <a:cubicBezTo>
                  <a:pt x="1976448" y="1732481"/>
                  <a:pt x="2188114" y="1652047"/>
                  <a:pt x="2277014" y="1494003"/>
                </a:cubicBezTo>
                <a:cubicBezTo>
                  <a:pt x="2365914" y="1335959"/>
                  <a:pt x="2356036" y="1019870"/>
                  <a:pt x="2310881" y="833603"/>
                </a:cubicBezTo>
                <a:cubicBezTo>
                  <a:pt x="2265726" y="647336"/>
                  <a:pt x="2152837" y="511870"/>
                  <a:pt x="2006081" y="376403"/>
                </a:cubicBezTo>
                <a:cubicBezTo>
                  <a:pt x="1859325" y="240936"/>
                  <a:pt x="1664591" y="74425"/>
                  <a:pt x="1430347" y="20803"/>
                </a:cubicBezTo>
                <a:cubicBezTo>
                  <a:pt x="1196103" y="-32819"/>
                  <a:pt x="772770" y="29270"/>
                  <a:pt x="583681" y="71603"/>
                </a:cubicBezTo>
                <a:close/>
              </a:path>
            </a:pathLst>
          </a:custGeom>
          <a:solidFill>
            <a:srgbClr val="FF0000">
              <a:alpha val="25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EDCCDC4-3C07-E444-AC26-CC38F968B41C}"/>
              </a:ext>
            </a:extLst>
          </p:cNvPr>
          <p:cNvSpPr/>
          <p:nvPr/>
        </p:nvSpPr>
        <p:spPr>
          <a:xfrm>
            <a:off x="8865235" y="3746613"/>
            <a:ext cx="1526368" cy="2064447"/>
          </a:xfrm>
          <a:custGeom>
            <a:avLst/>
            <a:gdLst>
              <a:gd name="connsiteX0" fmla="*/ 50165 w 1524118"/>
              <a:gd name="connsiteY0" fmla="*/ 691858 h 2083318"/>
              <a:gd name="connsiteX1" fmla="*/ 7832 w 1524118"/>
              <a:gd name="connsiteY1" fmla="*/ 996658 h 2083318"/>
              <a:gd name="connsiteX2" fmla="*/ 202565 w 1524118"/>
              <a:gd name="connsiteY2" fmla="*/ 1496191 h 2083318"/>
              <a:gd name="connsiteX3" fmla="*/ 507365 w 1524118"/>
              <a:gd name="connsiteY3" fmla="*/ 1944925 h 2083318"/>
              <a:gd name="connsiteX4" fmla="*/ 820632 w 1524118"/>
              <a:gd name="connsiteY4" fmla="*/ 2063458 h 2083318"/>
              <a:gd name="connsiteX5" fmla="*/ 1455632 w 1524118"/>
              <a:gd name="connsiteY5" fmla="*/ 1953391 h 2083318"/>
              <a:gd name="connsiteX6" fmla="*/ 1489498 w 1524118"/>
              <a:gd name="connsiteY6" fmla="*/ 878125 h 2083318"/>
              <a:gd name="connsiteX7" fmla="*/ 1303232 w 1524118"/>
              <a:gd name="connsiteY7" fmla="*/ 200791 h 2083318"/>
              <a:gd name="connsiteX8" fmla="*/ 964565 w 1524118"/>
              <a:gd name="connsiteY8" fmla="*/ 6058 h 2083318"/>
              <a:gd name="connsiteX9" fmla="*/ 507365 w 1524118"/>
              <a:gd name="connsiteY9" fmla="*/ 65325 h 2083318"/>
              <a:gd name="connsiteX10" fmla="*/ 160232 w 1524118"/>
              <a:gd name="connsiteY10" fmla="*/ 226191 h 2083318"/>
              <a:gd name="connsiteX11" fmla="*/ 50165 w 1524118"/>
              <a:gd name="connsiteY11" fmla="*/ 691858 h 2083318"/>
              <a:gd name="connsiteX0" fmla="*/ 50165 w 1526368"/>
              <a:gd name="connsiteY0" fmla="*/ 693352 h 2084812"/>
              <a:gd name="connsiteX1" fmla="*/ 7832 w 1526368"/>
              <a:gd name="connsiteY1" fmla="*/ 998152 h 2084812"/>
              <a:gd name="connsiteX2" fmla="*/ 202565 w 1526368"/>
              <a:gd name="connsiteY2" fmla="*/ 1497685 h 2084812"/>
              <a:gd name="connsiteX3" fmla="*/ 507365 w 1526368"/>
              <a:gd name="connsiteY3" fmla="*/ 1946419 h 2084812"/>
              <a:gd name="connsiteX4" fmla="*/ 820632 w 1526368"/>
              <a:gd name="connsiteY4" fmla="*/ 2064952 h 2084812"/>
              <a:gd name="connsiteX5" fmla="*/ 1455632 w 1526368"/>
              <a:gd name="connsiteY5" fmla="*/ 1954885 h 2084812"/>
              <a:gd name="connsiteX6" fmla="*/ 1489498 w 1526368"/>
              <a:gd name="connsiteY6" fmla="*/ 879619 h 2084812"/>
              <a:gd name="connsiteX7" fmla="*/ 1265132 w 1526368"/>
              <a:gd name="connsiteY7" fmla="*/ 226097 h 2084812"/>
              <a:gd name="connsiteX8" fmla="*/ 964565 w 1526368"/>
              <a:gd name="connsiteY8" fmla="*/ 7552 h 2084812"/>
              <a:gd name="connsiteX9" fmla="*/ 507365 w 1526368"/>
              <a:gd name="connsiteY9" fmla="*/ 66819 h 2084812"/>
              <a:gd name="connsiteX10" fmla="*/ 160232 w 1526368"/>
              <a:gd name="connsiteY10" fmla="*/ 227685 h 2084812"/>
              <a:gd name="connsiteX11" fmla="*/ 50165 w 1526368"/>
              <a:gd name="connsiteY11" fmla="*/ 693352 h 2084812"/>
              <a:gd name="connsiteX0" fmla="*/ 50165 w 1526368"/>
              <a:gd name="connsiteY0" fmla="*/ 672987 h 2064447"/>
              <a:gd name="connsiteX1" fmla="*/ 7832 w 1526368"/>
              <a:gd name="connsiteY1" fmla="*/ 977787 h 2064447"/>
              <a:gd name="connsiteX2" fmla="*/ 202565 w 1526368"/>
              <a:gd name="connsiteY2" fmla="*/ 1477320 h 2064447"/>
              <a:gd name="connsiteX3" fmla="*/ 507365 w 1526368"/>
              <a:gd name="connsiteY3" fmla="*/ 1926054 h 2064447"/>
              <a:gd name="connsiteX4" fmla="*/ 820632 w 1526368"/>
              <a:gd name="connsiteY4" fmla="*/ 2044587 h 2064447"/>
              <a:gd name="connsiteX5" fmla="*/ 1455632 w 1526368"/>
              <a:gd name="connsiteY5" fmla="*/ 1934520 h 2064447"/>
              <a:gd name="connsiteX6" fmla="*/ 1489498 w 1526368"/>
              <a:gd name="connsiteY6" fmla="*/ 859254 h 2064447"/>
              <a:gd name="connsiteX7" fmla="*/ 1265132 w 1526368"/>
              <a:gd name="connsiteY7" fmla="*/ 205732 h 2064447"/>
              <a:gd name="connsiteX8" fmla="*/ 926465 w 1526368"/>
              <a:gd name="connsiteY8" fmla="*/ 10999 h 2064447"/>
              <a:gd name="connsiteX9" fmla="*/ 507365 w 1526368"/>
              <a:gd name="connsiteY9" fmla="*/ 46454 h 2064447"/>
              <a:gd name="connsiteX10" fmla="*/ 160232 w 1526368"/>
              <a:gd name="connsiteY10" fmla="*/ 207320 h 2064447"/>
              <a:gd name="connsiteX11" fmla="*/ 50165 w 1526368"/>
              <a:gd name="connsiteY11" fmla="*/ 672987 h 2064447"/>
              <a:gd name="connsiteX0" fmla="*/ 50165 w 1526368"/>
              <a:gd name="connsiteY0" fmla="*/ 672987 h 2064447"/>
              <a:gd name="connsiteX1" fmla="*/ 7832 w 1526368"/>
              <a:gd name="connsiteY1" fmla="*/ 977787 h 2064447"/>
              <a:gd name="connsiteX2" fmla="*/ 202565 w 1526368"/>
              <a:gd name="connsiteY2" fmla="*/ 1477320 h 2064447"/>
              <a:gd name="connsiteX3" fmla="*/ 507365 w 1526368"/>
              <a:gd name="connsiteY3" fmla="*/ 1926054 h 2064447"/>
              <a:gd name="connsiteX4" fmla="*/ 820632 w 1526368"/>
              <a:gd name="connsiteY4" fmla="*/ 2044587 h 2064447"/>
              <a:gd name="connsiteX5" fmla="*/ 1455632 w 1526368"/>
              <a:gd name="connsiteY5" fmla="*/ 1934520 h 2064447"/>
              <a:gd name="connsiteX6" fmla="*/ 1489498 w 1526368"/>
              <a:gd name="connsiteY6" fmla="*/ 859254 h 2064447"/>
              <a:gd name="connsiteX7" fmla="*/ 1265132 w 1526368"/>
              <a:gd name="connsiteY7" fmla="*/ 205732 h 2064447"/>
              <a:gd name="connsiteX8" fmla="*/ 926465 w 1526368"/>
              <a:gd name="connsiteY8" fmla="*/ 10999 h 2064447"/>
              <a:gd name="connsiteX9" fmla="*/ 507365 w 1526368"/>
              <a:gd name="connsiteY9" fmla="*/ 46454 h 2064447"/>
              <a:gd name="connsiteX10" fmla="*/ 160232 w 1526368"/>
              <a:gd name="connsiteY10" fmla="*/ 207320 h 2064447"/>
              <a:gd name="connsiteX11" fmla="*/ 50165 w 1526368"/>
              <a:gd name="connsiteY11" fmla="*/ 672987 h 206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6368" h="2064447">
                <a:moveTo>
                  <a:pt x="50165" y="672987"/>
                </a:moveTo>
                <a:cubicBezTo>
                  <a:pt x="24765" y="801398"/>
                  <a:pt x="-17568" y="843732"/>
                  <a:pt x="7832" y="977787"/>
                </a:cubicBezTo>
                <a:cubicBezTo>
                  <a:pt x="33232" y="1111843"/>
                  <a:pt x="119310" y="1319276"/>
                  <a:pt x="202565" y="1477320"/>
                </a:cubicBezTo>
                <a:cubicBezTo>
                  <a:pt x="285821" y="1635365"/>
                  <a:pt x="404354" y="1831510"/>
                  <a:pt x="507365" y="1926054"/>
                </a:cubicBezTo>
                <a:cubicBezTo>
                  <a:pt x="610376" y="2020599"/>
                  <a:pt x="662588" y="2043176"/>
                  <a:pt x="820632" y="2044587"/>
                </a:cubicBezTo>
                <a:cubicBezTo>
                  <a:pt x="978677" y="2045998"/>
                  <a:pt x="1344154" y="2132075"/>
                  <a:pt x="1455632" y="1934520"/>
                </a:cubicBezTo>
                <a:cubicBezTo>
                  <a:pt x="1567110" y="1736965"/>
                  <a:pt x="1521248" y="1147385"/>
                  <a:pt x="1489498" y="859254"/>
                </a:cubicBezTo>
                <a:cubicBezTo>
                  <a:pt x="1457748" y="571123"/>
                  <a:pt x="1401834" y="323296"/>
                  <a:pt x="1265132" y="205732"/>
                </a:cubicBezTo>
                <a:cubicBezTo>
                  <a:pt x="1128430" y="88168"/>
                  <a:pt x="1052760" y="37545"/>
                  <a:pt x="926465" y="10999"/>
                </a:cubicBezTo>
                <a:cubicBezTo>
                  <a:pt x="800171" y="-15547"/>
                  <a:pt x="641420" y="9765"/>
                  <a:pt x="507365" y="46454"/>
                </a:cubicBezTo>
                <a:cubicBezTo>
                  <a:pt x="373310" y="83143"/>
                  <a:pt x="240665" y="98664"/>
                  <a:pt x="160232" y="207320"/>
                </a:cubicBezTo>
                <a:cubicBezTo>
                  <a:pt x="79799" y="315975"/>
                  <a:pt x="75565" y="544576"/>
                  <a:pt x="50165" y="672987"/>
                </a:cubicBezTo>
                <a:close/>
              </a:path>
            </a:pathLst>
          </a:custGeom>
          <a:solidFill>
            <a:srgbClr val="FF0000">
              <a:alpha val="25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eft Bracket 12">
            <a:extLst>
              <a:ext uri="{FF2B5EF4-FFF2-40B4-BE49-F238E27FC236}">
                <a16:creationId xmlns:a16="http://schemas.microsoft.com/office/drawing/2014/main" id="{7F653A08-9BFF-9945-A80A-4FA9C97F87C4}"/>
              </a:ext>
            </a:extLst>
          </p:cNvPr>
          <p:cNvSpPr/>
          <p:nvPr/>
        </p:nvSpPr>
        <p:spPr>
          <a:xfrm rot="16200000">
            <a:off x="2663644" y="3883445"/>
            <a:ext cx="144803" cy="3337375"/>
          </a:xfrm>
          <a:prstGeom prst="leftBracket">
            <a:avLst/>
          </a:prstGeom>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4DA9746-7A25-204A-A055-A22B0EEFBD4D}"/>
                  </a:ext>
                </a:extLst>
              </p:cNvPr>
              <p:cNvSpPr/>
              <p:nvPr/>
            </p:nvSpPr>
            <p:spPr>
              <a:xfrm>
                <a:off x="1087962" y="5781744"/>
                <a:ext cx="3444597" cy="603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solidFill>
                                <a:schemeClr val="bg1"/>
                              </a:solidFill>
                              <a:latin typeface="Cambria Math" panose="02040503050406030204" pitchFamily="18" charset="0"/>
                            </a:rPr>
                          </m:ctrlPr>
                        </m:fPr>
                        <m:num>
                          <m:r>
                            <a:rPr lang="en-US" sz="1600" i="1">
                              <a:solidFill>
                                <a:schemeClr val="bg1"/>
                              </a:solidFill>
                              <a:latin typeface="Cambria Math" panose="02040503050406030204" pitchFamily="18" charset="0"/>
                            </a:rPr>
                            <m:t>𝑊𝑖𝑑𝑡h</m:t>
                          </m:r>
                          <m:r>
                            <a:rPr lang="en-US" sz="1600" i="1">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𝑜𝑓</m:t>
                          </m:r>
                          <m:r>
                            <a:rPr lang="en-US" sz="1600" i="1">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h𝑒𝑎𝑟𝑡</m:t>
                          </m:r>
                        </m:num>
                        <m:den>
                          <m:r>
                            <a:rPr lang="en-US" sz="1600" i="1">
                              <a:solidFill>
                                <a:schemeClr val="bg1"/>
                              </a:solidFill>
                              <a:latin typeface="Cambria Math" panose="02040503050406030204" pitchFamily="18" charset="0"/>
                            </a:rPr>
                            <m:t>𝐼𝑛𝑡𝑒𝑟𝑛𝑎𝑙</m:t>
                          </m:r>
                          <m:r>
                            <a:rPr lang="en-US" sz="1600" i="1">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𝑑𝑖𝑎𝑚𝑒𝑡𝑒𝑟</m:t>
                          </m:r>
                          <m:r>
                            <a:rPr lang="en-US" sz="1600" i="1">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𝑜𝑓</m:t>
                          </m:r>
                          <m:r>
                            <a:rPr lang="en-US" sz="1600" i="1">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𝑡h𝑜𝑟𝑎𝑥</m:t>
                          </m:r>
                        </m:den>
                      </m:f>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rPr>
                        <m:t>0.5 </m:t>
                      </m:r>
                    </m:oMath>
                  </m:oMathPara>
                </a14:m>
                <a:endParaRPr lang="en-US" sz="1600" dirty="0">
                  <a:solidFill>
                    <a:schemeClr val="bg1"/>
                  </a:solidFill>
                </a:endParaRPr>
              </a:p>
            </p:txBody>
          </p:sp>
        </mc:Choice>
        <mc:Fallback xmlns="">
          <p:sp>
            <p:nvSpPr>
              <p:cNvPr id="15" name="Rectangle 14">
                <a:extLst>
                  <a:ext uri="{FF2B5EF4-FFF2-40B4-BE49-F238E27FC236}">
                    <a16:creationId xmlns:a16="http://schemas.microsoft.com/office/drawing/2014/main" id="{24DA9746-7A25-204A-A055-A22B0EEFBD4D}"/>
                  </a:ext>
                </a:extLst>
              </p:cNvPr>
              <p:cNvSpPr>
                <a:spLocks noRot="1" noChangeAspect="1" noMove="1" noResize="1" noEditPoints="1" noAdjustHandles="1" noChangeArrowheads="1" noChangeShapeType="1" noTextEdit="1"/>
              </p:cNvSpPr>
              <p:nvPr/>
            </p:nvSpPr>
            <p:spPr>
              <a:xfrm>
                <a:off x="1087962" y="5781744"/>
                <a:ext cx="3444597" cy="603627"/>
              </a:xfrm>
              <a:prstGeom prst="rect">
                <a:avLst/>
              </a:prstGeom>
              <a:blipFill>
                <a:blip r:embed="rId6"/>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CD24BE8E-A44F-8349-82B4-A066C62B913A}"/>
              </a:ext>
            </a:extLst>
          </p:cNvPr>
          <p:cNvSpPr txBox="1"/>
          <p:nvPr/>
        </p:nvSpPr>
        <p:spPr>
          <a:xfrm>
            <a:off x="380398" y="4477013"/>
            <a:ext cx="1415129" cy="584775"/>
          </a:xfrm>
          <a:prstGeom prst="rect">
            <a:avLst/>
          </a:prstGeom>
          <a:solidFill>
            <a:schemeClr val="bg1"/>
          </a:solidFill>
        </p:spPr>
        <p:txBody>
          <a:bodyPr wrap="square" rtlCol="0">
            <a:spAutoFit/>
          </a:bodyPr>
          <a:lstStyle/>
          <a:p>
            <a:pPr algn="ctr"/>
            <a:r>
              <a:rPr lang="en-US" sz="1600" dirty="0">
                <a:solidFill>
                  <a:srgbClr val="FF0000"/>
                </a:solidFill>
              </a:rPr>
              <a:t>Right Atrium &amp; Right Ventricle</a:t>
            </a:r>
          </a:p>
        </p:txBody>
      </p:sp>
      <p:sp>
        <p:nvSpPr>
          <p:cNvPr id="23" name="TextBox 22">
            <a:extLst>
              <a:ext uri="{FF2B5EF4-FFF2-40B4-BE49-F238E27FC236}">
                <a16:creationId xmlns:a16="http://schemas.microsoft.com/office/drawing/2014/main" id="{28CC848D-506F-8849-BB1A-DDAC762CA5E7}"/>
              </a:ext>
            </a:extLst>
          </p:cNvPr>
          <p:cNvSpPr txBox="1"/>
          <p:nvPr/>
        </p:nvSpPr>
        <p:spPr>
          <a:xfrm>
            <a:off x="10683988" y="3646016"/>
            <a:ext cx="1613281" cy="830997"/>
          </a:xfrm>
          <a:prstGeom prst="rect">
            <a:avLst/>
          </a:prstGeom>
          <a:noFill/>
          <a:ln w="12700">
            <a:noFill/>
          </a:ln>
        </p:spPr>
        <p:txBody>
          <a:bodyPr wrap="square" rtlCol="0">
            <a:spAutoFit/>
          </a:bodyPr>
          <a:lstStyle/>
          <a:p>
            <a:pPr algn="ctr"/>
            <a:r>
              <a:rPr lang="en-US" sz="1600" dirty="0">
                <a:solidFill>
                  <a:srgbClr val="FF0000"/>
                </a:solidFill>
              </a:rPr>
              <a:t>Partial loss of retrosternal </a:t>
            </a:r>
          </a:p>
          <a:p>
            <a:pPr algn="ctr"/>
            <a:r>
              <a:rPr lang="en-US" sz="1600" dirty="0">
                <a:solidFill>
                  <a:srgbClr val="FF0000"/>
                </a:solidFill>
              </a:rPr>
              <a:t>clear space</a:t>
            </a:r>
          </a:p>
        </p:txBody>
      </p:sp>
      <p:sp>
        <p:nvSpPr>
          <p:cNvPr id="25" name="Image Attribution">
            <a:extLst>
              <a:ext uri="{FF2B5EF4-FFF2-40B4-BE49-F238E27FC236}">
                <a16:creationId xmlns:a16="http://schemas.microsoft.com/office/drawing/2014/main" id="{4AEE56A6-57E8-DE46-8FC4-F858D98ED8BF}"/>
              </a:ext>
            </a:extLst>
          </p:cNvPr>
          <p:cNvSpPr txBox="1"/>
          <p:nvPr/>
        </p:nvSpPr>
        <p:spPr>
          <a:xfrm>
            <a:off x="212141" y="6337143"/>
            <a:ext cx="1536314" cy="461665"/>
          </a:xfrm>
          <a:prstGeom prst="rect">
            <a:avLst/>
          </a:prstGeom>
          <a:noFill/>
        </p:spPr>
        <p:txBody>
          <a:bodyPr wrap="square" rtlCol="0">
            <a:spAutoFit/>
          </a:bodyPr>
          <a:lstStyle/>
          <a:p>
            <a:r>
              <a:rPr lang="en-US" sz="1200" i="1" dirty="0"/>
              <a:t>Images courtesy of </a:t>
            </a:r>
          </a:p>
          <a:p>
            <a:r>
              <a:rPr lang="en-US" sz="1200" i="1" dirty="0"/>
              <a:t>Daniel Gergen, MD</a:t>
            </a:r>
          </a:p>
        </p:txBody>
      </p:sp>
    </p:spTree>
    <p:extLst>
      <p:ext uri="{BB962C8B-B14F-4D97-AF65-F5344CB8AC3E}">
        <p14:creationId xmlns:p14="http://schemas.microsoft.com/office/powerpoint/2010/main" val="247337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60" grpId="0" animBg="1"/>
      <p:bldP spid="42" grpId="0" animBg="1"/>
      <p:bldP spid="6" grpId="0" animBg="1"/>
      <p:bldP spid="12" grpId="0" animBg="1"/>
      <p:bldP spid="13" grpId="0" animBg="1"/>
      <p:bldP spid="15" grpId="0"/>
      <p:bldP spid="16"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3890" y="6387270"/>
            <a:ext cx="1093478" cy="416055"/>
          </a:xfrm>
          <a:prstGeom prst="rect">
            <a:avLst/>
          </a:prstGeom>
        </p:spPr>
      </p:pic>
      <p:pic>
        <p:nvPicPr>
          <p:cNvPr id="7" name="Picture 6" descr="Diagram&#10;&#10;Description automatically generated">
            <a:extLst>
              <a:ext uri="{FF2B5EF4-FFF2-40B4-BE49-F238E27FC236}">
                <a16:creationId xmlns:a16="http://schemas.microsoft.com/office/drawing/2014/main" id="{A2A51753-F0BF-143C-5928-13CEB4F55C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12869" y="1792534"/>
            <a:ext cx="5157112" cy="5157112"/>
          </a:xfrm>
          <a:prstGeom prst="rect">
            <a:avLst/>
          </a:prstGeom>
        </p:spPr>
      </p:pic>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32-year-old woman w/ Ebstein anomaly.</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Which cardiac chamber(s) account for the enlarged heart?</a:t>
            </a:r>
          </a:p>
        </p:txBody>
      </p:sp>
      <p:sp>
        <p:nvSpPr>
          <p:cNvPr id="60" name="Answer two">
            <a:extLst>
              <a:ext uri="{FF2B5EF4-FFF2-40B4-BE49-F238E27FC236}">
                <a16:creationId xmlns:a16="http://schemas.microsoft.com/office/drawing/2014/main" id="{D062FDD6-707D-4898-9FD4-D93A2190168B}"/>
              </a:ext>
            </a:extLst>
          </p:cNvPr>
          <p:cNvSpPr txBox="1"/>
          <p:nvPr/>
        </p:nvSpPr>
        <p:spPr>
          <a:xfrm>
            <a:off x="0" y="885591"/>
            <a:ext cx="12192000" cy="461665"/>
          </a:xfrm>
          <a:prstGeom prst="rect">
            <a:avLst/>
          </a:prstGeom>
          <a:solidFill>
            <a:schemeClr val="tx1"/>
          </a:solidFill>
        </p:spPr>
        <p:txBody>
          <a:bodyPr wrap="square" rtlCol="0">
            <a:spAutoFit/>
          </a:bodyPr>
          <a:lstStyle/>
          <a:p>
            <a:pPr algn="ctr"/>
            <a:r>
              <a:rPr lang="en-US" sz="2400" dirty="0">
                <a:solidFill>
                  <a:schemeClr val="bg1"/>
                </a:solidFill>
              </a:rPr>
              <a:t>Right atrium &amp; right ventricle. This is a patient with </a:t>
            </a:r>
            <a:r>
              <a:rPr lang="en-US" sz="2400" dirty="0" err="1">
                <a:solidFill>
                  <a:schemeClr val="bg1"/>
                </a:solidFill>
              </a:rPr>
              <a:t>Ebstein</a:t>
            </a:r>
            <a:r>
              <a:rPr lang="en-US" sz="2400" dirty="0">
                <a:solidFill>
                  <a:schemeClr val="bg1"/>
                </a:solidFill>
              </a:rPr>
              <a:t> anomaly</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Enlarged cardiac silhouette due to cardiomegaly.</a:t>
            </a:r>
          </a:p>
        </p:txBody>
      </p:sp>
      <p:sp>
        <p:nvSpPr>
          <p:cNvPr id="44" name="Question Three">
            <a:extLst>
              <a:ext uri="{FF2B5EF4-FFF2-40B4-BE49-F238E27FC236}">
                <a16:creationId xmlns:a16="http://schemas.microsoft.com/office/drawing/2014/main" id="{16A41603-4F60-4C30-9ADE-F658B163724F}"/>
              </a:ext>
            </a:extLst>
          </p:cNvPr>
          <p:cNvSpPr txBox="1"/>
          <p:nvPr/>
        </p:nvSpPr>
        <p:spPr>
          <a:xfrm>
            <a:off x="31456" y="1378468"/>
            <a:ext cx="12192000" cy="461665"/>
          </a:xfrm>
          <a:prstGeom prst="rect">
            <a:avLst/>
          </a:prstGeom>
          <a:solidFill>
            <a:schemeClr val="bg1"/>
          </a:solidFill>
        </p:spPr>
        <p:txBody>
          <a:bodyPr wrap="square" rtlCol="0">
            <a:spAutoFit/>
          </a:bodyPr>
          <a:lstStyle/>
          <a:p>
            <a:pPr algn="ctr"/>
            <a:r>
              <a:rPr lang="en-US" sz="2400" dirty="0"/>
              <a:t>What is the differential for an enlarged cardiac silhouette?</a:t>
            </a:r>
          </a:p>
        </p:txBody>
      </p:sp>
      <p:pic>
        <p:nvPicPr>
          <p:cNvPr id="10" name="Picture 9" descr="A picture containing film, indoor, sitting, person&#10;&#10;Description automatically generated">
            <a:extLst>
              <a:ext uri="{FF2B5EF4-FFF2-40B4-BE49-F238E27FC236}">
                <a16:creationId xmlns:a16="http://schemas.microsoft.com/office/drawing/2014/main" id="{C80E4F47-1D78-0444-9A0F-DDA199C536DA}"/>
              </a:ext>
            </a:extLst>
          </p:cNvPr>
          <p:cNvPicPr>
            <a:picLocks noChangeAspect="1"/>
          </p:cNvPicPr>
          <p:nvPr/>
        </p:nvPicPr>
        <p:blipFill>
          <a:blip r:embed="rId5"/>
          <a:stretch>
            <a:fillRect/>
          </a:stretch>
        </p:blipFill>
        <p:spPr>
          <a:xfrm>
            <a:off x="261257" y="1798713"/>
            <a:ext cx="5004612" cy="5004612"/>
          </a:xfrm>
          <a:prstGeom prst="rect">
            <a:avLst/>
          </a:prstGeom>
        </p:spPr>
      </p:pic>
      <p:sp>
        <p:nvSpPr>
          <p:cNvPr id="6" name="Freeform 5">
            <a:extLst>
              <a:ext uri="{FF2B5EF4-FFF2-40B4-BE49-F238E27FC236}">
                <a16:creationId xmlns:a16="http://schemas.microsoft.com/office/drawing/2014/main" id="{EB7E02D9-27BD-B448-B542-C6BCDBD2AC54}"/>
              </a:ext>
            </a:extLst>
          </p:cNvPr>
          <p:cNvSpPr/>
          <p:nvPr/>
        </p:nvSpPr>
        <p:spPr>
          <a:xfrm>
            <a:off x="1888586" y="3860800"/>
            <a:ext cx="2319347" cy="1763732"/>
          </a:xfrm>
          <a:custGeom>
            <a:avLst/>
            <a:gdLst>
              <a:gd name="connsiteX0" fmla="*/ 583681 w 2344626"/>
              <a:gd name="connsiteY0" fmla="*/ 71603 h 1818402"/>
              <a:gd name="connsiteX1" fmla="*/ 295814 w 2344626"/>
              <a:gd name="connsiteY1" fmla="*/ 274803 h 1818402"/>
              <a:gd name="connsiteX2" fmla="*/ 58747 w 2344626"/>
              <a:gd name="connsiteY2" fmla="*/ 638870 h 1818402"/>
              <a:gd name="connsiteX3" fmla="*/ 33347 w 2344626"/>
              <a:gd name="connsiteY3" fmla="*/ 1104537 h 1818402"/>
              <a:gd name="connsiteX4" fmla="*/ 465147 w 2344626"/>
              <a:gd name="connsiteY4" fmla="*/ 1561737 h 1818402"/>
              <a:gd name="connsiteX5" fmla="*/ 1083214 w 2344626"/>
              <a:gd name="connsiteY5" fmla="*/ 1790337 h 1818402"/>
              <a:gd name="connsiteX6" fmla="*/ 1777481 w 2344626"/>
              <a:gd name="connsiteY6" fmla="*/ 1781870 h 1818402"/>
              <a:gd name="connsiteX7" fmla="*/ 2277014 w 2344626"/>
              <a:gd name="connsiteY7" fmla="*/ 1494003 h 1818402"/>
              <a:gd name="connsiteX8" fmla="*/ 2310881 w 2344626"/>
              <a:gd name="connsiteY8" fmla="*/ 833603 h 1818402"/>
              <a:gd name="connsiteX9" fmla="*/ 2006081 w 2344626"/>
              <a:gd name="connsiteY9" fmla="*/ 376403 h 1818402"/>
              <a:gd name="connsiteX10" fmla="*/ 1430347 w 2344626"/>
              <a:gd name="connsiteY10" fmla="*/ 20803 h 1818402"/>
              <a:gd name="connsiteX11" fmla="*/ 583681 w 2344626"/>
              <a:gd name="connsiteY11" fmla="*/ 71603 h 181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4626" h="1818402">
                <a:moveTo>
                  <a:pt x="583681" y="71603"/>
                </a:moveTo>
                <a:cubicBezTo>
                  <a:pt x="394592" y="113936"/>
                  <a:pt x="383303" y="180259"/>
                  <a:pt x="295814" y="274803"/>
                </a:cubicBezTo>
                <a:cubicBezTo>
                  <a:pt x="208325" y="369347"/>
                  <a:pt x="102491" y="500581"/>
                  <a:pt x="58747" y="638870"/>
                </a:cubicBezTo>
                <a:cubicBezTo>
                  <a:pt x="15002" y="777159"/>
                  <a:pt x="-34386" y="950726"/>
                  <a:pt x="33347" y="1104537"/>
                </a:cubicBezTo>
                <a:cubicBezTo>
                  <a:pt x="101080" y="1258348"/>
                  <a:pt x="290169" y="1447437"/>
                  <a:pt x="465147" y="1561737"/>
                </a:cubicBezTo>
                <a:cubicBezTo>
                  <a:pt x="640125" y="1676037"/>
                  <a:pt x="864492" y="1753648"/>
                  <a:pt x="1083214" y="1790337"/>
                </a:cubicBezTo>
                <a:cubicBezTo>
                  <a:pt x="1301936" y="1827026"/>
                  <a:pt x="1578514" y="1831259"/>
                  <a:pt x="1777481" y="1781870"/>
                </a:cubicBezTo>
                <a:cubicBezTo>
                  <a:pt x="1976448" y="1732481"/>
                  <a:pt x="2188114" y="1652047"/>
                  <a:pt x="2277014" y="1494003"/>
                </a:cubicBezTo>
                <a:cubicBezTo>
                  <a:pt x="2365914" y="1335959"/>
                  <a:pt x="2356036" y="1019870"/>
                  <a:pt x="2310881" y="833603"/>
                </a:cubicBezTo>
                <a:cubicBezTo>
                  <a:pt x="2265726" y="647336"/>
                  <a:pt x="2152837" y="511870"/>
                  <a:pt x="2006081" y="376403"/>
                </a:cubicBezTo>
                <a:cubicBezTo>
                  <a:pt x="1859325" y="240936"/>
                  <a:pt x="1664591" y="74425"/>
                  <a:pt x="1430347" y="20803"/>
                </a:cubicBezTo>
                <a:cubicBezTo>
                  <a:pt x="1196103" y="-32819"/>
                  <a:pt x="772770" y="29270"/>
                  <a:pt x="583681" y="71603"/>
                </a:cubicBezTo>
                <a:close/>
              </a:path>
            </a:pathLst>
          </a:custGeom>
          <a:solidFill>
            <a:srgbClr val="FF0000">
              <a:alpha val="25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eft Bracket 12">
            <a:extLst>
              <a:ext uri="{FF2B5EF4-FFF2-40B4-BE49-F238E27FC236}">
                <a16:creationId xmlns:a16="http://schemas.microsoft.com/office/drawing/2014/main" id="{7F653A08-9BFF-9945-A80A-4FA9C97F87C4}"/>
              </a:ext>
            </a:extLst>
          </p:cNvPr>
          <p:cNvSpPr/>
          <p:nvPr/>
        </p:nvSpPr>
        <p:spPr>
          <a:xfrm rot="16200000">
            <a:off x="2663644" y="3883445"/>
            <a:ext cx="144803" cy="3337375"/>
          </a:xfrm>
          <a:prstGeom prst="leftBracket">
            <a:avLst/>
          </a:prstGeom>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4DA9746-7A25-204A-A055-A22B0EEFBD4D}"/>
                  </a:ext>
                </a:extLst>
              </p:cNvPr>
              <p:cNvSpPr/>
              <p:nvPr/>
            </p:nvSpPr>
            <p:spPr>
              <a:xfrm>
                <a:off x="1087962" y="5781744"/>
                <a:ext cx="3444597" cy="603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solidFill>
                                <a:schemeClr val="bg1"/>
                              </a:solidFill>
                              <a:latin typeface="Cambria Math" panose="02040503050406030204" pitchFamily="18" charset="0"/>
                            </a:rPr>
                          </m:ctrlPr>
                        </m:fPr>
                        <m:num>
                          <m:r>
                            <a:rPr lang="en-US" sz="1600" i="1">
                              <a:solidFill>
                                <a:schemeClr val="bg1"/>
                              </a:solidFill>
                              <a:latin typeface="Cambria Math" panose="02040503050406030204" pitchFamily="18" charset="0"/>
                            </a:rPr>
                            <m:t>𝑊𝑖𝑑𝑡h</m:t>
                          </m:r>
                          <m:r>
                            <a:rPr lang="en-US" sz="1600" i="1">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𝑜𝑓</m:t>
                          </m:r>
                          <m:r>
                            <a:rPr lang="en-US" sz="1600" i="1">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h𝑒𝑎𝑟𝑡</m:t>
                          </m:r>
                        </m:num>
                        <m:den>
                          <m:r>
                            <a:rPr lang="en-US" sz="1600" i="1">
                              <a:solidFill>
                                <a:schemeClr val="bg1"/>
                              </a:solidFill>
                              <a:latin typeface="Cambria Math" panose="02040503050406030204" pitchFamily="18" charset="0"/>
                            </a:rPr>
                            <m:t>𝐼𝑛𝑡𝑒𝑟𝑛𝑎𝑙</m:t>
                          </m:r>
                          <m:r>
                            <a:rPr lang="en-US" sz="1600" i="1">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𝑑𝑖𝑎𝑚𝑒𝑡𝑒𝑟</m:t>
                          </m:r>
                          <m:r>
                            <a:rPr lang="en-US" sz="1600" i="1">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𝑜𝑓</m:t>
                          </m:r>
                          <m:r>
                            <a:rPr lang="en-US" sz="1600" i="1">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𝑡h𝑜𝑟𝑎𝑥</m:t>
                          </m:r>
                        </m:den>
                      </m:f>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rPr>
                        <m:t>0.5 </m:t>
                      </m:r>
                    </m:oMath>
                  </m:oMathPara>
                </a14:m>
                <a:endParaRPr lang="en-US" sz="1600" dirty="0">
                  <a:solidFill>
                    <a:schemeClr val="bg1"/>
                  </a:solidFill>
                </a:endParaRPr>
              </a:p>
            </p:txBody>
          </p:sp>
        </mc:Choice>
        <mc:Fallback xmlns="">
          <p:sp>
            <p:nvSpPr>
              <p:cNvPr id="15" name="Rectangle 14">
                <a:extLst>
                  <a:ext uri="{FF2B5EF4-FFF2-40B4-BE49-F238E27FC236}">
                    <a16:creationId xmlns:a16="http://schemas.microsoft.com/office/drawing/2014/main" id="{24DA9746-7A25-204A-A055-A22B0EEFBD4D}"/>
                  </a:ext>
                </a:extLst>
              </p:cNvPr>
              <p:cNvSpPr>
                <a:spLocks noRot="1" noChangeAspect="1" noMove="1" noResize="1" noEditPoints="1" noAdjustHandles="1" noChangeArrowheads="1" noChangeShapeType="1" noTextEdit="1"/>
              </p:cNvSpPr>
              <p:nvPr/>
            </p:nvSpPr>
            <p:spPr>
              <a:xfrm>
                <a:off x="1087962" y="5781744"/>
                <a:ext cx="3444597" cy="603627"/>
              </a:xfrm>
              <a:prstGeom prst="rect">
                <a:avLst/>
              </a:prstGeom>
              <a:blipFill>
                <a:blip r:embed="rId6"/>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CD24BE8E-A44F-8349-82B4-A066C62B913A}"/>
              </a:ext>
            </a:extLst>
          </p:cNvPr>
          <p:cNvSpPr txBox="1"/>
          <p:nvPr/>
        </p:nvSpPr>
        <p:spPr>
          <a:xfrm>
            <a:off x="380398" y="4477013"/>
            <a:ext cx="1415129" cy="584775"/>
          </a:xfrm>
          <a:prstGeom prst="rect">
            <a:avLst/>
          </a:prstGeom>
          <a:solidFill>
            <a:schemeClr val="bg1"/>
          </a:solidFill>
        </p:spPr>
        <p:txBody>
          <a:bodyPr wrap="square" rtlCol="0">
            <a:spAutoFit/>
          </a:bodyPr>
          <a:lstStyle/>
          <a:p>
            <a:pPr algn="ctr"/>
            <a:r>
              <a:rPr lang="en-US" sz="1600" dirty="0">
                <a:solidFill>
                  <a:srgbClr val="FF0000"/>
                </a:solidFill>
              </a:rPr>
              <a:t>Right Atrium &amp; Right Ventricle</a:t>
            </a:r>
          </a:p>
        </p:txBody>
      </p:sp>
      <p:pic>
        <p:nvPicPr>
          <p:cNvPr id="19" name="Picture 18" descr="A screenshot of a cell phone&#10;&#10;Description automatically generated with low confidence">
            <a:extLst>
              <a:ext uri="{FF2B5EF4-FFF2-40B4-BE49-F238E27FC236}">
                <a16:creationId xmlns:a16="http://schemas.microsoft.com/office/drawing/2014/main" id="{327B2F9B-B7AB-F84E-BA85-40B13C4AC45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54391" y="2260377"/>
            <a:ext cx="2877594" cy="2110713"/>
          </a:xfrm>
          <a:prstGeom prst="rect">
            <a:avLst/>
          </a:prstGeom>
          <a:ln>
            <a:solidFill>
              <a:schemeClr val="tx1"/>
            </a:solidFill>
          </a:ln>
        </p:spPr>
      </p:pic>
      <p:sp>
        <p:nvSpPr>
          <p:cNvPr id="22" name="TextBox 21">
            <a:extLst>
              <a:ext uri="{FF2B5EF4-FFF2-40B4-BE49-F238E27FC236}">
                <a16:creationId xmlns:a16="http://schemas.microsoft.com/office/drawing/2014/main" id="{C1AC6D58-E062-2142-A228-6BED231CFFF2}"/>
              </a:ext>
            </a:extLst>
          </p:cNvPr>
          <p:cNvSpPr txBox="1"/>
          <p:nvPr/>
        </p:nvSpPr>
        <p:spPr>
          <a:xfrm>
            <a:off x="5927288" y="2863734"/>
            <a:ext cx="400336" cy="307777"/>
          </a:xfrm>
          <a:prstGeom prst="rect">
            <a:avLst/>
          </a:prstGeom>
          <a:noFill/>
        </p:spPr>
        <p:txBody>
          <a:bodyPr wrap="square" rtlCol="0">
            <a:spAutoFit/>
          </a:bodyPr>
          <a:lstStyle/>
          <a:p>
            <a:pPr algn="ctr"/>
            <a:r>
              <a:rPr lang="en-US" sz="1400" dirty="0"/>
              <a:t>RV</a:t>
            </a:r>
          </a:p>
        </p:txBody>
      </p:sp>
      <p:sp>
        <p:nvSpPr>
          <p:cNvPr id="27" name="TextBox 26">
            <a:extLst>
              <a:ext uri="{FF2B5EF4-FFF2-40B4-BE49-F238E27FC236}">
                <a16:creationId xmlns:a16="http://schemas.microsoft.com/office/drawing/2014/main" id="{DB4C7B4A-9A9C-2742-A5C9-EB320E0C149F}"/>
              </a:ext>
            </a:extLst>
          </p:cNvPr>
          <p:cNvSpPr txBox="1"/>
          <p:nvPr/>
        </p:nvSpPr>
        <p:spPr>
          <a:xfrm>
            <a:off x="5811952" y="3709377"/>
            <a:ext cx="487790" cy="307777"/>
          </a:xfrm>
          <a:prstGeom prst="rect">
            <a:avLst/>
          </a:prstGeom>
          <a:noFill/>
        </p:spPr>
        <p:txBody>
          <a:bodyPr wrap="square" rtlCol="0">
            <a:spAutoFit/>
          </a:bodyPr>
          <a:lstStyle/>
          <a:p>
            <a:pPr algn="ctr"/>
            <a:r>
              <a:rPr lang="en-US" sz="1400" dirty="0"/>
              <a:t>RA</a:t>
            </a:r>
          </a:p>
        </p:txBody>
      </p:sp>
      <p:sp>
        <p:nvSpPr>
          <p:cNvPr id="28" name="TextBox 27">
            <a:extLst>
              <a:ext uri="{FF2B5EF4-FFF2-40B4-BE49-F238E27FC236}">
                <a16:creationId xmlns:a16="http://schemas.microsoft.com/office/drawing/2014/main" id="{D071DFBC-BCCE-814E-B774-894D2070105D}"/>
              </a:ext>
            </a:extLst>
          </p:cNvPr>
          <p:cNvSpPr txBox="1"/>
          <p:nvPr/>
        </p:nvSpPr>
        <p:spPr>
          <a:xfrm>
            <a:off x="6178488" y="3732456"/>
            <a:ext cx="487790" cy="307777"/>
          </a:xfrm>
          <a:prstGeom prst="rect">
            <a:avLst/>
          </a:prstGeom>
          <a:noFill/>
        </p:spPr>
        <p:txBody>
          <a:bodyPr wrap="square" rtlCol="0">
            <a:spAutoFit/>
          </a:bodyPr>
          <a:lstStyle/>
          <a:p>
            <a:pPr algn="ctr"/>
            <a:r>
              <a:rPr lang="en-US" sz="1400" dirty="0"/>
              <a:t>LA</a:t>
            </a:r>
          </a:p>
        </p:txBody>
      </p:sp>
      <p:sp>
        <p:nvSpPr>
          <p:cNvPr id="29" name="TextBox 28">
            <a:extLst>
              <a:ext uri="{FF2B5EF4-FFF2-40B4-BE49-F238E27FC236}">
                <a16:creationId xmlns:a16="http://schemas.microsoft.com/office/drawing/2014/main" id="{694C0E9A-42BD-DB41-A13B-DB044B0D9DAE}"/>
              </a:ext>
            </a:extLst>
          </p:cNvPr>
          <p:cNvSpPr txBox="1"/>
          <p:nvPr/>
        </p:nvSpPr>
        <p:spPr>
          <a:xfrm>
            <a:off x="6525797" y="3097148"/>
            <a:ext cx="400336" cy="307777"/>
          </a:xfrm>
          <a:prstGeom prst="rect">
            <a:avLst/>
          </a:prstGeom>
          <a:noFill/>
        </p:spPr>
        <p:txBody>
          <a:bodyPr wrap="square" rtlCol="0">
            <a:spAutoFit/>
          </a:bodyPr>
          <a:lstStyle/>
          <a:p>
            <a:pPr algn="ctr"/>
            <a:r>
              <a:rPr lang="en-US" sz="1400" dirty="0"/>
              <a:t>LV</a:t>
            </a:r>
          </a:p>
        </p:txBody>
      </p:sp>
      <p:sp>
        <p:nvSpPr>
          <p:cNvPr id="25" name="Image Attribution">
            <a:extLst>
              <a:ext uri="{FF2B5EF4-FFF2-40B4-BE49-F238E27FC236}">
                <a16:creationId xmlns:a16="http://schemas.microsoft.com/office/drawing/2014/main" id="{4AEE56A6-57E8-DE46-8FC4-F858D98ED8BF}"/>
              </a:ext>
            </a:extLst>
          </p:cNvPr>
          <p:cNvSpPr txBox="1"/>
          <p:nvPr/>
        </p:nvSpPr>
        <p:spPr>
          <a:xfrm>
            <a:off x="212141" y="6337143"/>
            <a:ext cx="1536314" cy="461665"/>
          </a:xfrm>
          <a:prstGeom prst="rect">
            <a:avLst/>
          </a:prstGeom>
          <a:noFill/>
        </p:spPr>
        <p:txBody>
          <a:bodyPr wrap="square" rtlCol="0">
            <a:spAutoFit/>
          </a:bodyPr>
          <a:lstStyle/>
          <a:p>
            <a:r>
              <a:rPr lang="en-US" sz="1200" i="1" dirty="0"/>
              <a:t>Images courtesy of </a:t>
            </a:r>
          </a:p>
          <a:p>
            <a:r>
              <a:rPr lang="en-US" sz="1200" i="1" dirty="0"/>
              <a:t>Daniel Gergen, MD</a:t>
            </a:r>
          </a:p>
        </p:txBody>
      </p:sp>
      <p:sp>
        <p:nvSpPr>
          <p:cNvPr id="2" name="TextBox 1">
            <a:extLst>
              <a:ext uri="{FF2B5EF4-FFF2-40B4-BE49-F238E27FC236}">
                <a16:creationId xmlns:a16="http://schemas.microsoft.com/office/drawing/2014/main" id="{88AE4E2D-52C6-2046-BCE7-BD5602268DCA}"/>
              </a:ext>
            </a:extLst>
          </p:cNvPr>
          <p:cNvSpPr txBox="1"/>
          <p:nvPr/>
        </p:nvSpPr>
        <p:spPr>
          <a:xfrm>
            <a:off x="5640123" y="1925939"/>
            <a:ext cx="1506129" cy="369332"/>
          </a:xfrm>
          <a:prstGeom prst="rect">
            <a:avLst/>
          </a:prstGeom>
          <a:noFill/>
        </p:spPr>
        <p:txBody>
          <a:bodyPr wrap="square" rtlCol="0">
            <a:spAutoFit/>
          </a:bodyPr>
          <a:lstStyle/>
          <a:p>
            <a:pPr algn="ctr"/>
            <a:r>
              <a:rPr lang="en-US" dirty="0"/>
              <a:t>Patient’s TTE</a:t>
            </a:r>
          </a:p>
        </p:txBody>
      </p:sp>
      <p:graphicFrame>
        <p:nvGraphicFramePr>
          <p:cNvPr id="4" name="Silhouette sign">
            <a:extLst>
              <a:ext uri="{FF2B5EF4-FFF2-40B4-BE49-F238E27FC236}">
                <a16:creationId xmlns:a16="http://schemas.microsoft.com/office/drawing/2014/main" id="{8C77D85C-19B6-9E06-238A-CF2CED5544D7}"/>
              </a:ext>
            </a:extLst>
          </p:cNvPr>
          <p:cNvGraphicFramePr>
            <a:graphicFrameLocks noGrp="1"/>
          </p:cNvGraphicFramePr>
          <p:nvPr/>
        </p:nvGraphicFramePr>
        <p:xfrm>
          <a:off x="5358919" y="4899606"/>
          <a:ext cx="2115514" cy="1685604"/>
        </p:xfrm>
        <a:graphic>
          <a:graphicData uri="http://schemas.openxmlformats.org/drawingml/2006/table">
            <a:tbl>
              <a:tblPr firstRow="1" bandRow="1">
                <a:tableStyleId>{9D7B26C5-4107-4FEC-AEDC-1716B250A1EF}</a:tableStyleId>
              </a:tblPr>
              <a:tblGrid>
                <a:gridCol w="2115514">
                  <a:extLst>
                    <a:ext uri="{9D8B030D-6E8A-4147-A177-3AD203B41FA5}">
                      <a16:colId xmlns:a16="http://schemas.microsoft.com/office/drawing/2014/main" val="20000"/>
                    </a:ext>
                  </a:extLst>
                </a:gridCol>
              </a:tblGrid>
              <a:tr h="297020">
                <a:tc>
                  <a:txBody>
                    <a:bodyPr/>
                    <a:lstStyle/>
                    <a:p>
                      <a:pPr algn="ctr"/>
                      <a:r>
                        <a:rPr lang="en-US" sz="1800" dirty="0"/>
                        <a:t>DDx – Enlarged Cardiac Silhouette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348508">
                <a:tc>
                  <a:txBody>
                    <a:bodyPr/>
                    <a:lstStyle/>
                    <a:p>
                      <a:pPr algn="ctr"/>
                      <a:r>
                        <a:rPr lang="en-US" sz="1600" dirty="0"/>
                        <a:t>Cardiomegaly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8508">
                <a:tc>
                  <a:txBody>
                    <a:bodyPr/>
                    <a:lstStyle/>
                    <a:p>
                      <a:pPr algn="ctr"/>
                      <a:r>
                        <a:rPr lang="en-US" sz="1600" dirty="0"/>
                        <a:t>Pericardial effusion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8508">
                <a:tc>
                  <a:txBody>
                    <a:bodyPr/>
                    <a:lstStyle/>
                    <a:p>
                      <a:pPr algn="ctr"/>
                      <a:r>
                        <a:rPr lang="en-US" sz="1600" dirty="0"/>
                        <a:t>Portable (AP) film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0A338135-6205-58A5-7076-B193DB1264AE}"/>
              </a:ext>
            </a:extLst>
          </p:cNvPr>
          <p:cNvSpPr txBox="1"/>
          <p:nvPr/>
        </p:nvSpPr>
        <p:spPr>
          <a:xfrm rot="16200000">
            <a:off x="11210569" y="5551443"/>
            <a:ext cx="1848398" cy="646331"/>
          </a:xfrm>
          <a:prstGeom prst="rect">
            <a:avLst/>
          </a:prstGeom>
          <a:noFill/>
        </p:spPr>
        <p:txBody>
          <a:bodyPr wrap="square">
            <a:spAutoFit/>
          </a:bodyPr>
          <a:lstStyle/>
          <a:p>
            <a:r>
              <a:rPr lang="en-US" sz="1200" dirty="0"/>
              <a:t>Case courtesy of Vincent </a:t>
            </a:r>
            <a:r>
              <a:rPr lang="en-US" sz="1200" dirty="0" err="1"/>
              <a:t>Tatco</a:t>
            </a:r>
            <a:r>
              <a:rPr lang="en-US" sz="1200" dirty="0"/>
              <a:t>, Radiopaedia.org </a:t>
            </a:r>
            <a:r>
              <a:rPr lang="en-US" sz="1200" dirty="0" err="1"/>
              <a:t>rID</a:t>
            </a:r>
            <a:r>
              <a:rPr lang="en-US" sz="1200" dirty="0"/>
              <a:t>: 46378</a:t>
            </a:r>
          </a:p>
        </p:txBody>
      </p:sp>
    </p:spTree>
    <p:extLst>
      <p:ext uri="{BB962C8B-B14F-4D97-AF65-F5344CB8AC3E}">
        <p14:creationId xmlns:p14="http://schemas.microsoft.com/office/powerpoint/2010/main" val="121470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Logo" descr="A picture containing drawing&#10;&#10;Description automatically generated">
            <a:extLst>
              <a:ext uri="{FF2B5EF4-FFF2-40B4-BE49-F238E27FC236}">
                <a16:creationId xmlns:a16="http://schemas.microsoft.com/office/drawing/2014/main" id="{48E4522F-8075-DBDE-8D31-51AEF5050CF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3890" y="6387270"/>
            <a:ext cx="1093478" cy="416055"/>
          </a:xfrm>
          <a:prstGeom prst="rect">
            <a:avLst/>
          </a:prstGeom>
        </p:spPr>
      </p:pic>
      <p:sp>
        <p:nvSpPr>
          <p:cNvPr id="36" name="Image Attribution">
            <a:extLst>
              <a:ext uri="{FF2B5EF4-FFF2-40B4-BE49-F238E27FC236}">
                <a16:creationId xmlns:a16="http://schemas.microsoft.com/office/drawing/2014/main" id="{8D2870C0-9E5A-AB8D-2D38-EA1AC5424391}"/>
              </a:ext>
            </a:extLst>
          </p:cNvPr>
          <p:cNvSpPr txBox="1"/>
          <p:nvPr/>
        </p:nvSpPr>
        <p:spPr>
          <a:xfrm rot="16200000">
            <a:off x="-702498" y="5689178"/>
            <a:ext cx="1866664" cy="461665"/>
          </a:xfrm>
          <a:prstGeom prst="rect">
            <a:avLst/>
          </a:prstGeom>
          <a:noFill/>
        </p:spPr>
        <p:txBody>
          <a:bodyPr wrap="square" rtlCol="0">
            <a:spAutoFit/>
          </a:bodyPr>
          <a:lstStyle/>
          <a:p>
            <a:r>
              <a:rPr lang="en-US" sz="1200" i="1" dirty="0"/>
              <a:t>Images courtesy of </a:t>
            </a:r>
          </a:p>
          <a:p>
            <a:r>
              <a:rPr lang="en-US" sz="1200" i="1" dirty="0"/>
              <a:t>Brandon Fainstad, MD</a:t>
            </a:r>
          </a:p>
        </p:txBody>
      </p:sp>
      <p:pic>
        <p:nvPicPr>
          <p:cNvPr id="9" name="Picture 8">
            <a:extLst>
              <a:ext uri="{FF2B5EF4-FFF2-40B4-BE49-F238E27FC236}">
                <a16:creationId xmlns:a16="http://schemas.microsoft.com/office/drawing/2014/main" id="{DA2FB85C-B49F-4C6D-8CAB-C3D469886BE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812871" y="461665"/>
            <a:ext cx="8566255" cy="6396335"/>
          </a:xfrm>
          <a:prstGeom prst="rect">
            <a:avLst/>
          </a:prstGeom>
        </p:spPr>
      </p:pic>
      <p:sp>
        <p:nvSpPr>
          <p:cNvPr id="18" name="TextBox 17">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55yo man with ESKD admitted for confusion and dyspnea after missing multiple HD sessions.</a:t>
            </a:r>
          </a:p>
        </p:txBody>
      </p:sp>
      <p:sp>
        <p:nvSpPr>
          <p:cNvPr id="8" name="TextBox 7">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sp>
        <p:nvSpPr>
          <p:cNvPr id="3" name="Answer two">
            <a:extLst>
              <a:ext uri="{FF2B5EF4-FFF2-40B4-BE49-F238E27FC236}">
                <a16:creationId xmlns:a16="http://schemas.microsoft.com/office/drawing/2014/main" id="{C87E7331-F1F0-871B-51F8-8301DAF8ECF3}"/>
              </a:ext>
            </a:extLst>
          </p:cNvPr>
          <p:cNvSpPr txBox="1"/>
          <p:nvPr/>
        </p:nvSpPr>
        <p:spPr>
          <a:xfrm>
            <a:off x="-2390" y="456554"/>
            <a:ext cx="12192000" cy="461665"/>
          </a:xfrm>
          <a:prstGeom prst="rect">
            <a:avLst/>
          </a:prstGeom>
          <a:solidFill>
            <a:schemeClr val="tx1"/>
          </a:solidFill>
        </p:spPr>
        <p:txBody>
          <a:bodyPr wrap="square" rtlCol="0">
            <a:spAutoFit/>
          </a:bodyPr>
          <a:lstStyle/>
          <a:p>
            <a:pPr algn="ctr"/>
            <a:r>
              <a:rPr lang="en-US" sz="2400" dirty="0">
                <a:solidFill>
                  <a:schemeClr val="bg1"/>
                </a:solidFill>
              </a:rPr>
              <a:t>Prominent vasculature, bibasilar hazy opacities, Kerley B lines, and enlarged cardiac silhouette.</a:t>
            </a:r>
          </a:p>
        </p:txBody>
      </p:sp>
    </p:spTree>
    <p:extLst>
      <p:ext uri="{BB962C8B-B14F-4D97-AF65-F5344CB8AC3E}">
        <p14:creationId xmlns:p14="http://schemas.microsoft.com/office/powerpoint/2010/main" val="10780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Logo" descr="A picture containing drawing&#10;&#10;Description automatically generated">
            <a:extLst>
              <a:ext uri="{FF2B5EF4-FFF2-40B4-BE49-F238E27FC236}">
                <a16:creationId xmlns:a16="http://schemas.microsoft.com/office/drawing/2014/main" id="{48E4522F-8075-DBDE-8D31-51AEF5050CF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3890" y="6387270"/>
            <a:ext cx="1093478" cy="416055"/>
          </a:xfrm>
          <a:prstGeom prst="rect">
            <a:avLst/>
          </a:prstGeom>
        </p:spPr>
      </p:pic>
      <p:sp>
        <p:nvSpPr>
          <p:cNvPr id="36" name="Image Attribution">
            <a:extLst>
              <a:ext uri="{FF2B5EF4-FFF2-40B4-BE49-F238E27FC236}">
                <a16:creationId xmlns:a16="http://schemas.microsoft.com/office/drawing/2014/main" id="{8D2870C0-9E5A-AB8D-2D38-EA1AC5424391}"/>
              </a:ext>
            </a:extLst>
          </p:cNvPr>
          <p:cNvSpPr txBox="1"/>
          <p:nvPr/>
        </p:nvSpPr>
        <p:spPr>
          <a:xfrm rot="16200000">
            <a:off x="-702498" y="5689178"/>
            <a:ext cx="1866664" cy="461665"/>
          </a:xfrm>
          <a:prstGeom prst="rect">
            <a:avLst/>
          </a:prstGeom>
          <a:noFill/>
        </p:spPr>
        <p:txBody>
          <a:bodyPr wrap="square" rtlCol="0">
            <a:spAutoFit/>
          </a:bodyPr>
          <a:lstStyle/>
          <a:p>
            <a:r>
              <a:rPr lang="en-US" sz="1200" i="1" dirty="0"/>
              <a:t>Images courtesy of </a:t>
            </a:r>
          </a:p>
          <a:p>
            <a:r>
              <a:rPr lang="en-US" sz="1200" i="1" dirty="0"/>
              <a:t>Brandon Fainstad, MD</a:t>
            </a:r>
          </a:p>
        </p:txBody>
      </p:sp>
      <p:sp>
        <p:nvSpPr>
          <p:cNvPr id="18" name="TextBox 17">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55yo man with ESKD admitted for confusion and dyspnea after missing multiple HD sessions.</a:t>
            </a:r>
          </a:p>
        </p:txBody>
      </p:sp>
      <p:sp>
        <p:nvSpPr>
          <p:cNvPr id="8" name="TextBox 7">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grpSp>
        <p:nvGrpSpPr>
          <p:cNvPr id="7" name="comparison w graphic">
            <a:extLst>
              <a:ext uri="{FF2B5EF4-FFF2-40B4-BE49-F238E27FC236}">
                <a16:creationId xmlns:a16="http://schemas.microsoft.com/office/drawing/2014/main" id="{DF6CF68B-9E62-41CB-BDFC-E595A827118D}"/>
              </a:ext>
            </a:extLst>
          </p:cNvPr>
          <p:cNvGrpSpPr/>
          <p:nvPr/>
        </p:nvGrpSpPr>
        <p:grpSpPr>
          <a:xfrm>
            <a:off x="0" y="1322963"/>
            <a:ext cx="12192000" cy="5535037"/>
            <a:chOff x="0" y="1322963"/>
            <a:chExt cx="12192000" cy="5535037"/>
          </a:xfrm>
        </p:grpSpPr>
        <p:pic>
          <p:nvPicPr>
            <p:cNvPr id="10" name="Content Placeholder 4">
              <a:extLst>
                <a:ext uri="{FF2B5EF4-FFF2-40B4-BE49-F238E27FC236}">
                  <a16:creationId xmlns:a16="http://schemas.microsoft.com/office/drawing/2014/main" id="{A14B6D28-6058-4033-B82E-A391679B58B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322963"/>
              <a:ext cx="12192000" cy="5535037"/>
            </a:xfrm>
            <a:prstGeom prst="rect">
              <a:avLst/>
            </a:prstGeom>
          </p:spPr>
        </p:pic>
        <p:grpSp>
          <p:nvGrpSpPr>
            <p:cNvPr id="11" name="Group 10">
              <a:extLst>
                <a:ext uri="{FF2B5EF4-FFF2-40B4-BE49-F238E27FC236}">
                  <a16:creationId xmlns:a16="http://schemas.microsoft.com/office/drawing/2014/main" id="{36748F21-EE94-42C6-A05D-25A35AF33431}"/>
                </a:ext>
              </a:extLst>
            </p:cNvPr>
            <p:cNvGrpSpPr/>
            <p:nvPr/>
          </p:nvGrpSpPr>
          <p:grpSpPr>
            <a:xfrm>
              <a:off x="8535434" y="2951226"/>
              <a:ext cx="3000114" cy="2551499"/>
              <a:chOff x="8465984" y="2974376"/>
              <a:chExt cx="3000114" cy="2551499"/>
            </a:xfrm>
          </p:grpSpPr>
          <p:sp>
            <p:nvSpPr>
              <p:cNvPr id="13" name="TextBox 12">
                <a:extLst>
                  <a:ext uri="{FF2B5EF4-FFF2-40B4-BE49-F238E27FC236}">
                    <a16:creationId xmlns:a16="http://schemas.microsoft.com/office/drawing/2014/main" id="{12F4E978-15DF-49D7-92D1-BF64E48AC7E0}"/>
                  </a:ext>
                </a:extLst>
              </p:cNvPr>
              <p:cNvSpPr txBox="1"/>
              <p:nvPr/>
            </p:nvSpPr>
            <p:spPr>
              <a:xfrm>
                <a:off x="8465984" y="5125765"/>
                <a:ext cx="2842966" cy="400110"/>
              </a:xfrm>
              <a:prstGeom prst="rect">
                <a:avLst/>
              </a:prstGeom>
              <a:noFill/>
            </p:spPr>
            <p:txBody>
              <a:bodyPr wrap="square" rtlCol="0">
                <a:spAutoFit/>
              </a:bodyPr>
              <a:lstStyle/>
              <a:p>
                <a:pPr algn="ctr"/>
                <a:r>
                  <a:rPr lang="en-US" sz="2000" dirty="0">
                    <a:solidFill>
                      <a:schemeClr val="bg1"/>
                    </a:solidFill>
                  </a:rPr>
                  <a:t>Enlarged silhouette</a:t>
                </a:r>
              </a:p>
            </p:txBody>
          </p:sp>
          <p:sp>
            <p:nvSpPr>
              <p:cNvPr id="14" name="TextBox 13">
                <a:extLst>
                  <a:ext uri="{FF2B5EF4-FFF2-40B4-BE49-F238E27FC236}">
                    <a16:creationId xmlns:a16="http://schemas.microsoft.com/office/drawing/2014/main" id="{DBD05B8A-0249-430A-903E-1B7415BFE682}"/>
                  </a:ext>
                </a:extLst>
              </p:cNvPr>
              <p:cNvSpPr txBox="1"/>
              <p:nvPr/>
            </p:nvSpPr>
            <p:spPr>
              <a:xfrm>
                <a:off x="9244210" y="3481736"/>
                <a:ext cx="1926694" cy="1015663"/>
              </a:xfrm>
              <a:prstGeom prst="rect">
                <a:avLst/>
              </a:prstGeom>
              <a:noFill/>
            </p:spPr>
            <p:txBody>
              <a:bodyPr wrap="square" rtlCol="0">
                <a:spAutoFit/>
              </a:bodyPr>
              <a:lstStyle/>
              <a:p>
                <a:pPr algn="ctr"/>
                <a:r>
                  <a:rPr lang="en-US" sz="2000" dirty="0">
                    <a:solidFill>
                      <a:schemeClr val="bg1"/>
                    </a:solidFill>
                  </a:rPr>
                  <a:t>Loss </a:t>
                </a:r>
              </a:p>
              <a:p>
                <a:pPr algn="ctr"/>
                <a:r>
                  <a:rPr lang="en-US" sz="2000" dirty="0">
                    <a:solidFill>
                      <a:schemeClr val="bg1"/>
                    </a:solidFill>
                  </a:rPr>
                  <a:t>of “ski bump” contours</a:t>
                </a:r>
              </a:p>
            </p:txBody>
          </p:sp>
          <p:sp>
            <p:nvSpPr>
              <p:cNvPr id="15" name="Freeform: Shape 14">
                <a:extLst>
                  <a:ext uri="{FF2B5EF4-FFF2-40B4-BE49-F238E27FC236}">
                    <a16:creationId xmlns:a16="http://schemas.microsoft.com/office/drawing/2014/main" id="{4B737805-81EC-42CB-B03C-DCC6C84F1F44}"/>
                  </a:ext>
                </a:extLst>
              </p:cNvPr>
              <p:cNvSpPr/>
              <p:nvPr/>
            </p:nvSpPr>
            <p:spPr>
              <a:xfrm>
                <a:off x="10258735" y="2974376"/>
                <a:ext cx="1207363" cy="1633492"/>
              </a:xfrm>
              <a:custGeom>
                <a:avLst/>
                <a:gdLst>
                  <a:gd name="connsiteX0" fmla="*/ 0 w 1207363"/>
                  <a:gd name="connsiteY0" fmla="*/ 0 h 1633492"/>
                  <a:gd name="connsiteX1" fmla="*/ 861134 w 1207363"/>
                  <a:gd name="connsiteY1" fmla="*/ 834501 h 1633492"/>
                  <a:gd name="connsiteX2" fmla="*/ 1207363 w 1207363"/>
                  <a:gd name="connsiteY2" fmla="*/ 1633492 h 1633492"/>
                </a:gdLst>
                <a:ahLst/>
                <a:cxnLst>
                  <a:cxn ang="0">
                    <a:pos x="connsiteX0" y="connsiteY0"/>
                  </a:cxn>
                  <a:cxn ang="0">
                    <a:pos x="connsiteX1" y="connsiteY1"/>
                  </a:cxn>
                  <a:cxn ang="0">
                    <a:pos x="connsiteX2" y="connsiteY2"/>
                  </a:cxn>
                </a:cxnLst>
                <a:rect l="l" t="t" r="r" b="b"/>
                <a:pathLst>
                  <a:path w="1207363" h="1633492">
                    <a:moveTo>
                      <a:pt x="0" y="0"/>
                    </a:moveTo>
                    <a:cubicBezTo>
                      <a:pt x="329953" y="281126"/>
                      <a:pt x="659907" y="562252"/>
                      <a:pt x="861134" y="834501"/>
                    </a:cubicBezTo>
                    <a:cubicBezTo>
                      <a:pt x="1062361" y="1106750"/>
                      <a:pt x="1134862" y="1370121"/>
                      <a:pt x="1207363" y="16334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
              <a:extLst>
                <a:ext uri="{FF2B5EF4-FFF2-40B4-BE49-F238E27FC236}">
                  <a16:creationId xmlns:a16="http://schemas.microsoft.com/office/drawing/2014/main" id="{8E47C5B6-F428-49C3-8B77-7E10E2C87AAF}"/>
                </a:ext>
              </a:extLst>
            </p:cNvPr>
            <p:cNvSpPr txBox="1">
              <a:spLocks/>
            </p:cNvSpPr>
            <p:nvPr/>
          </p:nvSpPr>
          <p:spPr>
            <a:xfrm>
              <a:off x="8288780" y="6396335"/>
              <a:ext cx="2500478" cy="384406"/>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bg1"/>
                  </a:solidFill>
                </a:rPr>
                <a:t>Current admission</a:t>
              </a:r>
            </a:p>
          </p:txBody>
        </p:sp>
        <p:sp>
          <p:nvSpPr>
            <p:cNvPr id="17" name="Title 1">
              <a:extLst>
                <a:ext uri="{FF2B5EF4-FFF2-40B4-BE49-F238E27FC236}">
                  <a16:creationId xmlns:a16="http://schemas.microsoft.com/office/drawing/2014/main" id="{2B4A1EBE-81EA-4982-B81D-160E6F4C7251}"/>
                </a:ext>
              </a:extLst>
            </p:cNvPr>
            <p:cNvSpPr txBox="1">
              <a:spLocks/>
            </p:cNvSpPr>
            <p:nvPr/>
          </p:nvSpPr>
          <p:spPr>
            <a:xfrm>
              <a:off x="1886195" y="6396335"/>
              <a:ext cx="2058966" cy="384406"/>
            </a:xfrm>
            <a:prstGeom prst="rect">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rPr>
                <a:t>4 months prior</a:t>
              </a:r>
            </a:p>
          </p:txBody>
        </p:sp>
      </p:grpSp>
      <p:grpSp>
        <p:nvGrpSpPr>
          <p:cNvPr id="2" name="Group 1">
            <a:extLst>
              <a:ext uri="{FF2B5EF4-FFF2-40B4-BE49-F238E27FC236}">
                <a16:creationId xmlns:a16="http://schemas.microsoft.com/office/drawing/2014/main" id="{306754CA-09EB-44F4-8750-9ECF5D57C6A4}"/>
              </a:ext>
            </a:extLst>
          </p:cNvPr>
          <p:cNvGrpSpPr/>
          <p:nvPr/>
        </p:nvGrpSpPr>
        <p:grpSpPr>
          <a:xfrm>
            <a:off x="3159890" y="2694114"/>
            <a:ext cx="2941640" cy="2595517"/>
            <a:chOff x="3159890" y="2694114"/>
            <a:chExt cx="2941640" cy="2595517"/>
          </a:xfrm>
        </p:grpSpPr>
        <p:grpSp>
          <p:nvGrpSpPr>
            <p:cNvPr id="23" name="Group 22">
              <a:extLst>
                <a:ext uri="{FF2B5EF4-FFF2-40B4-BE49-F238E27FC236}">
                  <a16:creationId xmlns:a16="http://schemas.microsoft.com/office/drawing/2014/main" id="{11C3EA2B-5FCA-4CCF-8A9A-E3D839CA6E73}"/>
                </a:ext>
              </a:extLst>
            </p:cNvPr>
            <p:cNvGrpSpPr/>
            <p:nvPr/>
          </p:nvGrpSpPr>
          <p:grpSpPr>
            <a:xfrm>
              <a:off x="3402958" y="2694114"/>
              <a:ext cx="1429278" cy="646331"/>
              <a:chOff x="3402958" y="2694114"/>
              <a:chExt cx="1429278" cy="646331"/>
            </a:xfrm>
          </p:grpSpPr>
          <p:cxnSp>
            <p:nvCxnSpPr>
              <p:cNvPr id="5" name="Straight Arrow Connector 4">
                <a:extLst>
                  <a:ext uri="{FF2B5EF4-FFF2-40B4-BE49-F238E27FC236}">
                    <a16:creationId xmlns:a16="http://schemas.microsoft.com/office/drawing/2014/main" id="{1EAB3460-AB8E-401C-A904-4C657B510CAC}"/>
                  </a:ext>
                </a:extLst>
              </p:cNvPr>
              <p:cNvCxnSpPr>
                <a:cxnSpLocks/>
              </p:cNvCxnSpPr>
              <p:nvPr/>
            </p:nvCxnSpPr>
            <p:spPr>
              <a:xfrm flipH="1">
                <a:off x="3402958" y="3139645"/>
                <a:ext cx="544009" cy="1822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B2A14DE-7531-4BAA-902A-0207B0AF18DC}"/>
                  </a:ext>
                </a:extLst>
              </p:cNvPr>
              <p:cNvSpPr txBox="1"/>
              <p:nvPr/>
            </p:nvSpPr>
            <p:spPr>
              <a:xfrm>
                <a:off x="4024823" y="2694114"/>
                <a:ext cx="807413" cy="646331"/>
              </a:xfrm>
              <a:prstGeom prst="rect">
                <a:avLst/>
              </a:prstGeom>
              <a:noFill/>
            </p:spPr>
            <p:txBody>
              <a:bodyPr wrap="square" rtlCol="0">
                <a:spAutoFit/>
              </a:bodyPr>
              <a:lstStyle/>
              <a:p>
                <a:r>
                  <a:rPr lang="en-US" dirty="0"/>
                  <a:t>Aortic arch</a:t>
                </a:r>
              </a:p>
            </p:txBody>
          </p:sp>
        </p:grpSp>
        <p:grpSp>
          <p:nvGrpSpPr>
            <p:cNvPr id="24" name="Group 23">
              <a:extLst>
                <a:ext uri="{FF2B5EF4-FFF2-40B4-BE49-F238E27FC236}">
                  <a16:creationId xmlns:a16="http://schemas.microsoft.com/office/drawing/2014/main" id="{28171ABE-EA0C-4E60-98A7-A1F341B04329}"/>
                </a:ext>
              </a:extLst>
            </p:cNvPr>
            <p:cNvGrpSpPr/>
            <p:nvPr/>
          </p:nvGrpSpPr>
          <p:grpSpPr>
            <a:xfrm>
              <a:off x="3806666" y="3320087"/>
              <a:ext cx="1873339" cy="923330"/>
              <a:chOff x="3402958" y="2694114"/>
              <a:chExt cx="1873339" cy="923330"/>
            </a:xfrm>
          </p:grpSpPr>
          <p:cxnSp>
            <p:nvCxnSpPr>
              <p:cNvPr id="25" name="Straight Arrow Connector 24">
                <a:extLst>
                  <a:ext uri="{FF2B5EF4-FFF2-40B4-BE49-F238E27FC236}">
                    <a16:creationId xmlns:a16="http://schemas.microsoft.com/office/drawing/2014/main" id="{E2C05D32-8870-490D-B50E-7A78338E1852}"/>
                  </a:ext>
                </a:extLst>
              </p:cNvPr>
              <p:cNvCxnSpPr>
                <a:cxnSpLocks/>
              </p:cNvCxnSpPr>
              <p:nvPr/>
            </p:nvCxnSpPr>
            <p:spPr>
              <a:xfrm flipH="1">
                <a:off x="3402958" y="3139645"/>
                <a:ext cx="544009" cy="1822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62EB9B8-1510-4B01-9318-AE675AF178C9}"/>
                  </a:ext>
                </a:extLst>
              </p:cNvPr>
              <p:cNvSpPr txBox="1"/>
              <p:nvPr/>
            </p:nvSpPr>
            <p:spPr>
              <a:xfrm>
                <a:off x="4024823" y="2694114"/>
                <a:ext cx="1251474" cy="923330"/>
              </a:xfrm>
              <a:prstGeom prst="rect">
                <a:avLst/>
              </a:prstGeom>
              <a:noFill/>
            </p:spPr>
            <p:txBody>
              <a:bodyPr wrap="square" rtlCol="0">
                <a:spAutoFit/>
              </a:bodyPr>
              <a:lstStyle/>
              <a:p>
                <a:r>
                  <a:rPr lang="en-US" dirty="0"/>
                  <a:t>Main pulmonary artery</a:t>
                </a:r>
              </a:p>
            </p:txBody>
          </p:sp>
        </p:grpSp>
        <p:grpSp>
          <p:nvGrpSpPr>
            <p:cNvPr id="27" name="Group 26">
              <a:extLst>
                <a:ext uri="{FF2B5EF4-FFF2-40B4-BE49-F238E27FC236}">
                  <a16:creationId xmlns:a16="http://schemas.microsoft.com/office/drawing/2014/main" id="{32701FAA-6719-4394-8698-8671F1EBE6BA}"/>
                </a:ext>
              </a:extLst>
            </p:cNvPr>
            <p:cNvGrpSpPr/>
            <p:nvPr/>
          </p:nvGrpSpPr>
          <p:grpSpPr>
            <a:xfrm>
              <a:off x="4288227" y="4275089"/>
              <a:ext cx="1813303" cy="646331"/>
              <a:chOff x="3569714" y="2971472"/>
              <a:chExt cx="1813303" cy="646331"/>
            </a:xfrm>
          </p:grpSpPr>
          <p:cxnSp>
            <p:nvCxnSpPr>
              <p:cNvPr id="28" name="Straight Arrow Connector 27">
                <a:extLst>
                  <a:ext uri="{FF2B5EF4-FFF2-40B4-BE49-F238E27FC236}">
                    <a16:creationId xmlns:a16="http://schemas.microsoft.com/office/drawing/2014/main" id="{9D77321C-0CDD-43F0-B7BD-AD0B80A3B22F}"/>
                  </a:ext>
                </a:extLst>
              </p:cNvPr>
              <p:cNvCxnSpPr>
                <a:cxnSpLocks/>
              </p:cNvCxnSpPr>
              <p:nvPr/>
            </p:nvCxnSpPr>
            <p:spPr>
              <a:xfrm flipH="1">
                <a:off x="3569714" y="3369213"/>
                <a:ext cx="544009" cy="1822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6876A43-7B53-4ECA-BBF7-64FD4E09665A}"/>
                  </a:ext>
                </a:extLst>
              </p:cNvPr>
              <p:cNvSpPr txBox="1"/>
              <p:nvPr/>
            </p:nvSpPr>
            <p:spPr>
              <a:xfrm>
                <a:off x="4131543" y="2971472"/>
                <a:ext cx="1251474" cy="646331"/>
              </a:xfrm>
              <a:prstGeom prst="rect">
                <a:avLst/>
              </a:prstGeom>
              <a:noFill/>
            </p:spPr>
            <p:txBody>
              <a:bodyPr wrap="square" rtlCol="0">
                <a:spAutoFit/>
              </a:bodyPr>
              <a:lstStyle/>
              <a:p>
                <a:r>
                  <a:rPr lang="en-US" dirty="0"/>
                  <a:t>Left </a:t>
                </a:r>
              </a:p>
              <a:p>
                <a:r>
                  <a:rPr lang="en-US" dirty="0"/>
                  <a:t>Ventricle</a:t>
                </a:r>
              </a:p>
            </p:txBody>
          </p:sp>
        </p:grpSp>
        <p:sp>
          <p:nvSpPr>
            <p:cNvPr id="30" name="Freeform: Shape 29">
              <a:extLst>
                <a:ext uri="{FF2B5EF4-FFF2-40B4-BE49-F238E27FC236}">
                  <a16:creationId xmlns:a16="http://schemas.microsoft.com/office/drawing/2014/main" id="{3413085F-A281-4EDE-BEB2-DBC977C4D804}"/>
                </a:ext>
              </a:extLst>
            </p:cNvPr>
            <p:cNvSpPr/>
            <p:nvPr/>
          </p:nvSpPr>
          <p:spPr>
            <a:xfrm>
              <a:off x="3159890" y="3113590"/>
              <a:ext cx="1250066" cy="2176041"/>
            </a:xfrm>
            <a:custGeom>
              <a:avLst/>
              <a:gdLst>
                <a:gd name="connsiteX0" fmla="*/ 0 w 1238491"/>
                <a:gd name="connsiteY0" fmla="*/ 0 h 2060294"/>
                <a:gd name="connsiteX1" fmla="*/ 196769 w 1238491"/>
                <a:gd name="connsiteY1" fmla="*/ 208344 h 2060294"/>
                <a:gd name="connsiteX2" fmla="*/ 185195 w 1238491"/>
                <a:gd name="connsiteY2" fmla="*/ 497711 h 2060294"/>
                <a:gd name="connsiteX3" fmla="*/ 532435 w 1238491"/>
                <a:gd name="connsiteY3" fmla="*/ 694481 h 2060294"/>
                <a:gd name="connsiteX4" fmla="*/ 671331 w 1238491"/>
                <a:gd name="connsiteY4" fmla="*/ 1284790 h 2060294"/>
                <a:gd name="connsiteX5" fmla="*/ 671331 w 1238491"/>
                <a:gd name="connsiteY5" fmla="*/ 1469985 h 2060294"/>
                <a:gd name="connsiteX6" fmla="*/ 1018572 w 1238491"/>
                <a:gd name="connsiteY6" fmla="*/ 1678329 h 2060294"/>
                <a:gd name="connsiteX7" fmla="*/ 1238491 w 1238491"/>
                <a:gd name="connsiteY7" fmla="*/ 2060294 h 2060294"/>
                <a:gd name="connsiteX0" fmla="*/ 0 w 1238491"/>
                <a:gd name="connsiteY0" fmla="*/ 0 h 2060294"/>
                <a:gd name="connsiteX1" fmla="*/ 196769 w 1238491"/>
                <a:gd name="connsiteY1" fmla="*/ 208344 h 2060294"/>
                <a:gd name="connsiteX2" fmla="*/ 185195 w 1238491"/>
                <a:gd name="connsiteY2" fmla="*/ 497711 h 2060294"/>
                <a:gd name="connsiteX3" fmla="*/ 532435 w 1238491"/>
                <a:gd name="connsiteY3" fmla="*/ 694481 h 2060294"/>
                <a:gd name="connsiteX4" fmla="*/ 671331 w 1238491"/>
                <a:gd name="connsiteY4" fmla="*/ 1284790 h 2060294"/>
                <a:gd name="connsiteX5" fmla="*/ 671331 w 1238491"/>
                <a:gd name="connsiteY5" fmla="*/ 1469985 h 2060294"/>
                <a:gd name="connsiteX6" fmla="*/ 1018572 w 1238491"/>
                <a:gd name="connsiteY6" fmla="*/ 1678329 h 2060294"/>
                <a:gd name="connsiteX7" fmla="*/ 1238491 w 1238491"/>
                <a:gd name="connsiteY7" fmla="*/ 2060294 h 2060294"/>
                <a:gd name="connsiteX0" fmla="*/ 0 w 1238491"/>
                <a:gd name="connsiteY0" fmla="*/ 0 h 2060294"/>
                <a:gd name="connsiteX1" fmla="*/ 196769 w 1238491"/>
                <a:gd name="connsiteY1" fmla="*/ 208344 h 2060294"/>
                <a:gd name="connsiteX2" fmla="*/ 231494 w 1238491"/>
                <a:gd name="connsiteY2" fmla="*/ 462987 h 2060294"/>
                <a:gd name="connsiteX3" fmla="*/ 532435 w 1238491"/>
                <a:gd name="connsiteY3" fmla="*/ 694481 h 2060294"/>
                <a:gd name="connsiteX4" fmla="*/ 671331 w 1238491"/>
                <a:gd name="connsiteY4" fmla="*/ 1284790 h 2060294"/>
                <a:gd name="connsiteX5" fmla="*/ 671331 w 1238491"/>
                <a:gd name="connsiteY5" fmla="*/ 1469985 h 2060294"/>
                <a:gd name="connsiteX6" fmla="*/ 1018572 w 1238491"/>
                <a:gd name="connsiteY6" fmla="*/ 1678329 h 2060294"/>
                <a:gd name="connsiteX7" fmla="*/ 1238491 w 1238491"/>
                <a:gd name="connsiteY7" fmla="*/ 2060294 h 2060294"/>
                <a:gd name="connsiteX0" fmla="*/ 0 w 1238491"/>
                <a:gd name="connsiteY0" fmla="*/ 0 h 2060294"/>
                <a:gd name="connsiteX1" fmla="*/ 196769 w 1238491"/>
                <a:gd name="connsiteY1" fmla="*/ 208344 h 2060294"/>
                <a:gd name="connsiteX2" fmla="*/ 231494 w 1238491"/>
                <a:gd name="connsiteY2" fmla="*/ 462987 h 2060294"/>
                <a:gd name="connsiteX3" fmla="*/ 532435 w 1238491"/>
                <a:gd name="connsiteY3" fmla="*/ 694481 h 2060294"/>
                <a:gd name="connsiteX4" fmla="*/ 671331 w 1238491"/>
                <a:gd name="connsiteY4" fmla="*/ 1284790 h 2060294"/>
                <a:gd name="connsiteX5" fmla="*/ 671331 w 1238491"/>
                <a:gd name="connsiteY5" fmla="*/ 1469985 h 2060294"/>
                <a:gd name="connsiteX6" fmla="*/ 1018572 w 1238491"/>
                <a:gd name="connsiteY6" fmla="*/ 1678329 h 2060294"/>
                <a:gd name="connsiteX7" fmla="*/ 1238491 w 1238491"/>
                <a:gd name="connsiteY7" fmla="*/ 2060294 h 2060294"/>
                <a:gd name="connsiteX0" fmla="*/ 0 w 1238491"/>
                <a:gd name="connsiteY0" fmla="*/ 0 h 2060294"/>
                <a:gd name="connsiteX1" fmla="*/ 196769 w 1238491"/>
                <a:gd name="connsiteY1" fmla="*/ 208344 h 2060294"/>
                <a:gd name="connsiteX2" fmla="*/ 231494 w 1238491"/>
                <a:gd name="connsiteY2" fmla="*/ 462987 h 2060294"/>
                <a:gd name="connsiteX3" fmla="*/ 532435 w 1238491"/>
                <a:gd name="connsiteY3" fmla="*/ 694481 h 2060294"/>
                <a:gd name="connsiteX4" fmla="*/ 671331 w 1238491"/>
                <a:gd name="connsiteY4" fmla="*/ 1284790 h 2060294"/>
                <a:gd name="connsiteX5" fmla="*/ 671331 w 1238491"/>
                <a:gd name="connsiteY5" fmla="*/ 1469985 h 2060294"/>
                <a:gd name="connsiteX6" fmla="*/ 1018572 w 1238491"/>
                <a:gd name="connsiteY6" fmla="*/ 1678329 h 2060294"/>
                <a:gd name="connsiteX7" fmla="*/ 1238491 w 1238491"/>
                <a:gd name="connsiteY7" fmla="*/ 2060294 h 2060294"/>
                <a:gd name="connsiteX0" fmla="*/ 0 w 1238491"/>
                <a:gd name="connsiteY0" fmla="*/ 0 h 2060294"/>
                <a:gd name="connsiteX1" fmla="*/ 162045 w 1238491"/>
                <a:gd name="connsiteY1" fmla="*/ 208344 h 2060294"/>
                <a:gd name="connsiteX2" fmla="*/ 231494 w 1238491"/>
                <a:gd name="connsiteY2" fmla="*/ 462987 h 2060294"/>
                <a:gd name="connsiteX3" fmla="*/ 532435 w 1238491"/>
                <a:gd name="connsiteY3" fmla="*/ 694481 h 2060294"/>
                <a:gd name="connsiteX4" fmla="*/ 671331 w 1238491"/>
                <a:gd name="connsiteY4" fmla="*/ 1284790 h 2060294"/>
                <a:gd name="connsiteX5" fmla="*/ 671331 w 1238491"/>
                <a:gd name="connsiteY5" fmla="*/ 1469985 h 2060294"/>
                <a:gd name="connsiteX6" fmla="*/ 1018572 w 1238491"/>
                <a:gd name="connsiteY6" fmla="*/ 1678329 h 2060294"/>
                <a:gd name="connsiteX7" fmla="*/ 1238491 w 1238491"/>
                <a:gd name="connsiteY7" fmla="*/ 2060294 h 2060294"/>
                <a:gd name="connsiteX0" fmla="*/ 0 w 1238491"/>
                <a:gd name="connsiteY0" fmla="*/ 0 h 2060294"/>
                <a:gd name="connsiteX1" fmla="*/ 162045 w 1238491"/>
                <a:gd name="connsiteY1" fmla="*/ 208344 h 2060294"/>
                <a:gd name="connsiteX2" fmla="*/ 231494 w 1238491"/>
                <a:gd name="connsiteY2" fmla="*/ 462987 h 2060294"/>
                <a:gd name="connsiteX3" fmla="*/ 532435 w 1238491"/>
                <a:gd name="connsiteY3" fmla="*/ 694481 h 2060294"/>
                <a:gd name="connsiteX4" fmla="*/ 601882 w 1238491"/>
                <a:gd name="connsiteY4" fmla="*/ 1307939 h 2060294"/>
                <a:gd name="connsiteX5" fmla="*/ 671331 w 1238491"/>
                <a:gd name="connsiteY5" fmla="*/ 1469985 h 2060294"/>
                <a:gd name="connsiteX6" fmla="*/ 1018572 w 1238491"/>
                <a:gd name="connsiteY6" fmla="*/ 1678329 h 2060294"/>
                <a:gd name="connsiteX7" fmla="*/ 1238491 w 1238491"/>
                <a:gd name="connsiteY7" fmla="*/ 2060294 h 2060294"/>
                <a:gd name="connsiteX0" fmla="*/ 0 w 1238491"/>
                <a:gd name="connsiteY0" fmla="*/ 0 h 2060294"/>
                <a:gd name="connsiteX1" fmla="*/ 162045 w 1238491"/>
                <a:gd name="connsiteY1" fmla="*/ 208344 h 2060294"/>
                <a:gd name="connsiteX2" fmla="*/ 231494 w 1238491"/>
                <a:gd name="connsiteY2" fmla="*/ 462987 h 2060294"/>
                <a:gd name="connsiteX3" fmla="*/ 532435 w 1238491"/>
                <a:gd name="connsiteY3" fmla="*/ 694481 h 2060294"/>
                <a:gd name="connsiteX4" fmla="*/ 601882 w 1238491"/>
                <a:gd name="connsiteY4" fmla="*/ 1307939 h 2060294"/>
                <a:gd name="connsiteX5" fmla="*/ 729205 w 1238491"/>
                <a:gd name="connsiteY5" fmla="*/ 1493135 h 2060294"/>
                <a:gd name="connsiteX6" fmla="*/ 1018572 w 1238491"/>
                <a:gd name="connsiteY6" fmla="*/ 1678329 h 2060294"/>
                <a:gd name="connsiteX7" fmla="*/ 1238491 w 1238491"/>
                <a:gd name="connsiteY7" fmla="*/ 2060294 h 2060294"/>
                <a:gd name="connsiteX0" fmla="*/ 0 w 1250066"/>
                <a:gd name="connsiteY0" fmla="*/ 0 h 2176041"/>
                <a:gd name="connsiteX1" fmla="*/ 162045 w 1250066"/>
                <a:gd name="connsiteY1" fmla="*/ 208344 h 2176041"/>
                <a:gd name="connsiteX2" fmla="*/ 231494 w 1250066"/>
                <a:gd name="connsiteY2" fmla="*/ 462987 h 2176041"/>
                <a:gd name="connsiteX3" fmla="*/ 532435 w 1250066"/>
                <a:gd name="connsiteY3" fmla="*/ 694481 h 2176041"/>
                <a:gd name="connsiteX4" fmla="*/ 601882 w 1250066"/>
                <a:gd name="connsiteY4" fmla="*/ 1307939 h 2176041"/>
                <a:gd name="connsiteX5" fmla="*/ 729205 w 1250066"/>
                <a:gd name="connsiteY5" fmla="*/ 1493135 h 2176041"/>
                <a:gd name="connsiteX6" fmla="*/ 1018572 w 1250066"/>
                <a:gd name="connsiteY6" fmla="*/ 1678329 h 2176041"/>
                <a:gd name="connsiteX7" fmla="*/ 1250066 w 1250066"/>
                <a:gd name="connsiteY7" fmla="*/ 2176041 h 217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066" h="2176041">
                  <a:moveTo>
                    <a:pt x="0" y="0"/>
                  </a:moveTo>
                  <a:cubicBezTo>
                    <a:pt x="82951" y="62696"/>
                    <a:pt x="123463" y="131180"/>
                    <a:pt x="162045" y="208344"/>
                  </a:cubicBezTo>
                  <a:cubicBezTo>
                    <a:pt x="200627" y="285508"/>
                    <a:pt x="169762" y="381964"/>
                    <a:pt x="231494" y="462987"/>
                  </a:cubicBezTo>
                  <a:cubicBezTo>
                    <a:pt x="293226" y="544010"/>
                    <a:pt x="470704" y="553656"/>
                    <a:pt x="532435" y="694481"/>
                  </a:cubicBezTo>
                  <a:cubicBezTo>
                    <a:pt x="594166" y="835306"/>
                    <a:pt x="569087" y="1174830"/>
                    <a:pt x="601882" y="1307939"/>
                  </a:cubicBezTo>
                  <a:cubicBezTo>
                    <a:pt x="634677" y="1441048"/>
                    <a:pt x="659757" y="1431403"/>
                    <a:pt x="729205" y="1493135"/>
                  </a:cubicBezTo>
                  <a:cubicBezTo>
                    <a:pt x="798653" y="1554867"/>
                    <a:pt x="924045" y="1579944"/>
                    <a:pt x="1018572" y="1678329"/>
                  </a:cubicBezTo>
                  <a:cubicBezTo>
                    <a:pt x="1113099" y="1776714"/>
                    <a:pt x="1187370" y="2034251"/>
                    <a:pt x="1250066" y="217604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Answer two">
            <a:extLst>
              <a:ext uri="{FF2B5EF4-FFF2-40B4-BE49-F238E27FC236}">
                <a16:creationId xmlns:a16="http://schemas.microsoft.com/office/drawing/2014/main" id="{C87E7331-F1F0-871B-51F8-8301DAF8ECF3}"/>
              </a:ext>
            </a:extLst>
          </p:cNvPr>
          <p:cNvSpPr txBox="1"/>
          <p:nvPr/>
        </p:nvSpPr>
        <p:spPr>
          <a:xfrm>
            <a:off x="-2390" y="456554"/>
            <a:ext cx="12192000" cy="461665"/>
          </a:xfrm>
          <a:prstGeom prst="rect">
            <a:avLst/>
          </a:prstGeom>
          <a:solidFill>
            <a:schemeClr val="tx1"/>
          </a:solidFill>
        </p:spPr>
        <p:txBody>
          <a:bodyPr wrap="square" rtlCol="0">
            <a:spAutoFit/>
          </a:bodyPr>
          <a:lstStyle/>
          <a:p>
            <a:pPr algn="ctr"/>
            <a:r>
              <a:rPr lang="en-US" sz="2400" dirty="0">
                <a:solidFill>
                  <a:schemeClr val="bg1"/>
                </a:solidFill>
              </a:rPr>
              <a:t>Prominent vasculature, bibasilar hazy opacities, Kerley B lines, and enlarged cardiac silhouette.</a:t>
            </a:r>
          </a:p>
        </p:txBody>
      </p:sp>
      <p:sp>
        <p:nvSpPr>
          <p:cNvPr id="4" name="TextBox 3">
            <a:extLst>
              <a:ext uri="{FF2B5EF4-FFF2-40B4-BE49-F238E27FC236}">
                <a16:creationId xmlns:a16="http://schemas.microsoft.com/office/drawing/2014/main" id="{707B11F1-5886-3DDC-33AE-6934D7B84D36}"/>
              </a:ext>
            </a:extLst>
          </p:cNvPr>
          <p:cNvSpPr txBox="1"/>
          <p:nvPr/>
        </p:nvSpPr>
        <p:spPr>
          <a:xfrm>
            <a:off x="-2390" y="917845"/>
            <a:ext cx="12192000" cy="461665"/>
          </a:xfrm>
          <a:prstGeom prst="rect">
            <a:avLst/>
          </a:prstGeom>
          <a:solidFill>
            <a:schemeClr val="bg1"/>
          </a:solidFill>
        </p:spPr>
        <p:txBody>
          <a:bodyPr wrap="square" rtlCol="0">
            <a:spAutoFit/>
          </a:bodyPr>
          <a:lstStyle/>
          <a:p>
            <a:pPr algn="ctr"/>
            <a:r>
              <a:rPr lang="en-US" sz="2400" dirty="0"/>
              <a:t>What is the most likely cause of this patient’s newly enlarged cardiac silhouette?</a:t>
            </a:r>
          </a:p>
        </p:txBody>
      </p:sp>
      <p:sp>
        <p:nvSpPr>
          <p:cNvPr id="20" name="Left Bracket 19">
            <a:extLst>
              <a:ext uri="{FF2B5EF4-FFF2-40B4-BE49-F238E27FC236}">
                <a16:creationId xmlns:a16="http://schemas.microsoft.com/office/drawing/2014/main" id="{B9098761-9B09-95CA-8A13-E92C50F41E8B}"/>
              </a:ext>
            </a:extLst>
          </p:cNvPr>
          <p:cNvSpPr/>
          <p:nvPr/>
        </p:nvSpPr>
        <p:spPr>
          <a:xfrm rot="16200000">
            <a:off x="9846001" y="3248802"/>
            <a:ext cx="108609" cy="3486552"/>
          </a:xfrm>
          <a:prstGeom prst="leftBracket">
            <a:avLst/>
          </a:prstGeom>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TextBox 30">
            <a:extLst>
              <a:ext uri="{FF2B5EF4-FFF2-40B4-BE49-F238E27FC236}">
                <a16:creationId xmlns:a16="http://schemas.microsoft.com/office/drawing/2014/main" id="{0164C282-DB2B-94E5-268A-0E2C3B6D3E35}"/>
              </a:ext>
            </a:extLst>
          </p:cNvPr>
          <p:cNvSpPr txBox="1"/>
          <p:nvPr/>
        </p:nvSpPr>
        <p:spPr>
          <a:xfrm>
            <a:off x="-2390" y="1364081"/>
            <a:ext cx="12192000" cy="461665"/>
          </a:xfrm>
          <a:prstGeom prst="rect">
            <a:avLst/>
          </a:prstGeom>
          <a:solidFill>
            <a:schemeClr val="bg1"/>
          </a:solidFill>
        </p:spPr>
        <p:txBody>
          <a:bodyPr wrap="square" rtlCol="0">
            <a:spAutoFit/>
          </a:bodyPr>
          <a:lstStyle/>
          <a:p>
            <a:pPr algn="ctr"/>
            <a:r>
              <a:rPr lang="en-US" sz="2400" dirty="0"/>
              <a:t>Afebrile, HR 90bpm, 160/90, SpO2 92% on 2Lnc.  What is the next best step in management?</a:t>
            </a:r>
          </a:p>
        </p:txBody>
      </p:sp>
      <p:sp>
        <p:nvSpPr>
          <p:cNvPr id="32" name="Answer two">
            <a:extLst>
              <a:ext uri="{FF2B5EF4-FFF2-40B4-BE49-F238E27FC236}">
                <a16:creationId xmlns:a16="http://schemas.microsoft.com/office/drawing/2014/main" id="{4710095B-6E01-893C-7B4F-4A2F390D26BA}"/>
              </a:ext>
            </a:extLst>
          </p:cNvPr>
          <p:cNvSpPr txBox="1"/>
          <p:nvPr/>
        </p:nvSpPr>
        <p:spPr>
          <a:xfrm>
            <a:off x="-2390" y="1370358"/>
            <a:ext cx="12192000" cy="461665"/>
          </a:xfrm>
          <a:prstGeom prst="rect">
            <a:avLst/>
          </a:prstGeom>
          <a:solidFill>
            <a:schemeClr val="tx1"/>
          </a:solidFill>
        </p:spPr>
        <p:txBody>
          <a:bodyPr wrap="square" rtlCol="0">
            <a:spAutoFit/>
          </a:bodyPr>
          <a:lstStyle/>
          <a:p>
            <a:pPr algn="ctr"/>
            <a:r>
              <a:rPr lang="en-US" sz="2400" dirty="0">
                <a:solidFill>
                  <a:schemeClr val="bg1"/>
                </a:solidFill>
              </a:rPr>
              <a:t>Hemodialysis with ultrafiltration.</a:t>
            </a:r>
          </a:p>
        </p:txBody>
      </p:sp>
      <p:graphicFrame>
        <p:nvGraphicFramePr>
          <p:cNvPr id="33" name="Silhouette sign">
            <a:extLst>
              <a:ext uri="{FF2B5EF4-FFF2-40B4-BE49-F238E27FC236}">
                <a16:creationId xmlns:a16="http://schemas.microsoft.com/office/drawing/2014/main" id="{1863434C-76FC-7473-DF69-B3DDB3059153}"/>
              </a:ext>
            </a:extLst>
          </p:cNvPr>
          <p:cNvGraphicFramePr>
            <a:graphicFrameLocks noGrp="1"/>
          </p:cNvGraphicFramePr>
          <p:nvPr>
            <p:extLst>
              <p:ext uri="{D42A27DB-BD31-4B8C-83A1-F6EECF244321}">
                <p14:modId xmlns:p14="http://schemas.microsoft.com/office/powerpoint/2010/main" val="205814216"/>
              </p:ext>
            </p:extLst>
          </p:nvPr>
        </p:nvGraphicFramePr>
        <p:xfrm>
          <a:off x="5360968" y="5032497"/>
          <a:ext cx="2115514" cy="1720108"/>
        </p:xfrm>
        <a:graphic>
          <a:graphicData uri="http://schemas.openxmlformats.org/drawingml/2006/table">
            <a:tbl>
              <a:tblPr firstRow="1" bandRow="1">
                <a:tableStyleId>{9D7B26C5-4107-4FEC-AEDC-1716B250A1EF}</a:tableStyleId>
              </a:tblPr>
              <a:tblGrid>
                <a:gridCol w="2115514">
                  <a:extLst>
                    <a:ext uri="{9D8B030D-6E8A-4147-A177-3AD203B41FA5}">
                      <a16:colId xmlns:a16="http://schemas.microsoft.com/office/drawing/2014/main" val="20000"/>
                    </a:ext>
                  </a:extLst>
                </a:gridCol>
              </a:tblGrid>
              <a:tr h="297020">
                <a:tc>
                  <a:txBody>
                    <a:bodyPr/>
                    <a:lstStyle/>
                    <a:p>
                      <a:pPr algn="ctr"/>
                      <a:r>
                        <a:rPr lang="en-US" sz="1800" dirty="0"/>
                        <a:t>DDx – Enlarged Cardiac Silhouette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348508">
                <a:tc>
                  <a:txBody>
                    <a:bodyPr/>
                    <a:lstStyle/>
                    <a:p>
                      <a:pPr algn="ctr"/>
                      <a:r>
                        <a:rPr lang="en-US" sz="1600" dirty="0"/>
                        <a:t>Cardiomegaly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8508">
                <a:tc>
                  <a:txBody>
                    <a:bodyPr/>
                    <a:lstStyle/>
                    <a:p>
                      <a:pPr algn="ctr"/>
                      <a:r>
                        <a:rPr lang="en-US" sz="1800" b="1" dirty="0">
                          <a:solidFill>
                            <a:schemeClr val="bg1"/>
                          </a:solidFill>
                        </a:rPr>
                        <a:t>Pericardial effusion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348508">
                <a:tc>
                  <a:txBody>
                    <a:bodyPr/>
                    <a:lstStyle/>
                    <a:p>
                      <a:pPr algn="ctr"/>
                      <a:r>
                        <a:rPr lang="en-US" sz="1800" b="0" dirty="0">
                          <a:solidFill>
                            <a:schemeClr val="tx1"/>
                          </a:solidFill>
                        </a:rPr>
                        <a:t>Portable (AP) film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4" name="Answer two">
            <a:extLst>
              <a:ext uri="{FF2B5EF4-FFF2-40B4-BE49-F238E27FC236}">
                <a16:creationId xmlns:a16="http://schemas.microsoft.com/office/drawing/2014/main" id="{34DE5DE8-FB72-DBC5-4EE0-46F172C2F6DD}"/>
              </a:ext>
            </a:extLst>
          </p:cNvPr>
          <p:cNvSpPr txBox="1"/>
          <p:nvPr/>
        </p:nvSpPr>
        <p:spPr>
          <a:xfrm>
            <a:off x="5530" y="912734"/>
            <a:ext cx="12192000" cy="461665"/>
          </a:xfrm>
          <a:prstGeom prst="rect">
            <a:avLst/>
          </a:prstGeom>
          <a:solidFill>
            <a:schemeClr val="tx1"/>
          </a:solidFill>
        </p:spPr>
        <p:txBody>
          <a:bodyPr wrap="square" rtlCol="0">
            <a:spAutoFit/>
          </a:bodyPr>
          <a:lstStyle/>
          <a:p>
            <a:pPr algn="ctr"/>
            <a:r>
              <a:rPr lang="en-US" sz="2400" dirty="0">
                <a:solidFill>
                  <a:schemeClr val="bg1"/>
                </a:solidFill>
              </a:rPr>
              <a:t>Pericardial effusion and AP film.</a:t>
            </a:r>
          </a:p>
        </p:txBody>
      </p:sp>
    </p:spTree>
    <p:extLst>
      <p:ext uri="{BB962C8B-B14F-4D97-AF65-F5344CB8AC3E}">
        <p14:creationId xmlns:p14="http://schemas.microsoft.com/office/powerpoint/2010/main" val="224229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BB694-4537-E26D-5181-328D2E0721E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22664" y="947589"/>
            <a:ext cx="5458047" cy="6396335"/>
          </a:xfrm>
          <a:prstGeom prst="rect">
            <a:avLst/>
          </a:prstGeom>
        </p:spPr>
      </p:pic>
      <p:pic>
        <p:nvPicPr>
          <p:cNvPr id="2" name="Picture 1">
            <a:extLst>
              <a:ext uri="{FF2B5EF4-FFF2-40B4-BE49-F238E27FC236}">
                <a16:creationId xmlns:a16="http://schemas.microsoft.com/office/drawing/2014/main" id="{B77BB780-D22C-9FD0-B08B-1550EFC09FB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539" y="843672"/>
            <a:ext cx="6720122" cy="6396335"/>
          </a:xfrm>
          <a:prstGeom prst="rect">
            <a:avLst/>
          </a:prstGeom>
        </p:spPr>
      </p:pic>
      <p:sp>
        <p:nvSpPr>
          <p:cNvPr id="4" name="Case stem">
            <a:extLst>
              <a:ext uri="{FF2B5EF4-FFF2-40B4-BE49-F238E27FC236}">
                <a16:creationId xmlns:a16="http://schemas.microsoft.com/office/drawing/2014/main" id="{A0AB4E3C-454F-5597-E977-0DFE9399E6F0}"/>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60-year-old man presenting with cough and 20 </a:t>
            </a:r>
            <a:r>
              <a:rPr lang="en-US" sz="2400" dirty="0" err="1">
                <a:solidFill>
                  <a:schemeClr val="bg1"/>
                </a:solidFill>
              </a:rPr>
              <a:t>lb</a:t>
            </a:r>
            <a:r>
              <a:rPr lang="en-US" sz="2400" dirty="0">
                <a:solidFill>
                  <a:schemeClr val="bg1"/>
                </a:solidFill>
              </a:rPr>
              <a:t> unintentional weight loss.</a:t>
            </a:r>
          </a:p>
        </p:txBody>
      </p:sp>
      <p:sp>
        <p:nvSpPr>
          <p:cNvPr id="18" name="Case stem">
            <a:extLst>
              <a:ext uri="{FF2B5EF4-FFF2-40B4-BE49-F238E27FC236}">
                <a16:creationId xmlns:a16="http://schemas.microsoft.com/office/drawing/2014/main" id="{7067578D-7CAB-B072-0E82-D126BD59A0B1}"/>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25yo man presenting with fatigue </a:t>
            </a:r>
            <a:r>
              <a:rPr lang="en-US" sz="2400">
                <a:solidFill>
                  <a:schemeClr val="bg1"/>
                </a:solidFill>
              </a:rPr>
              <a:t>and weight loss.</a:t>
            </a:r>
            <a:endParaRPr lang="en-US" sz="2400" dirty="0">
              <a:solidFill>
                <a:schemeClr val="bg1"/>
              </a:solidFill>
            </a:endParaRPr>
          </a:p>
        </p:txBody>
      </p:sp>
      <p:sp>
        <p:nvSpPr>
          <p:cNvPr id="19" name="Question one">
            <a:extLst>
              <a:ext uri="{FF2B5EF4-FFF2-40B4-BE49-F238E27FC236}">
                <a16:creationId xmlns:a16="http://schemas.microsoft.com/office/drawing/2014/main" id="{6599B0C3-E202-9B9D-AD1D-8195CECB4A2B}"/>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sp>
        <p:nvSpPr>
          <p:cNvPr id="20" name="Question two">
            <a:extLst>
              <a:ext uri="{FF2B5EF4-FFF2-40B4-BE49-F238E27FC236}">
                <a16:creationId xmlns:a16="http://schemas.microsoft.com/office/drawing/2014/main" id="{953A9C9F-3C92-4A72-3EEC-114A86603268}"/>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What features on the radiograph suggests this is in the anterior mediastinum?</a:t>
            </a:r>
          </a:p>
        </p:txBody>
      </p:sp>
      <p:sp>
        <p:nvSpPr>
          <p:cNvPr id="21" name="Answer one">
            <a:extLst>
              <a:ext uri="{FF2B5EF4-FFF2-40B4-BE49-F238E27FC236}">
                <a16:creationId xmlns:a16="http://schemas.microsoft.com/office/drawing/2014/main" id="{2A256D4E-BF22-EBDF-CB76-372947A48530}"/>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Soft tissue mass in the anterior mediastinum.</a:t>
            </a:r>
          </a:p>
        </p:txBody>
      </p:sp>
      <p:sp>
        <p:nvSpPr>
          <p:cNvPr id="29" name="TextBox 28">
            <a:extLst>
              <a:ext uri="{FF2B5EF4-FFF2-40B4-BE49-F238E27FC236}">
                <a16:creationId xmlns:a16="http://schemas.microsoft.com/office/drawing/2014/main" id="{13462AA7-C97B-79E1-65BA-76FA5B05B85E}"/>
              </a:ext>
            </a:extLst>
          </p:cNvPr>
          <p:cNvSpPr txBox="1"/>
          <p:nvPr/>
        </p:nvSpPr>
        <p:spPr>
          <a:xfrm>
            <a:off x="5422094" y="1435333"/>
            <a:ext cx="2753884" cy="369332"/>
          </a:xfrm>
          <a:prstGeom prst="rect">
            <a:avLst/>
          </a:prstGeom>
          <a:solidFill>
            <a:schemeClr val="tx1"/>
          </a:solidFill>
        </p:spPr>
        <p:txBody>
          <a:bodyPr wrap="square" rtlCol="0">
            <a:spAutoFit/>
          </a:bodyPr>
          <a:lstStyle/>
          <a:p>
            <a:pPr algn="ctr"/>
            <a:r>
              <a:rPr lang="en-US" dirty="0">
                <a:solidFill>
                  <a:sysClr val="windowText" lastClr="000000"/>
                </a:solidFill>
              </a:rPr>
              <a:t>Anterior Mediastinal Mass</a:t>
            </a:r>
          </a:p>
        </p:txBody>
      </p:sp>
      <p:sp>
        <p:nvSpPr>
          <p:cNvPr id="30" name="Donut 1">
            <a:extLst>
              <a:ext uri="{FF2B5EF4-FFF2-40B4-BE49-F238E27FC236}">
                <a16:creationId xmlns:a16="http://schemas.microsoft.com/office/drawing/2014/main" id="{56F6BC28-9AD3-2AD1-122F-91DF2E93285B}"/>
              </a:ext>
            </a:extLst>
          </p:cNvPr>
          <p:cNvSpPr/>
          <p:nvPr/>
        </p:nvSpPr>
        <p:spPr>
          <a:xfrm rot="20308340">
            <a:off x="9929886" y="2108561"/>
            <a:ext cx="797988" cy="1850859"/>
          </a:xfrm>
          <a:prstGeom prst="donut">
            <a:avLst>
              <a:gd name="adj" fmla="val 2525"/>
            </a:avLst>
          </a:prstGeom>
          <a:solidFill>
            <a:srgbClr val="00B0F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7A7BF805-D5C2-7DBA-440E-FAADE5AF4562}"/>
              </a:ext>
            </a:extLst>
          </p:cNvPr>
          <p:cNvSpPr txBox="1"/>
          <p:nvPr/>
        </p:nvSpPr>
        <p:spPr>
          <a:xfrm>
            <a:off x="10533433" y="1612752"/>
            <a:ext cx="1658567" cy="923330"/>
          </a:xfrm>
          <a:prstGeom prst="rect">
            <a:avLst/>
          </a:prstGeom>
          <a:noFill/>
        </p:spPr>
        <p:txBody>
          <a:bodyPr wrap="square" rtlCol="0">
            <a:spAutoFit/>
          </a:bodyPr>
          <a:lstStyle/>
          <a:p>
            <a:pPr algn="ctr"/>
            <a:r>
              <a:rPr lang="en-US" b="1" dirty="0">
                <a:solidFill>
                  <a:srgbClr val="00B0F0"/>
                </a:solidFill>
              </a:rPr>
              <a:t>Loss of retrosternal clear space</a:t>
            </a:r>
          </a:p>
        </p:txBody>
      </p:sp>
      <p:pic>
        <p:nvPicPr>
          <p:cNvPr id="8" name="Picture 7">
            <a:extLst>
              <a:ext uri="{FF2B5EF4-FFF2-40B4-BE49-F238E27FC236}">
                <a16:creationId xmlns:a16="http://schemas.microsoft.com/office/drawing/2014/main" id="{D8DB4F12-2906-CEF7-C06A-11C67A43723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21023" y="1804665"/>
            <a:ext cx="3356026" cy="2528206"/>
          </a:xfrm>
          <a:prstGeom prst="rect">
            <a:avLst/>
          </a:prstGeom>
          <a:ln>
            <a:solidFill>
              <a:schemeClr val="tx1"/>
            </a:solidFill>
          </a:ln>
        </p:spPr>
      </p:pic>
      <p:sp>
        <p:nvSpPr>
          <p:cNvPr id="9" name="Freeform: Shape 22">
            <a:extLst>
              <a:ext uri="{FF2B5EF4-FFF2-40B4-BE49-F238E27FC236}">
                <a16:creationId xmlns:a16="http://schemas.microsoft.com/office/drawing/2014/main" id="{A8CC2CDD-4A15-CE7A-7D4A-F453E8CD43E0}"/>
              </a:ext>
            </a:extLst>
          </p:cNvPr>
          <p:cNvSpPr/>
          <p:nvPr/>
        </p:nvSpPr>
        <p:spPr>
          <a:xfrm>
            <a:off x="1875342" y="3236561"/>
            <a:ext cx="2775679" cy="1446697"/>
          </a:xfrm>
          <a:custGeom>
            <a:avLst/>
            <a:gdLst>
              <a:gd name="connsiteX0" fmla="*/ 1821948 w 2670900"/>
              <a:gd name="connsiteY0" fmla="*/ 1018587 h 1468758"/>
              <a:gd name="connsiteX1" fmla="*/ 1810374 w 2670900"/>
              <a:gd name="connsiteY1" fmla="*/ 798668 h 1468758"/>
              <a:gd name="connsiteX2" fmla="*/ 1798799 w 2670900"/>
              <a:gd name="connsiteY2" fmla="*/ 601898 h 1468758"/>
              <a:gd name="connsiteX3" fmla="*/ 2018718 w 2670900"/>
              <a:gd name="connsiteY3" fmla="*/ 682921 h 1468758"/>
              <a:gd name="connsiteX4" fmla="*/ 2065017 w 2670900"/>
              <a:gd name="connsiteY4" fmla="*/ 960713 h 1468758"/>
              <a:gd name="connsiteX5" fmla="*/ 2284936 w 2670900"/>
              <a:gd name="connsiteY5" fmla="*/ 1261655 h 1468758"/>
              <a:gd name="connsiteX6" fmla="*/ 2400682 w 2670900"/>
              <a:gd name="connsiteY6" fmla="*/ 1400551 h 1468758"/>
              <a:gd name="connsiteX7" fmla="*/ 2562728 w 2670900"/>
              <a:gd name="connsiteY7" fmla="*/ 1400551 h 1468758"/>
              <a:gd name="connsiteX8" fmla="*/ 2666900 w 2670900"/>
              <a:gd name="connsiteY8" fmla="*/ 1307954 h 1468758"/>
              <a:gd name="connsiteX9" fmla="*/ 2423832 w 2670900"/>
              <a:gd name="connsiteY9" fmla="*/ 1041736 h 1468758"/>
              <a:gd name="connsiteX10" fmla="*/ 2180763 w 2670900"/>
              <a:gd name="connsiteY10" fmla="*/ 590323 h 1468758"/>
              <a:gd name="connsiteX11" fmla="*/ 2099741 w 2670900"/>
              <a:gd name="connsiteY11" fmla="*/ 370404 h 1468758"/>
              <a:gd name="connsiteX12" fmla="*/ 2134465 w 2670900"/>
              <a:gd name="connsiteY12" fmla="*/ 138911 h 1468758"/>
              <a:gd name="connsiteX13" fmla="*/ 2030293 w 2670900"/>
              <a:gd name="connsiteY13" fmla="*/ 11589 h 1468758"/>
              <a:gd name="connsiteX14" fmla="*/ 1821948 w 2670900"/>
              <a:gd name="connsiteY14" fmla="*/ 219933 h 1468758"/>
              <a:gd name="connsiteX15" fmla="*/ 1034870 w 2670900"/>
              <a:gd name="connsiteY15" fmla="*/ 300956 h 1468758"/>
              <a:gd name="connsiteX16" fmla="*/ 780227 w 2670900"/>
              <a:gd name="connsiteY16" fmla="*/ 358830 h 1468758"/>
              <a:gd name="connsiteX17" fmla="*/ 560308 w 2670900"/>
              <a:gd name="connsiteY17" fmla="*/ 277807 h 1468758"/>
              <a:gd name="connsiteX18" fmla="*/ 502434 w 2670900"/>
              <a:gd name="connsiteY18" fmla="*/ 14 h 1468758"/>
              <a:gd name="connsiteX19" fmla="*/ 351963 w 2670900"/>
              <a:gd name="connsiteY19" fmla="*/ 266232 h 1468758"/>
              <a:gd name="connsiteX20" fmla="*/ 363538 w 2670900"/>
              <a:gd name="connsiteY20" fmla="*/ 463002 h 1468758"/>
              <a:gd name="connsiteX21" fmla="*/ 236217 w 2670900"/>
              <a:gd name="connsiteY21" fmla="*/ 833392 h 1468758"/>
              <a:gd name="connsiteX22" fmla="*/ 16298 w 2670900"/>
              <a:gd name="connsiteY22" fmla="*/ 1226931 h 1468758"/>
              <a:gd name="connsiteX23" fmla="*/ 27872 w 2670900"/>
              <a:gd name="connsiteY23" fmla="*/ 1365827 h 1468758"/>
              <a:gd name="connsiteX24" fmla="*/ 120470 w 2670900"/>
              <a:gd name="connsiteY24" fmla="*/ 1157483 h 1468758"/>
              <a:gd name="connsiteX25" fmla="*/ 213067 w 2670900"/>
              <a:gd name="connsiteY25" fmla="*/ 1423701 h 1468758"/>
              <a:gd name="connsiteX26" fmla="*/ 305665 w 2670900"/>
              <a:gd name="connsiteY26" fmla="*/ 1388976 h 1468758"/>
              <a:gd name="connsiteX27" fmla="*/ 548733 w 2670900"/>
              <a:gd name="connsiteY27" fmla="*/ 659771 h 1468758"/>
              <a:gd name="connsiteX28" fmla="*/ 1289513 w 2670900"/>
              <a:gd name="connsiteY28" fmla="*/ 659771 h 1468758"/>
              <a:gd name="connsiteX29" fmla="*/ 1428409 w 2670900"/>
              <a:gd name="connsiteY29" fmla="*/ 1041736 h 1468758"/>
              <a:gd name="connsiteX30" fmla="*/ 1821948 w 2670900"/>
              <a:gd name="connsiteY30" fmla="*/ 1018587 h 1468758"/>
              <a:gd name="connsiteX0" fmla="*/ 1821948 w 2670900"/>
              <a:gd name="connsiteY0" fmla="*/ 1018587 h 1468758"/>
              <a:gd name="connsiteX1" fmla="*/ 1810374 w 2670900"/>
              <a:gd name="connsiteY1" fmla="*/ 798668 h 1468758"/>
              <a:gd name="connsiteX2" fmla="*/ 1798799 w 2670900"/>
              <a:gd name="connsiteY2" fmla="*/ 601898 h 1468758"/>
              <a:gd name="connsiteX3" fmla="*/ 2018718 w 2670900"/>
              <a:gd name="connsiteY3" fmla="*/ 682921 h 1468758"/>
              <a:gd name="connsiteX4" fmla="*/ 2065017 w 2670900"/>
              <a:gd name="connsiteY4" fmla="*/ 960713 h 1468758"/>
              <a:gd name="connsiteX5" fmla="*/ 2284936 w 2670900"/>
              <a:gd name="connsiteY5" fmla="*/ 1261655 h 1468758"/>
              <a:gd name="connsiteX6" fmla="*/ 2400682 w 2670900"/>
              <a:gd name="connsiteY6" fmla="*/ 1400551 h 1468758"/>
              <a:gd name="connsiteX7" fmla="*/ 2562728 w 2670900"/>
              <a:gd name="connsiteY7" fmla="*/ 1400551 h 1468758"/>
              <a:gd name="connsiteX8" fmla="*/ 2666900 w 2670900"/>
              <a:gd name="connsiteY8" fmla="*/ 1307954 h 1468758"/>
              <a:gd name="connsiteX9" fmla="*/ 2423832 w 2670900"/>
              <a:gd name="connsiteY9" fmla="*/ 1041736 h 1468758"/>
              <a:gd name="connsiteX10" fmla="*/ 2180763 w 2670900"/>
              <a:gd name="connsiteY10" fmla="*/ 590323 h 1468758"/>
              <a:gd name="connsiteX11" fmla="*/ 2099741 w 2670900"/>
              <a:gd name="connsiteY11" fmla="*/ 370404 h 1468758"/>
              <a:gd name="connsiteX12" fmla="*/ 2134465 w 2670900"/>
              <a:gd name="connsiteY12" fmla="*/ 138911 h 1468758"/>
              <a:gd name="connsiteX13" fmla="*/ 2030293 w 2670900"/>
              <a:gd name="connsiteY13" fmla="*/ 11589 h 1468758"/>
              <a:gd name="connsiteX14" fmla="*/ 1821948 w 2670900"/>
              <a:gd name="connsiteY14" fmla="*/ 219933 h 1468758"/>
              <a:gd name="connsiteX15" fmla="*/ 1034870 w 2670900"/>
              <a:gd name="connsiteY15" fmla="*/ 300956 h 1468758"/>
              <a:gd name="connsiteX16" fmla="*/ 780227 w 2670900"/>
              <a:gd name="connsiteY16" fmla="*/ 358830 h 1468758"/>
              <a:gd name="connsiteX17" fmla="*/ 560308 w 2670900"/>
              <a:gd name="connsiteY17" fmla="*/ 277807 h 1468758"/>
              <a:gd name="connsiteX18" fmla="*/ 502434 w 2670900"/>
              <a:gd name="connsiteY18" fmla="*/ 14 h 1468758"/>
              <a:gd name="connsiteX19" fmla="*/ 351963 w 2670900"/>
              <a:gd name="connsiteY19" fmla="*/ 266232 h 1468758"/>
              <a:gd name="connsiteX20" fmla="*/ 406401 w 2670900"/>
              <a:gd name="connsiteY20" fmla="*/ 467764 h 1468758"/>
              <a:gd name="connsiteX21" fmla="*/ 236217 w 2670900"/>
              <a:gd name="connsiteY21" fmla="*/ 833392 h 1468758"/>
              <a:gd name="connsiteX22" fmla="*/ 16298 w 2670900"/>
              <a:gd name="connsiteY22" fmla="*/ 1226931 h 1468758"/>
              <a:gd name="connsiteX23" fmla="*/ 27872 w 2670900"/>
              <a:gd name="connsiteY23" fmla="*/ 1365827 h 1468758"/>
              <a:gd name="connsiteX24" fmla="*/ 120470 w 2670900"/>
              <a:gd name="connsiteY24" fmla="*/ 1157483 h 1468758"/>
              <a:gd name="connsiteX25" fmla="*/ 213067 w 2670900"/>
              <a:gd name="connsiteY25" fmla="*/ 1423701 h 1468758"/>
              <a:gd name="connsiteX26" fmla="*/ 305665 w 2670900"/>
              <a:gd name="connsiteY26" fmla="*/ 1388976 h 1468758"/>
              <a:gd name="connsiteX27" fmla="*/ 548733 w 2670900"/>
              <a:gd name="connsiteY27" fmla="*/ 659771 h 1468758"/>
              <a:gd name="connsiteX28" fmla="*/ 1289513 w 2670900"/>
              <a:gd name="connsiteY28" fmla="*/ 659771 h 1468758"/>
              <a:gd name="connsiteX29" fmla="*/ 1428409 w 2670900"/>
              <a:gd name="connsiteY29" fmla="*/ 1041736 h 1468758"/>
              <a:gd name="connsiteX30" fmla="*/ 1821948 w 2670900"/>
              <a:gd name="connsiteY30" fmla="*/ 1018587 h 1468758"/>
              <a:gd name="connsiteX0" fmla="*/ 1821948 w 2670900"/>
              <a:gd name="connsiteY0" fmla="*/ 1018587 h 1468758"/>
              <a:gd name="connsiteX1" fmla="*/ 1810374 w 2670900"/>
              <a:gd name="connsiteY1" fmla="*/ 798668 h 1468758"/>
              <a:gd name="connsiteX2" fmla="*/ 1798799 w 2670900"/>
              <a:gd name="connsiteY2" fmla="*/ 601898 h 1468758"/>
              <a:gd name="connsiteX3" fmla="*/ 2018718 w 2670900"/>
              <a:gd name="connsiteY3" fmla="*/ 682921 h 1468758"/>
              <a:gd name="connsiteX4" fmla="*/ 2065017 w 2670900"/>
              <a:gd name="connsiteY4" fmla="*/ 960713 h 1468758"/>
              <a:gd name="connsiteX5" fmla="*/ 2284936 w 2670900"/>
              <a:gd name="connsiteY5" fmla="*/ 1261655 h 1468758"/>
              <a:gd name="connsiteX6" fmla="*/ 2400682 w 2670900"/>
              <a:gd name="connsiteY6" fmla="*/ 1400551 h 1468758"/>
              <a:gd name="connsiteX7" fmla="*/ 2562728 w 2670900"/>
              <a:gd name="connsiteY7" fmla="*/ 1400551 h 1468758"/>
              <a:gd name="connsiteX8" fmla="*/ 2666900 w 2670900"/>
              <a:gd name="connsiteY8" fmla="*/ 1307954 h 1468758"/>
              <a:gd name="connsiteX9" fmla="*/ 2423832 w 2670900"/>
              <a:gd name="connsiteY9" fmla="*/ 1041736 h 1468758"/>
              <a:gd name="connsiteX10" fmla="*/ 2180763 w 2670900"/>
              <a:gd name="connsiteY10" fmla="*/ 590323 h 1468758"/>
              <a:gd name="connsiteX11" fmla="*/ 2099741 w 2670900"/>
              <a:gd name="connsiteY11" fmla="*/ 370404 h 1468758"/>
              <a:gd name="connsiteX12" fmla="*/ 2134465 w 2670900"/>
              <a:gd name="connsiteY12" fmla="*/ 138911 h 1468758"/>
              <a:gd name="connsiteX13" fmla="*/ 2030293 w 2670900"/>
              <a:gd name="connsiteY13" fmla="*/ 11589 h 1468758"/>
              <a:gd name="connsiteX14" fmla="*/ 1821948 w 2670900"/>
              <a:gd name="connsiteY14" fmla="*/ 219933 h 1468758"/>
              <a:gd name="connsiteX15" fmla="*/ 1034870 w 2670900"/>
              <a:gd name="connsiteY15" fmla="*/ 300956 h 1468758"/>
              <a:gd name="connsiteX16" fmla="*/ 780227 w 2670900"/>
              <a:gd name="connsiteY16" fmla="*/ 358830 h 1468758"/>
              <a:gd name="connsiteX17" fmla="*/ 560308 w 2670900"/>
              <a:gd name="connsiteY17" fmla="*/ 277807 h 1468758"/>
              <a:gd name="connsiteX18" fmla="*/ 502434 w 2670900"/>
              <a:gd name="connsiteY18" fmla="*/ 14 h 1468758"/>
              <a:gd name="connsiteX19" fmla="*/ 351963 w 2670900"/>
              <a:gd name="connsiteY19" fmla="*/ 266232 h 1468758"/>
              <a:gd name="connsiteX20" fmla="*/ 406401 w 2670900"/>
              <a:gd name="connsiteY20" fmla="*/ 467764 h 1468758"/>
              <a:gd name="connsiteX21" fmla="*/ 236217 w 2670900"/>
              <a:gd name="connsiteY21" fmla="*/ 833392 h 1468758"/>
              <a:gd name="connsiteX22" fmla="*/ 16298 w 2670900"/>
              <a:gd name="connsiteY22" fmla="*/ 1226931 h 1468758"/>
              <a:gd name="connsiteX23" fmla="*/ 27872 w 2670900"/>
              <a:gd name="connsiteY23" fmla="*/ 1365827 h 1468758"/>
              <a:gd name="connsiteX24" fmla="*/ 120470 w 2670900"/>
              <a:gd name="connsiteY24" fmla="*/ 1157483 h 1468758"/>
              <a:gd name="connsiteX25" fmla="*/ 213067 w 2670900"/>
              <a:gd name="connsiteY25" fmla="*/ 1423701 h 1468758"/>
              <a:gd name="connsiteX26" fmla="*/ 305665 w 2670900"/>
              <a:gd name="connsiteY26" fmla="*/ 1388976 h 1468758"/>
              <a:gd name="connsiteX27" fmla="*/ 548733 w 2670900"/>
              <a:gd name="connsiteY27" fmla="*/ 659771 h 1468758"/>
              <a:gd name="connsiteX28" fmla="*/ 1289513 w 2670900"/>
              <a:gd name="connsiteY28" fmla="*/ 659771 h 1468758"/>
              <a:gd name="connsiteX29" fmla="*/ 1428409 w 2670900"/>
              <a:gd name="connsiteY29" fmla="*/ 1041736 h 1468758"/>
              <a:gd name="connsiteX30" fmla="*/ 1821948 w 2670900"/>
              <a:gd name="connsiteY30" fmla="*/ 1018587 h 1468758"/>
              <a:gd name="connsiteX0" fmla="*/ 1821948 w 2670900"/>
              <a:gd name="connsiteY0" fmla="*/ 1018587 h 1468758"/>
              <a:gd name="connsiteX1" fmla="*/ 1810374 w 2670900"/>
              <a:gd name="connsiteY1" fmla="*/ 798668 h 1468758"/>
              <a:gd name="connsiteX2" fmla="*/ 1798799 w 2670900"/>
              <a:gd name="connsiteY2" fmla="*/ 601898 h 1468758"/>
              <a:gd name="connsiteX3" fmla="*/ 2018718 w 2670900"/>
              <a:gd name="connsiteY3" fmla="*/ 682921 h 1468758"/>
              <a:gd name="connsiteX4" fmla="*/ 2065017 w 2670900"/>
              <a:gd name="connsiteY4" fmla="*/ 960713 h 1468758"/>
              <a:gd name="connsiteX5" fmla="*/ 2284936 w 2670900"/>
              <a:gd name="connsiteY5" fmla="*/ 1261655 h 1468758"/>
              <a:gd name="connsiteX6" fmla="*/ 2400682 w 2670900"/>
              <a:gd name="connsiteY6" fmla="*/ 1400551 h 1468758"/>
              <a:gd name="connsiteX7" fmla="*/ 2562728 w 2670900"/>
              <a:gd name="connsiteY7" fmla="*/ 1400551 h 1468758"/>
              <a:gd name="connsiteX8" fmla="*/ 2666900 w 2670900"/>
              <a:gd name="connsiteY8" fmla="*/ 1307954 h 1468758"/>
              <a:gd name="connsiteX9" fmla="*/ 2423832 w 2670900"/>
              <a:gd name="connsiteY9" fmla="*/ 1041736 h 1468758"/>
              <a:gd name="connsiteX10" fmla="*/ 2180763 w 2670900"/>
              <a:gd name="connsiteY10" fmla="*/ 590323 h 1468758"/>
              <a:gd name="connsiteX11" fmla="*/ 2099741 w 2670900"/>
              <a:gd name="connsiteY11" fmla="*/ 370404 h 1468758"/>
              <a:gd name="connsiteX12" fmla="*/ 2134465 w 2670900"/>
              <a:gd name="connsiteY12" fmla="*/ 138911 h 1468758"/>
              <a:gd name="connsiteX13" fmla="*/ 2030293 w 2670900"/>
              <a:gd name="connsiteY13" fmla="*/ 11589 h 1468758"/>
              <a:gd name="connsiteX14" fmla="*/ 1821948 w 2670900"/>
              <a:gd name="connsiteY14" fmla="*/ 219933 h 1468758"/>
              <a:gd name="connsiteX15" fmla="*/ 1034870 w 2670900"/>
              <a:gd name="connsiteY15" fmla="*/ 300956 h 1468758"/>
              <a:gd name="connsiteX16" fmla="*/ 780227 w 2670900"/>
              <a:gd name="connsiteY16" fmla="*/ 358830 h 1468758"/>
              <a:gd name="connsiteX17" fmla="*/ 560308 w 2670900"/>
              <a:gd name="connsiteY17" fmla="*/ 277807 h 1468758"/>
              <a:gd name="connsiteX18" fmla="*/ 502434 w 2670900"/>
              <a:gd name="connsiteY18" fmla="*/ 14 h 1468758"/>
              <a:gd name="connsiteX19" fmla="*/ 351963 w 2670900"/>
              <a:gd name="connsiteY19" fmla="*/ 266232 h 1468758"/>
              <a:gd name="connsiteX20" fmla="*/ 406401 w 2670900"/>
              <a:gd name="connsiteY20" fmla="*/ 467764 h 1468758"/>
              <a:gd name="connsiteX21" fmla="*/ 236217 w 2670900"/>
              <a:gd name="connsiteY21" fmla="*/ 833392 h 1468758"/>
              <a:gd name="connsiteX22" fmla="*/ 16298 w 2670900"/>
              <a:gd name="connsiteY22" fmla="*/ 1226931 h 1468758"/>
              <a:gd name="connsiteX23" fmla="*/ 27872 w 2670900"/>
              <a:gd name="connsiteY23" fmla="*/ 1365827 h 1468758"/>
              <a:gd name="connsiteX24" fmla="*/ 120470 w 2670900"/>
              <a:gd name="connsiteY24" fmla="*/ 1157483 h 1468758"/>
              <a:gd name="connsiteX25" fmla="*/ 213067 w 2670900"/>
              <a:gd name="connsiteY25" fmla="*/ 1423701 h 1468758"/>
              <a:gd name="connsiteX26" fmla="*/ 305665 w 2670900"/>
              <a:gd name="connsiteY26" fmla="*/ 1388976 h 1468758"/>
              <a:gd name="connsiteX27" fmla="*/ 548733 w 2670900"/>
              <a:gd name="connsiteY27" fmla="*/ 659771 h 1468758"/>
              <a:gd name="connsiteX28" fmla="*/ 1289513 w 2670900"/>
              <a:gd name="connsiteY28" fmla="*/ 659771 h 1468758"/>
              <a:gd name="connsiteX29" fmla="*/ 1428409 w 2670900"/>
              <a:gd name="connsiteY29" fmla="*/ 1041736 h 1468758"/>
              <a:gd name="connsiteX30" fmla="*/ 1821948 w 2670900"/>
              <a:gd name="connsiteY30" fmla="*/ 1018587 h 1468758"/>
              <a:gd name="connsiteX0" fmla="*/ 1821948 w 2670900"/>
              <a:gd name="connsiteY0" fmla="*/ 1018587 h 1468758"/>
              <a:gd name="connsiteX1" fmla="*/ 1810374 w 2670900"/>
              <a:gd name="connsiteY1" fmla="*/ 798668 h 1468758"/>
              <a:gd name="connsiteX2" fmla="*/ 1798799 w 2670900"/>
              <a:gd name="connsiteY2" fmla="*/ 601898 h 1468758"/>
              <a:gd name="connsiteX3" fmla="*/ 2018718 w 2670900"/>
              <a:gd name="connsiteY3" fmla="*/ 682921 h 1468758"/>
              <a:gd name="connsiteX4" fmla="*/ 2065017 w 2670900"/>
              <a:gd name="connsiteY4" fmla="*/ 960713 h 1468758"/>
              <a:gd name="connsiteX5" fmla="*/ 2284936 w 2670900"/>
              <a:gd name="connsiteY5" fmla="*/ 1261655 h 1468758"/>
              <a:gd name="connsiteX6" fmla="*/ 2400682 w 2670900"/>
              <a:gd name="connsiteY6" fmla="*/ 1400551 h 1468758"/>
              <a:gd name="connsiteX7" fmla="*/ 2562728 w 2670900"/>
              <a:gd name="connsiteY7" fmla="*/ 1400551 h 1468758"/>
              <a:gd name="connsiteX8" fmla="*/ 2666900 w 2670900"/>
              <a:gd name="connsiteY8" fmla="*/ 1307954 h 1468758"/>
              <a:gd name="connsiteX9" fmla="*/ 2423832 w 2670900"/>
              <a:gd name="connsiteY9" fmla="*/ 1041736 h 1468758"/>
              <a:gd name="connsiteX10" fmla="*/ 2180763 w 2670900"/>
              <a:gd name="connsiteY10" fmla="*/ 590323 h 1468758"/>
              <a:gd name="connsiteX11" fmla="*/ 2099741 w 2670900"/>
              <a:gd name="connsiteY11" fmla="*/ 370404 h 1468758"/>
              <a:gd name="connsiteX12" fmla="*/ 2134465 w 2670900"/>
              <a:gd name="connsiteY12" fmla="*/ 138911 h 1468758"/>
              <a:gd name="connsiteX13" fmla="*/ 2030293 w 2670900"/>
              <a:gd name="connsiteY13" fmla="*/ 11589 h 1468758"/>
              <a:gd name="connsiteX14" fmla="*/ 1821948 w 2670900"/>
              <a:gd name="connsiteY14" fmla="*/ 219933 h 1468758"/>
              <a:gd name="connsiteX15" fmla="*/ 1034870 w 2670900"/>
              <a:gd name="connsiteY15" fmla="*/ 300956 h 1468758"/>
              <a:gd name="connsiteX16" fmla="*/ 780227 w 2670900"/>
              <a:gd name="connsiteY16" fmla="*/ 358830 h 1468758"/>
              <a:gd name="connsiteX17" fmla="*/ 560308 w 2670900"/>
              <a:gd name="connsiteY17" fmla="*/ 277807 h 1468758"/>
              <a:gd name="connsiteX18" fmla="*/ 502434 w 2670900"/>
              <a:gd name="connsiteY18" fmla="*/ 14 h 1468758"/>
              <a:gd name="connsiteX19" fmla="*/ 351963 w 2670900"/>
              <a:gd name="connsiteY19" fmla="*/ 266232 h 1468758"/>
              <a:gd name="connsiteX20" fmla="*/ 406401 w 2670900"/>
              <a:gd name="connsiteY20" fmla="*/ 467764 h 1468758"/>
              <a:gd name="connsiteX21" fmla="*/ 236217 w 2670900"/>
              <a:gd name="connsiteY21" fmla="*/ 833392 h 1468758"/>
              <a:gd name="connsiteX22" fmla="*/ 16298 w 2670900"/>
              <a:gd name="connsiteY22" fmla="*/ 1226931 h 1468758"/>
              <a:gd name="connsiteX23" fmla="*/ 27872 w 2670900"/>
              <a:gd name="connsiteY23" fmla="*/ 1365827 h 1468758"/>
              <a:gd name="connsiteX24" fmla="*/ 120470 w 2670900"/>
              <a:gd name="connsiteY24" fmla="*/ 1157483 h 1468758"/>
              <a:gd name="connsiteX25" fmla="*/ 213067 w 2670900"/>
              <a:gd name="connsiteY25" fmla="*/ 1423701 h 1468758"/>
              <a:gd name="connsiteX26" fmla="*/ 305665 w 2670900"/>
              <a:gd name="connsiteY26" fmla="*/ 1388976 h 1468758"/>
              <a:gd name="connsiteX27" fmla="*/ 548733 w 2670900"/>
              <a:gd name="connsiteY27" fmla="*/ 659771 h 1468758"/>
              <a:gd name="connsiteX28" fmla="*/ 1289513 w 2670900"/>
              <a:gd name="connsiteY28" fmla="*/ 659771 h 1468758"/>
              <a:gd name="connsiteX29" fmla="*/ 1428409 w 2670900"/>
              <a:gd name="connsiteY29" fmla="*/ 1041736 h 1468758"/>
              <a:gd name="connsiteX30" fmla="*/ 1821948 w 2670900"/>
              <a:gd name="connsiteY30" fmla="*/ 1018587 h 1468758"/>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99741 w 2670900"/>
              <a:gd name="connsiteY11" fmla="*/ 370391 h 1468745"/>
              <a:gd name="connsiteX12" fmla="*/ 2134465 w 2670900"/>
              <a:gd name="connsiteY12" fmla="*/ 138898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99741 w 2670900"/>
              <a:gd name="connsiteY11" fmla="*/ 370391 h 1468745"/>
              <a:gd name="connsiteX12" fmla="*/ 2134465 w 2670900"/>
              <a:gd name="connsiteY12" fmla="*/ 138898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87834 w 2670900"/>
              <a:gd name="connsiteY11" fmla="*/ 372772 h 1468745"/>
              <a:gd name="connsiteX12" fmla="*/ 2134465 w 2670900"/>
              <a:gd name="connsiteY12" fmla="*/ 138898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87834 w 2670900"/>
              <a:gd name="connsiteY11" fmla="*/ 372772 h 1468745"/>
              <a:gd name="connsiteX12" fmla="*/ 2177327 w 2670900"/>
              <a:gd name="connsiteY12" fmla="*/ 153185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87834 w 2670900"/>
              <a:gd name="connsiteY11" fmla="*/ 372772 h 1468745"/>
              <a:gd name="connsiteX12" fmla="*/ 2177327 w 2670900"/>
              <a:gd name="connsiteY12" fmla="*/ 153185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80763 w 2670900"/>
              <a:gd name="connsiteY10" fmla="*/ 590310 h 1468745"/>
              <a:gd name="connsiteX11" fmla="*/ 2087834 w 2670900"/>
              <a:gd name="connsiteY11" fmla="*/ 372772 h 1468745"/>
              <a:gd name="connsiteX12" fmla="*/ 2177327 w 2670900"/>
              <a:gd name="connsiteY12" fmla="*/ 153185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284936 w 2670900"/>
              <a:gd name="connsiteY5" fmla="*/ 1261642 h 1468745"/>
              <a:gd name="connsiteX6" fmla="*/ 2400682 w 2670900"/>
              <a:gd name="connsiteY6" fmla="*/ 1400538 h 1468745"/>
              <a:gd name="connsiteX7" fmla="*/ 2562728 w 2670900"/>
              <a:gd name="connsiteY7" fmla="*/ 1400538 h 1468745"/>
              <a:gd name="connsiteX8" fmla="*/ 2666900 w 2670900"/>
              <a:gd name="connsiteY8" fmla="*/ 1307941 h 1468745"/>
              <a:gd name="connsiteX9" fmla="*/ 2423832 w 2670900"/>
              <a:gd name="connsiteY9" fmla="*/ 1041723 h 1468745"/>
              <a:gd name="connsiteX10" fmla="*/ 2168857 w 2670900"/>
              <a:gd name="connsiteY10" fmla="*/ 604597 h 1468745"/>
              <a:gd name="connsiteX11" fmla="*/ 2087834 w 2670900"/>
              <a:gd name="connsiteY11" fmla="*/ 372772 h 1468745"/>
              <a:gd name="connsiteX12" fmla="*/ 2177327 w 2670900"/>
              <a:gd name="connsiteY12" fmla="*/ 153185 h 1468745"/>
              <a:gd name="connsiteX13" fmla="*/ 2030293 w 2670900"/>
              <a:gd name="connsiteY13" fmla="*/ 11576 h 1468745"/>
              <a:gd name="connsiteX14" fmla="*/ 1821948 w 2670900"/>
              <a:gd name="connsiteY14" fmla="*/ 219920 h 1468745"/>
              <a:gd name="connsiteX15" fmla="*/ 1034870 w 2670900"/>
              <a:gd name="connsiteY15" fmla="*/ 300943 h 1468745"/>
              <a:gd name="connsiteX16" fmla="*/ 780227 w 2670900"/>
              <a:gd name="connsiteY16" fmla="*/ 358817 h 1468745"/>
              <a:gd name="connsiteX17" fmla="*/ 560308 w 2670900"/>
              <a:gd name="connsiteY17" fmla="*/ 277794 h 1468745"/>
              <a:gd name="connsiteX18" fmla="*/ 502434 w 2670900"/>
              <a:gd name="connsiteY18" fmla="*/ 1 h 1468745"/>
              <a:gd name="connsiteX19" fmla="*/ 325770 w 2670900"/>
              <a:gd name="connsiteY19" fmla="*/ 275744 h 1468745"/>
              <a:gd name="connsiteX20" fmla="*/ 406401 w 2670900"/>
              <a:gd name="connsiteY20" fmla="*/ 467751 h 1468745"/>
              <a:gd name="connsiteX21" fmla="*/ 236217 w 2670900"/>
              <a:gd name="connsiteY21" fmla="*/ 833379 h 1468745"/>
              <a:gd name="connsiteX22" fmla="*/ 16298 w 2670900"/>
              <a:gd name="connsiteY22" fmla="*/ 1226918 h 1468745"/>
              <a:gd name="connsiteX23" fmla="*/ 27872 w 2670900"/>
              <a:gd name="connsiteY23" fmla="*/ 1365814 h 1468745"/>
              <a:gd name="connsiteX24" fmla="*/ 120470 w 2670900"/>
              <a:gd name="connsiteY24" fmla="*/ 1157470 h 1468745"/>
              <a:gd name="connsiteX25" fmla="*/ 213067 w 2670900"/>
              <a:gd name="connsiteY25" fmla="*/ 1423688 h 1468745"/>
              <a:gd name="connsiteX26" fmla="*/ 305665 w 2670900"/>
              <a:gd name="connsiteY26" fmla="*/ 1388963 h 1468745"/>
              <a:gd name="connsiteX27" fmla="*/ 548733 w 2670900"/>
              <a:gd name="connsiteY27" fmla="*/ 659758 h 1468745"/>
              <a:gd name="connsiteX28" fmla="*/ 1289513 w 2670900"/>
              <a:gd name="connsiteY28" fmla="*/ 659758 h 1468745"/>
              <a:gd name="connsiteX29" fmla="*/ 1428409 w 2670900"/>
              <a:gd name="connsiteY29" fmla="*/ 1041723 h 1468745"/>
              <a:gd name="connsiteX30" fmla="*/ 1821948 w 2670900"/>
              <a:gd name="connsiteY30"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059591 w 2670900"/>
              <a:gd name="connsiteY5" fmla="*/ 959766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77327 w 2670900"/>
              <a:gd name="connsiteY13" fmla="*/ 153185 h 1468745"/>
              <a:gd name="connsiteX14" fmla="*/ 2030293 w 2670900"/>
              <a:gd name="connsiteY14" fmla="*/ 11576 h 1468745"/>
              <a:gd name="connsiteX15" fmla="*/ 1821948 w 2670900"/>
              <a:gd name="connsiteY15" fmla="*/ 219920 h 1468745"/>
              <a:gd name="connsiteX16" fmla="*/ 1034870 w 2670900"/>
              <a:gd name="connsiteY16" fmla="*/ 300943 h 1468745"/>
              <a:gd name="connsiteX17" fmla="*/ 780227 w 2670900"/>
              <a:gd name="connsiteY17" fmla="*/ 358817 h 1468745"/>
              <a:gd name="connsiteX18" fmla="*/ 560308 w 2670900"/>
              <a:gd name="connsiteY18" fmla="*/ 277794 h 1468745"/>
              <a:gd name="connsiteX19" fmla="*/ 502434 w 2670900"/>
              <a:gd name="connsiteY19" fmla="*/ 1 h 1468745"/>
              <a:gd name="connsiteX20" fmla="*/ 325770 w 2670900"/>
              <a:gd name="connsiteY20" fmla="*/ 275744 h 1468745"/>
              <a:gd name="connsiteX21" fmla="*/ 406401 w 2670900"/>
              <a:gd name="connsiteY21" fmla="*/ 467751 h 1468745"/>
              <a:gd name="connsiteX22" fmla="*/ 236217 w 2670900"/>
              <a:gd name="connsiteY22" fmla="*/ 833379 h 1468745"/>
              <a:gd name="connsiteX23" fmla="*/ 16298 w 2670900"/>
              <a:gd name="connsiteY23" fmla="*/ 1226918 h 1468745"/>
              <a:gd name="connsiteX24" fmla="*/ 27872 w 2670900"/>
              <a:gd name="connsiteY24" fmla="*/ 1365814 h 1468745"/>
              <a:gd name="connsiteX25" fmla="*/ 120470 w 2670900"/>
              <a:gd name="connsiteY25" fmla="*/ 1157470 h 1468745"/>
              <a:gd name="connsiteX26" fmla="*/ 213067 w 2670900"/>
              <a:gd name="connsiteY26" fmla="*/ 1423688 h 1468745"/>
              <a:gd name="connsiteX27" fmla="*/ 305665 w 2670900"/>
              <a:gd name="connsiteY27" fmla="*/ 1388963 h 1468745"/>
              <a:gd name="connsiteX28" fmla="*/ 548733 w 2670900"/>
              <a:gd name="connsiteY28" fmla="*/ 659758 h 1468745"/>
              <a:gd name="connsiteX29" fmla="*/ 1289513 w 2670900"/>
              <a:gd name="connsiteY29" fmla="*/ 659758 h 1468745"/>
              <a:gd name="connsiteX30" fmla="*/ 1428409 w 2670900"/>
              <a:gd name="connsiteY30" fmla="*/ 1041723 h 1468745"/>
              <a:gd name="connsiteX31" fmla="*/ 1821948 w 2670900"/>
              <a:gd name="connsiteY31"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65017 w 2670900"/>
              <a:gd name="connsiteY4" fmla="*/ 960700 h 1468745"/>
              <a:gd name="connsiteX5" fmla="*/ 2157223 w 2670900"/>
              <a:gd name="connsiteY5" fmla="*/ 1028822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77327 w 2670900"/>
              <a:gd name="connsiteY13" fmla="*/ 153185 h 1468745"/>
              <a:gd name="connsiteX14" fmla="*/ 2030293 w 2670900"/>
              <a:gd name="connsiteY14" fmla="*/ 11576 h 1468745"/>
              <a:gd name="connsiteX15" fmla="*/ 1821948 w 2670900"/>
              <a:gd name="connsiteY15" fmla="*/ 219920 h 1468745"/>
              <a:gd name="connsiteX16" fmla="*/ 1034870 w 2670900"/>
              <a:gd name="connsiteY16" fmla="*/ 300943 h 1468745"/>
              <a:gd name="connsiteX17" fmla="*/ 780227 w 2670900"/>
              <a:gd name="connsiteY17" fmla="*/ 358817 h 1468745"/>
              <a:gd name="connsiteX18" fmla="*/ 560308 w 2670900"/>
              <a:gd name="connsiteY18" fmla="*/ 277794 h 1468745"/>
              <a:gd name="connsiteX19" fmla="*/ 502434 w 2670900"/>
              <a:gd name="connsiteY19" fmla="*/ 1 h 1468745"/>
              <a:gd name="connsiteX20" fmla="*/ 325770 w 2670900"/>
              <a:gd name="connsiteY20" fmla="*/ 275744 h 1468745"/>
              <a:gd name="connsiteX21" fmla="*/ 406401 w 2670900"/>
              <a:gd name="connsiteY21" fmla="*/ 467751 h 1468745"/>
              <a:gd name="connsiteX22" fmla="*/ 236217 w 2670900"/>
              <a:gd name="connsiteY22" fmla="*/ 833379 h 1468745"/>
              <a:gd name="connsiteX23" fmla="*/ 16298 w 2670900"/>
              <a:gd name="connsiteY23" fmla="*/ 1226918 h 1468745"/>
              <a:gd name="connsiteX24" fmla="*/ 27872 w 2670900"/>
              <a:gd name="connsiteY24" fmla="*/ 1365814 h 1468745"/>
              <a:gd name="connsiteX25" fmla="*/ 120470 w 2670900"/>
              <a:gd name="connsiteY25" fmla="*/ 1157470 h 1468745"/>
              <a:gd name="connsiteX26" fmla="*/ 213067 w 2670900"/>
              <a:gd name="connsiteY26" fmla="*/ 1423688 h 1468745"/>
              <a:gd name="connsiteX27" fmla="*/ 305665 w 2670900"/>
              <a:gd name="connsiteY27" fmla="*/ 1388963 h 1468745"/>
              <a:gd name="connsiteX28" fmla="*/ 548733 w 2670900"/>
              <a:gd name="connsiteY28" fmla="*/ 659758 h 1468745"/>
              <a:gd name="connsiteX29" fmla="*/ 1289513 w 2670900"/>
              <a:gd name="connsiteY29" fmla="*/ 659758 h 1468745"/>
              <a:gd name="connsiteX30" fmla="*/ 1428409 w 2670900"/>
              <a:gd name="connsiteY30" fmla="*/ 1041723 h 1468745"/>
              <a:gd name="connsiteX31" fmla="*/ 1821948 w 2670900"/>
              <a:gd name="connsiteY31"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24535 w 2670900"/>
              <a:gd name="connsiteY4" fmla="*/ 915457 h 1468745"/>
              <a:gd name="connsiteX5" fmla="*/ 2157223 w 2670900"/>
              <a:gd name="connsiteY5" fmla="*/ 1028822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77327 w 2670900"/>
              <a:gd name="connsiteY13" fmla="*/ 153185 h 1468745"/>
              <a:gd name="connsiteX14" fmla="*/ 2030293 w 2670900"/>
              <a:gd name="connsiteY14" fmla="*/ 11576 h 1468745"/>
              <a:gd name="connsiteX15" fmla="*/ 1821948 w 2670900"/>
              <a:gd name="connsiteY15" fmla="*/ 219920 h 1468745"/>
              <a:gd name="connsiteX16" fmla="*/ 1034870 w 2670900"/>
              <a:gd name="connsiteY16" fmla="*/ 300943 h 1468745"/>
              <a:gd name="connsiteX17" fmla="*/ 780227 w 2670900"/>
              <a:gd name="connsiteY17" fmla="*/ 358817 h 1468745"/>
              <a:gd name="connsiteX18" fmla="*/ 560308 w 2670900"/>
              <a:gd name="connsiteY18" fmla="*/ 277794 h 1468745"/>
              <a:gd name="connsiteX19" fmla="*/ 502434 w 2670900"/>
              <a:gd name="connsiteY19" fmla="*/ 1 h 1468745"/>
              <a:gd name="connsiteX20" fmla="*/ 325770 w 2670900"/>
              <a:gd name="connsiteY20" fmla="*/ 275744 h 1468745"/>
              <a:gd name="connsiteX21" fmla="*/ 406401 w 2670900"/>
              <a:gd name="connsiteY21" fmla="*/ 467751 h 1468745"/>
              <a:gd name="connsiteX22" fmla="*/ 236217 w 2670900"/>
              <a:gd name="connsiteY22" fmla="*/ 833379 h 1468745"/>
              <a:gd name="connsiteX23" fmla="*/ 16298 w 2670900"/>
              <a:gd name="connsiteY23" fmla="*/ 1226918 h 1468745"/>
              <a:gd name="connsiteX24" fmla="*/ 27872 w 2670900"/>
              <a:gd name="connsiteY24" fmla="*/ 1365814 h 1468745"/>
              <a:gd name="connsiteX25" fmla="*/ 120470 w 2670900"/>
              <a:gd name="connsiteY25" fmla="*/ 1157470 h 1468745"/>
              <a:gd name="connsiteX26" fmla="*/ 213067 w 2670900"/>
              <a:gd name="connsiteY26" fmla="*/ 1423688 h 1468745"/>
              <a:gd name="connsiteX27" fmla="*/ 305665 w 2670900"/>
              <a:gd name="connsiteY27" fmla="*/ 1388963 h 1468745"/>
              <a:gd name="connsiteX28" fmla="*/ 548733 w 2670900"/>
              <a:gd name="connsiteY28" fmla="*/ 659758 h 1468745"/>
              <a:gd name="connsiteX29" fmla="*/ 1289513 w 2670900"/>
              <a:gd name="connsiteY29" fmla="*/ 659758 h 1468745"/>
              <a:gd name="connsiteX30" fmla="*/ 1428409 w 2670900"/>
              <a:gd name="connsiteY30" fmla="*/ 1041723 h 1468745"/>
              <a:gd name="connsiteX31" fmla="*/ 1821948 w 2670900"/>
              <a:gd name="connsiteY31"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24535 w 2670900"/>
              <a:gd name="connsiteY4" fmla="*/ 915457 h 1468745"/>
              <a:gd name="connsiteX5" fmla="*/ 2152460 w 2670900"/>
              <a:gd name="connsiteY5" fmla="*/ 993103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77327 w 2670900"/>
              <a:gd name="connsiteY13" fmla="*/ 153185 h 1468745"/>
              <a:gd name="connsiteX14" fmla="*/ 2030293 w 2670900"/>
              <a:gd name="connsiteY14" fmla="*/ 11576 h 1468745"/>
              <a:gd name="connsiteX15" fmla="*/ 1821948 w 2670900"/>
              <a:gd name="connsiteY15" fmla="*/ 219920 h 1468745"/>
              <a:gd name="connsiteX16" fmla="*/ 1034870 w 2670900"/>
              <a:gd name="connsiteY16" fmla="*/ 300943 h 1468745"/>
              <a:gd name="connsiteX17" fmla="*/ 780227 w 2670900"/>
              <a:gd name="connsiteY17" fmla="*/ 358817 h 1468745"/>
              <a:gd name="connsiteX18" fmla="*/ 560308 w 2670900"/>
              <a:gd name="connsiteY18" fmla="*/ 277794 h 1468745"/>
              <a:gd name="connsiteX19" fmla="*/ 502434 w 2670900"/>
              <a:gd name="connsiteY19" fmla="*/ 1 h 1468745"/>
              <a:gd name="connsiteX20" fmla="*/ 325770 w 2670900"/>
              <a:gd name="connsiteY20" fmla="*/ 275744 h 1468745"/>
              <a:gd name="connsiteX21" fmla="*/ 406401 w 2670900"/>
              <a:gd name="connsiteY21" fmla="*/ 467751 h 1468745"/>
              <a:gd name="connsiteX22" fmla="*/ 236217 w 2670900"/>
              <a:gd name="connsiteY22" fmla="*/ 833379 h 1468745"/>
              <a:gd name="connsiteX23" fmla="*/ 16298 w 2670900"/>
              <a:gd name="connsiteY23" fmla="*/ 1226918 h 1468745"/>
              <a:gd name="connsiteX24" fmla="*/ 27872 w 2670900"/>
              <a:gd name="connsiteY24" fmla="*/ 1365814 h 1468745"/>
              <a:gd name="connsiteX25" fmla="*/ 120470 w 2670900"/>
              <a:gd name="connsiteY25" fmla="*/ 1157470 h 1468745"/>
              <a:gd name="connsiteX26" fmla="*/ 213067 w 2670900"/>
              <a:gd name="connsiteY26" fmla="*/ 1423688 h 1468745"/>
              <a:gd name="connsiteX27" fmla="*/ 305665 w 2670900"/>
              <a:gd name="connsiteY27" fmla="*/ 1388963 h 1468745"/>
              <a:gd name="connsiteX28" fmla="*/ 548733 w 2670900"/>
              <a:gd name="connsiteY28" fmla="*/ 659758 h 1468745"/>
              <a:gd name="connsiteX29" fmla="*/ 1289513 w 2670900"/>
              <a:gd name="connsiteY29" fmla="*/ 659758 h 1468745"/>
              <a:gd name="connsiteX30" fmla="*/ 1428409 w 2670900"/>
              <a:gd name="connsiteY30" fmla="*/ 1041723 h 1468745"/>
              <a:gd name="connsiteX31" fmla="*/ 1821948 w 2670900"/>
              <a:gd name="connsiteY31"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24535 w 2670900"/>
              <a:gd name="connsiteY4" fmla="*/ 915457 h 1468745"/>
              <a:gd name="connsiteX5" fmla="*/ 2152460 w 2670900"/>
              <a:gd name="connsiteY5" fmla="*/ 993103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090547 w 2670900"/>
              <a:gd name="connsiteY13" fmla="*/ 366835 h 1468745"/>
              <a:gd name="connsiteX14" fmla="*/ 2177327 w 2670900"/>
              <a:gd name="connsiteY14" fmla="*/ 153185 h 1468745"/>
              <a:gd name="connsiteX15" fmla="*/ 2030293 w 2670900"/>
              <a:gd name="connsiteY15" fmla="*/ 11576 h 1468745"/>
              <a:gd name="connsiteX16" fmla="*/ 1821948 w 2670900"/>
              <a:gd name="connsiteY16" fmla="*/ 219920 h 1468745"/>
              <a:gd name="connsiteX17" fmla="*/ 1034870 w 2670900"/>
              <a:gd name="connsiteY17" fmla="*/ 300943 h 1468745"/>
              <a:gd name="connsiteX18" fmla="*/ 780227 w 2670900"/>
              <a:gd name="connsiteY18" fmla="*/ 358817 h 1468745"/>
              <a:gd name="connsiteX19" fmla="*/ 560308 w 2670900"/>
              <a:gd name="connsiteY19" fmla="*/ 277794 h 1468745"/>
              <a:gd name="connsiteX20" fmla="*/ 502434 w 2670900"/>
              <a:gd name="connsiteY20" fmla="*/ 1 h 1468745"/>
              <a:gd name="connsiteX21" fmla="*/ 325770 w 2670900"/>
              <a:gd name="connsiteY21" fmla="*/ 275744 h 1468745"/>
              <a:gd name="connsiteX22" fmla="*/ 406401 w 2670900"/>
              <a:gd name="connsiteY22" fmla="*/ 467751 h 1468745"/>
              <a:gd name="connsiteX23" fmla="*/ 236217 w 2670900"/>
              <a:gd name="connsiteY23" fmla="*/ 833379 h 1468745"/>
              <a:gd name="connsiteX24" fmla="*/ 16298 w 2670900"/>
              <a:gd name="connsiteY24" fmla="*/ 1226918 h 1468745"/>
              <a:gd name="connsiteX25" fmla="*/ 27872 w 2670900"/>
              <a:gd name="connsiteY25" fmla="*/ 1365814 h 1468745"/>
              <a:gd name="connsiteX26" fmla="*/ 120470 w 2670900"/>
              <a:gd name="connsiteY26" fmla="*/ 1157470 h 1468745"/>
              <a:gd name="connsiteX27" fmla="*/ 213067 w 2670900"/>
              <a:gd name="connsiteY27" fmla="*/ 1423688 h 1468745"/>
              <a:gd name="connsiteX28" fmla="*/ 305665 w 2670900"/>
              <a:gd name="connsiteY28" fmla="*/ 1388963 h 1468745"/>
              <a:gd name="connsiteX29" fmla="*/ 548733 w 2670900"/>
              <a:gd name="connsiteY29" fmla="*/ 659758 h 1468745"/>
              <a:gd name="connsiteX30" fmla="*/ 1289513 w 2670900"/>
              <a:gd name="connsiteY30" fmla="*/ 659758 h 1468745"/>
              <a:gd name="connsiteX31" fmla="*/ 1428409 w 2670900"/>
              <a:gd name="connsiteY31" fmla="*/ 1041723 h 1468745"/>
              <a:gd name="connsiteX32" fmla="*/ 1821948 w 2670900"/>
              <a:gd name="connsiteY32"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24535 w 2670900"/>
              <a:gd name="connsiteY4" fmla="*/ 915457 h 1468745"/>
              <a:gd name="connsiteX5" fmla="*/ 2152460 w 2670900"/>
              <a:gd name="connsiteY5" fmla="*/ 993103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31028 w 2670900"/>
              <a:gd name="connsiteY13" fmla="*/ 304923 h 1468745"/>
              <a:gd name="connsiteX14" fmla="*/ 2177327 w 2670900"/>
              <a:gd name="connsiteY14" fmla="*/ 153185 h 1468745"/>
              <a:gd name="connsiteX15" fmla="*/ 2030293 w 2670900"/>
              <a:gd name="connsiteY15" fmla="*/ 11576 h 1468745"/>
              <a:gd name="connsiteX16" fmla="*/ 1821948 w 2670900"/>
              <a:gd name="connsiteY16" fmla="*/ 219920 h 1468745"/>
              <a:gd name="connsiteX17" fmla="*/ 1034870 w 2670900"/>
              <a:gd name="connsiteY17" fmla="*/ 300943 h 1468745"/>
              <a:gd name="connsiteX18" fmla="*/ 780227 w 2670900"/>
              <a:gd name="connsiteY18" fmla="*/ 358817 h 1468745"/>
              <a:gd name="connsiteX19" fmla="*/ 560308 w 2670900"/>
              <a:gd name="connsiteY19" fmla="*/ 277794 h 1468745"/>
              <a:gd name="connsiteX20" fmla="*/ 502434 w 2670900"/>
              <a:gd name="connsiteY20" fmla="*/ 1 h 1468745"/>
              <a:gd name="connsiteX21" fmla="*/ 325770 w 2670900"/>
              <a:gd name="connsiteY21" fmla="*/ 275744 h 1468745"/>
              <a:gd name="connsiteX22" fmla="*/ 406401 w 2670900"/>
              <a:gd name="connsiteY22" fmla="*/ 467751 h 1468745"/>
              <a:gd name="connsiteX23" fmla="*/ 236217 w 2670900"/>
              <a:gd name="connsiteY23" fmla="*/ 833379 h 1468745"/>
              <a:gd name="connsiteX24" fmla="*/ 16298 w 2670900"/>
              <a:gd name="connsiteY24" fmla="*/ 1226918 h 1468745"/>
              <a:gd name="connsiteX25" fmla="*/ 27872 w 2670900"/>
              <a:gd name="connsiteY25" fmla="*/ 1365814 h 1468745"/>
              <a:gd name="connsiteX26" fmla="*/ 120470 w 2670900"/>
              <a:gd name="connsiteY26" fmla="*/ 1157470 h 1468745"/>
              <a:gd name="connsiteX27" fmla="*/ 213067 w 2670900"/>
              <a:gd name="connsiteY27" fmla="*/ 1423688 h 1468745"/>
              <a:gd name="connsiteX28" fmla="*/ 305665 w 2670900"/>
              <a:gd name="connsiteY28" fmla="*/ 1388963 h 1468745"/>
              <a:gd name="connsiteX29" fmla="*/ 548733 w 2670900"/>
              <a:gd name="connsiteY29" fmla="*/ 659758 h 1468745"/>
              <a:gd name="connsiteX30" fmla="*/ 1289513 w 2670900"/>
              <a:gd name="connsiteY30" fmla="*/ 659758 h 1468745"/>
              <a:gd name="connsiteX31" fmla="*/ 1428409 w 2670900"/>
              <a:gd name="connsiteY31" fmla="*/ 1041723 h 1468745"/>
              <a:gd name="connsiteX32" fmla="*/ 1821948 w 2670900"/>
              <a:gd name="connsiteY32" fmla="*/ 1018574 h 1468745"/>
              <a:gd name="connsiteX0" fmla="*/ 1821948 w 2670900"/>
              <a:gd name="connsiteY0" fmla="*/ 1018574 h 1468745"/>
              <a:gd name="connsiteX1" fmla="*/ 1810374 w 2670900"/>
              <a:gd name="connsiteY1" fmla="*/ 798655 h 1468745"/>
              <a:gd name="connsiteX2" fmla="*/ 1798799 w 2670900"/>
              <a:gd name="connsiteY2" fmla="*/ 601885 h 1468745"/>
              <a:gd name="connsiteX3" fmla="*/ 2018718 w 2670900"/>
              <a:gd name="connsiteY3" fmla="*/ 682908 h 1468745"/>
              <a:gd name="connsiteX4" fmla="*/ 2024535 w 2670900"/>
              <a:gd name="connsiteY4" fmla="*/ 915457 h 1468745"/>
              <a:gd name="connsiteX5" fmla="*/ 2152460 w 2670900"/>
              <a:gd name="connsiteY5" fmla="*/ 993103 h 1468745"/>
              <a:gd name="connsiteX6" fmla="*/ 2284936 w 2670900"/>
              <a:gd name="connsiteY6" fmla="*/ 1261642 h 1468745"/>
              <a:gd name="connsiteX7" fmla="*/ 2400682 w 2670900"/>
              <a:gd name="connsiteY7" fmla="*/ 1400538 h 1468745"/>
              <a:gd name="connsiteX8" fmla="*/ 2562728 w 2670900"/>
              <a:gd name="connsiteY8" fmla="*/ 1400538 h 1468745"/>
              <a:gd name="connsiteX9" fmla="*/ 2666900 w 2670900"/>
              <a:gd name="connsiteY9" fmla="*/ 1307941 h 1468745"/>
              <a:gd name="connsiteX10" fmla="*/ 2423832 w 2670900"/>
              <a:gd name="connsiteY10" fmla="*/ 1041723 h 1468745"/>
              <a:gd name="connsiteX11" fmla="*/ 2168857 w 2670900"/>
              <a:gd name="connsiteY11" fmla="*/ 604597 h 1468745"/>
              <a:gd name="connsiteX12" fmla="*/ 2087834 w 2670900"/>
              <a:gd name="connsiteY12" fmla="*/ 372772 h 1468745"/>
              <a:gd name="connsiteX13" fmla="*/ 2131028 w 2670900"/>
              <a:gd name="connsiteY13" fmla="*/ 304923 h 1468745"/>
              <a:gd name="connsiteX14" fmla="*/ 2177327 w 2670900"/>
              <a:gd name="connsiteY14" fmla="*/ 153185 h 1468745"/>
              <a:gd name="connsiteX15" fmla="*/ 2030293 w 2670900"/>
              <a:gd name="connsiteY15" fmla="*/ 11576 h 1468745"/>
              <a:gd name="connsiteX16" fmla="*/ 1821948 w 2670900"/>
              <a:gd name="connsiteY16" fmla="*/ 219920 h 1468745"/>
              <a:gd name="connsiteX17" fmla="*/ 1034870 w 2670900"/>
              <a:gd name="connsiteY17" fmla="*/ 300943 h 1468745"/>
              <a:gd name="connsiteX18" fmla="*/ 780227 w 2670900"/>
              <a:gd name="connsiteY18" fmla="*/ 358817 h 1468745"/>
              <a:gd name="connsiteX19" fmla="*/ 560308 w 2670900"/>
              <a:gd name="connsiteY19" fmla="*/ 277794 h 1468745"/>
              <a:gd name="connsiteX20" fmla="*/ 502434 w 2670900"/>
              <a:gd name="connsiteY20" fmla="*/ 1 h 1468745"/>
              <a:gd name="connsiteX21" fmla="*/ 325770 w 2670900"/>
              <a:gd name="connsiteY21" fmla="*/ 275744 h 1468745"/>
              <a:gd name="connsiteX22" fmla="*/ 406401 w 2670900"/>
              <a:gd name="connsiteY22" fmla="*/ 467751 h 1468745"/>
              <a:gd name="connsiteX23" fmla="*/ 236217 w 2670900"/>
              <a:gd name="connsiteY23" fmla="*/ 833379 h 1468745"/>
              <a:gd name="connsiteX24" fmla="*/ 16298 w 2670900"/>
              <a:gd name="connsiteY24" fmla="*/ 1226918 h 1468745"/>
              <a:gd name="connsiteX25" fmla="*/ 27872 w 2670900"/>
              <a:gd name="connsiteY25" fmla="*/ 1365814 h 1468745"/>
              <a:gd name="connsiteX26" fmla="*/ 120470 w 2670900"/>
              <a:gd name="connsiteY26" fmla="*/ 1157470 h 1468745"/>
              <a:gd name="connsiteX27" fmla="*/ 213067 w 2670900"/>
              <a:gd name="connsiteY27" fmla="*/ 1423688 h 1468745"/>
              <a:gd name="connsiteX28" fmla="*/ 305665 w 2670900"/>
              <a:gd name="connsiteY28" fmla="*/ 1388963 h 1468745"/>
              <a:gd name="connsiteX29" fmla="*/ 548733 w 2670900"/>
              <a:gd name="connsiteY29" fmla="*/ 659758 h 1468745"/>
              <a:gd name="connsiteX30" fmla="*/ 1289513 w 2670900"/>
              <a:gd name="connsiteY30" fmla="*/ 659758 h 1468745"/>
              <a:gd name="connsiteX31" fmla="*/ 1428409 w 2670900"/>
              <a:gd name="connsiteY31" fmla="*/ 1041723 h 1468745"/>
              <a:gd name="connsiteX32" fmla="*/ 1821948 w 2670900"/>
              <a:gd name="connsiteY32" fmla="*/ 1018574 h 1468745"/>
              <a:gd name="connsiteX0" fmla="*/ 1826033 w 2674985"/>
              <a:gd name="connsiteY0" fmla="*/ 1018574 h 1457355"/>
              <a:gd name="connsiteX1" fmla="*/ 1814459 w 2674985"/>
              <a:gd name="connsiteY1" fmla="*/ 798655 h 1457355"/>
              <a:gd name="connsiteX2" fmla="*/ 1802884 w 2674985"/>
              <a:gd name="connsiteY2" fmla="*/ 601885 h 1457355"/>
              <a:gd name="connsiteX3" fmla="*/ 2022803 w 2674985"/>
              <a:gd name="connsiteY3" fmla="*/ 682908 h 1457355"/>
              <a:gd name="connsiteX4" fmla="*/ 2028620 w 2674985"/>
              <a:gd name="connsiteY4" fmla="*/ 915457 h 1457355"/>
              <a:gd name="connsiteX5" fmla="*/ 2156545 w 2674985"/>
              <a:gd name="connsiteY5" fmla="*/ 993103 h 1457355"/>
              <a:gd name="connsiteX6" fmla="*/ 2289021 w 2674985"/>
              <a:gd name="connsiteY6" fmla="*/ 1261642 h 1457355"/>
              <a:gd name="connsiteX7" fmla="*/ 2404767 w 2674985"/>
              <a:gd name="connsiteY7" fmla="*/ 1400538 h 1457355"/>
              <a:gd name="connsiteX8" fmla="*/ 2566813 w 2674985"/>
              <a:gd name="connsiteY8" fmla="*/ 1400538 h 1457355"/>
              <a:gd name="connsiteX9" fmla="*/ 2670985 w 2674985"/>
              <a:gd name="connsiteY9" fmla="*/ 1307941 h 1457355"/>
              <a:gd name="connsiteX10" fmla="*/ 2427917 w 2674985"/>
              <a:gd name="connsiteY10" fmla="*/ 1041723 h 1457355"/>
              <a:gd name="connsiteX11" fmla="*/ 2172942 w 2674985"/>
              <a:gd name="connsiteY11" fmla="*/ 604597 h 1457355"/>
              <a:gd name="connsiteX12" fmla="*/ 2091919 w 2674985"/>
              <a:gd name="connsiteY12" fmla="*/ 372772 h 1457355"/>
              <a:gd name="connsiteX13" fmla="*/ 2135113 w 2674985"/>
              <a:gd name="connsiteY13" fmla="*/ 304923 h 1457355"/>
              <a:gd name="connsiteX14" fmla="*/ 2181412 w 2674985"/>
              <a:gd name="connsiteY14" fmla="*/ 153185 h 1457355"/>
              <a:gd name="connsiteX15" fmla="*/ 2034378 w 2674985"/>
              <a:gd name="connsiteY15" fmla="*/ 11576 h 1457355"/>
              <a:gd name="connsiteX16" fmla="*/ 1826033 w 2674985"/>
              <a:gd name="connsiteY16" fmla="*/ 219920 h 1457355"/>
              <a:gd name="connsiteX17" fmla="*/ 1038955 w 2674985"/>
              <a:gd name="connsiteY17" fmla="*/ 300943 h 1457355"/>
              <a:gd name="connsiteX18" fmla="*/ 784312 w 2674985"/>
              <a:gd name="connsiteY18" fmla="*/ 358817 h 1457355"/>
              <a:gd name="connsiteX19" fmla="*/ 564393 w 2674985"/>
              <a:gd name="connsiteY19" fmla="*/ 277794 h 1457355"/>
              <a:gd name="connsiteX20" fmla="*/ 506519 w 2674985"/>
              <a:gd name="connsiteY20" fmla="*/ 1 h 1457355"/>
              <a:gd name="connsiteX21" fmla="*/ 329855 w 2674985"/>
              <a:gd name="connsiteY21" fmla="*/ 275744 h 1457355"/>
              <a:gd name="connsiteX22" fmla="*/ 410486 w 2674985"/>
              <a:gd name="connsiteY22" fmla="*/ 467751 h 1457355"/>
              <a:gd name="connsiteX23" fmla="*/ 240302 w 2674985"/>
              <a:gd name="connsiteY23" fmla="*/ 833379 h 1457355"/>
              <a:gd name="connsiteX24" fmla="*/ 20383 w 2674985"/>
              <a:gd name="connsiteY24" fmla="*/ 1226918 h 1457355"/>
              <a:gd name="connsiteX25" fmla="*/ 31957 w 2674985"/>
              <a:gd name="connsiteY25" fmla="*/ 1365814 h 1457355"/>
              <a:gd name="connsiteX26" fmla="*/ 217152 w 2674985"/>
              <a:gd name="connsiteY26" fmla="*/ 1423688 h 1457355"/>
              <a:gd name="connsiteX27" fmla="*/ 309750 w 2674985"/>
              <a:gd name="connsiteY27" fmla="*/ 1388963 h 1457355"/>
              <a:gd name="connsiteX28" fmla="*/ 552818 w 2674985"/>
              <a:gd name="connsiteY28" fmla="*/ 659758 h 1457355"/>
              <a:gd name="connsiteX29" fmla="*/ 1293598 w 2674985"/>
              <a:gd name="connsiteY29" fmla="*/ 659758 h 1457355"/>
              <a:gd name="connsiteX30" fmla="*/ 1432494 w 2674985"/>
              <a:gd name="connsiteY30" fmla="*/ 1041723 h 1457355"/>
              <a:gd name="connsiteX31" fmla="*/ 1826033 w 2674985"/>
              <a:gd name="connsiteY31" fmla="*/ 1018574 h 1457355"/>
              <a:gd name="connsiteX0" fmla="*/ 1826033 w 2674985"/>
              <a:gd name="connsiteY0" fmla="*/ 1018574 h 1457355"/>
              <a:gd name="connsiteX1" fmla="*/ 1814459 w 2674985"/>
              <a:gd name="connsiteY1" fmla="*/ 798655 h 1457355"/>
              <a:gd name="connsiteX2" fmla="*/ 1802884 w 2674985"/>
              <a:gd name="connsiteY2" fmla="*/ 601885 h 1457355"/>
              <a:gd name="connsiteX3" fmla="*/ 2022803 w 2674985"/>
              <a:gd name="connsiteY3" fmla="*/ 682908 h 1457355"/>
              <a:gd name="connsiteX4" fmla="*/ 2156545 w 2674985"/>
              <a:gd name="connsiteY4" fmla="*/ 993103 h 1457355"/>
              <a:gd name="connsiteX5" fmla="*/ 2289021 w 2674985"/>
              <a:gd name="connsiteY5" fmla="*/ 1261642 h 1457355"/>
              <a:gd name="connsiteX6" fmla="*/ 2404767 w 2674985"/>
              <a:gd name="connsiteY6" fmla="*/ 1400538 h 1457355"/>
              <a:gd name="connsiteX7" fmla="*/ 2566813 w 2674985"/>
              <a:gd name="connsiteY7" fmla="*/ 1400538 h 1457355"/>
              <a:gd name="connsiteX8" fmla="*/ 2670985 w 2674985"/>
              <a:gd name="connsiteY8" fmla="*/ 1307941 h 1457355"/>
              <a:gd name="connsiteX9" fmla="*/ 2427917 w 2674985"/>
              <a:gd name="connsiteY9" fmla="*/ 1041723 h 1457355"/>
              <a:gd name="connsiteX10" fmla="*/ 2172942 w 2674985"/>
              <a:gd name="connsiteY10" fmla="*/ 604597 h 1457355"/>
              <a:gd name="connsiteX11" fmla="*/ 2091919 w 2674985"/>
              <a:gd name="connsiteY11" fmla="*/ 372772 h 1457355"/>
              <a:gd name="connsiteX12" fmla="*/ 2135113 w 2674985"/>
              <a:gd name="connsiteY12" fmla="*/ 304923 h 1457355"/>
              <a:gd name="connsiteX13" fmla="*/ 2181412 w 2674985"/>
              <a:gd name="connsiteY13" fmla="*/ 153185 h 1457355"/>
              <a:gd name="connsiteX14" fmla="*/ 2034378 w 2674985"/>
              <a:gd name="connsiteY14" fmla="*/ 11576 h 1457355"/>
              <a:gd name="connsiteX15" fmla="*/ 1826033 w 2674985"/>
              <a:gd name="connsiteY15" fmla="*/ 219920 h 1457355"/>
              <a:gd name="connsiteX16" fmla="*/ 1038955 w 2674985"/>
              <a:gd name="connsiteY16" fmla="*/ 300943 h 1457355"/>
              <a:gd name="connsiteX17" fmla="*/ 784312 w 2674985"/>
              <a:gd name="connsiteY17" fmla="*/ 358817 h 1457355"/>
              <a:gd name="connsiteX18" fmla="*/ 564393 w 2674985"/>
              <a:gd name="connsiteY18" fmla="*/ 277794 h 1457355"/>
              <a:gd name="connsiteX19" fmla="*/ 506519 w 2674985"/>
              <a:gd name="connsiteY19" fmla="*/ 1 h 1457355"/>
              <a:gd name="connsiteX20" fmla="*/ 329855 w 2674985"/>
              <a:gd name="connsiteY20" fmla="*/ 275744 h 1457355"/>
              <a:gd name="connsiteX21" fmla="*/ 410486 w 2674985"/>
              <a:gd name="connsiteY21" fmla="*/ 467751 h 1457355"/>
              <a:gd name="connsiteX22" fmla="*/ 240302 w 2674985"/>
              <a:gd name="connsiteY22" fmla="*/ 833379 h 1457355"/>
              <a:gd name="connsiteX23" fmla="*/ 20383 w 2674985"/>
              <a:gd name="connsiteY23" fmla="*/ 1226918 h 1457355"/>
              <a:gd name="connsiteX24" fmla="*/ 31957 w 2674985"/>
              <a:gd name="connsiteY24" fmla="*/ 1365814 h 1457355"/>
              <a:gd name="connsiteX25" fmla="*/ 217152 w 2674985"/>
              <a:gd name="connsiteY25" fmla="*/ 1423688 h 1457355"/>
              <a:gd name="connsiteX26" fmla="*/ 309750 w 2674985"/>
              <a:gd name="connsiteY26" fmla="*/ 1388963 h 1457355"/>
              <a:gd name="connsiteX27" fmla="*/ 552818 w 2674985"/>
              <a:gd name="connsiteY27" fmla="*/ 659758 h 1457355"/>
              <a:gd name="connsiteX28" fmla="*/ 1293598 w 2674985"/>
              <a:gd name="connsiteY28" fmla="*/ 659758 h 1457355"/>
              <a:gd name="connsiteX29" fmla="*/ 1432494 w 2674985"/>
              <a:gd name="connsiteY29" fmla="*/ 1041723 h 1457355"/>
              <a:gd name="connsiteX30" fmla="*/ 1826033 w 2674985"/>
              <a:gd name="connsiteY30" fmla="*/ 1018574 h 1457355"/>
              <a:gd name="connsiteX0" fmla="*/ 1826033 w 2674985"/>
              <a:gd name="connsiteY0" fmla="*/ 1018574 h 1457355"/>
              <a:gd name="connsiteX1" fmla="*/ 1814459 w 2674985"/>
              <a:gd name="connsiteY1" fmla="*/ 798655 h 1457355"/>
              <a:gd name="connsiteX2" fmla="*/ 1802884 w 2674985"/>
              <a:gd name="connsiteY2" fmla="*/ 601885 h 1457355"/>
              <a:gd name="connsiteX3" fmla="*/ 2022803 w 2674985"/>
              <a:gd name="connsiteY3" fmla="*/ 682908 h 1457355"/>
              <a:gd name="connsiteX4" fmla="*/ 2156545 w 2674985"/>
              <a:gd name="connsiteY4" fmla="*/ 993103 h 1457355"/>
              <a:gd name="connsiteX5" fmla="*/ 2289021 w 2674985"/>
              <a:gd name="connsiteY5" fmla="*/ 1261642 h 1457355"/>
              <a:gd name="connsiteX6" fmla="*/ 2404767 w 2674985"/>
              <a:gd name="connsiteY6" fmla="*/ 1400538 h 1457355"/>
              <a:gd name="connsiteX7" fmla="*/ 2566813 w 2674985"/>
              <a:gd name="connsiteY7" fmla="*/ 1400538 h 1457355"/>
              <a:gd name="connsiteX8" fmla="*/ 2670985 w 2674985"/>
              <a:gd name="connsiteY8" fmla="*/ 1307941 h 1457355"/>
              <a:gd name="connsiteX9" fmla="*/ 2427917 w 2674985"/>
              <a:gd name="connsiteY9" fmla="*/ 1041723 h 1457355"/>
              <a:gd name="connsiteX10" fmla="*/ 2172942 w 2674985"/>
              <a:gd name="connsiteY10" fmla="*/ 604597 h 1457355"/>
              <a:gd name="connsiteX11" fmla="*/ 2091919 w 2674985"/>
              <a:gd name="connsiteY11" fmla="*/ 372772 h 1457355"/>
              <a:gd name="connsiteX12" fmla="*/ 2181412 w 2674985"/>
              <a:gd name="connsiteY12" fmla="*/ 153185 h 1457355"/>
              <a:gd name="connsiteX13" fmla="*/ 2034378 w 2674985"/>
              <a:gd name="connsiteY13" fmla="*/ 11576 h 1457355"/>
              <a:gd name="connsiteX14" fmla="*/ 1826033 w 2674985"/>
              <a:gd name="connsiteY14" fmla="*/ 219920 h 1457355"/>
              <a:gd name="connsiteX15" fmla="*/ 1038955 w 2674985"/>
              <a:gd name="connsiteY15" fmla="*/ 300943 h 1457355"/>
              <a:gd name="connsiteX16" fmla="*/ 784312 w 2674985"/>
              <a:gd name="connsiteY16" fmla="*/ 358817 h 1457355"/>
              <a:gd name="connsiteX17" fmla="*/ 564393 w 2674985"/>
              <a:gd name="connsiteY17" fmla="*/ 277794 h 1457355"/>
              <a:gd name="connsiteX18" fmla="*/ 506519 w 2674985"/>
              <a:gd name="connsiteY18" fmla="*/ 1 h 1457355"/>
              <a:gd name="connsiteX19" fmla="*/ 329855 w 2674985"/>
              <a:gd name="connsiteY19" fmla="*/ 275744 h 1457355"/>
              <a:gd name="connsiteX20" fmla="*/ 410486 w 2674985"/>
              <a:gd name="connsiteY20" fmla="*/ 467751 h 1457355"/>
              <a:gd name="connsiteX21" fmla="*/ 240302 w 2674985"/>
              <a:gd name="connsiteY21" fmla="*/ 833379 h 1457355"/>
              <a:gd name="connsiteX22" fmla="*/ 20383 w 2674985"/>
              <a:gd name="connsiteY22" fmla="*/ 1226918 h 1457355"/>
              <a:gd name="connsiteX23" fmla="*/ 31957 w 2674985"/>
              <a:gd name="connsiteY23" fmla="*/ 1365814 h 1457355"/>
              <a:gd name="connsiteX24" fmla="*/ 217152 w 2674985"/>
              <a:gd name="connsiteY24" fmla="*/ 1423688 h 1457355"/>
              <a:gd name="connsiteX25" fmla="*/ 309750 w 2674985"/>
              <a:gd name="connsiteY25" fmla="*/ 1388963 h 1457355"/>
              <a:gd name="connsiteX26" fmla="*/ 552818 w 2674985"/>
              <a:gd name="connsiteY26" fmla="*/ 659758 h 1457355"/>
              <a:gd name="connsiteX27" fmla="*/ 1293598 w 2674985"/>
              <a:gd name="connsiteY27" fmla="*/ 659758 h 1457355"/>
              <a:gd name="connsiteX28" fmla="*/ 1432494 w 2674985"/>
              <a:gd name="connsiteY28" fmla="*/ 1041723 h 1457355"/>
              <a:gd name="connsiteX29" fmla="*/ 1826033 w 2674985"/>
              <a:gd name="connsiteY29" fmla="*/ 1018574 h 1457355"/>
              <a:gd name="connsiteX0" fmla="*/ 1826033 w 2674985"/>
              <a:gd name="connsiteY0" fmla="*/ 1019022 h 1457803"/>
              <a:gd name="connsiteX1" fmla="*/ 1814459 w 2674985"/>
              <a:gd name="connsiteY1" fmla="*/ 799103 h 1457803"/>
              <a:gd name="connsiteX2" fmla="*/ 1802884 w 2674985"/>
              <a:gd name="connsiteY2" fmla="*/ 602333 h 1457803"/>
              <a:gd name="connsiteX3" fmla="*/ 2022803 w 2674985"/>
              <a:gd name="connsiteY3" fmla="*/ 683356 h 1457803"/>
              <a:gd name="connsiteX4" fmla="*/ 2156545 w 2674985"/>
              <a:gd name="connsiteY4" fmla="*/ 993551 h 1457803"/>
              <a:gd name="connsiteX5" fmla="*/ 2289021 w 2674985"/>
              <a:gd name="connsiteY5" fmla="*/ 1262090 h 1457803"/>
              <a:gd name="connsiteX6" fmla="*/ 2404767 w 2674985"/>
              <a:gd name="connsiteY6" fmla="*/ 1400986 h 1457803"/>
              <a:gd name="connsiteX7" fmla="*/ 2566813 w 2674985"/>
              <a:gd name="connsiteY7" fmla="*/ 1400986 h 1457803"/>
              <a:gd name="connsiteX8" fmla="*/ 2670985 w 2674985"/>
              <a:gd name="connsiteY8" fmla="*/ 1308389 h 1457803"/>
              <a:gd name="connsiteX9" fmla="*/ 2427917 w 2674985"/>
              <a:gd name="connsiteY9" fmla="*/ 1042171 h 1457803"/>
              <a:gd name="connsiteX10" fmla="*/ 2172942 w 2674985"/>
              <a:gd name="connsiteY10" fmla="*/ 605045 h 1457803"/>
              <a:gd name="connsiteX11" fmla="*/ 2091919 w 2674985"/>
              <a:gd name="connsiteY11" fmla="*/ 373220 h 1457803"/>
              <a:gd name="connsiteX12" fmla="*/ 2181412 w 2674985"/>
              <a:gd name="connsiteY12" fmla="*/ 153633 h 1457803"/>
              <a:gd name="connsiteX13" fmla="*/ 2034378 w 2674985"/>
              <a:gd name="connsiteY13" fmla="*/ 12024 h 1457803"/>
              <a:gd name="connsiteX14" fmla="*/ 1826033 w 2674985"/>
              <a:gd name="connsiteY14" fmla="*/ 220368 h 1457803"/>
              <a:gd name="connsiteX15" fmla="*/ 1038955 w 2674985"/>
              <a:gd name="connsiteY15" fmla="*/ 301391 h 1457803"/>
              <a:gd name="connsiteX16" fmla="*/ 784312 w 2674985"/>
              <a:gd name="connsiteY16" fmla="*/ 359265 h 1457803"/>
              <a:gd name="connsiteX17" fmla="*/ 564393 w 2674985"/>
              <a:gd name="connsiteY17" fmla="*/ 278242 h 1457803"/>
              <a:gd name="connsiteX18" fmla="*/ 506519 w 2674985"/>
              <a:gd name="connsiteY18" fmla="*/ 449 h 1457803"/>
              <a:gd name="connsiteX19" fmla="*/ 318976 w 2674985"/>
              <a:gd name="connsiteY19" fmla="*/ 219747 h 1457803"/>
              <a:gd name="connsiteX20" fmla="*/ 410486 w 2674985"/>
              <a:gd name="connsiteY20" fmla="*/ 468199 h 1457803"/>
              <a:gd name="connsiteX21" fmla="*/ 240302 w 2674985"/>
              <a:gd name="connsiteY21" fmla="*/ 833827 h 1457803"/>
              <a:gd name="connsiteX22" fmla="*/ 20383 w 2674985"/>
              <a:gd name="connsiteY22" fmla="*/ 1227366 h 1457803"/>
              <a:gd name="connsiteX23" fmla="*/ 31957 w 2674985"/>
              <a:gd name="connsiteY23" fmla="*/ 1366262 h 1457803"/>
              <a:gd name="connsiteX24" fmla="*/ 217152 w 2674985"/>
              <a:gd name="connsiteY24" fmla="*/ 1424136 h 1457803"/>
              <a:gd name="connsiteX25" fmla="*/ 309750 w 2674985"/>
              <a:gd name="connsiteY25" fmla="*/ 1389411 h 1457803"/>
              <a:gd name="connsiteX26" fmla="*/ 552818 w 2674985"/>
              <a:gd name="connsiteY26" fmla="*/ 660206 h 1457803"/>
              <a:gd name="connsiteX27" fmla="*/ 1293598 w 2674985"/>
              <a:gd name="connsiteY27" fmla="*/ 660206 h 1457803"/>
              <a:gd name="connsiteX28" fmla="*/ 1432494 w 2674985"/>
              <a:gd name="connsiteY28" fmla="*/ 1042171 h 1457803"/>
              <a:gd name="connsiteX29" fmla="*/ 1826033 w 2674985"/>
              <a:gd name="connsiteY29" fmla="*/ 1019022 h 1457803"/>
              <a:gd name="connsiteX0" fmla="*/ 1826033 w 2674985"/>
              <a:gd name="connsiteY0" fmla="*/ 1007916 h 1446697"/>
              <a:gd name="connsiteX1" fmla="*/ 1814459 w 2674985"/>
              <a:gd name="connsiteY1" fmla="*/ 787997 h 1446697"/>
              <a:gd name="connsiteX2" fmla="*/ 1802884 w 2674985"/>
              <a:gd name="connsiteY2" fmla="*/ 591227 h 1446697"/>
              <a:gd name="connsiteX3" fmla="*/ 2022803 w 2674985"/>
              <a:gd name="connsiteY3" fmla="*/ 672250 h 1446697"/>
              <a:gd name="connsiteX4" fmla="*/ 2156545 w 2674985"/>
              <a:gd name="connsiteY4" fmla="*/ 982445 h 1446697"/>
              <a:gd name="connsiteX5" fmla="*/ 2289021 w 2674985"/>
              <a:gd name="connsiteY5" fmla="*/ 1250984 h 1446697"/>
              <a:gd name="connsiteX6" fmla="*/ 2404767 w 2674985"/>
              <a:gd name="connsiteY6" fmla="*/ 1389880 h 1446697"/>
              <a:gd name="connsiteX7" fmla="*/ 2566813 w 2674985"/>
              <a:gd name="connsiteY7" fmla="*/ 1389880 h 1446697"/>
              <a:gd name="connsiteX8" fmla="*/ 2670985 w 2674985"/>
              <a:gd name="connsiteY8" fmla="*/ 1297283 h 1446697"/>
              <a:gd name="connsiteX9" fmla="*/ 2427917 w 2674985"/>
              <a:gd name="connsiteY9" fmla="*/ 1031065 h 1446697"/>
              <a:gd name="connsiteX10" fmla="*/ 2172942 w 2674985"/>
              <a:gd name="connsiteY10" fmla="*/ 593939 h 1446697"/>
              <a:gd name="connsiteX11" fmla="*/ 2091919 w 2674985"/>
              <a:gd name="connsiteY11" fmla="*/ 362114 h 1446697"/>
              <a:gd name="connsiteX12" fmla="*/ 2181412 w 2674985"/>
              <a:gd name="connsiteY12" fmla="*/ 142527 h 1446697"/>
              <a:gd name="connsiteX13" fmla="*/ 2034378 w 2674985"/>
              <a:gd name="connsiteY13" fmla="*/ 918 h 1446697"/>
              <a:gd name="connsiteX14" fmla="*/ 1826033 w 2674985"/>
              <a:gd name="connsiteY14" fmla="*/ 209262 h 1446697"/>
              <a:gd name="connsiteX15" fmla="*/ 1038955 w 2674985"/>
              <a:gd name="connsiteY15" fmla="*/ 290285 h 1446697"/>
              <a:gd name="connsiteX16" fmla="*/ 784312 w 2674985"/>
              <a:gd name="connsiteY16" fmla="*/ 348159 h 1446697"/>
              <a:gd name="connsiteX17" fmla="*/ 564393 w 2674985"/>
              <a:gd name="connsiteY17" fmla="*/ 267136 h 1446697"/>
              <a:gd name="connsiteX18" fmla="*/ 484760 w 2674985"/>
              <a:gd name="connsiteY18" fmla="*/ 23210 h 1446697"/>
              <a:gd name="connsiteX19" fmla="*/ 318976 w 2674985"/>
              <a:gd name="connsiteY19" fmla="*/ 208641 h 1446697"/>
              <a:gd name="connsiteX20" fmla="*/ 410486 w 2674985"/>
              <a:gd name="connsiteY20" fmla="*/ 457093 h 1446697"/>
              <a:gd name="connsiteX21" fmla="*/ 240302 w 2674985"/>
              <a:gd name="connsiteY21" fmla="*/ 822721 h 1446697"/>
              <a:gd name="connsiteX22" fmla="*/ 20383 w 2674985"/>
              <a:gd name="connsiteY22" fmla="*/ 1216260 h 1446697"/>
              <a:gd name="connsiteX23" fmla="*/ 31957 w 2674985"/>
              <a:gd name="connsiteY23" fmla="*/ 1355156 h 1446697"/>
              <a:gd name="connsiteX24" fmla="*/ 217152 w 2674985"/>
              <a:gd name="connsiteY24" fmla="*/ 1413030 h 1446697"/>
              <a:gd name="connsiteX25" fmla="*/ 309750 w 2674985"/>
              <a:gd name="connsiteY25" fmla="*/ 1378305 h 1446697"/>
              <a:gd name="connsiteX26" fmla="*/ 552818 w 2674985"/>
              <a:gd name="connsiteY26" fmla="*/ 649100 h 1446697"/>
              <a:gd name="connsiteX27" fmla="*/ 1293598 w 2674985"/>
              <a:gd name="connsiteY27" fmla="*/ 649100 h 1446697"/>
              <a:gd name="connsiteX28" fmla="*/ 1432494 w 2674985"/>
              <a:gd name="connsiteY28" fmla="*/ 1031065 h 1446697"/>
              <a:gd name="connsiteX29" fmla="*/ 1826033 w 2674985"/>
              <a:gd name="connsiteY29" fmla="*/ 1007916 h 14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74985" h="1446697">
                <a:moveTo>
                  <a:pt x="1826033" y="1007916"/>
                </a:moveTo>
                <a:cubicBezTo>
                  <a:pt x="1889694" y="967405"/>
                  <a:pt x="1818317" y="857445"/>
                  <a:pt x="1814459" y="787997"/>
                </a:cubicBezTo>
                <a:cubicBezTo>
                  <a:pt x="1810601" y="718549"/>
                  <a:pt x="1768160" y="610518"/>
                  <a:pt x="1802884" y="591227"/>
                </a:cubicBezTo>
                <a:cubicBezTo>
                  <a:pt x="1837608" y="571936"/>
                  <a:pt x="1963860" y="607047"/>
                  <a:pt x="2022803" y="672250"/>
                </a:cubicBezTo>
                <a:cubicBezTo>
                  <a:pt x="2081747" y="737453"/>
                  <a:pt x="2112175" y="885989"/>
                  <a:pt x="2156545" y="982445"/>
                </a:cubicBezTo>
                <a:cubicBezTo>
                  <a:pt x="2200915" y="1078901"/>
                  <a:pt x="2247651" y="1183078"/>
                  <a:pt x="2289021" y="1250984"/>
                </a:cubicBezTo>
                <a:cubicBezTo>
                  <a:pt x="2330391" y="1318890"/>
                  <a:pt x="2358468" y="1366731"/>
                  <a:pt x="2404767" y="1389880"/>
                </a:cubicBezTo>
                <a:cubicBezTo>
                  <a:pt x="2451066" y="1413029"/>
                  <a:pt x="2522443" y="1405313"/>
                  <a:pt x="2566813" y="1389880"/>
                </a:cubicBezTo>
                <a:cubicBezTo>
                  <a:pt x="2611183" y="1374447"/>
                  <a:pt x="2694134" y="1357085"/>
                  <a:pt x="2670985" y="1297283"/>
                </a:cubicBezTo>
                <a:cubicBezTo>
                  <a:pt x="2647836" y="1237481"/>
                  <a:pt x="2510924" y="1148289"/>
                  <a:pt x="2427917" y="1031065"/>
                </a:cubicBezTo>
                <a:cubicBezTo>
                  <a:pt x="2344910" y="913841"/>
                  <a:pt x="2228942" y="705431"/>
                  <a:pt x="2172942" y="593939"/>
                </a:cubicBezTo>
                <a:cubicBezTo>
                  <a:pt x="2116942" y="482447"/>
                  <a:pt x="2090507" y="437349"/>
                  <a:pt x="2091919" y="362114"/>
                </a:cubicBezTo>
                <a:cubicBezTo>
                  <a:pt x="2093331" y="286879"/>
                  <a:pt x="2191002" y="202726"/>
                  <a:pt x="2181412" y="142527"/>
                </a:cubicBezTo>
                <a:cubicBezTo>
                  <a:pt x="2171822" y="82328"/>
                  <a:pt x="2093608" y="-10204"/>
                  <a:pt x="2034378" y="918"/>
                </a:cubicBezTo>
                <a:cubicBezTo>
                  <a:pt x="1975148" y="12041"/>
                  <a:pt x="1991937" y="161034"/>
                  <a:pt x="1826033" y="209262"/>
                </a:cubicBezTo>
                <a:cubicBezTo>
                  <a:pt x="1660129" y="257490"/>
                  <a:pt x="1212575" y="267135"/>
                  <a:pt x="1038955" y="290285"/>
                </a:cubicBezTo>
                <a:cubicBezTo>
                  <a:pt x="865335" y="313435"/>
                  <a:pt x="863406" y="352017"/>
                  <a:pt x="784312" y="348159"/>
                </a:cubicBezTo>
                <a:cubicBezTo>
                  <a:pt x="705218" y="344301"/>
                  <a:pt x="614318" y="321294"/>
                  <a:pt x="564393" y="267136"/>
                </a:cubicBezTo>
                <a:cubicBezTo>
                  <a:pt x="514468" y="212978"/>
                  <a:pt x="525663" y="32959"/>
                  <a:pt x="484760" y="23210"/>
                </a:cubicBezTo>
                <a:cubicBezTo>
                  <a:pt x="443857" y="13461"/>
                  <a:pt x="331355" y="136327"/>
                  <a:pt x="318976" y="208641"/>
                </a:cubicBezTo>
                <a:cubicBezTo>
                  <a:pt x="306597" y="280955"/>
                  <a:pt x="423598" y="354746"/>
                  <a:pt x="410486" y="457093"/>
                </a:cubicBezTo>
                <a:cubicBezTo>
                  <a:pt x="397374" y="559440"/>
                  <a:pt x="305319" y="696193"/>
                  <a:pt x="240302" y="822721"/>
                </a:cubicBezTo>
                <a:cubicBezTo>
                  <a:pt x="175285" y="949249"/>
                  <a:pt x="55107" y="1127521"/>
                  <a:pt x="20383" y="1216260"/>
                </a:cubicBezTo>
                <a:cubicBezTo>
                  <a:pt x="-14341" y="1304999"/>
                  <a:pt x="-838" y="1322361"/>
                  <a:pt x="31957" y="1355156"/>
                </a:cubicBezTo>
                <a:cubicBezTo>
                  <a:pt x="64752" y="1387951"/>
                  <a:pt x="170853" y="1409172"/>
                  <a:pt x="217152" y="1413030"/>
                </a:cubicBezTo>
                <a:cubicBezTo>
                  <a:pt x="263451" y="1416888"/>
                  <a:pt x="253806" y="1505627"/>
                  <a:pt x="309750" y="1378305"/>
                </a:cubicBezTo>
                <a:cubicBezTo>
                  <a:pt x="365694" y="1250983"/>
                  <a:pt x="388843" y="770634"/>
                  <a:pt x="552818" y="649100"/>
                </a:cubicBezTo>
                <a:cubicBezTo>
                  <a:pt x="716793" y="527566"/>
                  <a:pt x="1146985" y="585439"/>
                  <a:pt x="1293598" y="649100"/>
                </a:cubicBezTo>
                <a:cubicBezTo>
                  <a:pt x="1440211" y="712761"/>
                  <a:pt x="1347613" y="971262"/>
                  <a:pt x="1432494" y="1031065"/>
                </a:cubicBezTo>
                <a:cubicBezTo>
                  <a:pt x="1517375" y="1090868"/>
                  <a:pt x="1762372" y="1048427"/>
                  <a:pt x="1826033" y="1007916"/>
                </a:cubicBezTo>
                <a:close/>
              </a:path>
            </a:pathLst>
          </a:custGeom>
          <a:solidFill>
            <a:srgbClr val="0070C0">
              <a:alpha val="1209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538546B-C02E-C3DC-0A62-762674BD06EE}"/>
              </a:ext>
            </a:extLst>
          </p:cNvPr>
          <p:cNvSpPr txBox="1"/>
          <p:nvPr/>
        </p:nvSpPr>
        <p:spPr>
          <a:xfrm>
            <a:off x="498637" y="3313578"/>
            <a:ext cx="1813406" cy="646331"/>
          </a:xfrm>
          <a:prstGeom prst="rect">
            <a:avLst/>
          </a:prstGeom>
          <a:noFill/>
        </p:spPr>
        <p:txBody>
          <a:bodyPr wrap="square" rtlCol="0">
            <a:spAutoFit/>
          </a:bodyPr>
          <a:lstStyle/>
          <a:p>
            <a:pPr algn="ctr"/>
            <a:r>
              <a:rPr lang="en-US" b="1" dirty="0">
                <a:solidFill>
                  <a:srgbClr val="00B0F0"/>
                </a:solidFill>
              </a:rPr>
              <a:t>‘Hilar overlay sign’</a:t>
            </a:r>
          </a:p>
        </p:txBody>
      </p:sp>
    </p:spTree>
    <p:extLst>
      <p:ext uri="{BB962C8B-B14F-4D97-AF65-F5344CB8AC3E}">
        <p14:creationId xmlns:p14="http://schemas.microsoft.com/office/powerpoint/2010/main" val="30282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9" grpId="0" animBg="1"/>
      <p:bldP spid="30" grpId="0" animBg="1"/>
      <p:bldP spid="31" grpId="0"/>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CEEE3A-CB91-DAAE-CE5A-4DEE3F7E82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60365" y="174974"/>
            <a:ext cx="8871270" cy="6683026"/>
          </a:xfrm>
          <a:prstGeom prst="rect">
            <a:avLst/>
          </a:prstGeom>
        </p:spPr>
      </p:pic>
      <p:pic>
        <p:nvPicPr>
          <p:cNvPr id="5" name="Picture 4">
            <a:extLst>
              <a:ext uri="{FF2B5EF4-FFF2-40B4-BE49-F238E27FC236}">
                <a16:creationId xmlns:a16="http://schemas.microsoft.com/office/drawing/2014/main" id="{E92B7700-7E9F-DA10-1FBD-399EB4331C3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60365" y="174975"/>
            <a:ext cx="8871270" cy="6683025"/>
          </a:xfrm>
          <a:prstGeom prst="rect">
            <a:avLst/>
          </a:prstGeom>
        </p:spPr>
      </p:pic>
      <p:pic>
        <p:nvPicPr>
          <p:cNvPr id="6" name="Picture 5">
            <a:extLst>
              <a:ext uri="{FF2B5EF4-FFF2-40B4-BE49-F238E27FC236}">
                <a16:creationId xmlns:a16="http://schemas.microsoft.com/office/drawing/2014/main" id="{3088965C-A863-F978-8083-BB9B892699F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60365" y="174976"/>
            <a:ext cx="8871270" cy="6683024"/>
          </a:xfrm>
          <a:prstGeom prst="rect">
            <a:avLst/>
          </a:prstGeom>
        </p:spPr>
      </p:pic>
      <p:pic>
        <p:nvPicPr>
          <p:cNvPr id="7" name="Picture 6">
            <a:extLst>
              <a:ext uri="{FF2B5EF4-FFF2-40B4-BE49-F238E27FC236}">
                <a16:creationId xmlns:a16="http://schemas.microsoft.com/office/drawing/2014/main" id="{C1F931B2-842A-BD4B-34AB-58A31AF68A3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660365" y="174976"/>
            <a:ext cx="8871270" cy="6683024"/>
          </a:xfrm>
          <a:prstGeom prst="rect">
            <a:avLst/>
          </a:prstGeom>
        </p:spPr>
      </p:pic>
    </p:spTree>
    <p:extLst>
      <p:ext uri="{BB962C8B-B14F-4D97-AF65-F5344CB8AC3E}">
        <p14:creationId xmlns:p14="http://schemas.microsoft.com/office/powerpoint/2010/main" val="303303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13B57B1B56684BAB1341979C003C65" ma:contentTypeVersion="13" ma:contentTypeDescription="Create a new document." ma:contentTypeScope="" ma:versionID="3405956e3a549576d6db573d22b4ed99">
  <xsd:schema xmlns:xsd="http://www.w3.org/2001/XMLSchema" xmlns:xs="http://www.w3.org/2001/XMLSchema" xmlns:p="http://schemas.microsoft.com/office/2006/metadata/properties" xmlns:ns3="b8b3ae3f-5481-4331-b963-02e70fee9004" xmlns:ns4="05428c74-abb2-4460-9816-fc88d4c40442" targetNamespace="http://schemas.microsoft.com/office/2006/metadata/properties" ma:root="true" ma:fieldsID="936cb61175cac8064d30e2ba659afcbb" ns3:_="" ns4:_="">
    <xsd:import namespace="b8b3ae3f-5481-4331-b963-02e70fee9004"/>
    <xsd:import namespace="05428c74-abb2-4460-9816-fc88d4c4044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3ae3f-5481-4331-b963-02e70fee9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428c74-abb2-4460-9816-fc88d4c4044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4EA6EA-59D5-4D00-88FA-89FD100C09AF}">
  <ds:schemaRefs>
    <ds:schemaRef ds:uri="http://schemas.microsoft.com/office/2006/metadata/properties"/>
    <ds:schemaRef ds:uri="05428c74-abb2-4460-9816-fc88d4c40442"/>
    <ds:schemaRef ds:uri="http://purl.org/dc/dcmitype/"/>
    <ds:schemaRef ds:uri="http://schemas.microsoft.com/office/2006/documentManagement/types"/>
    <ds:schemaRef ds:uri="b8b3ae3f-5481-4331-b963-02e70fee9004"/>
    <ds:schemaRef ds:uri="http://www.w3.org/XML/1998/namespace"/>
    <ds:schemaRef ds:uri="http://schemas.openxmlformats.org/package/2006/metadata/core-properti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DA2253ED-4BC3-4DC9-981E-BB467C2EC2A7}">
  <ds:schemaRefs>
    <ds:schemaRef ds:uri="http://schemas.microsoft.com/sharepoint/v3/contenttype/forms"/>
  </ds:schemaRefs>
</ds:datastoreItem>
</file>

<file path=customXml/itemProps3.xml><?xml version="1.0" encoding="utf-8"?>
<ds:datastoreItem xmlns:ds="http://schemas.openxmlformats.org/officeDocument/2006/customXml" ds:itemID="{7ABA7D8A-F5E6-405A-ABE6-B4FE95E125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3ae3f-5481-4331-b963-02e70fee9004"/>
    <ds:schemaRef ds:uri="05428c74-abb2-4460-9816-fc88d4c404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2381</TotalTime>
  <Words>2481</Words>
  <Application>Microsoft Macintosh PowerPoint</Application>
  <PresentationFormat>Widescreen</PresentationFormat>
  <Paragraphs>233</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Fainstad, Brandon P.</dc:creator>
  <cp:lastModifiedBy>Fainstad, Brandon</cp:lastModifiedBy>
  <cp:revision>23</cp:revision>
  <dcterms:created xsi:type="dcterms:W3CDTF">2020-09-25T16:30:24Z</dcterms:created>
  <dcterms:modified xsi:type="dcterms:W3CDTF">2023-08-23T21:34:35Z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0x0101000913B57B1B56684BAB1341979C003C65</vt:lpwstr>
  </property>
</Properties>
</file>