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68" r:id="rId5"/>
    <p:sldId id="343" r:id="rId6"/>
    <p:sldId id="369" r:id="rId7"/>
    <p:sldId id="370" r:id="rId8"/>
    <p:sldId id="371" r:id="rId9"/>
    <p:sldId id="350" r:id="rId10"/>
    <p:sldId id="380" r:id="rId11"/>
    <p:sldId id="394" r:id="rId12"/>
    <p:sldId id="397" r:id="rId13"/>
    <p:sldId id="396" r:id="rId14"/>
    <p:sldId id="3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810968-D91D-C19B-3655-B4D2DE7FDBEE}" name="Yilin Zhang" initials="YZ" userId="S::Yilin_Zhang@valleymed.org::40a11026-a9ab-441d-8256-d37e38926e9e" providerId="AD"/>
  <p188:author id="{9AB677EA-E179-A18D-C9F1-E3F38DFBE77B}" name="Nie, Yunan" initials="NY" userId="Nie, Yuna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85714" autoAdjust="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4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6C-4D9F-B02A-3E7BDB84A59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A-40C9-9DCF-ED9F17FB41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6C-4D9F-B02A-3E7BDB84A5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6C-4D9F-B02A-3E7BDB84A596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12.5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A-40C9-9DCF-ED9F17FB4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02C-420B-895C-BF704B035C5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A-40C9-9DCF-ED9F17FB41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B7-4597-BC25-DCAFF4D031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B7-4597-BC25-DCAFF4D03166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12.5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A-40C9-9DCF-ED9F17FB4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4-4E11-BA17-843283A20B1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4-4E11-BA17-843283A20B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A4-4E11-BA17-843283A20B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A4-4E11-BA17-843283A20B1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12.5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A4-4E11-BA17-843283A20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C5-4635-913F-12428EC8F48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C5-4635-913F-12428EC8F4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C5-4635-913F-12428EC8F4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C5-4635-913F-12428EC8F48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12.5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C5-4635-913F-12428EC8F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E8890-1B15-444C-B6D1-76274B7794C2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9AA1-6981-4987-A5F5-ECA460E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CXR 1: Case courtesy of Dr Ian </a:t>
            </a:r>
            <a:r>
              <a:rPr lang="en-US" dirty="0" err="1"/>
              <a:t>Bickle</a:t>
            </a:r>
            <a:r>
              <a:rPr lang="en-US" dirty="0"/>
              <a:t>, &lt;a </a:t>
            </a:r>
            <a:r>
              <a:rPr lang="en-US" dirty="0" err="1"/>
              <a:t>href</a:t>
            </a:r>
            <a:r>
              <a:rPr lang="en-US" dirty="0"/>
              <a:t>="https://radiopaedia.org/?lang=us"&gt;Radiopaedia.org&lt;/a&gt;. From the case &lt;a </a:t>
            </a:r>
            <a:r>
              <a:rPr lang="en-US" dirty="0" err="1"/>
              <a:t>href</a:t>
            </a:r>
            <a:r>
              <a:rPr lang="en-US" dirty="0"/>
              <a:t>="https://radiopaedia.org/cases/50353?lang=us"&gt;</a:t>
            </a:r>
            <a:r>
              <a:rPr lang="en-US" dirty="0" err="1"/>
              <a:t>rID</a:t>
            </a:r>
            <a:r>
              <a:rPr lang="en-US" dirty="0"/>
              <a:t>: 50353&lt;/a&gt;</a:t>
            </a:r>
          </a:p>
          <a:p>
            <a:r>
              <a:rPr lang="en-US" dirty="0"/>
              <a:t>CXR 2: Case courtesy of Dr Chris O'Donnell, &lt;a </a:t>
            </a:r>
            <a:r>
              <a:rPr lang="en-US" dirty="0" err="1"/>
              <a:t>href</a:t>
            </a:r>
            <a:r>
              <a:rPr lang="en-US" dirty="0"/>
              <a:t>="https://radiopaedia.org/?lang=us"&gt;Radiopaedia.org&lt;/a&gt;. From the case &lt;a </a:t>
            </a:r>
            <a:r>
              <a:rPr lang="en-US" dirty="0" err="1"/>
              <a:t>href</a:t>
            </a:r>
            <a:r>
              <a:rPr lang="en-US" dirty="0"/>
              <a:t>="https://radiopaedia.org/cases/17945?lang=us"&gt;</a:t>
            </a:r>
            <a:r>
              <a:rPr lang="en-US" dirty="0" err="1"/>
              <a:t>rID</a:t>
            </a:r>
            <a:r>
              <a:rPr lang="en-US" dirty="0"/>
              <a:t>: 17945&lt;/a&gt;</a:t>
            </a:r>
          </a:p>
          <a:p>
            <a:r>
              <a:rPr lang="en-US" dirty="0"/>
              <a:t>CT 3: Case courtesy of Dr Ahmed </a:t>
            </a:r>
            <a:r>
              <a:rPr lang="en-US" dirty="0" err="1"/>
              <a:t>Abdrabou</a:t>
            </a:r>
            <a:r>
              <a:rPr lang="en-US" dirty="0"/>
              <a:t>, &lt;a </a:t>
            </a:r>
            <a:r>
              <a:rPr lang="en-US" dirty="0" err="1"/>
              <a:t>href</a:t>
            </a:r>
            <a:r>
              <a:rPr lang="en-US" dirty="0"/>
              <a:t>="https://radiopaedia.org/?lang=us"&gt;Radiopaedia.org&lt;/a&gt;. From the case &lt;a </a:t>
            </a:r>
            <a:r>
              <a:rPr lang="en-US" dirty="0" err="1"/>
              <a:t>href</a:t>
            </a:r>
            <a:r>
              <a:rPr lang="en-US" dirty="0"/>
              <a:t>="https://radiopaedia.org/cases/29002?lang=us"&gt;</a:t>
            </a:r>
            <a:r>
              <a:rPr lang="en-US" dirty="0" err="1"/>
              <a:t>rID</a:t>
            </a:r>
            <a:r>
              <a:rPr lang="en-US" dirty="0"/>
              <a:t>: 29002&lt;/a&gt;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9AA1-6981-4987-A5F5-ECA460E95A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4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- CXR 1: Case courtesy of Dr Ian </a:t>
            </a:r>
            <a:r>
              <a:rPr lang="en-US" sz="1050" dirty="0" err="1"/>
              <a:t>Bickle</a:t>
            </a:r>
            <a:r>
              <a:rPr lang="en-US" sz="1050" dirty="0"/>
              <a:t>, &lt;a </a:t>
            </a:r>
            <a:r>
              <a:rPr lang="en-US" sz="1050" dirty="0" err="1"/>
              <a:t>href</a:t>
            </a:r>
            <a:r>
              <a:rPr lang="en-US" sz="1050" dirty="0"/>
              <a:t>="https://radiopaedia.org/?lang=us"&gt;Radiopaedia.org&lt;/a&gt;. From the case &lt;a </a:t>
            </a:r>
            <a:r>
              <a:rPr lang="en-US" sz="1050" dirty="0" err="1"/>
              <a:t>href</a:t>
            </a:r>
            <a:r>
              <a:rPr lang="en-US" sz="1050" dirty="0"/>
              <a:t>="https://radiopaedia.org/cases/50353?lang=us"&gt;</a:t>
            </a:r>
            <a:r>
              <a:rPr lang="en-US" sz="1050" dirty="0" err="1"/>
              <a:t>rID</a:t>
            </a:r>
            <a:r>
              <a:rPr lang="en-US" sz="1050" dirty="0"/>
              <a:t>: 50353&lt;/a&gt;</a:t>
            </a:r>
          </a:p>
          <a:p>
            <a:r>
              <a:rPr lang="en-US" sz="1050" dirty="0"/>
              <a:t>- CXR 2: Case courtesy of Dr Chris O'Donnell, &lt;a </a:t>
            </a:r>
            <a:r>
              <a:rPr lang="en-US" sz="1050" dirty="0" err="1"/>
              <a:t>href</a:t>
            </a:r>
            <a:r>
              <a:rPr lang="en-US" sz="1050" dirty="0"/>
              <a:t>="https://radiopaedia.org/?lang=us"&gt;Radiopaedia.org&lt;/a&gt;. From the case &lt;a </a:t>
            </a:r>
            <a:r>
              <a:rPr lang="en-US" sz="1050" dirty="0" err="1"/>
              <a:t>href</a:t>
            </a:r>
            <a:r>
              <a:rPr lang="en-US" sz="1050" dirty="0"/>
              <a:t>="https://radiopaedia.org/cases/17945?lang=us"&gt;</a:t>
            </a:r>
            <a:r>
              <a:rPr lang="en-US" sz="1050" dirty="0" err="1"/>
              <a:t>rID</a:t>
            </a:r>
            <a:r>
              <a:rPr lang="en-US" sz="1050" dirty="0"/>
              <a:t>: 17945&lt;/a&gt;</a:t>
            </a:r>
          </a:p>
          <a:p>
            <a:r>
              <a:rPr lang="en-US" sz="1050" dirty="0"/>
              <a:t>- CT 3: Case courtesy of Dr Ahmed </a:t>
            </a:r>
            <a:r>
              <a:rPr lang="en-US" sz="1050" dirty="0" err="1"/>
              <a:t>Abdrabou</a:t>
            </a:r>
            <a:r>
              <a:rPr lang="en-US" sz="1050" dirty="0"/>
              <a:t>, &lt;a </a:t>
            </a:r>
            <a:r>
              <a:rPr lang="en-US" sz="1050" dirty="0" err="1"/>
              <a:t>href</a:t>
            </a:r>
            <a:r>
              <a:rPr lang="en-US" sz="1050" dirty="0"/>
              <a:t>="https://radiopaedia.org/?lang=us"&gt;Radiopaedia.org&lt;/a&gt;. From the case &lt;a </a:t>
            </a:r>
            <a:r>
              <a:rPr lang="en-US" sz="1050" dirty="0" err="1"/>
              <a:t>href</a:t>
            </a:r>
            <a:r>
              <a:rPr lang="en-US" sz="1050" dirty="0"/>
              <a:t>="https://radiopaedia.org/cases/29002?lang=us"&gt;</a:t>
            </a:r>
            <a:r>
              <a:rPr lang="en-US" sz="1050" dirty="0" err="1"/>
              <a:t>rID</a:t>
            </a:r>
            <a:r>
              <a:rPr lang="en-US" sz="1050" dirty="0"/>
              <a:t>: 29002&lt;/a&gt;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9AA1-6981-4987-A5F5-ECA460E95A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2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9AA1-6981-4987-A5F5-ECA460E95A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Shorten, less words, maybe put PFTs and </a:t>
            </a:r>
            <a:r>
              <a:rPr lang="en-US" dirty="0" err="1"/>
              <a:t>bronch</a:t>
            </a:r>
            <a:r>
              <a:rPr lang="en-US" dirty="0"/>
              <a:t>/media in guide only. Maybe just say tumor markers in the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9AA1-6981-4987-A5F5-ECA460E95A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6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200" dirty="0"/>
              <a:t>Smoking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200" dirty="0"/>
              <a:t>Fast growing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200" dirty="0"/>
              <a:t>Brain </a:t>
            </a:r>
            <a:r>
              <a:rPr lang="en-US" sz="1200" dirty="0" err="1"/>
              <a:t>mets</a:t>
            </a:r>
            <a:endParaRPr lang="en-US" sz="1200" dirty="0"/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200" dirty="0"/>
              <a:t>Chemo &amp; radiation sensitive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200" dirty="0"/>
              <a:t>Frequent recurrence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200" dirty="0"/>
              <a:t>Poor prognosis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200" dirty="0"/>
              <a:t>Paraneoplastic syndromes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200" dirty="0"/>
              <a:t>Consider</a:t>
            </a:r>
            <a:r>
              <a:rPr lang="en-US" sz="1200" baseline="0" dirty="0"/>
              <a:t> prophylactic cranial irradiation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9AA1-6981-4987-A5F5-ECA460E95A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9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Less common: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Pericardium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Muscle/soft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Ovaries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Pancreas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Kidney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Other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*Most patients are diagnosed at advanced stages as that is when they present with symptoms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9AA1-6981-4987-A5F5-ECA460E95A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2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9AA1-6981-4987-A5F5-ECA460E95A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16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9AA1-6981-4987-A5F5-ECA460E95A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57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9AA1-6981-4987-A5F5-ECA460E95A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3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47A9-D53B-43D9-8708-4A4F9CD95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AC791-CF7B-4E5A-829B-C1FEA7278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A3820-9C64-4254-B706-D7655C88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3BB0-232D-4C30-81EA-22F16843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54119-109B-45F1-AE71-24E5326E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8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CC0A-32B2-4D6B-A976-152A5A6B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7FAE1-E8C3-4A04-99E1-FC26CF51F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D4EBF-9BC0-48F9-BBA1-256AA7B4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FBAC2-A8AA-4365-8035-E8139DCA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C765-A941-41A8-ACE1-FC7EEB92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A6490-5CB4-4007-BF9C-C0B9BBFD8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A637B-55D1-4FD6-8826-8107FE695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3F6E6-4340-45E1-8E17-57FEF987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51AFE-9DEF-42C3-B256-8BF6A263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1D9F0-0590-4283-85CE-FDF9A929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8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F50C-21F5-4629-9EC6-785D86A7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CE0E-9445-461F-9ECE-DDFCB30DE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AAB52-45BA-4DA5-8D42-A08F5258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2237F-3FF5-4808-8FD5-00EF68EB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A63D9-4B9C-4C5F-9F78-072EDC35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FD5A-4224-4D3C-B1F1-B90A847A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B6431-F589-4041-83A9-477647B3D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6F8E7-1AA6-4BD7-A388-9A352EFF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54B6F-EDE8-4FBE-9CCD-D1DA2565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CB8CD-7770-4694-A186-17FB1A04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048C-8CE6-4F5C-9D54-EEF648B5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A9E7-68D0-4CAE-8EED-7E16296A6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3C60E-E3A3-43C5-9B70-2947682C4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61302-CA24-440A-B4FF-2A215B80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EEBFF-4BF8-4D9A-877C-4E5B15B3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3C224-531D-4D5F-B138-C8C2DF55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8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75BB-BA8C-4CC9-93B3-4A118DAD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6F770-99FF-4877-A6E4-801BCDCA7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73736-8DED-4689-9646-4FBAC9D97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48A43-C6BB-4B91-88F4-AA4F08A7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14354-CC40-406E-99F5-5BC15D383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D4896-9FCB-4EF0-BFDF-E1D1B2FC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2BA49-F00F-4AFE-AB38-3A00DBD1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A29B-38B0-4F09-BE1C-9FA194FA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DF8A-24FB-44E0-9F17-99FE2945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F6B9C-BC36-4C97-A0C2-298B31B7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5006E-543E-470E-A609-8F2C7C4F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B6329-5671-4FC1-9965-4613377B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7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7B9BC-B772-43F8-B4FC-CF88D87B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8AABF-8B66-415F-B026-058588D7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94FAD-0F36-4D49-8D81-BC7EBBED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6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225D-6212-45BF-9127-F3496C19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6053-9083-4DB1-AC75-EEAFE66D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CAA03-47AC-448C-BD62-44DFDB1C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466D0-E4EF-4DF9-8096-64AA0A64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45805-0774-4915-B57B-553C8A9B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4D829-266E-48F1-BED7-DD6BB3E4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4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6985-27E5-4F8C-BF91-22DEDCF5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F96F4-60CE-40AC-AE3F-7773EA444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837F7-B670-4DDC-AFE1-EBA1784FB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39E62-6360-48A5-B5FE-258587AB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28423-8843-4CD6-A271-610D9232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C43CA-DAE0-4E68-99E5-FF49B44A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1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B2958-4B36-4099-B770-95CB160A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5D57-598D-40AC-A83B-119200F92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F33C1-0465-4F25-B77C-BB92D54D4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F14A-D76B-40B9-B3E4-3854EC9865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83EC-0D02-4E7B-AF4B-BCEBEC804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E90E-61B1-441D-88BB-8B212DF7D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E272-2248-4504-8802-E524313A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slide" Target="slide10.xml"/><Relationship Id="rId4" Type="http://schemas.openxmlformats.org/officeDocument/2006/relationships/image" Target="../media/image3.svg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svg"/><Relationship Id="rId10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svg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3.svg"/><Relationship Id="rId10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8.xml"/><Relationship Id="rId5" Type="http://schemas.openxmlformats.org/officeDocument/2006/relationships/image" Target="../media/image3.svg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image" Target="../media/image6.jpeg"/><Relationship Id="rId12" Type="http://schemas.openxmlformats.org/officeDocument/2006/relationships/slide" Target="slide2.xml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slide" Target="slide1.xml"/><Relationship Id="rId5" Type="http://schemas.openxmlformats.org/officeDocument/2006/relationships/image" Target="../media/image2.png"/><Relationship Id="rId15" Type="http://schemas.openxmlformats.org/officeDocument/2006/relationships/slide" Target="slide11.xml"/><Relationship Id="rId10" Type="http://schemas.openxmlformats.org/officeDocument/2006/relationships/image" Target="../media/image4.png"/><Relationship Id="rId4" Type="http://schemas.openxmlformats.org/officeDocument/2006/relationships/slide" Target="slide5.xml"/><Relationship Id="rId9" Type="http://schemas.openxmlformats.org/officeDocument/2006/relationships/image" Target="../media/image8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slide" Target="slide2.xml"/><Relationship Id="rId17" Type="http://schemas.openxmlformats.org/officeDocument/2006/relationships/slide" Target="slide10.xml"/><Relationship Id="rId2" Type="http://schemas.openxmlformats.org/officeDocument/2006/relationships/notesSlide" Target="../notesSlides/notesSlide3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1.xml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openxmlformats.org/officeDocument/2006/relationships/image" Target="../media/image3.svg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12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image" Target="../media/image3.svg"/><Relationship Id="rId10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slide" Target="slide2.xml"/><Relationship Id="rId1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microsoft.com/office/2007/relationships/hdphoto" Target="../media/hdphoto3.wdp"/><Relationship Id="rId17" Type="http://schemas.openxmlformats.org/officeDocument/2006/relationships/slide" Target="slide6.xml"/><Relationship Id="rId2" Type="http://schemas.openxmlformats.org/officeDocument/2006/relationships/notesSlide" Target="../notesSlides/notesSlide5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slide" Target="slide7.xml"/><Relationship Id="rId10" Type="http://schemas.openxmlformats.org/officeDocument/2006/relationships/image" Target="../media/image14.png"/><Relationship Id="rId19" Type="http://schemas.openxmlformats.org/officeDocument/2006/relationships/slide" Target="slide11.xml"/><Relationship Id="rId4" Type="http://schemas.openxmlformats.org/officeDocument/2006/relationships/image" Target="../media/image12.png"/><Relationship Id="rId9" Type="http://schemas.openxmlformats.org/officeDocument/2006/relationships/chart" Target="../charts/chart1.xml"/><Relationship Id="rId1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slide" Target="slide2.xml"/><Relationship Id="rId18" Type="http://schemas.openxmlformats.org/officeDocument/2006/relationships/slide" Target="slide6.xml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17" Type="http://schemas.openxmlformats.org/officeDocument/2006/relationships/slide" Target="slide9.xml"/><Relationship Id="rId2" Type="http://schemas.openxmlformats.org/officeDocument/2006/relationships/notesSlide" Target="../notesSlides/notesSlide6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5" Type="http://schemas.openxmlformats.org/officeDocument/2006/relationships/slide" Target="slide7.xml"/><Relationship Id="rId10" Type="http://schemas.openxmlformats.org/officeDocument/2006/relationships/image" Target="../media/image14.png"/><Relationship Id="rId19" Type="http://schemas.openxmlformats.org/officeDocument/2006/relationships/slide" Target="slide11.xml"/><Relationship Id="rId4" Type="http://schemas.openxmlformats.org/officeDocument/2006/relationships/image" Target="../media/image16.png"/><Relationship Id="rId9" Type="http://schemas.openxmlformats.org/officeDocument/2006/relationships/chart" Target="../charts/chart2.xml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0.png"/><Relationship Id="rId1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image" Target="../media/image11.png"/><Relationship Id="rId17" Type="http://schemas.openxmlformats.org/officeDocument/2006/relationships/slide" Target="slide9.xml"/><Relationship Id="rId2" Type="http://schemas.openxmlformats.org/officeDocument/2006/relationships/notesSlide" Target="../notesSlides/notesSlide7.xml"/><Relationship Id="rId1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chart" Target="../charts/chart3.xml"/><Relationship Id="rId5" Type="http://schemas.openxmlformats.org/officeDocument/2006/relationships/image" Target="../media/image3.svg"/><Relationship Id="rId15" Type="http://schemas.openxmlformats.org/officeDocument/2006/relationships/image" Target="../media/image21.png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649093-8A62-4E11-9765-930A6DD7C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4" t="34644" r="35566" b="28068"/>
          <a:stretch/>
        </p:blipFill>
        <p:spPr>
          <a:xfrm>
            <a:off x="4330657" y="1734142"/>
            <a:ext cx="5114343" cy="4742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5DE852-D05F-47E4-AD13-B6490098DF5D}"/>
              </a:ext>
            </a:extLst>
          </p:cNvPr>
          <p:cNvSpPr txBox="1"/>
          <p:nvPr/>
        </p:nvSpPr>
        <p:spPr>
          <a:xfrm>
            <a:off x="2815017" y="194712"/>
            <a:ext cx="8145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Lung Cancer: Diagnosis and First Steps for the Internist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04AC85-A09A-4F7A-9755-59E56193F416}"/>
              </a:ext>
            </a:extLst>
          </p:cNvPr>
          <p:cNvSpPr txBox="1"/>
          <p:nvPr/>
        </p:nvSpPr>
        <p:spPr>
          <a:xfrm>
            <a:off x="2808" y="6636619"/>
            <a:ext cx="20592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Image created with BioRender.com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AB88DB-03C6-4CF5-9624-C30D9FBD0408}"/>
              </a:ext>
            </a:extLst>
          </p:cNvPr>
          <p:cNvSpPr txBox="1"/>
          <p:nvPr/>
        </p:nvSpPr>
        <p:spPr>
          <a:xfrm>
            <a:off x="8259531" y="2272961"/>
            <a:ext cx="36798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#1 </a:t>
            </a:r>
            <a:r>
              <a:rPr lang="en-US" sz="1800" dirty="0"/>
              <a:t>in cancer deaths world</a:t>
            </a:r>
            <a:r>
              <a:rPr lang="en-US" dirty="0"/>
              <a:t>wide</a:t>
            </a:r>
          </a:p>
          <a:p>
            <a:r>
              <a:rPr lang="en-US" sz="2800" dirty="0"/>
              <a:t>#1 </a:t>
            </a:r>
            <a:r>
              <a:rPr lang="en-US" sz="1800" dirty="0"/>
              <a:t>cause of cancer in </a:t>
            </a:r>
            <a:r>
              <a:rPr lang="en-US" dirty="0"/>
              <a:t>men </a:t>
            </a:r>
          </a:p>
          <a:p>
            <a:r>
              <a:rPr lang="en-US" sz="2800" dirty="0"/>
              <a:t>#2 </a:t>
            </a:r>
            <a:r>
              <a:rPr lang="en-US" sz="1800" dirty="0"/>
              <a:t>cause of cancer in women </a:t>
            </a:r>
          </a:p>
        </p:txBody>
      </p:sp>
      <p:sp>
        <p:nvSpPr>
          <p:cNvPr id="21" name="Importance and Impact">
            <a:extLst>
              <a:ext uri="{FF2B5EF4-FFF2-40B4-BE49-F238E27FC236}">
                <a16:creationId xmlns:a16="http://schemas.microsoft.com/office/drawing/2014/main" id="{5794EC20-5EA0-4646-B4E4-76BF2F7E336F}"/>
              </a:ext>
            </a:extLst>
          </p:cNvPr>
          <p:cNvSpPr txBox="1"/>
          <p:nvPr/>
        </p:nvSpPr>
        <p:spPr>
          <a:xfrm>
            <a:off x="8534900" y="1774977"/>
            <a:ext cx="2811294" cy="442674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Importance and Impact?</a:t>
            </a:r>
          </a:p>
        </p:txBody>
      </p:sp>
      <p:sp>
        <p:nvSpPr>
          <p:cNvPr id="30" name="Importance and Impact">
            <a:extLst>
              <a:ext uri="{FF2B5EF4-FFF2-40B4-BE49-F238E27FC236}">
                <a16:creationId xmlns:a16="http://schemas.microsoft.com/office/drawing/2014/main" id="{9E37CB53-DD58-4597-80E5-2624E5CD4626}"/>
              </a:ext>
            </a:extLst>
          </p:cNvPr>
          <p:cNvSpPr txBox="1"/>
          <p:nvPr/>
        </p:nvSpPr>
        <p:spPr>
          <a:xfrm>
            <a:off x="8534900" y="1781994"/>
            <a:ext cx="2811294" cy="442674"/>
          </a:xfrm>
          <a:prstGeom prst="roundRect">
            <a:avLst/>
          </a:prstGeom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Importance and Impact?</a:t>
            </a:r>
          </a:p>
        </p:txBody>
      </p:sp>
      <p:pic>
        <p:nvPicPr>
          <p:cNvPr id="25" name="Graphic 24" descr="Cursor with solid fill">
            <a:extLst>
              <a:ext uri="{FF2B5EF4-FFF2-40B4-BE49-F238E27FC236}">
                <a16:creationId xmlns:a16="http://schemas.microsoft.com/office/drawing/2014/main" id="{18C0B383-941C-4EF1-A547-84B9E56C0B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5318" y="2072252"/>
            <a:ext cx="301752" cy="301752"/>
          </a:xfrm>
          <a:prstGeom prst="rect">
            <a:avLst/>
          </a:prstGeom>
        </p:spPr>
      </p:pic>
      <p:pic>
        <p:nvPicPr>
          <p:cNvPr id="2" name="teachIM logo" descr="Icon&#10;&#10;Description automatically generated">
            <a:extLst>
              <a:ext uri="{FF2B5EF4-FFF2-40B4-BE49-F238E27FC236}">
                <a16:creationId xmlns:a16="http://schemas.microsoft.com/office/drawing/2014/main" id="{EB636F11-0DA7-1021-C173-908792B549B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30" y="6329894"/>
            <a:ext cx="1387970" cy="528106"/>
          </a:xfrm>
          <a:prstGeom prst="rect">
            <a:avLst/>
          </a:prstGeom>
        </p:spPr>
      </p:pic>
      <p:sp>
        <p:nvSpPr>
          <p:cNvPr id="3" name="question 3">
            <a:hlinkClick r:id="rId6" action="ppaction://hlinksldjump"/>
            <a:extLst>
              <a:ext uri="{FF2B5EF4-FFF2-40B4-BE49-F238E27FC236}">
                <a16:creationId xmlns:a16="http://schemas.microsoft.com/office/drawing/2014/main" id="{183528EE-F2D2-5F3B-0B0A-9363A17B44C2}"/>
              </a:ext>
            </a:extLst>
          </p:cNvPr>
          <p:cNvSpPr txBox="1"/>
          <p:nvPr/>
        </p:nvSpPr>
        <p:spPr>
          <a:xfrm>
            <a:off x="143899" y="784929"/>
            <a:ext cx="1636133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Diagnosis &amp; Screening</a:t>
            </a:r>
          </a:p>
        </p:txBody>
      </p:sp>
      <p:pic>
        <p:nvPicPr>
          <p:cNvPr id="4" name="Graphic 3" descr="Cursor with solid fill">
            <a:extLst>
              <a:ext uri="{FF2B5EF4-FFF2-40B4-BE49-F238E27FC236}">
                <a16:creationId xmlns:a16="http://schemas.microsoft.com/office/drawing/2014/main" id="{2C6CA887-F91E-250F-F8C4-45B84081CF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8106" y="1339720"/>
            <a:ext cx="301752" cy="301752"/>
          </a:xfrm>
          <a:prstGeom prst="rect">
            <a:avLst/>
          </a:prstGeom>
        </p:spPr>
      </p:pic>
      <p:sp>
        <p:nvSpPr>
          <p:cNvPr id="7" name="question 3">
            <a:hlinkClick r:id="rId7" action="ppaction://hlinksldjump"/>
            <a:extLst>
              <a:ext uri="{FF2B5EF4-FFF2-40B4-BE49-F238E27FC236}">
                <a16:creationId xmlns:a16="http://schemas.microsoft.com/office/drawing/2014/main" id="{D1C28F9E-4645-ACC2-0F74-D0015BF7871A}"/>
              </a:ext>
            </a:extLst>
          </p:cNvPr>
          <p:cNvSpPr txBox="1"/>
          <p:nvPr/>
        </p:nvSpPr>
        <p:spPr>
          <a:xfrm>
            <a:off x="143899" y="198331"/>
            <a:ext cx="1636133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Introduction</a:t>
            </a:r>
          </a:p>
        </p:txBody>
      </p:sp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2DD3E860-49AE-2ECE-BD70-2CF51700D0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8106" y="474446"/>
            <a:ext cx="301752" cy="301752"/>
          </a:xfrm>
          <a:prstGeom prst="rect">
            <a:avLst/>
          </a:prstGeom>
        </p:spPr>
      </p:pic>
      <p:sp>
        <p:nvSpPr>
          <p:cNvPr id="9" name="question 4">
            <a:hlinkClick r:id="rId8" action="ppaction://hlinksldjump"/>
            <a:extLst>
              <a:ext uri="{FF2B5EF4-FFF2-40B4-BE49-F238E27FC236}">
                <a16:creationId xmlns:a16="http://schemas.microsoft.com/office/drawing/2014/main" id="{EDA67B01-FE65-52DC-2E98-377DF636056F}"/>
              </a:ext>
            </a:extLst>
          </p:cNvPr>
          <p:cNvSpPr txBox="1"/>
          <p:nvPr/>
        </p:nvSpPr>
        <p:spPr>
          <a:xfrm>
            <a:off x="143899" y="1683918"/>
            <a:ext cx="1636133" cy="690086"/>
          </a:xfrm>
          <a:prstGeom prst="roundRect">
            <a:avLst>
              <a:gd name="adj" fmla="val 11906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Testing &amp; counseling</a:t>
            </a:r>
          </a:p>
        </p:txBody>
      </p:sp>
      <p:sp>
        <p:nvSpPr>
          <p:cNvPr id="10" name="Cases">
            <a:hlinkClick r:id="rId9" action="ppaction://hlinksldjump"/>
            <a:extLst>
              <a:ext uri="{FF2B5EF4-FFF2-40B4-BE49-F238E27FC236}">
                <a16:creationId xmlns:a16="http://schemas.microsoft.com/office/drawing/2014/main" id="{6E7EB2BB-94DF-BC3D-416D-7015FF78D2DC}"/>
              </a:ext>
            </a:extLst>
          </p:cNvPr>
          <p:cNvSpPr txBox="1"/>
          <p:nvPr/>
        </p:nvSpPr>
        <p:spPr>
          <a:xfrm>
            <a:off x="143899" y="3146353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Cases</a:t>
            </a:r>
          </a:p>
        </p:txBody>
      </p:sp>
      <p:pic>
        <p:nvPicPr>
          <p:cNvPr id="11" name="Graphic 10" descr="Cursor with solid fill">
            <a:extLst>
              <a:ext uri="{FF2B5EF4-FFF2-40B4-BE49-F238E27FC236}">
                <a16:creationId xmlns:a16="http://schemas.microsoft.com/office/drawing/2014/main" id="{CEAD444B-9AC3-6A56-60E9-E7A92B4B4B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2176" y="2217113"/>
            <a:ext cx="301752" cy="301752"/>
          </a:xfrm>
          <a:prstGeom prst="rect">
            <a:avLst/>
          </a:prstGeom>
        </p:spPr>
      </p:pic>
      <p:pic>
        <p:nvPicPr>
          <p:cNvPr id="12" name="Graphic 11" descr="Cursor with solid fill">
            <a:extLst>
              <a:ext uri="{FF2B5EF4-FFF2-40B4-BE49-F238E27FC236}">
                <a16:creationId xmlns:a16="http://schemas.microsoft.com/office/drawing/2014/main" id="{D6A18026-52A8-6977-5743-4357E9DF28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0141" y="3416979"/>
            <a:ext cx="301752" cy="301752"/>
          </a:xfrm>
          <a:prstGeom prst="rect">
            <a:avLst/>
          </a:prstGeom>
        </p:spPr>
      </p:pic>
      <p:sp>
        <p:nvSpPr>
          <p:cNvPr id="13" name="question 3">
            <a:hlinkClick r:id="rId10" action="ppaction://hlinksldjump"/>
            <a:extLst>
              <a:ext uri="{FF2B5EF4-FFF2-40B4-BE49-F238E27FC236}">
                <a16:creationId xmlns:a16="http://schemas.microsoft.com/office/drawing/2014/main" id="{D23230EF-DBA2-EACA-A285-0E1301AEEEF3}"/>
              </a:ext>
            </a:extLst>
          </p:cNvPr>
          <p:cNvSpPr txBox="1"/>
          <p:nvPr/>
        </p:nvSpPr>
        <p:spPr>
          <a:xfrm>
            <a:off x="145852" y="2551999"/>
            <a:ext cx="1632261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Systemic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Graphic 13" descr="Cursor with solid fill">
            <a:extLst>
              <a:ext uri="{FF2B5EF4-FFF2-40B4-BE49-F238E27FC236}">
                <a16:creationId xmlns:a16="http://schemas.microsoft.com/office/drawing/2014/main" id="{32189125-227B-29CB-C38C-6F03812AEC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4864" y="2811981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68F2B34-C873-D499-53D7-538E2F406A3F}"/>
              </a:ext>
            </a:extLst>
          </p:cNvPr>
          <p:cNvGrpSpPr/>
          <p:nvPr/>
        </p:nvGrpSpPr>
        <p:grpSpPr>
          <a:xfrm>
            <a:off x="8766410" y="2509193"/>
            <a:ext cx="2283027" cy="2029427"/>
            <a:chOff x="8766410" y="2509193"/>
            <a:chExt cx="2283027" cy="202942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4EB1B6F-ED67-2DDF-79FC-425F0957A443}"/>
                </a:ext>
              </a:extLst>
            </p:cNvPr>
            <p:cNvGrpSpPr/>
            <p:nvPr/>
          </p:nvGrpSpPr>
          <p:grpSpPr>
            <a:xfrm>
              <a:off x="8766410" y="2509193"/>
              <a:ext cx="2283027" cy="1290328"/>
              <a:chOff x="9024546" y="2627365"/>
              <a:chExt cx="2283027" cy="1290328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9783677" y="3236503"/>
                <a:ext cx="14993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Alectinib</a:t>
                </a:r>
                <a:endParaRPr lang="en-US" dirty="0"/>
              </a:p>
              <a:p>
                <a:pPr algn="ctr"/>
                <a:r>
                  <a:rPr lang="en-US" dirty="0" err="1"/>
                  <a:t>Crizotinib</a:t>
                </a:r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A39BF3-4966-AE58-8065-E6017BB0BFBB}"/>
                  </a:ext>
                </a:extLst>
              </p:cNvPr>
              <p:cNvSpPr txBox="1"/>
              <p:nvPr/>
            </p:nvSpPr>
            <p:spPr>
              <a:xfrm>
                <a:off x="9808190" y="2627365"/>
                <a:ext cx="149938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Osimertinib</a:t>
                </a:r>
              </a:p>
              <a:p>
                <a:pPr algn="ctr"/>
                <a:r>
                  <a:rPr lang="en-US" dirty="0"/>
                  <a:t>Erlotinib</a:t>
                </a:r>
              </a:p>
            </p:txBody>
          </p:sp>
          <p:sp>
            <p:nvSpPr>
              <p:cNvPr id="31" name="Left Brace 30">
                <a:extLst>
                  <a:ext uri="{FF2B5EF4-FFF2-40B4-BE49-F238E27FC236}">
                    <a16:creationId xmlns:a16="http://schemas.microsoft.com/office/drawing/2014/main" id="{35B990E8-F2D8-B87B-F6CB-1D577B272DF8}"/>
                  </a:ext>
                </a:extLst>
              </p:cNvPr>
              <p:cNvSpPr/>
              <p:nvPr/>
            </p:nvSpPr>
            <p:spPr>
              <a:xfrm>
                <a:off x="9808190" y="2695321"/>
                <a:ext cx="156689" cy="578375"/>
              </a:xfrm>
              <a:prstGeom prst="leftBrace">
                <a:avLst>
                  <a:gd name="adj1" fmla="val 0"/>
                  <a:gd name="adj2" fmla="val 5000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772F02-E244-A55B-BC4C-6FADA411B9A0}"/>
                  </a:ext>
                </a:extLst>
              </p:cNvPr>
              <p:cNvSpPr txBox="1"/>
              <p:nvPr/>
            </p:nvSpPr>
            <p:spPr>
              <a:xfrm>
                <a:off x="9024546" y="2797682"/>
                <a:ext cx="8494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EGFR</a:t>
                </a:r>
              </a:p>
            </p:txBody>
          </p:sp>
          <p:sp>
            <p:nvSpPr>
              <p:cNvPr id="33" name="Left Brace 32">
                <a:extLst>
                  <a:ext uri="{FF2B5EF4-FFF2-40B4-BE49-F238E27FC236}">
                    <a16:creationId xmlns:a16="http://schemas.microsoft.com/office/drawing/2014/main" id="{06CD03FA-CFBF-1016-BAB2-BABDDE59A4A8}"/>
                  </a:ext>
                </a:extLst>
              </p:cNvPr>
              <p:cNvSpPr/>
              <p:nvPr/>
            </p:nvSpPr>
            <p:spPr>
              <a:xfrm>
                <a:off x="9808190" y="3339318"/>
                <a:ext cx="156689" cy="578375"/>
              </a:xfrm>
              <a:prstGeom prst="leftBrace">
                <a:avLst>
                  <a:gd name="adj1" fmla="val 0"/>
                  <a:gd name="adj2" fmla="val 5000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8E9BDE-E06B-44F4-DA87-9B7022BEC688}"/>
                  </a:ext>
                </a:extLst>
              </p:cNvPr>
              <p:cNvSpPr txBox="1"/>
              <p:nvPr/>
            </p:nvSpPr>
            <p:spPr>
              <a:xfrm>
                <a:off x="9024546" y="3441679"/>
                <a:ext cx="8494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ALK</a:t>
                </a:r>
              </a:p>
            </p:txBody>
          </p:sp>
        </p:grp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EA856446-90BA-3AA0-6A5E-4A03FC57028B}"/>
                </a:ext>
              </a:extLst>
            </p:cNvPr>
            <p:cNvSpPr/>
            <p:nvPr/>
          </p:nvSpPr>
          <p:spPr>
            <a:xfrm>
              <a:off x="9555992" y="3960245"/>
              <a:ext cx="156689" cy="578375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6A4B47-593E-06AB-ED5E-87B622828A9E}"/>
                </a:ext>
              </a:extLst>
            </p:cNvPr>
            <p:cNvSpPr txBox="1"/>
            <p:nvPr/>
          </p:nvSpPr>
          <p:spPr>
            <a:xfrm>
              <a:off x="8782887" y="4039327"/>
              <a:ext cx="8494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ROS1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28D098C-0ED6-A526-1B6A-D1A168953C64}"/>
              </a:ext>
            </a:extLst>
          </p:cNvPr>
          <p:cNvCxnSpPr>
            <a:cxnSpLocks/>
          </p:cNvCxnSpPr>
          <p:nvPr/>
        </p:nvCxnSpPr>
        <p:spPr>
          <a:xfrm>
            <a:off x="5561215" y="1197231"/>
            <a:ext cx="0" cy="5315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teachIM logo" descr="Icon&#10;&#10;Description automatically generated">
            <a:extLst>
              <a:ext uri="{FF2B5EF4-FFF2-40B4-BE49-F238E27FC236}">
                <a16:creationId xmlns:a16="http://schemas.microsoft.com/office/drawing/2014/main" id="{9941794D-0E4C-4929-897A-E61CE338C3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" y="6338458"/>
            <a:ext cx="1387970" cy="52810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7C2CCEB-04C8-3CC6-6500-4FE72196C594}"/>
              </a:ext>
            </a:extLst>
          </p:cNvPr>
          <p:cNvSpPr txBox="1"/>
          <p:nvPr/>
        </p:nvSpPr>
        <p:spPr>
          <a:xfrm>
            <a:off x="3144482" y="111366"/>
            <a:ext cx="764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Systemic Therapies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D2E832-78CA-EA03-DA90-F34605F94FC5}"/>
              </a:ext>
            </a:extLst>
          </p:cNvPr>
          <p:cNvCxnSpPr>
            <a:cxnSpLocks/>
          </p:cNvCxnSpPr>
          <p:nvPr/>
        </p:nvCxnSpPr>
        <p:spPr>
          <a:xfrm>
            <a:off x="8526945" y="1197231"/>
            <a:ext cx="0" cy="5315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80A275F-8B9D-D20D-A692-ACA04C9B94FD}"/>
              </a:ext>
            </a:extLst>
          </p:cNvPr>
          <p:cNvSpPr txBox="1"/>
          <p:nvPr/>
        </p:nvSpPr>
        <p:spPr>
          <a:xfrm>
            <a:off x="10288232" y="6629856"/>
            <a:ext cx="1903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Created with BioRender.com</a:t>
            </a:r>
          </a:p>
        </p:txBody>
      </p:sp>
      <p:sp>
        <p:nvSpPr>
          <p:cNvPr id="12" name="Overview">
            <a:extLst>
              <a:ext uri="{FF2B5EF4-FFF2-40B4-BE49-F238E27FC236}">
                <a16:creationId xmlns:a16="http://schemas.microsoft.com/office/drawing/2014/main" id="{37BEB49D-F6EF-40CF-0912-3C6ED1CD16CB}"/>
              </a:ext>
            </a:extLst>
          </p:cNvPr>
          <p:cNvSpPr txBox="1"/>
          <p:nvPr/>
        </p:nvSpPr>
        <p:spPr>
          <a:xfrm>
            <a:off x="2817027" y="988847"/>
            <a:ext cx="2286000" cy="442674"/>
          </a:xfrm>
          <a:prstGeom prst="roundRect">
            <a:avLst/>
          </a:prstGeom>
          <a:ln w="3810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Chemotherapy</a:t>
            </a:r>
          </a:p>
        </p:txBody>
      </p:sp>
      <p:sp>
        <p:nvSpPr>
          <p:cNvPr id="37" name="Overview">
            <a:extLst>
              <a:ext uri="{FF2B5EF4-FFF2-40B4-BE49-F238E27FC236}">
                <a16:creationId xmlns:a16="http://schemas.microsoft.com/office/drawing/2014/main" id="{AEB9F26C-243A-9550-C4DF-C333EED28752}"/>
              </a:ext>
            </a:extLst>
          </p:cNvPr>
          <p:cNvSpPr txBox="1"/>
          <p:nvPr/>
        </p:nvSpPr>
        <p:spPr>
          <a:xfrm>
            <a:off x="5797847" y="992920"/>
            <a:ext cx="2286000" cy="442674"/>
          </a:xfrm>
          <a:prstGeom prst="roundRect">
            <a:avLst/>
          </a:prstGeom>
          <a:ln w="3810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Immunotherapy</a:t>
            </a:r>
          </a:p>
        </p:txBody>
      </p:sp>
      <p:sp>
        <p:nvSpPr>
          <p:cNvPr id="43" name="Overview">
            <a:extLst>
              <a:ext uri="{FF2B5EF4-FFF2-40B4-BE49-F238E27FC236}">
                <a16:creationId xmlns:a16="http://schemas.microsoft.com/office/drawing/2014/main" id="{80F4EA29-A28C-CF57-1F4D-5B11EFFD09B6}"/>
              </a:ext>
            </a:extLst>
          </p:cNvPr>
          <p:cNvSpPr txBox="1"/>
          <p:nvPr/>
        </p:nvSpPr>
        <p:spPr>
          <a:xfrm>
            <a:off x="8770520" y="985718"/>
            <a:ext cx="2286000" cy="442674"/>
          </a:xfrm>
          <a:prstGeom prst="roundRect">
            <a:avLst/>
          </a:prstGeom>
          <a:ln w="3810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Targeted Therapy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42418" y="1836484"/>
            <a:ext cx="203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NSCLC and SCLC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65924" y="1836484"/>
            <a:ext cx="20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NSCLC and SCLC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724978" y="1697985"/>
            <a:ext cx="241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NSCLC with molecular mutations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39544" y="4730850"/>
            <a:ext cx="32409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Nausea/ vomiting/ diarrhea</a:t>
            </a:r>
          </a:p>
          <a:p>
            <a:pPr algn="ctr"/>
            <a:r>
              <a:rPr lang="en-US" dirty="0"/>
              <a:t>Mouth sores</a:t>
            </a:r>
          </a:p>
          <a:p>
            <a:pPr algn="ctr"/>
            <a:r>
              <a:rPr lang="en-US" sz="2000" b="1" dirty="0"/>
              <a:t>Neuropathy </a:t>
            </a:r>
          </a:p>
          <a:p>
            <a:pPr algn="ctr"/>
            <a:r>
              <a:rPr lang="en-US" dirty="0"/>
              <a:t>Nephropathy (AKI)</a:t>
            </a:r>
          </a:p>
          <a:p>
            <a:pPr algn="ctr"/>
            <a:r>
              <a:rPr lang="en-US" sz="2000" b="1" dirty="0"/>
              <a:t>Cytopenias</a:t>
            </a:r>
          </a:p>
          <a:p>
            <a:pPr algn="ctr"/>
            <a:r>
              <a:rPr lang="en-US" dirty="0"/>
              <a:t>Hair loss</a:t>
            </a:r>
            <a:endParaRPr lang="en-US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5661766" y="5177313"/>
            <a:ext cx="2808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pneumonitis</a:t>
            </a:r>
            <a:r>
              <a:rPr lang="en-US" dirty="0"/>
              <a:t>, myositis, </a:t>
            </a:r>
            <a:r>
              <a:rPr lang="en-US" sz="2000" b="1" dirty="0" err="1"/>
              <a:t>hypophysitis</a:t>
            </a:r>
            <a:r>
              <a:rPr lang="en-US" dirty="0"/>
              <a:t>, thyroiditis, </a:t>
            </a:r>
            <a:r>
              <a:rPr lang="en-US" sz="2000" b="1" dirty="0"/>
              <a:t>colitis</a:t>
            </a:r>
            <a:r>
              <a:rPr lang="en-US" dirty="0"/>
              <a:t>, myocarditis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044920" y="4858571"/>
            <a:ext cx="1777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Anemia</a:t>
            </a:r>
          </a:p>
          <a:p>
            <a:pPr algn="ctr"/>
            <a:r>
              <a:rPr lang="en-US" sz="2000" b="1" dirty="0"/>
              <a:t>Pneumonitis</a:t>
            </a:r>
            <a:endParaRPr lang="en-US" b="1" dirty="0"/>
          </a:p>
          <a:p>
            <a:pPr algn="ctr"/>
            <a:r>
              <a:rPr lang="en-US" sz="2000" b="1" dirty="0"/>
              <a:t>Rash</a:t>
            </a:r>
          </a:p>
          <a:p>
            <a:pPr algn="ctr"/>
            <a:r>
              <a:rPr lang="en-US" dirty="0"/>
              <a:t>GI symptoms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2801739" y="2665842"/>
            <a:ext cx="2316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Carboplatin/ Cisplatin</a:t>
            </a:r>
          </a:p>
          <a:p>
            <a:pPr algn="ctr"/>
            <a:r>
              <a:rPr lang="en-US" dirty="0" err="1"/>
              <a:t>Pemetrexed</a:t>
            </a:r>
            <a:endParaRPr lang="en-US" dirty="0"/>
          </a:p>
          <a:p>
            <a:pPr algn="ctr"/>
            <a:r>
              <a:rPr lang="en-US" dirty="0"/>
              <a:t>Etoposide</a:t>
            </a:r>
          </a:p>
          <a:p>
            <a:pPr algn="ctr"/>
            <a:r>
              <a:rPr lang="en-US" dirty="0"/>
              <a:t>Docetaxel/ Paclitaxel</a:t>
            </a:r>
          </a:p>
          <a:p>
            <a:pPr algn="ctr"/>
            <a:r>
              <a:rPr lang="en-US" dirty="0"/>
              <a:t>Lurbinectedin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744559" y="2665842"/>
            <a:ext cx="2642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Pembrolizumab</a:t>
            </a:r>
            <a:endParaRPr lang="en-US" dirty="0"/>
          </a:p>
          <a:p>
            <a:pPr algn="ctr"/>
            <a:r>
              <a:rPr lang="en-US" dirty="0"/>
              <a:t>Nivolumab ± ipilimumab</a:t>
            </a:r>
          </a:p>
          <a:p>
            <a:pPr algn="ctr"/>
            <a:r>
              <a:rPr lang="en-US" dirty="0" err="1"/>
              <a:t>Atezolizumab</a:t>
            </a:r>
            <a:endParaRPr lang="en-US" dirty="0"/>
          </a:p>
          <a:p>
            <a:pPr algn="ctr"/>
            <a:r>
              <a:rPr lang="en-US" dirty="0" err="1"/>
              <a:t>Durvalumab</a:t>
            </a:r>
            <a:endParaRPr lang="en-US" dirty="0"/>
          </a:p>
        </p:txBody>
      </p:sp>
      <p:sp>
        <p:nvSpPr>
          <p:cNvPr id="36" name="Double Bracket 35">
            <a:extLst>
              <a:ext uri="{FF2B5EF4-FFF2-40B4-BE49-F238E27FC236}">
                <a16:creationId xmlns:a16="http://schemas.microsoft.com/office/drawing/2014/main" id="{D6A47DAD-DC8B-80F8-0067-C1963CB5AE5D}"/>
              </a:ext>
            </a:extLst>
          </p:cNvPr>
          <p:cNvSpPr/>
          <p:nvPr/>
        </p:nvSpPr>
        <p:spPr>
          <a:xfrm>
            <a:off x="5729577" y="5162958"/>
            <a:ext cx="2672756" cy="1030018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2C8AE1-9791-CC82-B64C-8558BD59FCA3}"/>
              </a:ext>
            </a:extLst>
          </p:cNvPr>
          <p:cNvSpPr txBox="1"/>
          <p:nvPr/>
        </p:nvSpPr>
        <p:spPr>
          <a:xfrm>
            <a:off x="5891490" y="4708238"/>
            <a:ext cx="2348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“-itises”</a:t>
            </a:r>
          </a:p>
        </p:txBody>
      </p:sp>
      <p:sp>
        <p:nvSpPr>
          <p:cNvPr id="55" name="Immuno Ex">
            <a:extLst>
              <a:ext uri="{FF2B5EF4-FFF2-40B4-BE49-F238E27FC236}">
                <a16:creationId xmlns:a16="http://schemas.microsoft.com/office/drawing/2014/main" id="{8F82D573-A932-8E7F-4F59-E3616E295470}"/>
              </a:ext>
            </a:extLst>
          </p:cNvPr>
          <p:cNvSpPr txBox="1"/>
          <p:nvPr/>
        </p:nvSpPr>
        <p:spPr>
          <a:xfrm>
            <a:off x="6385923" y="3014672"/>
            <a:ext cx="1322664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Examples</a:t>
            </a:r>
            <a:endParaRPr lang="en-US" sz="1800" dirty="0"/>
          </a:p>
        </p:txBody>
      </p:sp>
      <p:sp>
        <p:nvSpPr>
          <p:cNvPr id="56" name="Immuno tox">
            <a:extLst>
              <a:ext uri="{FF2B5EF4-FFF2-40B4-BE49-F238E27FC236}">
                <a16:creationId xmlns:a16="http://schemas.microsoft.com/office/drawing/2014/main" id="{3CBDCFDC-2088-C97C-2BB3-BBBB51101160}"/>
              </a:ext>
            </a:extLst>
          </p:cNvPr>
          <p:cNvSpPr txBox="1"/>
          <p:nvPr/>
        </p:nvSpPr>
        <p:spPr>
          <a:xfrm>
            <a:off x="6358333" y="5205533"/>
            <a:ext cx="1377844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Toxicities</a:t>
            </a:r>
            <a:endParaRPr lang="en-US" sz="1800" dirty="0"/>
          </a:p>
        </p:txBody>
      </p:sp>
      <p:sp>
        <p:nvSpPr>
          <p:cNvPr id="57" name="Immuno INdication">
            <a:extLst>
              <a:ext uri="{FF2B5EF4-FFF2-40B4-BE49-F238E27FC236}">
                <a16:creationId xmlns:a16="http://schemas.microsoft.com/office/drawing/2014/main" id="{2E37D086-4095-D692-EC4A-EC99681C7DBF}"/>
              </a:ext>
            </a:extLst>
          </p:cNvPr>
          <p:cNvSpPr txBox="1"/>
          <p:nvPr/>
        </p:nvSpPr>
        <p:spPr>
          <a:xfrm>
            <a:off x="6358333" y="1775908"/>
            <a:ext cx="1377844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Indication</a:t>
            </a:r>
          </a:p>
        </p:txBody>
      </p:sp>
      <p:pic>
        <p:nvPicPr>
          <p:cNvPr id="92" name="Graphic 91" descr="Cursor with solid fill">
            <a:extLst>
              <a:ext uri="{FF2B5EF4-FFF2-40B4-BE49-F238E27FC236}">
                <a16:creationId xmlns:a16="http://schemas.microsoft.com/office/drawing/2014/main" id="{CACFDA77-CFB9-5F30-657E-38C2786C69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7827" y="2041931"/>
            <a:ext cx="274320" cy="274320"/>
          </a:xfrm>
          <a:prstGeom prst="rect">
            <a:avLst/>
          </a:prstGeom>
        </p:spPr>
      </p:pic>
      <p:pic>
        <p:nvPicPr>
          <p:cNvPr id="93" name="Graphic 92" descr="Cursor with solid fill">
            <a:extLst>
              <a:ext uri="{FF2B5EF4-FFF2-40B4-BE49-F238E27FC236}">
                <a16:creationId xmlns:a16="http://schemas.microsoft.com/office/drawing/2014/main" id="{D3063982-F94D-EF22-D697-22D00D4C73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5127" y="3288513"/>
            <a:ext cx="274320" cy="274320"/>
          </a:xfrm>
          <a:prstGeom prst="rect">
            <a:avLst/>
          </a:prstGeom>
        </p:spPr>
      </p:pic>
      <p:pic>
        <p:nvPicPr>
          <p:cNvPr id="95" name="Graphic 94" descr="Cursor with solid fill">
            <a:extLst>
              <a:ext uri="{FF2B5EF4-FFF2-40B4-BE49-F238E27FC236}">
                <a16:creationId xmlns:a16="http://schemas.microsoft.com/office/drawing/2014/main" id="{58A34BB5-9B05-D5CE-78CD-8D63A12DC2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5127" y="5469407"/>
            <a:ext cx="274320" cy="274320"/>
          </a:xfrm>
          <a:prstGeom prst="rect">
            <a:avLst/>
          </a:prstGeom>
        </p:spPr>
      </p:pic>
      <p:sp>
        <p:nvSpPr>
          <p:cNvPr id="2" name="Chemo Ex">
            <a:extLst>
              <a:ext uri="{FF2B5EF4-FFF2-40B4-BE49-F238E27FC236}">
                <a16:creationId xmlns:a16="http://schemas.microsoft.com/office/drawing/2014/main" id="{08EB9A2D-6FB4-2C52-DBEC-E4E4B21922EC}"/>
              </a:ext>
            </a:extLst>
          </p:cNvPr>
          <p:cNvSpPr txBox="1"/>
          <p:nvPr/>
        </p:nvSpPr>
        <p:spPr>
          <a:xfrm>
            <a:off x="3199043" y="3014672"/>
            <a:ext cx="1322664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Examples</a:t>
            </a:r>
            <a:endParaRPr lang="en-US" sz="1800" dirty="0"/>
          </a:p>
        </p:txBody>
      </p:sp>
      <p:sp>
        <p:nvSpPr>
          <p:cNvPr id="3" name="Chemo Tox">
            <a:extLst>
              <a:ext uri="{FF2B5EF4-FFF2-40B4-BE49-F238E27FC236}">
                <a16:creationId xmlns:a16="http://schemas.microsoft.com/office/drawing/2014/main" id="{B1706460-582E-51FC-AEAB-5BC853735F2B}"/>
              </a:ext>
            </a:extLst>
          </p:cNvPr>
          <p:cNvSpPr txBox="1"/>
          <p:nvPr/>
        </p:nvSpPr>
        <p:spPr>
          <a:xfrm>
            <a:off x="3171453" y="5205533"/>
            <a:ext cx="1377844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Toxicities</a:t>
            </a:r>
            <a:endParaRPr lang="en-US" sz="1800" dirty="0"/>
          </a:p>
        </p:txBody>
      </p:sp>
      <p:sp>
        <p:nvSpPr>
          <p:cNvPr id="4" name="Chemo INdication">
            <a:extLst>
              <a:ext uri="{FF2B5EF4-FFF2-40B4-BE49-F238E27FC236}">
                <a16:creationId xmlns:a16="http://schemas.microsoft.com/office/drawing/2014/main" id="{758A9BEE-AE1A-F184-5C47-BB2BD4469933}"/>
              </a:ext>
            </a:extLst>
          </p:cNvPr>
          <p:cNvSpPr txBox="1"/>
          <p:nvPr/>
        </p:nvSpPr>
        <p:spPr>
          <a:xfrm>
            <a:off x="3171453" y="1775908"/>
            <a:ext cx="1377844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Indication</a:t>
            </a:r>
          </a:p>
        </p:txBody>
      </p:sp>
      <p:pic>
        <p:nvPicPr>
          <p:cNvPr id="52" name="Graphic 51" descr="Cursor with solid fill">
            <a:extLst>
              <a:ext uri="{FF2B5EF4-FFF2-40B4-BE49-F238E27FC236}">
                <a16:creationId xmlns:a16="http://schemas.microsoft.com/office/drawing/2014/main" id="{600FFE7C-3DAC-3F13-C843-5545C5CDCD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8247" y="2041931"/>
            <a:ext cx="274320" cy="274320"/>
          </a:xfrm>
          <a:prstGeom prst="rect">
            <a:avLst/>
          </a:prstGeom>
        </p:spPr>
      </p:pic>
      <p:pic>
        <p:nvPicPr>
          <p:cNvPr id="53" name="Graphic 52" descr="Cursor with solid fill">
            <a:extLst>
              <a:ext uri="{FF2B5EF4-FFF2-40B4-BE49-F238E27FC236}">
                <a16:creationId xmlns:a16="http://schemas.microsoft.com/office/drawing/2014/main" id="{90EFB626-914D-3281-55D7-CE4D9F29D78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8247" y="3288513"/>
            <a:ext cx="274320" cy="274320"/>
          </a:xfrm>
          <a:prstGeom prst="rect">
            <a:avLst/>
          </a:prstGeom>
        </p:spPr>
      </p:pic>
      <p:pic>
        <p:nvPicPr>
          <p:cNvPr id="54" name="Graphic 53" descr="Cursor with solid fill">
            <a:extLst>
              <a:ext uri="{FF2B5EF4-FFF2-40B4-BE49-F238E27FC236}">
                <a16:creationId xmlns:a16="http://schemas.microsoft.com/office/drawing/2014/main" id="{6DC6915C-1ADB-CF4C-791C-207393EBFE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8247" y="5469407"/>
            <a:ext cx="274320" cy="274320"/>
          </a:xfrm>
          <a:prstGeom prst="rect">
            <a:avLst/>
          </a:prstGeom>
        </p:spPr>
      </p:pic>
      <p:sp>
        <p:nvSpPr>
          <p:cNvPr id="96" name="Target Ex">
            <a:extLst>
              <a:ext uri="{FF2B5EF4-FFF2-40B4-BE49-F238E27FC236}">
                <a16:creationId xmlns:a16="http://schemas.microsoft.com/office/drawing/2014/main" id="{5A1BF82B-A6F5-CB3A-42E4-259A40DD3D28}"/>
              </a:ext>
            </a:extLst>
          </p:cNvPr>
          <p:cNvSpPr txBox="1"/>
          <p:nvPr/>
        </p:nvSpPr>
        <p:spPr>
          <a:xfrm>
            <a:off x="9347786" y="3051548"/>
            <a:ext cx="1322664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Examples</a:t>
            </a:r>
            <a:endParaRPr lang="en-US" sz="1800" dirty="0"/>
          </a:p>
        </p:txBody>
      </p:sp>
      <p:sp>
        <p:nvSpPr>
          <p:cNvPr id="97" name="Target tox">
            <a:extLst>
              <a:ext uri="{FF2B5EF4-FFF2-40B4-BE49-F238E27FC236}">
                <a16:creationId xmlns:a16="http://schemas.microsoft.com/office/drawing/2014/main" id="{CD1E5464-AE12-9281-20DE-1407FB326340}"/>
              </a:ext>
            </a:extLst>
          </p:cNvPr>
          <p:cNvSpPr txBox="1"/>
          <p:nvPr/>
        </p:nvSpPr>
        <p:spPr>
          <a:xfrm>
            <a:off x="9292780" y="5205533"/>
            <a:ext cx="1377844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Toxicities</a:t>
            </a:r>
            <a:endParaRPr lang="en-US" sz="1800" dirty="0"/>
          </a:p>
        </p:txBody>
      </p:sp>
      <p:sp>
        <p:nvSpPr>
          <p:cNvPr id="98" name="Target INdication">
            <a:extLst>
              <a:ext uri="{FF2B5EF4-FFF2-40B4-BE49-F238E27FC236}">
                <a16:creationId xmlns:a16="http://schemas.microsoft.com/office/drawing/2014/main" id="{3DFA02BC-57B7-8477-3442-79D678363B64}"/>
              </a:ext>
            </a:extLst>
          </p:cNvPr>
          <p:cNvSpPr txBox="1"/>
          <p:nvPr/>
        </p:nvSpPr>
        <p:spPr>
          <a:xfrm>
            <a:off x="9292780" y="1775908"/>
            <a:ext cx="1377844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Indication</a:t>
            </a:r>
          </a:p>
        </p:txBody>
      </p:sp>
      <p:pic>
        <p:nvPicPr>
          <p:cNvPr id="99" name="Graphic 98" descr="Cursor with solid fill">
            <a:extLst>
              <a:ext uri="{FF2B5EF4-FFF2-40B4-BE49-F238E27FC236}">
                <a16:creationId xmlns:a16="http://schemas.microsoft.com/office/drawing/2014/main" id="{4AC05C44-44AA-D377-4B0C-CF35705C48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2274" y="2041931"/>
            <a:ext cx="274320" cy="274320"/>
          </a:xfrm>
          <a:prstGeom prst="rect">
            <a:avLst/>
          </a:prstGeom>
        </p:spPr>
      </p:pic>
      <p:pic>
        <p:nvPicPr>
          <p:cNvPr id="100" name="Graphic 99" descr="Cursor with solid fill">
            <a:extLst>
              <a:ext uri="{FF2B5EF4-FFF2-40B4-BE49-F238E27FC236}">
                <a16:creationId xmlns:a16="http://schemas.microsoft.com/office/drawing/2014/main" id="{E504AE78-BDEC-C293-31A3-78EDB153EE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931" y="3327996"/>
            <a:ext cx="274320" cy="274320"/>
          </a:xfrm>
          <a:prstGeom prst="rect">
            <a:avLst/>
          </a:prstGeom>
        </p:spPr>
      </p:pic>
      <p:pic>
        <p:nvPicPr>
          <p:cNvPr id="101" name="Graphic 100" descr="Cursor with solid fill">
            <a:extLst>
              <a:ext uri="{FF2B5EF4-FFF2-40B4-BE49-F238E27FC236}">
                <a16:creationId xmlns:a16="http://schemas.microsoft.com/office/drawing/2014/main" id="{8B1E5079-3ACB-5228-1E3D-D8F739E131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9574" y="5469407"/>
            <a:ext cx="274320" cy="27432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557137" y="3775266"/>
            <a:ext cx="1499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Crizotinib</a:t>
            </a:r>
            <a:endParaRPr lang="en-US" dirty="0"/>
          </a:p>
          <a:p>
            <a:pPr algn="ctr"/>
            <a:r>
              <a:rPr lang="en-US" dirty="0" err="1"/>
              <a:t>Entrectinib</a:t>
            </a:r>
            <a:endParaRPr lang="en-US" dirty="0"/>
          </a:p>
          <a:p>
            <a:pPr algn="ctr"/>
            <a:r>
              <a:rPr lang="en-US" dirty="0" err="1"/>
              <a:t>Lorlatinib</a:t>
            </a:r>
            <a:endParaRPr lang="en-US" dirty="0"/>
          </a:p>
        </p:txBody>
      </p:sp>
      <p:sp>
        <p:nvSpPr>
          <p:cNvPr id="10" name="question 3">
            <a:hlinkClick r:id="rId6" action="ppaction://hlinksldjump"/>
            <a:extLst>
              <a:ext uri="{FF2B5EF4-FFF2-40B4-BE49-F238E27FC236}">
                <a16:creationId xmlns:a16="http://schemas.microsoft.com/office/drawing/2014/main" id="{49BA494E-FF00-4CCF-EDBC-25EBE66AE6D7}"/>
              </a:ext>
            </a:extLst>
          </p:cNvPr>
          <p:cNvSpPr txBox="1"/>
          <p:nvPr/>
        </p:nvSpPr>
        <p:spPr>
          <a:xfrm>
            <a:off x="143899" y="784929"/>
            <a:ext cx="1636133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Diagnosis &amp; Screening</a:t>
            </a:r>
          </a:p>
        </p:txBody>
      </p:sp>
      <p:sp>
        <p:nvSpPr>
          <p:cNvPr id="26" name="question 3">
            <a:hlinkClick r:id="rId7" action="ppaction://hlinksldjump"/>
            <a:extLst>
              <a:ext uri="{FF2B5EF4-FFF2-40B4-BE49-F238E27FC236}">
                <a16:creationId xmlns:a16="http://schemas.microsoft.com/office/drawing/2014/main" id="{7713B66F-F560-4D9E-8C87-591751487331}"/>
              </a:ext>
            </a:extLst>
          </p:cNvPr>
          <p:cNvSpPr txBox="1"/>
          <p:nvPr/>
        </p:nvSpPr>
        <p:spPr>
          <a:xfrm>
            <a:off x="143899" y="198331"/>
            <a:ext cx="1636133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Introduction</a:t>
            </a:r>
          </a:p>
        </p:txBody>
      </p:sp>
      <p:sp>
        <p:nvSpPr>
          <p:cNvPr id="28" name="question 4">
            <a:hlinkClick r:id="rId8" action="ppaction://hlinksldjump"/>
            <a:extLst>
              <a:ext uri="{FF2B5EF4-FFF2-40B4-BE49-F238E27FC236}">
                <a16:creationId xmlns:a16="http://schemas.microsoft.com/office/drawing/2014/main" id="{242419D4-FED0-CD4F-1ACD-73F1D72BAF00}"/>
              </a:ext>
            </a:extLst>
          </p:cNvPr>
          <p:cNvSpPr txBox="1"/>
          <p:nvPr/>
        </p:nvSpPr>
        <p:spPr>
          <a:xfrm>
            <a:off x="143899" y="1683918"/>
            <a:ext cx="1636133" cy="690086"/>
          </a:xfrm>
          <a:prstGeom prst="roundRect">
            <a:avLst>
              <a:gd name="adj" fmla="val 11906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Testing &amp; counseling</a:t>
            </a:r>
          </a:p>
        </p:txBody>
      </p:sp>
      <p:sp>
        <p:nvSpPr>
          <p:cNvPr id="29" name="Cases">
            <a:hlinkClick r:id="rId9" action="ppaction://hlinksldjump"/>
            <a:extLst>
              <a:ext uri="{FF2B5EF4-FFF2-40B4-BE49-F238E27FC236}">
                <a16:creationId xmlns:a16="http://schemas.microsoft.com/office/drawing/2014/main" id="{D1C2D840-FBB5-79D5-30E0-EF1C121A7F34}"/>
              </a:ext>
            </a:extLst>
          </p:cNvPr>
          <p:cNvSpPr txBox="1"/>
          <p:nvPr/>
        </p:nvSpPr>
        <p:spPr>
          <a:xfrm>
            <a:off x="143899" y="3146353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Cases</a:t>
            </a:r>
          </a:p>
        </p:txBody>
      </p:sp>
      <p:pic>
        <p:nvPicPr>
          <p:cNvPr id="40" name="Graphic 39" descr="Cursor with solid fill">
            <a:extLst>
              <a:ext uri="{FF2B5EF4-FFF2-40B4-BE49-F238E27FC236}">
                <a16:creationId xmlns:a16="http://schemas.microsoft.com/office/drawing/2014/main" id="{E139FA9A-23F5-C01C-1951-8E72E45BB9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3416979"/>
            <a:ext cx="274320" cy="274320"/>
          </a:xfrm>
          <a:prstGeom prst="rect">
            <a:avLst/>
          </a:prstGeom>
        </p:spPr>
      </p:pic>
      <p:sp>
        <p:nvSpPr>
          <p:cNvPr id="41" name="question 3">
            <a:hlinkClick r:id="rId10" action="ppaction://hlinksldjump"/>
            <a:extLst>
              <a:ext uri="{FF2B5EF4-FFF2-40B4-BE49-F238E27FC236}">
                <a16:creationId xmlns:a16="http://schemas.microsoft.com/office/drawing/2014/main" id="{9939E349-B517-F8E4-966A-C4EAEFF5719A}"/>
              </a:ext>
            </a:extLst>
          </p:cNvPr>
          <p:cNvSpPr txBox="1"/>
          <p:nvPr/>
        </p:nvSpPr>
        <p:spPr>
          <a:xfrm>
            <a:off x="145852" y="2551999"/>
            <a:ext cx="1632261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Systemic </a:t>
            </a:r>
            <a:r>
              <a:rPr lang="en-US" dirty="0" err="1">
                <a:solidFill>
                  <a:schemeClr val="bg1"/>
                </a:solidFill>
              </a:rPr>
              <a:t>Tx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5" name="Graphic 44" descr="Cursor with solid fill">
            <a:extLst>
              <a:ext uri="{FF2B5EF4-FFF2-40B4-BE49-F238E27FC236}">
                <a16:creationId xmlns:a16="http://schemas.microsoft.com/office/drawing/2014/main" id="{5ADFA4AC-1B4C-C579-7915-7E3CD94BE1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1339720"/>
            <a:ext cx="274320" cy="274320"/>
          </a:xfrm>
          <a:prstGeom prst="rect">
            <a:avLst/>
          </a:prstGeom>
        </p:spPr>
      </p:pic>
      <p:pic>
        <p:nvPicPr>
          <p:cNvPr id="47" name="Graphic 46" descr="Cursor with solid fill">
            <a:extLst>
              <a:ext uri="{FF2B5EF4-FFF2-40B4-BE49-F238E27FC236}">
                <a16:creationId xmlns:a16="http://schemas.microsoft.com/office/drawing/2014/main" id="{CB63BAD1-17A6-A87F-7AC1-734A0E60EB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474446"/>
            <a:ext cx="274320" cy="274320"/>
          </a:xfrm>
          <a:prstGeom prst="rect">
            <a:avLst/>
          </a:prstGeom>
        </p:spPr>
      </p:pic>
      <p:pic>
        <p:nvPicPr>
          <p:cNvPr id="48" name="Graphic 47" descr="Cursor with solid fill">
            <a:extLst>
              <a:ext uri="{FF2B5EF4-FFF2-40B4-BE49-F238E27FC236}">
                <a16:creationId xmlns:a16="http://schemas.microsoft.com/office/drawing/2014/main" id="{EE191403-6176-FB69-BB6A-2984F4941D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2217113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36" grpId="0" animBg="1"/>
      <p:bldP spid="46" grpId="0"/>
      <p:bldP spid="55" grpId="0" animBg="1"/>
      <p:bldP spid="56" grpId="0" animBg="1"/>
      <p:bldP spid="57" grpId="0" animBg="1"/>
      <p:bldP spid="2" grpId="0" animBg="1"/>
      <p:bldP spid="3" grpId="0" animBg="1"/>
      <p:bldP spid="4" grpId="0" animBg="1"/>
      <p:bldP spid="96" grpId="0" animBg="1"/>
      <p:bldP spid="97" grpId="0" animBg="1"/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3D5E7A-D8A9-0159-4D05-373A0D3B86E4}"/>
              </a:ext>
            </a:extLst>
          </p:cNvPr>
          <p:cNvCxnSpPr>
            <a:cxnSpLocks/>
          </p:cNvCxnSpPr>
          <p:nvPr/>
        </p:nvCxnSpPr>
        <p:spPr>
          <a:xfrm>
            <a:off x="6997700" y="285800"/>
            <a:ext cx="0" cy="646055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 1">
            <a:extLst>
              <a:ext uri="{FF2B5EF4-FFF2-40B4-BE49-F238E27FC236}">
                <a16:creationId xmlns:a16="http://schemas.microsoft.com/office/drawing/2014/main" id="{7AA46CCB-5CF4-DA6A-11DD-BEEB32E263A3}"/>
              </a:ext>
            </a:extLst>
          </p:cNvPr>
          <p:cNvSpPr/>
          <p:nvPr/>
        </p:nvSpPr>
        <p:spPr>
          <a:xfrm>
            <a:off x="3664257" y="208293"/>
            <a:ext cx="1280160" cy="41278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1</a:t>
            </a:r>
          </a:p>
        </p:txBody>
      </p:sp>
      <p:sp>
        <p:nvSpPr>
          <p:cNvPr id="11" name="Case 1 text">
            <a:extLst>
              <a:ext uri="{FF2B5EF4-FFF2-40B4-BE49-F238E27FC236}">
                <a16:creationId xmlns:a16="http://schemas.microsoft.com/office/drawing/2014/main" id="{89645C6B-9FB4-9846-5BEE-B101D371A90F}"/>
              </a:ext>
            </a:extLst>
          </p:cNvPr>
          <p:cNvSpPr txBox="1"/>
          <p:nvPr/>
        </p:nvSpPr>
        <p:spPr>
          <a:xfrm>
            <a:off x="2062104" y="729313"/>
            <a:ext cx="480791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47-year-old with history of hyperlipidemia, HTN, CAD who presents to establish care. They have no complaints today. Social history is notable for a 20 pack-year smoking history. Strong family history of lung cancer in his mother, father, and paternal grandparent – all of whom were smokers. </a:t>
            </a:r>
          </a:p>
        </p:txBody>
      </p:sp>
      <p:sp>
        <p:nvSpPr>
          <p:cNvPr id="12" name="Case 1 - Q1">
            <a:extLst>
              <a:ext uri="{FF2B5EF4-FFF2-40B4-BE49-F238E27FC236}">
                <a16:creationId xmlns:a16="http://schemas.microsoft.com/office/drawing/2014/main" id="{B952E66A-8249-F221-84E3-C81BC1CCC23F}"/>
              </a:ext>
            </a:extLst>
          </p:cNvPr>
          <p:cNvSpPr/>
          <p:nvPr/>
        </p:nvSpPr>
        <p:spPr>
          <a:xfrm>
            <a:off x="2062104" y="2358030"/>
            <a:ext cx="4709160" cy="4114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are their risk factors for lung cancer?</a:t>
            </a:r>
          </a:p>
        </p:txBody>
      </p:sp>
      <p:sp>
        <p:nvSpPr>
          <p:cNvPr id="13" name="Case 1 - Q2">
            <a:extLst>
              <a:ext uri="{FF2B5EF4-FFF2-40B4-BE49-F238E27FC236}">
                <a16:creationId xmlns:a16="http://schemas.microsoft.com/office/drawing/2014/main" id="{6FC3AB33-7E65-7C2C-5B4F-5B6E993CB90C}"/>
              </a:ext>
            </a:extLst>
          </p:cNvPr>
          <p:cNvSpPr/>
          <p:nvPr/>
        </p:nvSpPr>
        <p:spPr>
          <a:xfrm>
            <a:off x="2062104" y="3465082"/>
            <a:ext cx="4709160" cy="411480"/>
          </a:xfrm>
          <a:prstGeom prst="roundRect">
            <a:avLst>
              <a:gd name="adj" fmla="val 10321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Would you screen for lung cancer?</a:t>
            </a:r>
          </a:p>
        </p:txBody>
      </p:sp>
      <p:sp>
        <p:nvSpPr>
          <p:cNvPr id="14" name="Case 1 - Q3">
            <a:extLst>
              <a:ext uri="{FF2B5EF4-FFF2-40B4-BE49-F238E27FC236}">
                <a16:creationId xmlns:a16="http://schemas.microsoft.com/office/drawing/2014/main" id="{312BAFED-4939-A8F6-A6DE-BDAD2BF40350}"/>
              </a:ext>
            </a:extLst>
          </p:cNvPr>
          <p:cNvSpPr/>
          <p:nvPr/>
        </p:nvSpPr>
        <p:spPr>
          <a:xfrm>
            <a:off x="2062104" y="5113647"/>
            <a:ext cx="4709160" cy="411480"/>
          </a:xfrm>
          <a:prstGeom prst="roundRect">
            <a:avLst>
              <a:gd name="adj" fmla="val 1382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How would you counsel this patient?</a:t>
            </a:r>
          </a:p>
        </p:txBody>
      </p:sp>
      <p:sp>
        <p:nvSpPr>
          <p:cNvPr id="15" name="Case 1 - A1">
            <a:extLst>
              <a:ext uri="{FF2B5EF4-FFF2-40B4-BE49-F238E27FC236}">
                <a16:creationId xmlns:a16="http://schemas.microsoft.com/office/drawing/2014/main" id="{90CA11E5-314F-6A93-4A2B-499AB4E49278}"/>
              </a:ext>
            </a:extLst>
          </p:cNvPr>
          <p:cNvSpPr/>
          <p:nvPr/>
        </p:nvSpPr>
        <p:spPr>
          <a:xfrm>
            <a:off x="2164129" y="2821052"/>
            <a:ext cx="4507500" cy="6188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Smoking history/pack years, family history of lung cancer</a:t>
            </a:r>
          </a:p>
        </p:txBody>
      </p:sp>
      <p:sp>
        <p:nvSpPr>
          <p:cNvPr id="19" name="Case 1 - A2">
            <a:extLst>
              <a:ext uri="{FF2B5EF4-FFF2-40B4-BE49-F238E27FC236}">
                <a16:creationId xmlns:a16="http://schemas.microsoft.com/office/drawing/2014/main" id="{D9885C92-45FA-CD11-319A-4014F77E8716}"/>
              </a:ext>
            </a:extLst>
          </p:cNvPr>
          <p:cNvSpPr/>
          <p:nvPr/>
        </p:nvSpPr>
        <p:spPr>
          <a:xfrm>
            <a:off x="2093782" y="3940197"/>
            <a:ext cx="4705708" cy="10843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No. While they are at higher risk based on family history and smoking history, screening for asymptomatic patients with high risk of lung cancer is recommended starting at age 50. </a:t>
            </a:r>
          </a:p>
        </p:txBody>
      </p:sp>
      <p:sp>
        <p:nvSpPr>
          <p:cNvPr id="20" name="Case 1 - A3">
            <a:extLst>
              <a:ext uri="{FF2B5EF4-FFF2-40B4-BE49-F238E27FC236}">
                <a16:creationId xmlns:a16="http://schemas.microsoft.com/office/drawing/2014/main" id="{61D3F1A5-8B69-C1EC-E8B7-90F4174EAC5A}"/>
              </a:ext>
            </a:extLst>
          </p:cNvPr>
          <p:cNvSpPr/>
          <p:nvPr/>
        </p:nvSpPr>
        <p:spPr>
          <a:xfrm>
            <a:off x="2093782" y="5581631"/>
            <a:ext cx="4729273" cy="6800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Emphasize smoking cessation, low dose CT in 3 years at 50</a:t>
            </a:r>
          </a:p>
        </p:txBody>
      </p:sp>
      <p:pic>
        <p:nvPicPr>
          <p:cNvPr id="22" name="Graphic 21" descr="Cursor with solid fill">
            <a:extLst>
              <a:ext uri="{FF2B5EF4-FFF2-40B4-BE49-F238E27FC236}">
                <a16:creationId xmlns:a16="http://schemas.microsoft.com/office/drawing/2014/main" id="{557FE489-5740-EB13-FC68-72047A5F43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8236" y="2658746"/>
            <a:ext cx="274320" cy="274320"/>
          </a:xfrm>
          <a:prstGeom prst="rect">
            <a:avLst/>
          </a:prstGeom>
        </p:spPr>
      </p:pic>
      <p:pic>
        <p:nvPicPr>
          <p:cNvPr id="23" name="Graphic 22" descr="Cursor with solid fill">
            <a:extLst>
              <a:ext uri="{FF2B5EF4-FFF2-40B4-BE49-F238E27FC236}">
                <a16:creationId xmlns:a16="http://schemas.microsoft.com/office/drawing/2014/main" id="{3C6F92CA-696D-275E-385E-40D74A5C7C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8236" y="3753568"/>
            <a:ext cx="274320" cy="274320"/>
          </a:xfrm>
          <a:prstGeom prst="rect">
            <a:avLst/>
          </a:prstGeom>
        </p:spPr>
      </p:pic>
      <p:pic>
        <p:nvPicPr>
          <p:cNvPr id="26" name="Graphic 25" descr="Cursor with solid fill">
            <a:extLst>
              <a:ext uri="{FF2B5EF4-FFF2-40B4-BE49-F238E27FC236}">
                <a16:creationId xmlns:a16="http://schemas.microsoft.com/office/drawing/2014/main" id="{A70AA49B-92C4-F21A-6835-138D60F759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8236" y="5407074"/>
            <a:ext cx="274320" cy="274320"/>
          </a:xfrm>
          <a:prstGeom prst="rect">
            <a:avLst/>
          </a:prstGeom>
        </p:spPr>
      </p:pic>
      <p:pic>
        <p:nvPicPr>
          <p:cNvPr id="27" name="Graphic 26" descr="Cursor with solid fill">
            <a:extLst>
              <a:ext uri="{FF2B5EF4-FFF2-40B4-BE49-F238E27FC236}">
                <a16:creationId xmlns:a16="http://schemas.microsoft.com/office/drawing/2014/main" id="{F72F0D44-D2B7-D6C6-BA80-A1F6A7EE90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4852" y="489971"/>
            <a:ext cx="274320" cy="274320"/>
          </a:xfrm>
          <a:prstGeom prst="rect">
            <a:avLst/>
          </a:prstGeom>
        </p:spPr>
      </p:pic>
      <p:sp>
        <p:nvSpPr>
          <p:cNvPr id="28" name="Case 1 text">
            <a:extLst>
              <a:ext uri="{FF2B5EF4-FFF2-40B4-BE49-F238E27FC236}">
                <a16:creationId xmlns:a16="http://schemas.microsoft.com/office/drawing/2014/main" id="{ABD1F5CB-7BD9-ECED-6A0F-CDB65A280F61}"/>
              </a:ext>
            </a:extLst>
          </p:cNvPr>
          <p:cNvSpPr txBox="1"/>
          <p:nvPr/>
        </p:nvSpPr>
        <p:spPr>
          <a:xfrm>
            <a:off x="7125387" y="715664"/>
            <a:ext cx="49227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The patient represents 5 years later (at age 52) with 3 months of cough and 2 weeks of hemoptysis. They additionally report fatigue, 20 </a:t>
            </a:r>
            <a:r>
              <a:rPr lang="en-US" sz="1600" dirty="0" err="1">
                <a:ea typeface="+mn-lt"/>
                <a:cs typeface="+mn-lt"/>
              </a:rPr>
              <a:t>lb</a:t>
            </a:r>
            <a:r>
              <a:rPr lang="en-US" sz="1600" dirty="0">
                <a:ea typeface="+mn-lt"/>
                <a:cs typeface="+mn-lt"/>
              </a:rPr>
              <a:t> weight loss in 6 months, and persistent right upper quadrant pain. They continue to smoke 1 pack per day. </a:t>
            </a:r>
          </a:p>
        </p:txBody>
      </p:sp>
      <p:sp>
        <p:nvSpPr>
          <p:cNvPr id="29" name="Case 2">
            <a:extLst>
              <a:ext uri="{FF2B5EF4-FFF2-40B4-BE49-F238E27FC236}">
                <a16:creationId xmlns:a16="http://schemas.microsoft.com/office/drawing/2014/main" id="{4242E9BA-D5E4-BDDC-B39F-13EA3CF15CAB}"/>
              </a:ext>
            </a:extLst>
          </p:cNvPr>
          <p:cNvSpPr/>
          <p:nvPr/>
        </p:nvSpPr>
        <p:spPr>
          <a:xfrm>
            <a:off x="8987272" y="208293"/>
            <a:ext cx="1280160" cy="41278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2</a:t>
            </a:r>
          </a:p>
        </p:txBody>
      </p:sp>
      <p:pic>
        <p:nvPicPr>
          <p:cNvPr id="31" name="Graphic 30" descr="Cursor with solid fill">
            <a:extLst>
              <a:ext uri="{FF2B5EF4-FFF2-40B4-BE49-F238E27FC236}">
                <a16:creationId xmlns:a16="http://schemas.microsoft.com/office/drawing/2014/main" id="{C9F06493-C287-ED9C-FA1C-57B3B00B98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866" y="489971"/>
            <a:ext cx="274320" cy="274320"/>
          </a:xfrm>
          <a:prstGeom prst="rect">
            <a:avLst/>
          </a:prstGeom>
        </p:spPr>
      </p:pic>
      <p:sp>
        <p:nvSpPr>
          <p:cNvPr id="32" name="Case 2 - Q1">
            <a:extLst>
              <a:ext uri="{FF2B5EF4-FFF2-40B4-BE49-F238E27FC236}">
                <a16:creationId xmlns:a16="http://schemas.microsoft.com/office/drawing/2014/main" id="{81D1C276-C38A-97A8-49CF-5630866B20CF}"/>
              </a:ext>
            </a:extLst>
          </p:cNvPr>
          <p:cNvSpPr/>
          <p:nvPr/>
        </p:nvSpPr>
        <p:spPr>
          <a:xfrm>
            <a:off x="7148951" y="2144814"/>
            <a:ext cx="4852864" cy="4114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is your next step in evaluation?</a:t>
            </a:r>
          </a:p>
        </p:txBody>
      </p:sp>
      <p:sp>
        <p:nvSpPr>
          <p:cNvPr id="33" name="Case 2 - Q2">
            <a:extLst>
              <a:ext uri="{FF2B5EF4-FFF2-40B4-BE49-F238E27FC236}">
                <a16:creationId xmlns:a16="http://schemas.microsoft.com/office/drawing/2014/main" id="{16245B06-B481-1D52-F24B-52BC8195B906}"/>
              </a:ext>
            </a:extLst>
          </p:cNvPr>
          <p:cNvSpPr/>
          <p:nvPr/>
        </p:nvSpPr>
        <p:spPr>
          <a:xfrm>
            <a:off x="7148951" y="3946171"/>
            <a:ext cx="4866569" cy="411480"/>
          </a:xfrm>
          <a:prstGeom prst="roundRect">
            <a:avLst>
              <a:gd name="adj" fmla="val 10321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is your next step in evaluation?</a:t>
            </a:r>
          </a:p>
        </p:txBody>
      </p:sp>
      <p:sp>
        <p:nvSpPr>
          <p:cNvPr id="34" name="Case 2 - Q3">
            <a:extLst>
              <a:ext uri="{FF2B5EF4-FFF2-40B4-BE49-F238E27FC236}">
                <a16:creationId xmlns:a16="http://schemas.microsoft.com/office/drawing/2014/main" id="{4D4163A2-1230-BE02-B306-C0824871DD7E}"/>
              </a:ext>
            </a:extLst>
          </p:cNvPr>
          <p:cNvSpPr/>
          <p:nvPr/>
        </p:nvSpPr>
        <p:spPr>
          <a:xfrm>
            <a:off x="7142611" y="5520966"/>
            <a:ext cx="4846320" cy="411480"/>
          </a:xfrm>
          <a:prstGeom prst="roundRect">
            <a:avLst>
              <a:gd name="adj" fmla="val 1382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is your next step in evaluation?</a:t>
            </a:r>
          </a:p>
        </p:txBody>
      </p:sp>
      <p:sp>
        <p:nvSpPr>
          <p:cNvPr id="35" name="Case 2 - A1">
            <a:extLst>
              <a:ext uri="{FF2B5EF4-FFF2-40B4-BE49-F238E27FC236}">
                <a16:creationId xmlns:a16="http://schemas.microsoft.com/office/drawing/2014/main" id="{DB36367D-1A1A-9563-FF62-5548E9CA8887}"/>
              </a:ext>
            </a:extLst>
          </p:cNvPr>
          <p:cNvSpPr/>
          <p:nvPr/>
        </p:nvSpPr>
        <p:spPr>
          <a:xfrm>
            <a:off x="7155496" y="2565305"/>
            <a:ext cx="4833435" cy="94422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For symptomatic patients, a CXR can be the first step in evaluation. Additional laboratory evaluation (e.g., CBC, BMP, LFTs) to evaluate for other causes of symptoms. </a:t>
            </a:r>
          </a:p>
        </p:txBody>
      </p:sp>
      <p:sp>
        <p:nvSpPr>
          <p:cNvPr id="36" name="Case 2 - A2">
            <a:extLst>
              <a:ext uri="{FF2B5EF4-FFF2-40B4-BE49-F238E27FC236}">
                <a16:creationId xmlns:a16="http://schemas.microsoft.com/office/drawing/2014/main" id="{01B72DE4-CBA7-A489-D3E6-A6D7716A21D7}"/>
              </a:ext>
            </a:extLst>
          </p:cNvPr>
          <p:cNvSpPr/>
          <p:nvPr/>
        </p:nvSpPr>
        <p:spPr>
          <a:xfrm>
            <a:off x="7177178" y="4396177"/>
            <a:ext cx="4839979" cy="4114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CT chest + abdomen/pelvis with IV contrast for staging</a:t>
            </a:r>
          </a:p>
        </p:txBody>
      </p:sp>
      <p:pic>
        <p:nvPicPr>
          <p:cNvPr id="37" name="Graphic 36" descr="Cursor with solid fill">
            <a:extLst>
              <a:ext uri="{FF2B5EF4-FFF2-40B4-BE49-F238E27FC236}">
                <a16:creationId xmlns:a16="http://schemas.microsoft.com/office/drawing/2014/main" id="{802461D6-DFCA-7F16-8E77-AE320A67E8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316" y="2438594"/>
            <a:ext cx="274320" cy="274320"/>
          </a:xfrm>
          <a:prstGeom prst="rect">
            <a:avLst/>
          </a:prstGeom>
        </p:spPr>
      </p:pic>
      <p:pic>
        <p:nvPicPr>
          <p:cNvPr id="38" name="Graphic 37" descr="Cursor with solid fill">
            <a:extLst>
              <a:ext uri="{FF2B5EF4-FFF2-40B4-BE49-F238E27FC236}">
                <a16:creationId xmlns:a16="http://schemas.microsoft.com/office/drawing/2014/main" id="{81AFAF89-8257-54C3-B2DC-442FD313A1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316" y="4251980"/>
            <a:ext cx="274320" cy="274320"/>
          </a:xfrm>
          <a:prstGeom prst="rect">
            <a:avLst/>
          </a:prstGeom>
        </p:spPr>
      </p:pic>
      <p:pic>
        <p:nvPicPr>
          <p:cNvPr id="39" name="Graphic 38" descr="Cursor with solid fill">
            <a:extLst>
              <a:ext uri="{FF2B5EF4-FFF2-40B4-BE49-F238E27FC236}">
                <a16:creationId xmlns:a16="http://schemas.microsoft.com/office/drawing/2014/main" id="{0E75EFC5-87D1-BCF1-AABB-D531348558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316" y="5812648"/>
            <a:ext cx="274320" cy="274320"/>
          </a:xfrm>
          <a:prstGeom prst="rect">
            <a:avLst/>
          </a:prstGeom>
        </p:spPr>
      </p:pic>
      <p:sp>
        <p:nvSpPr>
          <p:cNvPr id="41" name="Case 1 text">
            <a:extLst>
              <a:ext uri="{FF2B5EF4-FFF2-40B4-BE49-F238E27FC236}">
                <a16:creationId xmlns:a16="http://schemas.microsoft.com/office/drawing/2014/main" id="{775FC3F6-19F9-C9F4-E6B6-09CD9E3884D4}"/>
              </a:ext>
            </a:extLst>
          </p:cNvPr>
          <p:cNvSpPr txBox="1"/>
          <p:nvPr/>
        </p:nvSpPr>
        <p:spPr>
          <a:xfrm>
            <a:off x="7141789" y="3591312"/>
            <a:ext cx="486084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…CXR shows 2.5 cm ill defined nodule. </a:t>
            </a:r>
          </a:p>
        </p:txBody>
      </p:sp>
      <p:sp>
        <p:nvSpPr>
          <p:cNvPr id="42" name="Case 1 text">
            <a:extLst>
              <a:ext uri="{FF2B5EF4-FFF2-40B4-BE49-F238E27FC236}">
                <a16:creationId xmlns:a16="http://schemas.microsoft.com/office/drawing/2014/main" id="{60C9880E-57A6-8700-4D85-722314E40B9F}"/>
              </a:ext>
            </a:extLst>
          </p:cNvPr>
          <p:cNvSpPr txBox="1"/>
          <p:nvPr/>
        </p:nvSpPr>
        <p:spPr>
          <a:xfrm>
            <a:off x="7148951" y="4921296"/>
            <a:ext cx="483997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…CT chest, abdomen, pelvis shows 2.5 cm spiculated nodule with multiple hypodensities in the liver. </a:t>
            </a:r>
          </a:p>
        </p:txBody>
      </p:sp>
      <p:sp>
        <p:nvSpPr>
          <p:cNvPr id="43" name="Case 2 - A2">
            <a:extLst>
              <a:ext uri="{FF2B5EF4-FFF2-40B4-BE49-F238E27FC236}">
                <a16:creationId xmlns:a16="http://schemas.microsoft.com/office/drawing/2014/main" id="{38A745FD-A509-71FF-A9D8-885884CECB9C}"/>
              </a:ext>
            </a:extLst>
          </p:cNvPr>
          <p:cNvSpPr/>
          <p:nvPr/>
        </p:nvSpPr>
        <p:spPr>
          <a:xfrm>
            <a:off x="7152223" y="5983672"/>
            <a:ext cx="4839979" cy="6134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Consult IR for liver biopsy. This will aid in diagnosis and staging. </a:t>
            </a:r>
          </a:p>
        </p:txBody>
      </p:sp>
      <p:sp>
        <p:nvSpPr>
          <p:cNvPr id="21" name="question 3">
            <a:hlinkClick r:id="rId5" action="ppaction://hlinksldjump"/>
            <a:extLst>
              <a:ext uri="{FF2B5EF4-FFF2-40B4-BE49-F238E27FC236}">
                <a16:creationId xmlns:a16="http://schemas.microsoft.com/office/drawing/2014/main" id="{7F7C8FA9-1328-AA5B-E018-2652EE818444}"/>
              </a:ext>
            </a:extLst>
          </p:cNvPr>
          <p:cNvSpPr txBox="1"/>
          <p:nvPr/>
        </p:nvSpPr>
        <p:spPr>
          <a:xfrm>
            <a:off x="143899" y="784929"/>
            <a:ext cx="1636133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Diagnosis &amp; Screening</a:t>
            </a:r>
          </a:p>
        </p:txBody>
      </p:sp>
      <p:pic>
        <p:nvPicPr>
          <p:cNvPr id="24" name="Graphic 23" descr="Cursor with solid fill">
            <a:extLst>
              <a:ext uri="{FF2B5EF4-FFF2-40B4-BE49-F238E27FC236}">
                <a16:creationId xmlns:a16="http://schemas.microsoft.com/office/drawing/2014/main" id="{715B9398-557F-8EDE-84FE-13CE8D2B73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4864" y="1339720"/>
            <a:ext cx="274320" cy="274320"/>
          </a:xfrm>
          <a:prstGeom prst="rect">
            <a:avLst/>
          </a:prstGeom>
        </p:spPr>
      </p:pic>
      <p:sp>
        <p:nvSpPr>
          <p:cNvPr id="25" name="question 3">
            <a:hlinkClick r:id="rId6" action="ppaction://hlinksldjump"/>
            <a:extLst>
              <a:ext uri="{FF2B5EF4-FFF2-40B4-BE49-F238E27FC236}">
                <a16:creationId xmlns:a16="http://schemas.microsoft.com/office/drawing/2014/main" id="{C473B06F-E6BA-B277-49E5-ADBD12302716}"/>
              </a:ext>
            </a:extLst>
          </p:cNvPr>
          <p:cNvSpPr txBox="1"/>
          <p:nvPr/>
        </p:nvSpPr>
        <p:spPr>
          <a:xfrm>
            <a:off x="143899" y="198331"/>
            <a:ext cx="1636133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Introduction</a:t>
            </a:r>
          </a:p>
        </p:txBody>
      </p:sp>
      <p:pic>
        <p:nvPicPr>
          <p:cNvPr id="30" name="Graphic 29" descr="Cursor with solid fill">
            <a:extLst>
              <a:ext uri="{FF2B5EF4-FFF2-40B4-BE49-F238E27FC236}">
                <a16:creationId xmlns:a16="http://schemas.microsoft.com/office/drawing/2014/main" id="{7D2543D9-5584-4BDF-DC73-5284AE76E5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4864" y="474446"/>
            <a:ext cx="274320" cy="274320"/>
          </a:xfrm>
          <a:prstGeom prst="rect">
            <a:avLst/>
          </a:prstGeom>
        </p:spPr>
      </p:pic>
      <p:sp>
        <p:nvSpPr>
          <p:cNvPr id="40" name="question 4">
            <a:hlinkClick r:id="rId7" action="ppaction://hlinksldjump"/>
            <a:extLst>
              <a:ext uri="{FF2B5EF4-FFF2-40B4-BE49-F238E27FC236}">
                <a16:creationId xmlns:a16="http://schemas.microsoft.com/office/drawing/2014/main" id="{74EF880B-8AE3-5711-849A-0F681E344120}"/>
              </a:ext>
            </a:extLst>
          </p:cNvPr>
          <p:cNvSpPr txBox="1"/>
          <p:nvPr/>
        </p:nvSpPr>
        <p:spPr>
          <a:xfrm>
            <a:off x="143899" y="1683918"/>
            <a:ext cx="1636133" cy="690086"/>
          </a:xfrm>
          <a:prstGeom prst="roundRect">
            <a:avLst>
              <a:gd name="adj" fmla="val 11906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Testing &amp; counseling</a:t>
            </a:r>
          </a:p>
        </p:txBody>
      </p:sp>
      <p:sp>
        <p:nvSpPr>
          <p:cNvPr id="44" name="Cases">
            <a:hlinkClick r:id="rId8" action="ppaction://hlinksldjump"/>
            <a:extLst>
              <a:ext uri="{FF2B5EF4-FFF2-40B4-BE49-F238E27FC236}">
                <a16:creationId xmlns:a16="http://schemas.microsoft.com/office/drawing/2014/main" id="{4379AEF2-9865-91CF-3B01-B95201BF2746}"/>
              </a:ext>
            </a:extLst>
          </p:cNvPr>
          <p:cNvSpPr txBox="1"/>
          <p:nvPr/>
        </p:nvSpPr>
        <p:spPr>
          <a:xfrm>
            <a:off x="143899" y="3146353"/>
            <a:ext cx="1636133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Cases</a:t>
            </a:r>
          </a:p>
        </p:txBody>
      </p:sp>
      <p:pic>
        <p:nvPicPr>
          <p:cNvPr id="45" name="Graphic 44" descr="Cursor with solid fill">
            <a:extLst>
              <a:ext uri="{FF2B5EF4-FFF2-40B4-BE49-F238E27FC236}">
                <a16:creationId xmlns:a16="http://schemas.microsoft.com/office/drawing/2014/main" id="{7DCAF3CA-0EB0-65D7-7E07-8B1F46C153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4864" y="2217113"/>
            <a:ext cx="274320" cy="274320"/>
          </a:xfrm>
          <a:prstGeom prst="rect">
            <a:avLst/>
          </a:prstGeom>
        </p:spPr>
      </p:pic>
      <p:sp>
        <p:nvSpPr>
          <p:cNvPr id="47" name="question 3">
            <a:hlinkClick r:id="rId9" action="ppaction://hlinksldjump"/>
            <a:extLst>
              <a:ext uri="{FF2B5EF4-FFF2-40B4-BE49-F238E27FC236}">
                <a16:creationId xmlns:a16="http://schemas.microsoft.com/office/drawing/2014/main" id="{443473D9-1F3F-C2B4-0665-98F9146C0CF1}"/>
              </a:ext>
            </a:extLst>
          </p:cNvPr>
          <p:cNvSpPr txBox="1"/>
          <p:nvPr/>
        </p:nvSpPr>
        <p:spPr>
          <a:xfrm>
            <a:off x="145852" y="2551999"/>
            <a:ext cx="1632261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Systemic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8" name="Graphic 47" descr="Cursor with solid fill">
            <a:extLst>
              <a:ext uri="{FF2B5EF4-FFF2-40B4-BE49-F238E27FC236}">
                <a16:creationId xmlns:a16="http://schemas.microsoft.com/office/drawing/2014/main" id="{376D0392-7EBA-DEF8-ED94-3724A2B8B8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4864" y="2822372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2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5DE852-D05F-47E4-AD13-B6490098DF5D}"/>
              </a:ext>
            </a:extLst>
          </p:cNvPr>
          <p:cNvSpPr txBox="1"/>
          <p:nvPr/>
        </p:nvSpPr>
        <p:spPr>
          <a:xfrm>
            <a:off x="4328174" y="113028"/>
            <a:ext cx="487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Diagnosis &amp; Screening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269E1-60D3-46F4-B0FA-2D767BF9BA0C}"/>
              </a:ext>
            </a:extLst>
          </p:cNvPr>
          <p:cNvSpPr txBox="1"/>
          <p:nvPr/>
        </p:nvSpPr>
        <p:spPr>
          <a:xfrm>
            <a:off x="4520998" y="715223"/>
            <a:ext cx="4447484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Cough, hemoptysis, dyspnea, or chest pain? </a:t>
            </a:r>
          </a:p>
          <a:p>
            <a:pPr algn="ctr"/>
            <a:r>
              <a:rPr lang="en-US" dirty="0"/>
              <a:t>Bone pain, weight loss, fatigue?</a:t>
            </a:r>
          </a:p>
        </p:txBody>
      </p:sp>
      <p:sp>
        <p:nvSpPr>
          <p:cNvPr id="88" name="Asx">
            <a:hlinkClick r:id="rId3" action="ppaction://hlinksldjump"/>
            <a:extLst>
              <a:ext uri="{FF2B5EF4-FFF2-40B4-BE49-F238E27FC236}">
                <a16:creationId xmlns:a16="http://schemas.microsoft.com/office/drawing/2014/main" id="{609F97B3-5A8A-4384-A765-D4BB91AC5F56}"/>
              </a:ext>
            </a:extLst>
          </p:cNvPr>
          <p:cNvSpPr txBox="1"/>
          <p:nvPr/>
        </p:nvSpPr>
        <p:spPr>
          <a:xfrm>
            <a:off x="3880884" y="1876294"/>
            <a:ext cx="1645920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Screening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92" name="Graphic 91" descr="Cursor with solid fill">
            <a:extLst>
              <a:ext uri="{FF2B5EF4-FFF2-40B4-BE49-F238E27FC236}">
                <a16:creationId xmlns:a16="http://schemas.microsoft.com/office/drawing/2014/main" id="{81062524-636F-4826-851B-E6C40E4029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4740" y="2137110"/>
            <a:ext cx="274320" cy="274320"/>
          </a:xfrm>
          <a:prstGeom prst="rect">
            <a:avLst/>
          </a:prstGeom>
        </p:spPr>
      </p:pic>
      <p:sp>
        <p:nvSpPr>
          <p:cNvPr id="87" name="CXR">
            <a:hlinkClick r:id="rId3" action="ppaction://hlinksldjump"/>
            <a:extLst>
              <a:ext uri="{FF2B5EF4-FFF2-40B4-BE49-F238E27FC236}">
                <a16:creationId xmlns:a16="http://schemas.microsoft.com/office/drawing/2014/main" id="{3649100B-0D23-4CF0-8627-79F65D0891A0}"/>
              </a:ext>
            </a:extLst>
          </p:cNvPr>
          <p:cNvSpPr txBox="1"/>
          <p:nvPr/>
        </p:nvSpPr>
        <p:spPr>
          <a:xfrm>
            <a:off x="7872247" y="1876294"/>
            <a:ext cx="1139546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CXR</a:t>
            </a:r>
          </a:p>
        </p:txBody>
      </p:sp>
      <p:pic>
        <p:nvPicPr>
          <p:cNvPr id="93" name="Graphic 92" descr="Cursor with solid fill">
            <a:extLst>
              <a:ext uri="{FF2B5EF4-FFF2-40B4-BE49-F238E27FC236}">
                <a16:creationId xmlns:a16="http://schemas.microsoft.com/office/drawing/2014/main" id="{56EA2B31-E267-4DF5-9BB9-03E4FC5EFE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0917" y="2137110"/>
            <a:ext cx="274320" cy="274320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C284F28-A960-41EF-AC17-368BE6315365}"/>
              </a:ext>
            </a:extLst>
          </p:cNvPr>
          <p:cNvCxnSpPr>
            <a:cxnSpLocks/>
            <a:stCxn id="3" idx="2"/>
            <a:endCxn id="87" idx="0"/>
          </p:cNvCxnSpPr>
          <p:nvPr/>
        </p:nvCxnSpPr>
        <p:spPr>
          <a:xfrm rot="16200000" flipH="1">
            <a:off x="7336010" y="770284"/>
            <a:ext cx="514740" cy="16972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34B8CDF-078B-4B17-AA14-9E45FD04EC10}"/>
              </a:ext>
            </a:extLst>
          </p:cNvPr>
          <p:cNvCxnSpPr>
            <a:cxnSpLocks/>
            <a:stCxn id="3" idx="2"/>
            <a:endCxn id="88" idx="0"/>
          </p:cNvCxnSpPr>
          <p:nvPr/>
        </p:nvCxnSpPr>
        <p:spPr>
          <a:xfrm rot="5400000">
            <a:off x="5466922" y="598476"/>
            <a:ext cx="514740" cy="2040896"/>
          </a:xfrm>
          <a:prstGeom prst="bentConnector3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DE5DC-C796-4CA1-9B88-FF315ABA0800}"/>
              </a:ext>
            </a:extLst>
          </p:cNvPr>
          <p:cNvSpPr/>
          <p:nvPr/>
        </p:nvSpPr>
        <p:spPr>
          <a:xfrm>
            <a:off x="7112115" y="1524187"/>
            <a:ext cx="469541" cy="2953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yes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41D26C-0B33-4F9D-BBAD-267A55FAD47C}"/>
              </a:ext>
            </a:extLst>
          </p:cNvPr>
          <p:cNvSpPr/>
          <p:nvPr/>
        </p:nvSpPr>
        <p:spPr>
          <a:xfrm>
            <a:off x="5851850" y="1524187"/>
            <a:ext cx="469541" cy="2953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</a:t>
            </a:r>
          </a:p>
        </p:txBody>
      </p:sp>
      <p:sp>
        <p:nvSpPr>
          <p:cNvPr id="43" name="Symptoms?">
            <a:extLst>
              <a:ext uri="{FF2B5EF4-FFF2-40B4-BE49-F238E27FC236}">
                <a16:creationId xmlns:a16="http://schemas.microsoft.com/office/drawing/2014/main" id="{DEF7B146-8B18-4133-A512-EAB7F38A514D}"/>
              </a:ext>
            </a:extLst>
          </p:cNvPr>
          <p:cNvSpPr txBox="1"/>
          <p:nvPr/>
        </p:nvSpPr>
        <p:spPr>
          <a:xfrm>
            <a:off x="5874319" y="879364"/>
            <a:ext cx="1823752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Symptoms?</a:t>
            </a:r>
          </a:p>
        </p:txBody>
      </p:sp>
      <p:pic>
        <p:nvPicPr>
          <p:cNvPr id="44" name="Graphic 43" descr="Cursor with solid fill">
            <a:extLst>
              <a:ext uri="{FF2B5EF4-FFF2-40B4-BE49-F238E27FC236}">
                <a16:creationId xmlns:a16="http://schemas.microsoft.com/office/drawing/2014/main" id="{8C7878EB-BFDC-4599-8C2E-F665FB244B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2839" y="1136948"/>
            <a:ext cx="274320" cy="274320"/>
          </a:xfrm>
          <a:prstGeom prst="rect">
            <a:avLst/>
          </a:prstGeom>
        </p:spPr>
      </p:pic>
      <p:cxnSp>
        <p:nvCxnSpPr>
          <p:cNvPr id="168" name="Connector: Elbow 167">
            <a:extLst>
              <a:ext uri="{FF2B5EF4-FFF2-40B4-BE49-F238E27FC236}">
                <a16:creationId xmlns:a16="http://schemas.microsoft.com/office/drawing/2014/main" id="{625AA24F-FAD7-456A-B9F7-23C7E5A1676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6680" y="1582096"/>
            <a:ext cx="396905" cy="180079"/>
          </a:xfrm>
          <a:prstGeom prst="bentConnector3">
            <a:avLst>
              <a:gd name="adj1" fmla="val 9914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D44398C4-0A5E-43ED-8723-6D2B90F4DDD8}"/>
              </a:ext>
            </a:extLst>
          </p:cNvPr>
          <p:cNvCxnSpPr>
            <a:cxnSpLocks/>
            <a:endCxn id="173" idx="1"/>
          </p:cNvCxnSpPr>
          <p:nvPr/>
        </p:nvCxnSpPr>
        <p:spPr>
          <a:xfrm rot="16200000" flipH="1">
            <a:off x="-6094" y="2013549"/>
            <a:ext cx="736542" cy="1741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question 3">
            <a:hlinkClick r:id="rId6" action="ppaction://hlinksldjump"/>
            <a:extLst>
              <a:ext uri="{FF2B5EF4-FFF2-40B4-BE49-F238E27FC236}">
                <a16:creationId xmlns:a16="http://schemas.microsoft.com/office/drawing/2014/main" id="{A35BEF43-64B2-4369-AD5D-BCF28C964EDB}"/>
              </a:ext>
            </a:extLst>
          </p:cNvPr>
          <p:cNvSpPr txBox="1"/>
          <p:nvPr/>
        </p:nvSpPr>
        <p:spPr>
          <a:xfrm>
            <a:off x="449260" y="2264591"/>
            <a:ext cx="1636134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Symptomatic</a:t>
            </a:r>
          </a:p>
        </p:txBody>
      </p:sp>
      <p:cxnSp>
        <p:nvCxnSpPr>
          <p:cNvPr id="283" name="Connector: Elbow 282">
            <a:extLst>
              <a:ext uri="{FF2B5EF4-FFF2-40B4-BE49-F238E27FC236}">
                <a16:creationId xmlns:a16="http://schemas.microsoft.com/office/drawing/2014/main" id="{F03218EC-9B55-45EB-BA0A-6CBB848B9ECF}"/>
              </a:ext>
            </a:extLst>
          </p:cNvPr>
          <p:cNvCxnSpPr>
            <a:cxnSpLocks/>
            <a:endCxn id="284" idx="1"/>
          </p:cNvCxnSpPr>
          <p:nvPr/>
        </p:nvCxnSpPr>
        <p:spPr>
          <a:xfrm rot="16200000" flipH="1">
            <a:off x="-23116" y="2583125"/>
            <a:ext cx="770584" cy="17416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4" name="question 3">
            <a:hlinkClick r:id="rId7" action="ppaction://hlinksldjump"/>
            <a:extLst>
              <a:ext uri="{FF2B5EF4-FFF2-40B4-BE49-F238E27FC236}">
                <a16:creationId xmlns:a16="http://schemas.microsoft.com/office/drawing/2014/main" id="{9E99B148-D346-43F3-9900-9BB50B121917}"/>
              </a:ext>
            </a:extLst>
          </p:cNvPr>
          <p:cNvSpPr txBox="1"/>
          <p:nvPr/>
        </p:nvSpPr>
        <p:spPr>
          <a:xfrm>
            <a:off x="449260" y="2851189"/>
            <a:ext cx="1626347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Biopsy</a:t>
            </a:r>
          </a:p>
        </p:txBody>
      </p:sp>
      <p:sp>
        <p:nvSpPr>
          <p:cNvPr id="287" name="question 3">
            <a:hlinkClick r:id="rId3" action="ppaction://hlinksldjump"/>
            <a:extLst>
              <a:ext uri="{FF2B5EF4-FFF2-40B4-BE49-F238E27FC236}">
                <a16:creationId xmlns:a16="http://schemas.microsoft.com/office/drawing/2014/main" id="{1D7783FC-D65C-49FB-96A3-13676F5670D4}"/>
              </a:ext>
            </a:extLst>
          </p:cNvPr>
          <p:cNvSpPr txBox="1"/>
          <p:nvPr/>
        </p:nvSpPr>
        <p:spPr>
          <a:xfrm>
            <a:off x="439474" y="1677993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Asymptomatic</a:t>
            </a:r>
          </a:p>
        </p:txBody>
      </p:sp>
      <p:pic>
        <p:nvPicPr>
          <p:cNvPr id="4" name="teachIM logo" descr="Icon&#10;&#10;Description automatically generated">
            <a:extLst>
              <a:ext uri="{FF2B5EF4-FFF2-40B4-BE49-F238E27FC236}">
                <a16:creationId xmlns:a16="http://schemas.microsoft.com/office/drawing/2014/main" id="{19638484-0A16-007D-3BE7-644BAC19577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30" y="6329894"/>
            <a:ext cx="1387970" cy="528106"/>
          </a:xfrm>
          <a:prstGeom prst="rect">
            <a:avLst/>
          </a:prstGeom>
        </p:spPr>
      </p:pic>
      <p:sp>
        <p:nvSpPr>
          <p:cNvPr id="33" name="question 3">
            <a:hlinkClick r:id="rId9" action="ppaction://hlinksldjump"/>
            <a:extLst>
              <a:ext uri="{FF2B5EF4-FFF2-40B4-BE49-F238E27FC236}">
                <a16:creationId xmlns:a16="http://schemas.microsoft.com/office/drawing/2014/main" id="{D17FF81E-59B4-0F95-5AEC-3E4F382FF4D3}"/>
              </a:ext>
            </a:extLst>
          </p:cNvPr>
          <p:cNvSpPr txBox="1"/>
          <p:nvPr/>
        </p:nvSpPr>
        <p:spPr>
          <a:xfrm>
            <a:off x="143899" y="784929"/>
            <a:ext cx="1636133" cy="71508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Diagnosis &amp; Screening</a:t>
            </a:r>
          </a:p>
        </p:txBody>
      </p:sp>
      <p:sp>
        <p:nvSpPr>
          <p:cNvPr id="40" name="question 3">
            <a:hlinkClick r:id="rId10" action="ppaction://hlinksldjump"/>
            <a:extLst>
              <a:ext uri="{FF2B5EF4-FFF2-40B4-BE49-F238E27FC236}">
                <a16:creationId xmlns:a16="http://schemas.microsoft.com/office/drawing/2014/main" id="{D31DA6FE-01F7-0E77-0247-DB0A6536F46B}"/>
              </a:ext>
            </a:extLst>
          </p:cNvPr>
          <p:cNvSpPr txBox="1"/>
          <p:nvPr/>
        </p:nvSpPr>
        <p:spPr>
          <a:xfrm>
            <a:off x="143899" y="198331"/>
            <a:ext cx="1636133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Introduction</a:t>
            </a:r>
          </a:p>
        </p:txBody>
      </p:sp>
      <p:sp>
        <p:nvSpPr>
          <p:cNvPr id="8" name="question 4">
            <a:hlinkClick r:id="rId11" action="ppaction://hlinksldjump"/>
            <a:extLst>
              <a:ext uri="{FF2B5EF4-FFF2-40B4-BE49-F238E27FC236}">
                <a16:creationId xmlns:a16="http://schemas.microsoft.com/office/drawing/2014/main" id="{609C7776-04A6-AD40-A08E-97EC59372684}"/>
              </a:ext>
            </a:extLst>
          </p:cNvPr>
          <p:cNvSpPr txBox="1"/>
          <p:nvPr/>
        </p:nvSpPr>
        <p:spPr>
          <a:xfrm>
            <a:off x="139829" y="3437787"/>
            <a:ext cx="1636133" cy="690086"/>
          </a:xfrm>
          <a:prstGeom prst="roundRect">
            <a:avLst>
              <a:gd name="adj" fmla="val 11906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Testing &amp; counseling</a:t>
            </a:r>
          </a:p>
        </p:txBody>
      </p:sp>
      <p:sp>
        <p:nvSpPr>
          <p:cNvPr id="17" name="Cases">
            <a:hlinkClick r:id="rId12" action="ppaction://hlinksldjump"/>
            <a:extLst>
              <a:ext uri="{FF2B5EF4-FFF2-40B4-BE49-F238E27FC236}">
                <a16:creationId xmlns:a16="http://schemas.microsoft.com/office/drawing/2014/main" id="{0D8E3980-4D19-9D54-684C-D86BDEF8D199}"/>
              </a:ext>
            </a:extLst>
          </p:cNvPr>
          <p:cNvSpPr txBox="1"/>
          <p:nvPr/>
        </p:nvSpPr>
        <p:spPr>
          <a:xfrm>
            <a:off x="137876" y="4925205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Cases</a:t>
            </a:r>
          </a:p>
        </p:txBody>
      </p:sp>
      <p:sp>
        <p:nvSpPr>
          <p:cNvPr id="19" name="question 3">
            <a:hlinkClick r:id="rId13" action="ppaction://hlinksldjump"/>
            <a:extLst>
              <a:ext uri="{FF2B5EF4-FFF2-40B4-BE49-F238E27FC236}">
                <a16:creationId xmlns:a16="http://schemas.microsoft.com/office/drawing/2014/main" id="{200A86F2-D654-41E4-1BE1-39AC5C92AB11}"/>
              </a:ext>
            </a:extLst>
          </p:cNvPr>
          <p:cNvSpPr txBox="1"/>
          <p:nvPr/>
        </p:nvSpPr>
        <p:spPr>
          <a:xfrm>
            <a:off x="139829" y="4322227"/>
            <a:ext cx="1632261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Systemic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Graphic 1" descr="Cursor with solid fill">
            <a:extLst>
              <a:ext uri="{FF2B5EF4-FFF2-40B4-BE49-F238E27FC236}">
                <a16:creationId xmlns:a16="http://schemas.microsoft.com/office/drawing/2014/main" id="{1FF1ED93-0A9D-4707-F3F9-4B28CA00D0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3986512"/>
            <a:ext cx="274320" cy="274320"/>
          </a:xfrm>
          <a:prstGeom prst="rect">
            <a:avLst/>
          </a:prstGeom>
        </p:spPr>
      </p:pic>
      <p:pic>
        <p:nvPicPr>
          <p:cNvPr id="5" name="Graphic 4" descr="Cursor with solid fill">
            <a:extLst>
              <a:ext uri="{FF2B5EF4-FFF2-40B4-BE49-F238E27FC236}">
                <a16:creationId xmlns:a16="http://schemas.microsoft.com/office/drawing/2014/main" id="{0BB7590D-EA05-E171-8345-0D9998E927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5195831"/>
            <a:ext cx="274320" cy="274320"/>
          </a:xfrm>
          <a:prstGeom prst="rect">
            <a:avLst/>
          </a:prstGeom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831A51FC-DE50-547D-5794-4668ED7D29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4590833"/>
            <a:ext cx="274320" cy="274320"/>
          </a:xfrm>
          <a:prstGeom prst="rect">
            <a:avLst/>
          </a:prstGeom>
        </p:spPr>
      </p:pic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E6342B86-21F4-CD4C-003F-7992571863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474446"/>
            <a:ext cx="274320" cy="274320"/>
          </a:xfrm>
          <a:prstGeom prst="rect">
            <a:avLst/>
          </a:prstGeom>
        </p:spPr>
      </p:pic>
      <p:pic>
        <p:nvPicPr>
          <p:cNvPr id="14" name="Graphic 13" descr="Cursor with solid fill">
            <a:extLst>
              <a:ext uri="{FF2B5EF4-FFF2-40B4-BE49-F238E27FC236}">
                <a16:creationId xmlns:a16="http://schemas.microsoft.com/office/drawing/2014/main" id="{8CC1E7E6-59FF-D096-4A0A-EBD5835CCF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7823" y="3127892"/>
            <a:ext cx="274320" cy="274320"/>
          </a:xfrm>
          <a:prstGeom prst="rect">
            <a:avLst/>
          </a:prstGeom>
        </p:spPr>
      </p:pic>
      <p:pic>
        <p:nvPicPr>
          <p:cNvPr id="15" name="Graphic 14" descr="Cursor with solid fill">
            <a:extLst>
              <a:ext uri="{FF2B5EF4-FFF2-40B4-BE49-F238E27FC236}">
                <a16:creationId xmlns:a16="http://schemas.microsoft.com/office/drawing/2014/main" id="{74055A6D-A112-0989-39E1-B89B25BC32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3055" y="2526740"/>
            <a:ext cx="274320" cy="274320"/>
          </a:xfrm>
          <a:prstGeom prst="rect">
            <a:avLst/>
          </a:prstGeom>
        </p:spPr>
      </p:pic>
      <p:pic>
        <p:nvPicPr>
          <p:cNvPr id="16" name="Graphic 15" descr="Cursor with solid fill">
            <a:extLst>
              <a:ext uri="{FF2B5EF4-FFF2-40B4-BE49-F238E27FC236}">
                <a16:creationId xmlns:a16="http://schemas.microsoft.com/office/drawing/2014/main" id="{C13DA020-D71A-46EE-2DE6-776AA2A49A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7823" y="1942149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3" grpId="0" animBg="1"/>
      <p:bldP spid="88" grpId="0" animBg="1"/>
      <p:bldP spid="87" grpId="0" animBg="1"/>
      <p:bldP spid="87" grpId="1" animBg="1"/>
      <p:bldP spid="13" grpId="0" animBg="1"/>
      <p:bldP spid="38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C32A1DC-A322-41A6-87B9-8AA7B6215B95}"/>
              </a:ext>
            </a:extLst>
          </p:cNvPr>
          <p:cNvCxnSpPr>
            <a:cxnSpLocks/>
            <a:stCxn id="97" idx="2"/>
            <a:endCxn id="103" idx="0"/>
          </p:cNvCxnSpPr>
          <p:nvPr/>
        </p:nvCxnSpPr>
        <p:spPr>
          <a:xfrm flipH="1">
            <a:off x="3379551" y="3793052"/>
            <a:ext cx="1" cy="122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Asx">
            <a:extLst>
              <a:ext uri="{FF2B5EF4-FFF2-40B4-BE49-F238E27FC236}">
                <a16:creationId xmlns:a16="http://schemas.microsoft.com/office/drawing/2014/main" id="{7FA82EA9-3E1D-4B78-9BA2-371F3C3AB655}"/>
              </a:ext>
            </a:extLst>
          </p:cNvPr>
          <p:cNvSpPr txBox="1"/>
          <p:nvPr/>
        </p:nvSpPr>
        <p:spPr>
          <a:xfrm>
            <a:off x="3869161" y="1867640"/>
            <a:ext cx="1645920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Screening</a:t>
            </a:r>
          </a:p>
        </p:txBody>
      </p:sp>
      <p:sp>
        <p:nvSpPr>
          <p:cNvPr id="82" name="CXR">
            <a:hlinkClick r:id="rId2" action="ppaction://hlinksldjump"/>
            <a:extLst>
              <a:ext uri="{FF2B5EF4-FFF2-40B4-BE49-F238E27FC236}">
                <a16:creationId xmlns:a16="http://schemas.microsoft.com/office/drawing/2014/main" id="{5D376E83-0723-44B2-961C-FEFA5C8B0DEE}"/>
              </a:ext>
            </a:extLst>
          </p:cNvPr>
          <p:cNvSpPr txBox="1"/>
          <p:nvPr/>
        </p:nvSpPr>
        <p:spPr>
          <a:xfrm>
            <a:off x="7872247" y="1864571"/>
            <a:ext cx="1139546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9AECC7B-D242-4075-8F8B-95E7DEDFAB5E}"/>
              </a:ext>
            </a:extLst>
          </p:cNvPr>
          <p:cNvSpPr txBox="1"/>
          <p:nvPr/>
        </p:nvSpPr>
        <p:spPr>
          <a:xfrm>
            <a:off x="4328174" y="113028"/>
            <a:ext cx="487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Diagnosis &amp; Screening</a:t>
            </a:r>
          </a:p>
        </p:txBody>
      </p:sp>
      <p:sp>
        <p:nvSpPr>
          <p:cNvPr id="97" name="High Risk">
            <a:extLst>
              <a:ext uri="{FF2B5EF4-FFF2-40B4-BE49-F238E27FC236}">
                <a16:creationId xmlns:a16="http://schemas.microsoft.com/office/drawing/2014/main" id="{9B4F2464-C12F-4D31-B675-E526721DF4A5}"/>
              </a:ext>
            </a:extLst>
          </p:cNvPr>
          <p:cNvSpPr txBox="1"/>
          <p:nvPr/>
        </p:nvSpPr>
        <p:spPr>
          <a:xfrm>
            <a:off x="2648032" y="3384429"/>
            <a:ext cx="1463040" cy="408623"/>
          </a:xfrm>
          <a:prstGeom prst="round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High risk</a:t>
            </a:r>
          </a:p>
        </p:txBody>
      </p:sp>
      <p:sp>
        <p:nvSpPr>
          <p:cNvPr id="98" name="Low risk">
            <a:extLst>
              <a:ext uri="{FF2B5EF4-FFF2-40B4-BE49-F238E27FC236}">
                <a16:creationId xmlns:a16="http://schemas.microsoft.com/office/drawing/2014/main" id="{3A9016B8-8790-4988-813A-94F9953C786F}"/>
              </a:ext>
            </a:extLst>
          </p:cNvPr>
          <p:cNvSpPr txBox="1"/>
          <p:nvPr/>
        </p:nvSpPr>
        <p:spPr>
          <a:xfrm>
            <a:off x="5184124" y="3388344"/>
            <a:ext cx="1463040" cy="408623"/>
          </a:xfrm>
          <a:prstGeom prst="roundRect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Low risk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9CFC017-1236-414A-9220-8BC242996DE3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4690487" y="2276263"/>
            <a:ext cx="1634" cy="254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Cancer stats">
            <a:extLst>
              <a:ext uri="{FF2B5EF4-FFF2-40B4-BE49-F238E27FC236}">
                <a16:creationId xmlns:a16="http://schemas.microsoft.com/office/drawing/2014/main" id="{67FF4BDB-BBF4-4D43-ADC7-7A1CB54B41EC}"/>
              </a:ext>
            </a:extLst>
          </p:cNvPr>
          <p:cNvSpPr txBox="1"/>
          <p:nvPr/>
        </p:nvSpPr>
        <p:spPr>
          <a:xfrm>
            <a:off x="2390868" y="5014797"/>
            <a:ext cx="19773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dose CT (LDCT) q1 year</a:t>
            </a:r>
          </a:p>
        </p:txBody>
      </p:sp>
      <p:sp>
        <p:nvSpPr>
          <p:cNvPr id="105" name="Cancer stats">
            <a:extLst>
              <a:ext uri="{FF2B5EF4-FFF2-40B4-BE49-F238E27FC236}">
                <a16:creationId xmlns:a16="http://schemas.microsoft.com/office/drawing/2014/main" id="{DAC82190-EDAE-4B4D-B2C2-EB0F1502AD22}"/>
              </a:ext>
            </a:extLst>
          </p:cNvPr>
          <p:cNvSpPr txBox="1"/>
          <p:nvPr/>
        </p:nvSpPr>
        <p:spPr>
          <a:xfrm>
            <a:off x="2329996" y="4111537"/>
            <a:ext cx="209911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≥50 </a:t>
            </a:r>
            <a:r>
              <a:rPr lang="en-US" sz="1600" dirty="0" err="1"/>
              <a:t>yo</a:t>
            </a:r>
            <a:r>
              <a:rPr lang="en-US" sz="1600" dirty="0"/>
              <a:t> </a:t>
            </a:r>
            <a:r>
              <a:rPr lang="en-US" sz="1600" b="1" dirty="0"/>
              <a:t>AND</a:t>
            </a:r>
            <a:r>
              <a:rPr lang="en-US" sz="1600" dirty="0"/>
              <a:t> ≥20 pack-year smoking history</a:t>
            </a:r>
          </a:p>
        </p:txBody>
      </p:sp>
      <p:sp>
        <p:nvSpPr>
          <p:cNvPr id="125" name="Risk stratify">
            <a:extLst>
              <a:ext uri="{FF2B5EF4-FFF2-40B4-BE49-F238E27FC236}">
                <a16:creationId xmlns:a16="http://schemas.microsoft.com/office/drawing/2014/main" id="{319797E8-4D67-4613-AD24-97DD6947A798}"/>
              </a:ext>
            </a:extLst>
          </p:cNvPr>
          <p:cNvSpPr txBox="1"/>
          <p:nvPr/>
        </p:nvSpPr>
        <p:spPr>
          <a:xfrm>
            <a:off x="3696370" y="2542323"/>
            <a:ext cx="2011680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Risk assessment</a:t>
            </a:r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2645EBF3-1D8E-4C98-B1D3-CA5E11226CE8}"/>
              </a:ext>
            </a:extLst>
          </p:cNvPr>
          <p:cNvCxnSpPr>
            <a:cxnSpLocks/>
            <a:stCxn id="125" idx="2"/>
            <a:endCxn id="97" idx="0"/>
          </p:cNvCxnSpPr>
          <p:nvPr/>
        </p:nvCxnSpPr>
        <p:spPr>
          <a:xfrm rot="5400000">
            <a:off x="3824140" y="2506358"/>
            <a:ext cx="433483" cy="132265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0B400E9B-BB62-4CB9-846D-A09D5E853DCF}"/>
              </a:ext>
            </a:extLst>
          </p:cNvPr>
          <p:cNvCxnSpPr>
            <a:cxnSpLocks/>
            <a:stCxn id="125" idx="2"/>
            <a:endCxn id="98" idx="0"/>
          </p:cNvCxnSpPr>
          <p:nvPr/>
        </p:nvCxnSpPr>
        <p:spPr>
          <a:xfrm rot="16200000" flipH="1">
            <a:off x="5090228" y="2562928"/>
            <a:ext cx="437398" cy="1213434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21480CF-EF71-4492-AD9A-1C9A43A8B3A9}"/>
              </a:ext>
            </a:extLst>
          </p:cNvPr>
          <p:cNvCxnSpPr>
            <a:cxnSpLocks/>
            <a:stCxn id="98" idx="2"/>
            <a:endCxn id="131" idx="0"/>
          </p:cNvCxnSpPr>
          <p:nvPr/>
        </p:nvCxnSpPr>
        <p:spPr>
          <a:xfrm>
            <a:off x="5915644" y="3796967"/>
            <a:ext cx="2" cy="1217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Cancer stats">
            <a:extLst>
              <a:ext uri="{FF2B5EF4-FFF2-40B4-BE49-F238E27FC236}">
                <a16:creationId xmlns:a16="http://schemas.microsoft.com/office/drawing/2014/main" id="{411DF04F-19CB-429B-A7A1-876C55ECEAFF}"/>
              </a:ext>
            </a:extLst>
          </p:cNvPr>
          <p:cNvSpPr txBox="1"/>
          <p:nvPr/>
        </p:nvSpPr>
        <p:spPr>
          <a:xfrm>
            <a:off x="4926963" y="5014797"/>
            <a:ext cx="19773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Reassess risk annually</a:t>
            </a:r>
          </a:p>
        </p:txBody>
      </p:sp>
      <p:sp>
        <p:nvSpPr>
          <p:cNvPr id="129" name="Cancer stats">
            <a:extLst>
              <a:ext uri="{FF2B5EF4-FFF2-40B4-BE49-F238E27FC236}">
                <a16:creationId xmlns:a16="http://schemas.microsoft.com/office/drawing/2014/main" id="{1039BF5B-13FA-498B-8994-3F45A573B08E}"/>
              </a:ext>
            </a:extLst>
          </p:cNvPr>
          <p:cNvSpPr txBox="1"/>
          <p:nvPr/>
        </p:nvSpPr>
        <p:spPr>
          <a:xfrm>
            <a:off x="4866087" y="4122146"/>
            <a:ext cx="209911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≥50 </a:t>
            </a:r>
            <a:r>
              <a:rPr lang="en-US" sz="1600" dirty="0" err="1"/>
              <a:t>yo</a:t>
            </a:r>
            <a:r>
              <a:rPr lang="en-US" sz="1600" dirty="0"/>
              <a:t> </a:t>
            </a:r>
            <a:r>
              <a:rPr lang="en-US" sz="1600" b="1" dirty="0"/>
              <a:t>OR</a:t>
            </a:r>
            <a:r>
              <a:rPr lang="en-US" sz="1600" dirty="0"/>
              <a:t> ≥20 pack-year smoking history</a:t>
            </a:r>
          </a:p>
        </p:txBody>
      </p:sp>
      <p:sp>
        <p:nvSpPr>
          <p:cNvPr id="132" name="Risk stratify">
            <a:extLst>
              <a:ext uri="{FF2B5EF4-FFF2-40B4-BE49-F238E27FC236}">
                <a16:creationId xmlns:a16="http://schemas.microsoft.com/office/drawing/2014/main" id="{3817DDB3-91E4-4073-8F07-89E17A6E7698}"/>
              </a:ext>
            </a:extLst>
          </p:cNvPr>
          <p:cNvSpPr txBox="1"/>
          <p:nvPr/>
        </p:nvSpPr>
        <p:spPr>
          <a:xfrm>
            <a:off x="3700856" y="2539619"/>
            <a:ext cx="2011680" cy="408623"/>
          </a:xfrm>
          <a:prstGeom prst="roundRect">
            <a:avLst/>
          </a:prstGeom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Risk assessment</a:t>
            </a:r>
          </a:p>
        </p:txBody>
      </p:sp>
      <p:sp>
        <p:nvSpPr>
          <p:cNvPr id="133" name="High Risk">
            <a:extLst>
              <a:ext uri="{FF2B5EF4-FFF2-40B4-BE49-F238E27FC236}">
                <a16:creationId xmlns:a16="http://schemas.microsoft.com/office/drawing/2014/main" id="{C5FFFA29-48B8-4B43-935C-AEB8D06933FF}"/>
              </a:ext>
            </a:extLst>
          </p:cNvPr>
          <p:cNvSpPr txBox="1"/>
          <p:nvPr/>
        </p:nvSpPr>
        <p:spPr>
          <a:xfrm>
            <a:off x="2648030" y="3387132"/>
            <a:ext cx="1463040" cy="408623"/>
          </a:xfrm>
          <a:prstGeom prst="roundRect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High risk</a:t>
            </a:r>
          </a:p>
        </p:txBody>
      </p:sp>
      <p:sp>
        <p:nvSpPr>
          <p:cNvPr id="134" name="Low risk">
            <a:extLst>
              <a:ext uri="{FF2B5EF4-FFF2-40B4-BE49-F238E27FC236}">
                <a16:creationId xmlns:a16="http://schemas.microsoft.com/office/drawing/2014/main" id="{8D6C3494-5F5D-4770-A39E-DA57F7A2DCC2}"/>
              </a:ext>
            </a:extLst>
          </p:cNvPr>
          <p:cNvSpPr txBox="1"/>
          <p:nvPr/>
        </p:nvSpPr>
        <p:spPr>
          <a:xfrm>
            <a:off x="5184124" y="3384429"/>
            <a:ext cx="1463040" cy="408623"/>
          </a:xfrm>
          <a:prstGeom prst="roundRect">
            <a:avLst/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Low risk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DF02FB8-EAA3-481D-9AD8-DAC4A2E51636}"/>
              </a:ext>
            </a:extLst>
          </p:cNvPr>
          <p:cNvSpPr txBox="1"/>
          <p:nvPr/>
        </p:nvSpPr>
        <p:spPr>
          <a:xfrm>
            <a:off x="4520998" y="715223"/>
            <a:ext cx="4447484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Cough, hemoptysis, dyspnea, or chest pain? </a:t>
            </a:r>
          </a:p>
          <a:p>
            <a:pPr algn="ctr"/>
            <a:r>
              <a:rPr lang="en-US" dirty="0"/>
              <a:t>Bone pain, weight loss, fatigue?</a:t>
            </a:r>
          </a:p>
        </p:txBody>
      </p:sp>
      <p:cxnSp>
        <p:nvCxnSpPr>
          <p:cNvPr id="142" name="Connector: Elbow 141">
            <a:extLst>
              <a:ext uri="{FF2B5EF4-FFF2-40B4-BE49-F238E27FC236}">
                <a16:creationId xmlns:a16="http://schemas.microsoft.com/office/drawing/2014/main" id="{2539F6F1-7217-4A27-8FB9-37ACA858A1B2}"/>
              </a:ext>
            </a:extLst>
          </p:cNvPr>
          <p:cNvCxnSpPr>
            <a:cxnSpLocks/>
            <a:stCxn id="141" idx="2"/>
          </p:cNvCxnSpPr>
          <p:nvPr/>
        </p:nvCxnSpPr>
        <p:spPr>
          <a:xfrm rot="16200000" flipH="1">
            <a:off x="7351040" y="755254"/>
            <a:ext cx="504664" cy="17172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Connector: Elbow 142">
            <a:extLst>
              <a:ext uri="{FF2B5EF4-FFF2-40B4-BE49-F238E27FC236}">
                <a16:creationId xmlns:a16="http://schemas.microsoft.com/office/drawing/2014/main" id="{AB134B9F-1D0C-4ED4-87E5-ACF4877069DE}"/>
              </a:ext>
            </a:extLst>
          </p:cNvPr>
          <p:cNvCxnSpPr>
            <a:cxnSpLocks/>
            <a:stCxn id="141" idx="2"/>
          </p:cNvCxnSpPr>
          <p:nvPr/>
        </p:nvCxnSpPr>
        <p:spPr>
          <a:xfrm rot="5400000">
            <a:off x="5471960" y="593438"/>
            <a:ext cx="504664" cy="2040896"/>
          </a:xfrm>
          <a:prstGeom prst="bentConnector3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8A375C-EFC0-4364-8577-A31BDFAEA71E}"/>
              </a:ext>
            </a:extLst>
          </p:cNvPr>
          <p:cNvSpPr/>
          <p:nvPr/>
        </p:nvSpPr>
        <p:spPr>
          <a:xfrm>
            <a:off x="7120892" y="1526940"/>
            <a:ext cx="469541" cy="2953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yes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8FE5E75-4514-496A-824A-9B888E508042}"/>
              </a:ext>
            </a:extLst>
          </p:cNvPr>
          <p:cNvSpPr/>
          <p:nvPr/>
        </p:nvSpPr>
        <p:spPr>
          <a:xfrm>
            <a:off x="5850843" y="1526940"/>
            <a:ext cx="469541" cy="2953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2D1325-067E-42EB-ABEC-307BD6C57B3A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5708050" y="2746635"/>
            <a:ext cx="1835057" cy="70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EE46A7-7723-4304-A80F-35BC8690D22B}"/>
              </a:ext>
            </a:extLst>
          </p:cNvPr>
          <p:cNvGrpSpPr/>
          <p:nvPr/>
        </p:nvGrpSpPr>
        <p:grpSpPr>
          <a:xfrm>
            <a:off x="7424229" y="2530600"/>
            <a:ext cx="4488368" cy="2540188"/>
            <a:chOff x="7424229" y="2530600"/>
            <a:chExt cx="4488368" cy="217688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D27C6A-63FA-427A-9A96-0ADF817BE7A7}"/>
                </a:ext>
              </a:extLst>
            </p:cNvPr>
            <p:cNvSpPr/>
            <p:nvPr/>
          </p:nvSpPr>
          <p:spPr>
            <a:xfrm>
              <a:off x="7424229" y="2530600"/>
              <a:ext cx="4488368" cy="21768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ECEAE1-4A1D-4ECC-8C61-EA6B63A52270}"/>
                </a:ext>
              </a:extLst>
            </p:cNvPr>
            <p:cNvSpPr txBox="1"/>
            <p:nvPr/>
          </p:nvSpPr>
          <p:spPr>
            <a:xfrm>
              <a:off x="7943708" y="2604837"/>
              <a:ext cx="3511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Other Risk Factors for Lung Cancer </a:t>
              </a: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2116130E-57DA-4659-A63D-80BE8C30D725}"/>
              </a:ext>
            </a:extLst>
          </p:cNvPr>
          <p:cNvSpPr txBox="1"/>
          <p:nvPr/>
        </p:nvSpPr>
        <p:spPr>
          <a:xfrm>
            <a:off x="7568213" y="2964825"/>
            <a:ext cx="2086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Exposures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Smoking history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Second hand smoking exposure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 Radon exposure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Occupational exposures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FD93126-5F54-42C4-9820-0BED7E14DDD8}"/>
              </a:ext>
            </a:extLst>
          </p:cNvPr>
          <p:cNvSpPr txBox="1"/>
          <p:nvPr/>
        </p:nvSpPr>
        <p:spPr>
          <a:xfrm>
            <a:off x="9697305" y="2945377"/>
            <a:ext cx="21539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History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Family history of lung cancer (1</a:t>
            </a:r>
            <a:r>
              <a:rPr lang="en-US" baseline="30000" dirty="0"/>
              <a:t>st</a:t>
            </a:r>
            <a:r>
              <a:rPr lang="en-US" dirty="0"/>
              <a:t> degree relative)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Cancer history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COPD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Pulmonary fibrosis</a:t>
            </a:r>
          </a:p>
        </p:txBody>
      </p:sp>
      <p:grpSp>
        <p:nvGrpSpPr>
          <p:cNvPr id="153" name="Exposure">
            <a:extLst>
              <a:ext uri="{FF2B5EF4-FFF2-40B4-BE49-F238E27FC236}">
                <a16:creationId xmlns:a16="http://schemas.microsoft.com/office/drawing/2014/main" id="{00107C5C-8A91-4640-A17B-6957D0966A91}"/>
              </a:ext>
            </a:extLst>
          </p:cNvPr>
          <p:cNvGrpSpPr/>
          <p:nvPr/>
        </p:nvGrpSpPr>
        <p:grpSpPr>
          <a:xfrm>
            <a:off x="7587851" y="3046440"/>
            <a:ext cx="2011680" cy="1828800"/>
            <a:chOff x="7564080" y="3088568"/>
            <a:chExt cx="2011680" cy="1828800"/>
          </a:xfrm>
        </p:grpSpPr>
        <p:sp>
          <p:nvSpPr>
            <p:cNvPr id="147" name="Which lesion to biopsy?">
              <a:extLst>
                <a:ext uri="{FF2B5EF4-FFF2-40B4-BE49-F238E27FC236}">
                  <a16:creationId xmlns:a16="http://schemas.microsoft.com/office/drawing/2014/main" id="{E19609E9-492A-46DA-B0A2-310CAD32E1C5}"/>
                </a:ext>
              </a:extLst>
            </p:cNvPr>
            <p:cNvSpPr txBox="1"/>
            <p:nvPr/>
          </p:nvSpPr>
          <p:spPr>
            <a:xfrm>
              <a:off x="7564080" y="3088568"/>
              <a:ext cx="2011680" cy="1828800"/>
            </a:xfrm>
            <a:prstGeom prst="roundRect">
              <a:avLst>
                <a:gd name="adj" fmla="val 12821"/>
              </a:avLst>
            </a:prstGeom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Exposures</a:t>
              </a:r>
            </a:p>
          </p:txBody>
        </p:sp>
        <p:pic>
          <p:nvPicPr>
            <p:cNvPr id="33" name="Picture 3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9BA4AD9-3269-47EE-87A7-F14BD621B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2" t="2290" r="70206" b="73992"/>
            <a:stretch/>
          </p:blipFill>
          <p:spPr>
            <a:xfrm>
              <a:off x="7764801" y="3474678"/>
              <a:ext cx="1626844" cy="1252098"/>
            </a:xfrm>
            <a:prstGeom prst="rect">
              <a:avLst/>
            </a:prstGeom>
          </p:spPr>
        </p:pic>
      </p:grpSp>
      <p:grpSp>
        <p:nvGrpSpPr>
          <p:cNvPr id="154" name="History">
            <a:extLst>
              <a:ext uri="{FF2B5EF4-FFF2-40B4-BE49-F238E27FC236}">
                <a16:creationId xmlns:a16="http://schemas.microsoft.com/office/drawing/2014/main" id="{2496C09D-D69C-4FDA-81AD-5E166927EE9F}"/>
              </a:ext>
            </a:extLst>
          </p:cNvPr>
          <p:cNvGrpSpPr/>
          <p:nvPr/>
        </p:nvGrpSpPr>
        <p:grpSpPr>
          <a:xfrm>
            <a:off x="9779739" y="3048196"/>
            <a:ext cx="2011680" cy="1828800"/>
            <a:chOff x="9741141" y="3079435"/>
            <a:chExt cx="2011680" cy="1828800"/>
          </a:xfrm>
        </p:grpSpPr>
        <p:sp>
          <p:nvSpPr>
            <p:cNvPr id="150" name="Which lesion to biopsy?">
              <a:extLst>
                <a:ext uri="{FF2B5EF4-FFF2-40B4-BE49-F238E27FC236}">
                  <a16:creationId xmlns:a16="http://schemas.microsoft.com/office/drawing/2014/main" id="{D597AB49-4044-4F21-9572-712AB92B371B}"/>
                </a:ext>
              </a:extLst>
            </p:cNvPr>
            <p:cNvSpPr txBox="1"/>
            <p:nvPr/>
          </p:nvSpPr>
          <p:spPr>
            <a:xfrm>
              <a:off x="9741141" y="3079435"/>
              <a:ext cx="2011680" cy="1828800"/>
            </a:xfrm>
            <a:prstGeom prst="roundRect">
              <a:avLst>
                <a:gd name="adj" fmla="val 12821"/>
              </a:avLst>
            </a:prstGeom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History</a:t>
              </a:r>
            </a:p>
          </p:txBody>
        </p:sp>
        <p:pic>
          <p:nvPicPr>
            <p:cNvPr id="152" name="Picture 15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50643F5-F02E-44B5-BF05-43FE71B24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95" t="6082" r="25733" b="70200"/>
            <a:stretch/>
          </p:blipFill>
          <p:spPr>
            <a:xfrm>
              <a:off x="9878368" y="3474678"/>
              <a:ext cx="1626844" cy="1252098"/>
            </a:xfrm>
            <a:prstGeom prst="rect">
              <a:avLst/>
            </a:prstGeom>
          </p:spPr>
        </p:pic>
      </p:grpSp>
      <p:pic>
        <p:nvPicPr>
          <p:cNvPr id="148" name="Graphic 147" descr="Cursor with solid fill">
            <a:extLst>
              <a:ext uri="{FF2B5EF4-FFF2-40B4-BE49-F238E27FC236}">
                <a16:creationId xmlns:a16="http://schemas.microsoft.com/office/drawing/2014/main" id="{CADFBDC6-553D-468A-9172-6259B10C5D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5997" y="4719895"/>
            <a:ext cx="274320" cy="274320"/>
          </a:xfrm>
          <a:prstGeom prst="rect">
            <a:avLst/>
          </a:prstGeom>
        </p:spPr>
      </p:pic>
      <p:pic>
        <p:nvPicPr>
          <p:cNvPr id="151" name="Graphic 150" descr="Cursor with solid fill">
            <a:extLst>
              <a:ext uri="{FF2B5EF4-FFF2-40B4-BE49-F238E27FC236}">
                <a16:creationId xmlns:a16="http://schemas.microsoft.com/office/drawing/2014/main" id="{B6C302E9-6017-497F-A593-5C78656039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3774" y="4719895"/>
            <a:ext cx="274320" cy="274320"/>
          </a:xfrm>
          <a:prstGeom prst="rect">
            <a:avLst/>
          </a:prstGeom>
        </p:spPr>
      </p:pic>
      <p:pic>
        <p:nvPicPr>
          <p:cNvPr id="99" name="Graphic 98" descr="Cursor with solid fill">
            <a:extLst>
              <a:ext uri="{FF2B5EF4-FFF2-40B4-BE49-F238E27FC236}">
                <a16:creationId xmlns:a16="http://schemas.microsoft.com/office/drawing/2014/main" id="{1B050733-7023-4030-A6FE-E79D671625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8296" y="3659088"/>
            <a:ext cx="274320" cy="274320"/>
          </a:xfrm>
          <a:prstGeom prst="rect">
            <a:avLst/>
          </a:prstGeom>
        </p:spPr>
      </p:pic>
      <p:pic>
        <p:nvPicPr>
          <p:cNvPr id="100" name="Graphic 99" descr="Cursor with solid fill">
            <a:extLst>
              <a:ext uri="{FF2B5EF4-FFF2-40B4-BE49-F238E27FC236}">
                <a16:creationId xmlns:a16="http://schemas.microsoft.com/office/drawing/2014/main" id="{F198C8EA-DB02-4637-8489-9B9B377BBEB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8224" y="3659088"/>
            <a:ext cx="274320" cy="274320"/>
          </a:xfrm>
          <a:prstGeom prst="rect">
            <a:avLst/>
          </a:prstGeom>
        </p:spPr>
      </p:pic>
      <p:pic>
        <p:nvPicPr>
          <p:cNvPr id="3" name="teachIM logo" descr="Icon&#10;&#10;Description automatically generated">
            <a:extLst>
              <a:ext uri="{FF2B5EF4-FFF2-40B4-BE49-F238E27FC236}">
                <a16:creationId xmlns:a16="http://schemas.microsoft.com/office/drawing/2014/main" id="{586912CF-17AB-D4B8-205B-C8DEBCED55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30" y="6329894"/>
            <a:ext cx="1387970" cy="528106"/>
          </a:xfrm>
          <a:prstGeom prst="rect">
            <a:avLst/>
          </a:prstGeom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E41A5BB9-C171-922A-7F72-B1A34E8BFE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6680" y="1582096"/>
            <a:ext cx="396905" cy="180079"/>
          </a:xfrm>
          <a:prstGeom prst="bentConnector3">
            <a:avLst>
              <a:gd name="adj1" fmla="val 9914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question 3">
            <a:hlinkClick r:id="rId7" action="ppaction://hlinksldjump"/>
            <a:extLst>
              <a:ext uri="{FF2B5EF4-FFF2-40B4-BE49-F238E27FC236}">
                <a16:creationId xmlns:a16="http://schemas.microsoft.com/office/drawing/2014/main" id="{E85CFF8B-5109-FD96-EFBE-065473915A19}"/>
              </a:ext>
            </a:extLst>
          </p:cNvPr>
          <p:cNvSpPr txBox="1"/>
          <p:nvPr/>
        </p:nvSpPr>
        <p:spPr>
          <a:xfrm>
            <a:off x="439474" y="1677993"/>
            <a:ext cx="1636133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Asymptomatic</a:t>
            </a:r>
          </a:p>
        </p:txBody>
      </p:sp>
      <p:sp>
        <p:nvSpPr>
          <p:cNvPr id="19" name="question 3">
            <a:hlinkClick r:id="rId8" action="ppaction://hlinksldjump"/>
            <a:extLst>
              <a:ext uri="{FF2B5EF4-FFF2-40B4-BE49-F238E27FC236}">
                <a16:creationId xmlns:a16="http://schemas.microsoft.com/office/drawing/2014/main" id="{944A4170-A591-C5D7-CA5A-FEB9797350B1}"/>
              </a:ext>
            </a:extLst>
          </p:cNvPr>
          <p:cNvSpPr txBox="1"/>
          <p:nvPr/>
        </p:nvSpPr>
        <p:spPr>
          <a:xfrm>
            <a:off x="143899" y="198331"/>
            <a:ext cx="1636133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Introduction</a:t>
            </a:r>
          </a:p>
        </p:txBody>
      </p:sp>
      <p:sp>
        <p:nvSpPr>
          <p:cNvPr id="21" name="question 3">
            <a:hlinkClick r:id="rId9" action="ppaction://hlinksldjump"/>
            <a:extLst>
              <a:ext uri="{FF2B5EF4-FFF2-40B4-BE49-F238E27FC236}">
                <a16:creationId xmlns:a16="http://schemas.microsoft.com/office/drawing/2014/main" id="{DC2A6180-ABCA-7607-8F96-B4B5EC587F80}"/>
              </a:ext>
            </a:extLst>
          </p:cNvPr>
          <p:cNvSpPr txBox="1"/>
          <p:nvPr/>
        </p:nvSpPr>
        <p:spPr>
          <a:xfrm>
            <a:off x="143899" y="784929"/>
            <a:ext cx="1636133" cy="71508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Diagnosis &amp; Screening</a:t>
            </a:r>
          </a:p>
        </p:txBody>
      </p: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C18AD96E-D56C-BF44-ADCA-B3BE5E6B32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6680" y="1582096"/>
            <a:ext cx="396905" cy="180079"/>
          </a:xfrm>
          <a:prstGeom prst="bentConnector3">
            <a:avLst>
              <a:gd name="adj1" fmla="val 9914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4394342-2345-CA6C-6E88-95D962B85FC3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-6094" y="2013549"/>
            <a:ext cx="736542" cy="1741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question 3">
            <a:hlinkClick r:id="rId7" action="ppaction://hlinksldjump"/>
            <a:extLst>
              <a:ext uri="{FF2B5EF4-FFF2-40B4-BE49-F238E27FC236}">
                <a16:creationId xmlns:a16="http://schemas.microsoft.com/office/drawing/2014/main" id="{E1303809-44E7-6D10-38EC-28B2A4CA6D7F}"/>
              </a:ext>
            </a:extLst>
          </p:cNvPr>
          <p:cNvSpPr txBox="1"/>
          <p:nvPr/>
        </p:nvSpPr>
        <p:spPr>
          <a:xfrm>
            <a:off x="449260" y="2264591"/>
            <a:ext cx="1636134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Symptomatic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7B22BA3-6873-9DF5-6EFB-4B6B7CC79E26}"/>
              </a:ext>
            </a:extLst>
          </p:cNvPr>
          <p:cNvCxnSpPr>
            <a:cxnSpLocks/>
            <a:endCxn id="22" idx="1"/>
          </p:cNvCxnSpPr>
          <p:nvPr/>
        </p:nvCxnSpPr>
        <p:spPr>
          <a:xfrm rot="16200000" flipH="1">
            <a:off x="-23116" y="2583125"/>
            <a:ext cx="770584" cy="17416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question 3">
            <a:hlinkClick r:id="rId10" action="ppaction://hlinksldjump"/>
            <a:extLst>
              <a:ext uri="{FF2B5EF4-FFF2-40B4-BE49-F238E27FC236}">
                <a16:creationId xmlns:a16="http://schemas.microsoft.com/office/drawing/2014/main" id="{82A285DD-F75F-05B5-C586-4FE165F39519}"/>
              </a:ext>
            </a:extLst>
          </p:cNvPr>
          <p:cNvSpPr txBox="1"/>
          <p:nvPr/>
        </p:nvSpPr>
        <p:spPr>
          <a:xfrm>
            <a:off x="449260" y="2851189"/>
            <a:ext cx="1626347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Biopsy</a:t>
            </a:r>
          </a:p>
        </p:txBody>
      </p:sp>
      <p:sp>
        <p:nvSpPr>
          <p:cNvPr id="30" name="question 4">
            <a:hlinkClick r:id="rId11" action="ppaction://hlinksldjump"/>
            <a:extLst>
              <a:ext uri="{FF2B5EF4-FFF2-40B4-BE49-F238E27FC236}">
                <a16:creationId xmlns:a16="http://schemas.microsoft.com/office/drawing/2014/main" id="{5F571262-7FEA-0B61-4B18-58DBBEECB5B6}"/>
              </a:ext>
            </a:extLst>
          </p:cNvPr>
          <p:cNvSpPr txBox="1"/>
          <p:nvPr/>
        </p:nvSpPr>
        <p:spPr>
          <a:xfrm>
            <a:off x="139829" y="3437787"/>
            <a:ext cx="1636133" cy="690086"/>
          </a:xfrm>
          <a:prstGeom prst="roundRect">
            <a:avLst>
              <a:gd name="adj" fmla="val 11906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Testing &amp; counseling</a:t>
            </a:r>
          </a:p>
        </p:txBody>
      </p:sp>
      <p:sp>
        <p:nvSpPr>
          <p:cNvPr id="38" name="Cases">
            <a:hlinkClick r:id="rId12" action="ppaction://hlinksldjump"/>
            <a:extLst>
              <a:ext uri="{FF2B5EF4-FFF2-40B4-BE49-F238E27FC236}">
                <a16:creationId xmlns:a16="http://schemas.microsoft.com/office/drawing/2014/main" id="{38EA85EE-107B-9841-4C24-7C7723E1BA2E}"/>
              </a:ext>
            </a:extLst>
          </p:cNvPr>
          <p:cNvSpPr txBox="1"/>
          <p:nvPr/>
        </p:nvSpPr>
        <p:spPr>
          <a:xfrm>
            <a:off x="137876" y="4925205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Cases</a:t>
            </a:r>
          </a:p>
        </p:txBody>
      </p:sp>
      <p:sp>
        <p:nvSpPr>
          <p:cNvPr id="40" name="question 3">
            <a:hlinkClick r:id="rId13" action="ppaction://hlinksldjump"/>
            <a:extLst>
              <a:ext uri="{FF2B5EF4-FFF2-40B4-BE49-F238E27FC236}">
                <a16:creationId xmlns:a16="http://schemas.microsoft.com/office/drawing/2014/main" id="{644D060C-5ED0-3F07-AF82-6AAD604D9F92}"/>
              </a:ext>
            </a:extLst>
          </p:cNvPr>
          <p:cNvSpPr txBox="1"/>
          <p:nvPr/>
        </p:nvSpPr>
        <p:spPr>
          <a:xfrm>
            <a:off x="139829" y="4322227"/>
            <a:ext cx="1632261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Systemic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3579D6C7-6DA4-DAFE-6D28-8DD95953381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6306" y="2165949"/>
            <a:ext cx="736542" cy="1741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id="{21663D9E-1002-4B69-A5E8-BE5C356EE2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3986512"/>
            <a:ext cx="274320" cy="274320"/>
          </a:xfrm>
          <a:prstGeom prst="rect">
            <a:avLst/>
          </a:prstGeom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90FA5D40-EA4F-85CB-33B1-579859CBA3C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5195831"/>
            <a:ext cx="274320" cy="274320"/>
          </a:xfrm>
          <a:prstGeom prst="rect">
            <a:avLst/>
          </a:prstGeom>
        </p:spPr>
      </p:pic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6CFC626D-6880-18CD-715F-19FCD2767B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4590833"/>
            <a:ext cx="274320" cy="274320"/>
          </a:xfrm>
          <a:prstGeom prst="rect">
            <a:avLst/>
          </a:prstGeom>
        </p:spPr>
      </p:pic>
      <p:pic>
        <p:nvPicPr>
          <p:cNvPr id="12" name="Graphic 11" descr="Cursor with solid fill">
            <a:extLst>
              <a:ext uri="{FF2B5EF4-FFF2-40B4-BE49-F238E27FC236}">
                <a16:creationId xmlns:a16="http://schemas.microsoft.com/office/drawing/2014/main" id="{622CA566-16FF-A612-A667-5806160650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474446"/>
            <a:ext cx="274320" cy="274320"/>
          </a:xfrm>
          <a:prstGeom prst="rect">
            <a:avLst/>
          </a:prstGeom>
        </p:spPr>
      </p:pic>
      <p:pic>
        <p:nvPicPr>
          <p:cNvPr id="14" name="Graphic 13" descr="Cursor with solid fill">
            <a:extLst>
              <a:ext uri="{FF2B5EF4-FFF2-40B4-BE49-F238E27FC236}">
                <a16:creationId xmlns:a16="http://schemas.microsoft.com/office/drawing/2014/main" id="{6A68E066-4AA1-A778-1806-A483881569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7823" y="3127892"/>
            <a:ext cx="274320" cy="274320"/>
          </a:xfrm>
          <a:prstGeom prst="rect">
            <a:avLst/>
          </a:prstGeom>
        </p:spPr>
      </p:pic>
      <p:pic>
        <p:nvPicPr>
          <p:cNvPr id="15" name="Graphic 14" descr="Cursor with solid fill">
            <a:extLst>
              <a:ext uri="{FF2B5EF4-FFF2-40B4-BE49-F238E27FC236}">
                <a16:creationId xmlns:a16="http://schemas.microsoft.com/office/drawing/2014/main" id="{F1D9C03C-F099-655E-A40D-8E573909CA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3055" y="2526740"/>
            <a:ext cx="274320" cy="274320"/>
          </a:xfrm>
          <a:prstGeom prst="rect">
            <a:avLst/>
          </a:prstGeom>
        </p:spPr>
      </p:pic>
      <p:pic>
        <p:nvPicPr>
          <p:cNvPr id="24" name="Graphic 23" descr="Cursor with solid fill">
            <a:extLst>
              <a:ext uri="{FF2B5EF4-FFF2-40B4-BE49-F238E27FC236}">
                <a16:creationId xmlns:a16="http://schemas.microsoft.com/office/drawing/2014/main" id="{BCB7127A-5204-90FF-C08D-24EBF771C0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0917" y="2137110"/>
            <a:ext cx="274320" cy="274320"/>
          </a:xfrm>
          <a:prstGeom prst="rect">
            <a:avLst/>
          </a:prstGeom>
        </p:spPr>
      </p:pic>
      <p:pic>
        <p:nvPicPr>
          <p:cNvPr id="126" name="Graphic 125" descr="Cursor with solid fill">
            <a:extLst>
              <a:ext uri="{FF2B5EF4-FFF2-40B4-BE49-F238E27FC236}">
                <a16:creationId xmlns:a16="http://schemas.microsoft.com/office/drawing/2014/main" id="{4BECC78A-BF16-4BA6-A8D1-BFC52C3626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5066" y="2817882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103" grpId="0" animBg="1"/>
      <p:bldP spid="105" grpId="0" animBg="1"/>
      <p:bldP spid="125" grpId="0" animBg="1"/>
      <p:bldP spid="131" grpId="0" animBg="1"/>
      <p:bldP spid="129" grpId="0" animBg="1"/>
      <p:bldP spid="132" grpId="0" animBg="1"/>
      <p:bldP spid="133" grpId="0" animBg="1"/>
      <p:bldP spid="134" grpId="0" animBg="1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T Chest">
            <a:extLst>
              <a:ext uri="{FF2B5EF4-FFF2-40B4-BE49-F238E27FC236}">
                <a16:creationId xmlns:a16="http://schemas.microsoft.com/office/drawing/2014/main" id="{CFF9DDDB-3A1E-4F88-980C-D79B51515170}"/>
              </a:ext>
            </a:extLst>
          </p:cNvPr>
          <p:cNvSpPr txBox="1"/>
          <p:nvPr/>
        </p:nvSpPr>
        <p:spPr>
          <a:xfrm>
            <a:off x="6387405" y="4142707"/>
            <a:ext cx="1424172" cy="715089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CT Chest +/- Abd/Pelvis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269E1-60D3-46F4-B0FA-2D767BF9BA0C}"/>
              </a:ext>
            </a:extLst>
          </p:cNvPr>
          <p:cNvSpPr txBox="1"/>
          <p:nvPr/>
        </p:nvSpPr>
        <p:spPr>
          <a:xfrm>
            <a:off x="4520998" y="715223"/>
            <a:ext cx="4447484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Cough, hemoptysis, dyspnea, or chest pain? </a:t>
            </a:r>
          </a:p>
          <a:p>
            <a:pPr algn="ctr"/>
            <a:r>
              <a:rPr lang="en-US" dirty="0"/>
              <a:t>Bone pain, weight loss, fatigue?</a:t>
            </a:r>
          </a:p>
        </p:txBody>
      </p:sp>
      <p:sp>
        <p:nvSpPr>
          <p:cNvPr id="88" name="Asx">
            <a:hlinkClick r:id="rId3" action="ppaction://hlinksldjump"/>
            <a:extLst>
              <a:ext uri="{FF2B5EF4-FFF2-40B4-BE49-F238E27FC236}">
                <a16:creationId xmlns:a16="http://schemas.microsoft.com/office/drawing/2014/main" id="{609F97B3-5A8A-4384-A765-D4BB91AC5F56}"/>
              </a:ext>
            </a:extLst>
          </p:cNvPr>
          <p:cNvSpPr txBox="1"/>
          <p:nvPr/>
        </p:nvSpPr>
        <p:spPr>
          <a:xfrm>
            <a:off x="3880884" y="1866218"/>
            <a:ext cx="1645920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Screening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C284F28-A960-41EF-AC17-368BE6315365}"/>
              </a:ext>
            </a:extLst>
          </p:cNvPr>
          <p:cNvCxnSpPr>
            <a:cxnSpLocks/>
            <a:stCxn id="3" idx="2"/>
            <a:endCxn id="179" idx="0"/>
          </p:cNvCxnSpPr>
          <p:nvPr/>
        </p:nvCxnSpPr>
        <p:spPr>
          <a:xfrm rot="16200000" flipH="1">
            <a:off x="7345178" y="761115"/>
            <a:ext cx="504664" cy="17055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34B8CDF-078B-4B17-AA14-9E45FD04EC10}"/>
              </a:ext>
            </a:extLst>
          </p:cNvPr>
          <p:cNvCxnSpPr>
            <a:cxnSpLocks/>
            <a:stCxn id="3" idx="2"/>
            <a:endCxn id="88" idx="0"/>
          </p:cNvCxnSpPr>
          <p:nvPr/>
        </p:nvCxnSpPr>
        <p:spPr>
          <a:xfrm rot="5400000">
            <a:off x="5471960" y="593438"/>
            <a:ext cx="504664" cy="2040896"/>
          </a:xfrm>
          <a:prstGeom prst="bentConnector3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DE5DC-C796-4CA1-9B88-FF315ABA0800}"/>
              </a:ext>
            </a:extLst>
          </p:cNvPr>
          <p:cNvSpPr/>
          <p:nvPr/>
        </p:nvSpPr>
        <p:spPr>
          <a:xfrm>
            <a:off x="7120892" y="1526940"/>
            <a:ext cx="469541" cy="2953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yes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41D26C-0B33-4F9D-BBAD-267A55FAD47C}"/>
              </a:ext>
            </a:extLst>
          </p:cNvPr>
          <p:cNvSpPr/>
          <p:nvPr/>
        </p:nvSpPr>
        <p:spPr>
          <a:xfrm>
            <a:off x="5850843" y="1526940"/>
            <a:ext cx="469541" cy="2953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60DE8A3-99EB-4EC7-885E-A51BEDCA82DC}"/>
              </a:ext>
            </a:extLst>
          </p:cNvPr>
          <p:cNvCxnSpPr>
            <a:cxnSpLocks/>
            <a:stCxn id="51" idx="2"/>
            <a:endCxn id="95" idx="0"/>
          </p:cNvCxnSpPr>
          <p:nvPr/>
        </p:nvCxnSpPr>
        <p:spPr>
          <a:xfrm>
            <a:off x="7094403" y="2994292"/>
            <a:ext cx="5088" cy="11484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Positive">
            <a:extLst>
              <a:ext uri="{FF2B5EF4-FFF2-40B4-BE49-F238E27FC236}">
                <a16:creationId xmlns:a16="http://schemas.microsoft.com/office/drawing/2014/main" id="{B737620D-3F9E-4E51-AAE2-60900DFBC986}"/>
              </a:ext>
            </a:extLst>
          </p:cNvPr>
          <p:cNvSpPr txBox="1"/>
          <p:nvPr/>
        </p:nvSpPr>
        <p:spPr>
          <a:xfrm>
            <a:off x="6430147" y="2585669"/>
            <a:ext cx="1328512" cy="408623"/>
          </a:xfrm>
          <a:prstGeom prst="round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Concerning </a:t>
            </a:r>
          </a:p>
        </p:txBody>
      </p:sp>
      <p:sp>
        <p:nvSpPr>
          <p:cNvPr id="57" name="Negative">
            <a:extLst>
              <a:ext uri="{FF2B5EF4-FFF2-40B4-BE49-F238E27FC236}">
                <a16:creationId xmlns:a16="http://schemas.microsoft.com/office/drawing/2014/main" id="{D15F478C-417D-4BD5-B15F-8DCC22BE28F0}"/>
              </a:ext>
            </a:extLst>
          </p:cNvPr>
          <p:cNvSpPr txBox="1"/>
          <p:nvPr/>
        </p:nvSpPr>
        <p:spPr>
          <a:xfrm>
            <a:off x="8800634" y="2584620"/>
            <a:ext cx="1887179" cy="408623"/>
          </a:xfrm>
          <a:prstGeom prst="roundRect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Not concerning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115EA03F-770B-41A0-9B72-DBD319C7FBF3}"/>
              </a:ext>
            </a:extLst>
          </p:cNvPr>
          <p:cNvCxnSpPr>
            <a:cxnSpLocks/>
            <a:stCxn id="179" idx="2"/>
            <a:endCxn id="57" idx="0"/>
          </p:cNvCxnSpPr>
          <p:nvPr/>
        </p:nvCxnSpPr>
        <p:spPr>
          <a:xfrm rot="16200000" flipH="1">
            <a:off x="8942363" y="1782758"/>
            <a:ext cx="309779" cy="129394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E40BA6B-9CEE-4B83-9CAF-DA5BCA2E04DC}"/>
              </a:ext>
            </a:extLst>
          </p:cNvPr>
          <p:cNvCxnSpPr>
            <a:cxnSpLocks/>
            <a:stCxn id="179" idx="2"/>
            <a:endCxn id="51" idx="0"/>
          </p:cNvCxnSpPr>
          <p:nvPr/>
        </p:nvCxnSpPr>
        <p:spPr>
          <a:xfrm rot="5400000">
            <a:off x="7616928" y="1752316"/>
            <a:ext cx="310828" cy="13558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CT findings malig Q">
            <a:hlinkClick r:id="rId4" action="ppaction://hlinksldjump"/>
            <a:extLst>
              <a:ext uri="{FF2B5EF4-FFF2-40B4-BE49-F238E27FC236}">
                <a16:creationId xmlns:a16="http://schemas.microsoft.com/office/drawing/2014/main" id="{2A4E71AD-B941-47EB-B377-8E60BDB66DFC}"/>
              </a:ext>
            </a:extLst>
          </p:cNvPr>
          <p:cNvSpPr txBox="1"/>
          <p:nvPr/>
        </p:nvSpPr>
        <p:spPr>
          <a:xfrm>
            <a:off x="6612911" y="5824166"/>
            <a:ext cx="973161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Biopsy</a:t>
            </a:r>
          </a:p>
        </p:txBody>
      </p:sp>
      <p:sp>
        <p:nvSpPr>
          <p:cNvPr id="95" name="CT Chest">
            <a:extLst>
              <a:ext uri="{FF2B5EF4-FFF2-40B4-BE49-F238E27FC236}">
                <a16:creationId xmlns:a16="http://schemas.microsoft.com/office/drawing/2014/main" id="{1D1FEBA7-99AF-49CB-8EC1-F7CDA4E56D46}"/>
              </a:ext>
            </a:extLst>
          </p:cNvPr>
          <p:cNvSpPr txBox="1"/>
          <p:nvPr/>
        </p:nvSpPr>
        <p:spPr>
          <a:xfrm>
            <a:off x="6387405" y="4142708"/>
            <a:ext cx="1424172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CT Chest +/- Abd/Pelvis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7E434A4-6C19-49FB-9245-69043F486FD4}"/>
              </a:ext>
            </a:extLst>
          </p:cNvPr>
          <p:cNvCxnSpPr>
            <a:cxnSpLocks/>
          </p:cNvCxnSpPr>
          <p:nvPr/>
        </p:nvCxnSpPr>
        <p:spPr>
          <a:xfrm>
            <a:off x="6255693" y="6028477"/>
            <a:ext cx="348908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 descr="Cursor with solid fill">
            <a:extLst>
              <a:ext uri="{FF2B5EF4-FFF2-40B4-BE49-F238E27FC236}">
                <a16:creationId xmlns:a16="http://schemas.microsoft.com/office/drawing/2014/main" id="{7F7D7304-21D7-45D2-A87F-59466E849E1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8293" y="6081913"/>
            <a:ext cx="274320" cy="274320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E70FB56-23F2-4FE4-921B-4C6732F8F291}"/>
              </a:ext>
            </a:extLst>
          </p:cNvPr>
          <p:cNvGrpSpPr/>
          <p:nvPr/>
        </p:nvGrpSpPr>
        <p:grpSpPr>
          <a:xfrm>
            <a:off x="9135790" y="90967"/>
            <a:ext cx="2912311" cy="2375814"/>
            <a:chOff x="9216161" y="554829"/>
            <a:chExt cx="2912311" cy="2375814"/>
          </a:xfrm>
        </p:grpSpPr>
        <p:pic>
          <p:nvPicPr>
            <p:cNvPr id="107" name="Picture 106" descr="X-ray of a person's chest&#10;&#10;Description automatically generated with medium confidence">
              <a:extLst>
                <a:ext uri="{FF2B5EF4-FFF2-40B4-BE49-F238E27FC236}">
                  <a16:creationId xmlns:a16="http://schemas.microsoft.com/office/drawing/2014/main" id="{32C9AD85-69FD-4E46-8D97-558A85AC3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161" y="554829"/>
              <a:ext cx="1612146" cy="1700366"/>
            </a:xfrm>
            <a:prstGeom prst="rect">
              <a:avLst/>
            </a:prstGeom>
          </p:spPr>
        </p:pic>
        <p:pic>
          <p:nvPicPr>
            <p:cNvPr id="132" name="Picture 131" descr="X-ray of a person's face&#10;&#10;Description automatically generated with medium confidence">
              <a:extLst>
                <a:ext uri="{FF2B5EF4-FFF2-40B4-BE49-F238E27FC236}">
                  <a16:creationId xmlns:a16="http://schemas.microsoft.com/office/drawing/2014/main" id="{03497BA4-9111-46D2-BD02-DD9ED5B3D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325" y="1219851"/>
              <a:ext cx="1612147" cy="1710792"/>
            </a:xfrm>
            <a:prstGeom prst="rect">
              <a:avLst/>
            </a:prstGeom>
          </p:spPr>
        </p:pic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558B687C-9E93-43DD-9268-4991C33D63FD}"/>
                </a:ext>
              </a:extLst>
            </p:cNvPr>
            <p:cNvCxnSpPr/>
            <p:nvPr/>
          </p:nvCxnSpPr>
          <p:spPr>
            <a:xfrm flipH="1">
              <a:off x="10431029" y="741465"/>
              <a:ext cx="202430" cy="2479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0A2E098B-D93D-4409-9C0B-CEC5E950CE11}"/>
                </a:ext>
              </a:extLst>
            </p:cNvPr>
            <p:cNvCxnSpPr/>
            <p:nvPr/>
          </p:nvCxnSpPr>
          <p:spPr>
            <a:xfrm flipH="1">
              <a:off x="10986384" y="1681202"/>
              <a:ext cx="202430" cy="2479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47D286D-238B-408C-A470-EE19AA9BEF41}"/>
              </a:ext>
            </a:extLst>
          </p:cNvPr>
          <p:cNvGrpSpPr/>
          <p:nvPr/>
        </p:nvGrpSpPr>
        <p:grpSpPr>
          <a:xfrm>
            <a:off x="2295241" y="2490469"/>
            <a:ext cx="3952142" cy="4254502"/>
            <a:chOff x="2369247" y="2490470"/>
            <a:chExt cx="3952142" cy="4254502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8C684D-B531-425C-AEA9-F4AE4EC39259}"/>
                </a:ext>
              </a:extLst>
            </p:cNvPr>
            <p:cNvSpPr/>
            <p:nvPr/>
          </p:nvSpPr>
          <p:spPr>
            <a:xfrm>
              <a:off x="2381470" y="2490470"/>
              <a:ext cx="3939919" cy="42545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ancer stats">
              <a:extLst>
                <a:ext uri="{FF2B5EF4-FFF2-40B4-BE49-F238E27FC236}">
                  <a16:creationId xmlns:a16="http://schemas.microsoft.com/office/drawing/2014/main" id="{A1679247-36A3-45C1-8A19-6AB3A49C74E0}"/>
                </a:ext>
              </a:extLst>
            </p:cNvPr>
            <p:cNvSpPr txBox="1"/>
            <p:nvPr/>
          </p:nvSpPr>
          <p:spPr>
            <a:xfrm>
              <a:off x="2492200" y="5615659"/>
              <a:ext cx="37184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600" dirty="0"/>
                <a:t>Thick-walled cavitation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600" dirty="0"/>
                <a:t>Growth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600" dirty="0"/>
                <a:t>Solid component in ground glass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600" dirty="0"/>
                <a:t>Extrapulmonary lesions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A9E8B04-8A2E-4431-923C-766871AFE3EF}"/>
                </a:ext>
              </a:extLst>
            </p:cNvPr>
            <p:cNvSpPr txBox="1"/>
            <p:nvPr/>
          </p:nvSpPr>
          <p:spPr>
            <a:xfrm>
              <a:off x="2369247" y="2537393"/>
              <a:ext cx="3939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CT Findings Concerning For Malignancy</a:t>
              </a: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04EDABE-A04C-41D5-90CF-26B49FA7B99A}"/>
                </a:ext>
              </a:extLst>
            </p:cNvPr>
            <p:cNvGrpSpPr/>
            <p:nvPr/>
          </p:nvGrpSpPr>
          <p:grpSpPr>
            <a:xfrm>
              <a:off x="2564476" y="2986818"/>
              <a:ext cx="3582775" cy="2612398"/>
              <a:chOff x="2930110" y="3131910"/>
              <a:chExt cx="2991618" cy="2275053"/>
            </a:xfrm>
          </p:grpSpPr>
          <p:pic>
            <p:nvPicPr>
              <p:cNvPr id="138" name="Picture 137" descr="A picture containing sandglass&#10;&#10;Description automatically generated">
                <a:extLst>
                  <a:ext uri="{FF2B5EF4-FFF2-40B4-BE49-F238E27FC236}">
                    <a16:creationId xmlns:a16="http://schemas.microsoft.com/office/drawing/2014/main" id="{EFF03E4A-1BB4-4A9C-B6E9-173F1BCA24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7" r="4394" b="15685"/>
              <a:stretch/>
            </p:blipFill>
            <p:spPr>
              <a:xfrm>
                <a:off x="2930110" y="3131910"/>
                <a:ext cx="2991618" cy="2275053"/>
              </a:xfrm>
              <a:prstGeom prst="rect">
                <a:avLst/>
              </a:prstGeom>
            </p:spPr>
          </p:pic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8B66EDEA-A958-4672-9F77-DAD9531563CE}"/>
                  </a:ext>
                </a:extLst>
              </p:cNvPr>
              <p:cNvGrpSpPr/>
              <p:nvPr/>
            </p:nvGrpSpPr>
            <p:grpSpPr>
              <a:xfrm>
                <a:off x="3721688" y="3654364"/>
                <a:ext cx="267518" cy="188034"/>
                <a:chOff x="3989206" y="3654363"/>
                <a:chExt cx="267518" cy="188034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F3EB1209-18A9-4409-84D4-CD6C986E4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9206" y="3748380"/>
                  <a:ext cx="26751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7D1A91F5-9647-40FA-8605-E0C474C79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89206" y="3654364"/>
                  <a:ext cx="0" cy="18803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2541C6E9-ECBF-4BF5-A89F-045779F1A0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6724" y="3654363"/>
                  <a:ext cx="0" cy="18803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E8DC988-4139-461A-A440-01BD8FFD5682}"/>
                  </a:ext>
                </a:extLst>
              </p:cNvPr>
              <p:cNvSpPr txBox="1"/>
              <p:nvPr/>
            </p:nvSpPr>
            <p:spPr>
              <a:xfrm>
                <a:off x="3333684" y="3294264"/>
                <a:ext cx="100818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&gt;15 mm</a:t>
                </a:r>
              </a:p>
            </p:txBody>
          </p: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C91D695C-CFEB-41A7-84D2-E54A439D18DA}"/>
                  </a:ext>
                </a:extLst>
              </p:cNvPr>
              <p:cNvCxnSpPr/>
              <p:nvPr/>
            </p:nvCxnSpPr>
            <p:spPr>
              <a:xfrm flipV="1">
                <a:off x="3721688" y="4047542"/>
                <a:ext cx="133758" cy="28281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CD25ADE-9384-4DCA-B97A-87884EAA8C28}"/>
                  </a:ext>
                </a:extLst>
              </p:cNvPr>
              <p:cNvSpPr txBox="1"/>
              <p:nvPr/>
            </p:nvSpPr>
            <p:spPr>
              <a:xfrm>
                <a:off x="3203503" y="4376155"/>
                <a:ext cx="13038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4"/>
                    </a:solidFill>
                  </a:rPr>
                  <a:t>Irregular/ spiculated</a:t>
                </a:r>
              </a:p>
            </p:txBody>
          </p:sp>
        </p:grp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587AC75-7212-47B2-B160-A04B5D5532FF}"/>
              </a:ext>
            </a:extLst>
          </p:cNvPr>
          <p:cNvCxnSpPr>
            <a:cxnSpLocks/>
            <a:stCxn id="95" idx="1"/>
          </p:cNvCxnSpPr>
          <p:nvPr/>
        </p:nvCxnSpPr>
        <p:spPr>
          <a:xfrm flipH="1">
            <a:off x="6249696" y="4500253"/>
            <a:ext cx="1377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9" name="CXR">
            <a:extLst>
              <a:ext uri="{FF2B5EF4-FFF2-40B4-BE49-F238E27FC236}">
                <a16:creationId xmlns:a16="http://schemas.microsoft.com/office/drawing/2014/main" id="{ADACC23C-8CB3-4526-A9C3-07F9A96A53B2}"/>
              </a:ext>
            </a:extLst>
          </p:cNvPr>
          <p:cNvSpPr txBox="1"/>
          <p:nvPr/>
        </p:nvSpPr>
        <p:spPr>
          <a:xfrm>
            <a:off x="7880508" y="1866218"/>
            <a:ext cx="1139546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CXR</a:t>
            </a:r>
          </a:p>
        </p:txBody>
      </p:sp>
      <p:sp>
        <p:nvSpPr>
          <p:cNvPr id="184" name="Negative">
            <a:extLst>
              <a:ext uri="{FF2B5EF4-FFF2-40B4-BE49-F238E27FC236}">
                <a16:creationId xmlns:a16="http://schemas.microsoft.com/office/drawing/2014/main" id="{FFFCD13B-F503-4C5C-B438-2A3AAB34FFA4}"/>
              </a:ext>
            </a:extLst>
          </p:cNvPr>
          <p:cNvSpPr txBox="1"/>
          <p:nvPr/>
        </p:nvSpPr>
        <p:spPr>
          <a:xfrm>
            <a:off x="8800634" y="2584620"/>
            <a:ext cx="1887179" cy="408623"/>
          </a:xfrm>
          <a:prstGeom prst="roundRect">
            <a:avLst/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Not concerning </a:t>
            </a:r>
          </a:p>
        </p:txBody>
      </p:sp>
      <p:sp>
        <p:nvSpPr>
          <p:cNvPr id="185" name="Positive">
            <a:extLst>
              <a:ext uri="{FF2B5EF4-FFF2-40B4-BE49-F238E27FC236}">
                <a16:creationId xmlns:a16="http://schemas.microsoft.com/office/drawing/2014/main" id="{7E9A3A6A-8B95-40EE-93BE-F77E68E66674}"/>
              </a:ext>
            </a:extLst>
          </p:cNvPr>
          <p:cNvSpPr txBox="1"/>
          <p:nvPr/>
        </p:nvSpPr>
        <p:spPr>
          <a:xfrm>
            <a:off x="6430147" y="2585669"/>
            <a:ext cx="1350017" cy="408623"/>
          </a:xfrm>
          <a:prstGeom prst="roundRect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Concerning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F4F7ED6-C375-46BC-B7CB-C4F1998C1D4C}"/>
              </a:ext>
            </a:extLst>
          </p:cNvPr>
          <p:cNvSpPr txBox="1"/>
          <p:nvPr/>
        </p:nvSpPr>
        <p:spPr>
          <a:xfrm>
            <a:off x="8204891" y="4038588"/>
            <a:ext cx="171910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risk 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Persistent </a:t>
            </a:r>
            <a:r>
              <a:rPr lang="en-US" dirty="0" err="1"/>
              <a:t>sx</a:t>
            </a:r>
            <a:endParaRPr lang="en-US" dirty="0"/>
          </a:p>
        </p:txBody>
      </p:sp>
      <p:cxnSp>
        <p:nvCxnSpPr>
          <p:cNvPr id="187" name="Connector: Elbow 186">
            <a:extLst>
              <a:ext uri="{FF2B5EF4-FFF2-40B4-BE49-F238E27FC236}">
                <a16:creationId xmlns:a16="http://schemas.microsoft.com/office/drawing/2014/main" id="{BBC2A15B-8653-48EC-851D-D4E3386FFFE2}"/>
              </a:ext>
            </a:extLst>
          </p:cNvPr>
          <p:cNvCxnSpPr>
            <a:cxnSpLocks/>
            <a:stCxn id="199" idx="2"/>
            <a:endCxn id="212" idx="0"/>
          </p:cNvCxnSpPr>
          <p:nvPr/>
        </p:nvCxnSpPr>
        <p:spPr>
          <a:xfrm rot="16200000" flipH="1">
            <a:off x="10355464" y="3053187"/>
            <a:ext cx="378528" cy="159153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8" name="Connector: Elbow 187">
            <a:extLst>
              <a:ext uri="{FF2B5EF4-FFF2-40B4-BE49-F238E27FC236}">
                <a16:creationId xmlns:a16="http://schemas.microsoft.com/office/drawing/2014/main" id="{51DD56A6-044C-4447-8B38-9BFCB9B19271}"/>
              </a:ext>
            </a:extLst>
          </p:cNvPr>
          <p:cNvCxnSpPr>
            <a:cxnSpLocks/>
            <a:stCxn id="199" idx="2"/>
            <a:endCxn id="186" idx="0"/>
          </p:cNvCxnSpPr>
          <p:nvPr/>
        </p:nvCxnSpPr>
        <p:spPr>
          <a:xfrm rot="5400000">
            <a:off x="9217254" y="3506881"/>
            <a:ext cx="378897" cy="68451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9" name="Risk stratify">
            <a:extLst>
              <a:ext uri="{FF2B5EF4-FFF2-40B4-BE49-F238E27FC236}">
                <a16:creationId xmlns:a16="http://schemas.microsoft.com/office/drawing/2014/main" id="{9EC80A7F-87B1-4214-A048-6D1D64C4E54E}"/>
              </a:ext>
            </a:extLst>
          </p:cNvPr>
          <p:cNvSpPr txBox="1"/>
          <p:nvPr/>
        </p:nvSpPr>
        <p:spPr>
          <a:xfrm>
            <a:off x="8834560" y="3251068"/>
            <a:ext cx="1828800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Risk assessment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C12DECAE-4F91-4F28-AEFB-E378B41C8AD0}"/>
              </a:ext>
            </a:extLst>
          </p:cNvPr>
          <p:cNvSpPr txBox="1"/>
          <p:nvPr/>
        </p:nvSpPr>
        <p:spPr>
          <a:xfrm>
            <a:off x="10591094" y="4038219"/>
            <a:ext cx="1498804" cy="64633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risk &amp; </a:t>
            </a:r>
            <a:r>
              <a:rPr lang="en-US" dirty="0" err="1"/>
              <a:t>sx</a:t>
            </a:r>
            <a:r>
              <a:rPr lang="en-US" dirty="0"/>
              <a:t> improve </a:t>
            </a:r>
          </a:p>
        </p:txBody>
      </p: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CFAFC7D5-549A-4C4A-BC12-521D82BE5425}"/>
              </a:ext>
            </a:extLst>
          </p:cNvPr>
          <p:cNvCxnSpPr>
            <a:cxnSpLocks/>
            <a:stCxn id="186" idx="1"/>
            <a:endCxn id="95" idx="3"/>
          </p:cNvCxnSpPr>
          <p:nvPr/>
        </p:nvCxnSpPr>
        <p:spPr>
          <a:xfrm flipH="1">
            <a:off x="7811577" y="4500253"/>
            <a:ext cx="3933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0A711B75-3EE6-4DF8-BDD6-6E8E6B181C9C}"/>
              </a:ext>
            </a:extLst>
          </p:cNvPr>
          <p:cNvCxnSpPr>
            <a:cxnSpLocks/>
            <a:stCxn id="212" idx="2"/>
            <a:endCxn id="255" idx="0"/>
          </p:cNvCxnSpPr>
          <p:nvPr/>
        </p:nvCxnSpPr>
        <p:spPr>
          <a:xfrm flipH="1">
            <a:off x="11339167" y="4684550"/>
            <a:ext cx="1329" cy="309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9E0498A1-3422-465D-BEF0-B49EF6FD1E84}"/>
              </a:ext>
            </a:extLst>
          </p:cNvPr>
          <p:cNvSpPr txBox="1"/>
          <p:nvPr/>
        </p:nvSpPr>
        <p:spPr>
          <a:xfrm>
            <a:off x="10554567" y="4994329"/>
            <a:ext cx="156919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further work-up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1C0E2E-A9F1-46A1-BB95-46330B2D9147}"/>
              </a:ext>
            </a:extLst>
          </p:cNvPr>
          <p:cNvSpPr txBox="1"/>
          <p:nvPr/>
        </p:nvSpPr>
        <p:spPr>
          <a:xfrm>
            <a:off x="4328174" y="113028"/>
            <a:ext cx="487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Diagnosis &amp; Screening</a:t>
            </a:r>
          </a:p>
        </p:txBody>
      </p:sp>
      <p:sp>
        <p:nvSpPr>
          <p:cNvPr id="99" name="Risk stratify">
            <a:extLst>
              <a:ext uri="{FF2B5EF4-FFF2-40B4-BE49-F238E27FC236}">
                <a16:creationId xmlns:a16="http://schemas.microsoft.com/office/drawing/2014/main" id="{953B004B-B7A7-450F-ADF4-5A6A2CA3FBC6}"/>
              </a:ext>
            </a:extLst>
          </p:cNvPr>
          <p:cNvSpPr txBox="1"/>
          <p:nvPr/>
        </p:nvSpPr>
        <p:spPr>
          <a:xfrm>
            <a:off x="8843620" y="3251068"/>
            <a:ext cx="1828800" cy="408623"/>
          </a:xfrm>
          <a:prstGeom prst="roundRect">
            <a:avLst/>
          </a:prstGeom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Risk assessment</a:t>
            </a:r>
          </a:p>
        </p:txBody>
      </p:sp>
      <p:pic>
        <p:nvPicPr>
          <p:cNvPr id="97" name="Graphic 96" descr="Cursor with solid fill">
            <a:extLst>
              <a:ext uri="{FF2B5EF4-FFF2-40B4-BE49-F238E27FC236}">
                <a16:creationId xmlns:a16="http://schemas.microsoft.com/office/drawing/2014/main" id="{ADD958DF-62B1-4752-8DA7-4EA3D6C925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3164" y="4706921"/>
            <a:ext cx="274320" cy="274320"/>
          </a:xfrm>
          <a:prstGeom prst="rect">
            <a:avLst/>
          </a:prstGeom>
        </p:spPr>
      </p:pic>
      <p:pic>
        <p:nvPicPr>
          <p:cNvPr id="200" name="Graphic 199" descr="Cursor with solid fill">
            <a:extLst>
              <a:ext uri="{FF2B5EF4-FFF2-40B4-BE49-F238E27FC236}">
                <a16:creationId xmlns:a16="http://schemas.microsoft.com/office/drawing/2014/main" id="{4AB28EA3-8760-4E0E-A90A-0DD2CE47E6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1544" y="3500788"/>
            <a:ext cx="274320" cy="274320"/>
          </a:xfrm>
          <a:prstGeom prst="rect">
            <a:avLst/>
          </a:prstGeom>
        </p:spPr>
      </p:pic>
      <p:pic>
        <p:nvPicPr>
          <p:cNvPr id="42" name="teachIM logo" descr="Icon&#10;&#10;Description automatically generated">
            <a:extLst>
              <a:ext uri="{FF2B5EF4-FFF2-40B4-BE49-F238E27FC236}">
                <a16:creationId xmlns:a16="http://schemas.microsoft.com/office/drawing/2014/main" id="{1A02BE82-E8B2-979F-416F-B11A0639FD3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30" y="6329894"/>
            <a:ext cx="1387970" cy="528106"/>
          </a:xfrm>
          <a:prstGeom prst="rect">
            <a:avLst/>
          </a:prstGeom>
        </p:spPr>
      </p:pic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2AA65796-8271-4819-D3C9-BBEC8AA3B56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6680" y="1582096"/>
            <a:ext cx="396905" cy="180079"/>
          </a:xfrm>
          <a:prstGeom prst="bentConnector3">
            <a:avLst>
              <a:gd name="adj1" fmla="val 9914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question 3">
            <a:hlinkClick r:id="rId3" action="ppaction://hlinksldjump"/>
            <a:extLst>
              <a:ext uri="{FF2B5EF4-FFF2-40B4-BE49-F238E27FC236}">
                <a16:creationId xmlns:a16="http://schemas.microsoft.com/office/drawing/2014/main" id="{81BAA5B7-E13E-BE53-31D3-2E879DB9DCF2}"/>
              </a:ext>
            </a:extLst>
          </p:cNvPr>
          <p:cNvSpPr txBox="1"/>
          <p:nvPr/>
        </p:nvSpPr>
        <p:spPr>
          <a:xfrm>
            <a:off x="439474" y="1677993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Asymptomatic</a:t>
            </a:r>
          </a:p>
        </p:txBody>
      </p:sp>
      <p:pic>
        <p:nvPicPr>
          <p:cNvPr id="50" name="Graphic 49" descr="Cursor with solid fill">
            <a:extLst>
              <a:ext uri="{FF2B5EF4-FFF2-40B4-BE49-F238E27FC236}">
                <a16:creationId xmlns:a16="http://schemas.microsoft.com/office/drawing/2014/main" id="{E3BE9DE6-E825-F909-99E9-B667923DE5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7823" y="1942149"/>
            <a:ext cx="274320" cy="274320"/>
          </a:xfrm>
          <a:prstGeom prst="rect">
            <a:avLst/>
          </a:prstGeom>
        </p:spPr>
      </p:pic>
      <p:sp>
        <p:nvSpPr>
          <p:cNvPr id="63" name="question 3">
            <a:hlinkClick r:id="rId11" action="ppaction://hlinksldjump"/>
            <a:extLst>
              <a:ext uri="{FF2B5EF4-FFF2-40B4-BE49-F238E27FC236}">
                <a16:creationId xmlns:a16="http://schemas.microsoft.com/office/drawing/2014/main" id="{F0534BD7-52F6-13E0-8679-0571EF5B53A8}"/>
              </a:ext>
            </a:extLst>
          </p:cNvPr>
          <p:cNvSpPr txBox="1"/>
          <p:nvPr/>
        </p:nvSpPr>
        <p:spPr>
          <a:xfrm>
            <a:off x="143899" y="198331"/>
            <a:ext cx="1636133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Introduction</a:t>
            </a:r>
          </a:p>
        </p:txBody>
      </p:sp>
      <p:sp>
        <p:nvSpPr>
          <p:cNvPr id="65" name="question 3">
            <a:hlinkClick r:id="rId12" action="ppaction://hlinksldjump"/>
            <a:extLst>
              <a:ext uri="{FF2B5EF4-FFF2-40B4-BE49-F238E27FC236}">
                <a16:creationId xmlns:a16="http://schemas.microsoft.com/office/drawing/2014/main" id="{BEA14CF2-4784-EEBF-578A-28EA107FA05D}"/>
              </a:ext>
            </a:extLst>
          </p:cNvPr>
          <p:cNvSpPr txBox="1"/>
          <p:nvPr/>
        </p:nvSpPr>
        <p:spPr>
          <a:xfrm>
            <a:off x="143899" y="784929"/>
            <a:ext cx="1636133" cy="71508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Diagnosis &amp; Screening</a:t>
            </a:r>
          </a:p>
        </p:txBody>
      </p:sp>
      <p:sp>
        <p:nvSpPr>
          <p:cNvPr id="5" name="question 3">
            <a:hlinkClick r:id="rId13" action="ppaction://hlinksldjump"/>
            <a:extLst>
              <a:ext uri="{FF2B5EF4-FFF2-40B4-BE49-F238E27FC236}">
                <a16:creationId xmlns:a16="http://schemas.microsoft.com/office/drawing/2014/main" id="{F884E998-4ABE-9CB8-1436-EDCE9A18D5A7}"/>
              </a:ext>
            </a:extLst>
          </p:cNvPr>
          <p:cNvSpPr txBox="1"/>
          <p:nvPr/>
        </p:nvSpPr>
        <p:spPr>
          <a:xfrm>
            <a:off x="431310" y="2264591"/>
            <a:ext cx="1654084" cy="40862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Symptomatic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2745E636-87AC-0A66-F90F-87B1CBC025FC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-23116" y="2583125"/>
            <a:ext cx="770584" cy="17416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question 3">
            <a:hlinkClick r:id="rId4" action="ppaction://hlinksldjump"/>
            <a:extLst>
              <a:ext uri="{FF2B5EF4-FFF2-40B4-BE49-F238E27FC236}">
                <a16:creationId xmlns:a16="http://schemas.microsoft.com/office/drawing/2014/main" id="{48030F96-157B-D87A-FC7A-274066B6FC56}"/>
              </a:ext>
            </a:extLst>
          </p:cNvPr>
          <p:cNvSpPr txBox="1"/>
          <p:nvPr/>
        </p:nvSpPr>
        <p:spPr>
          <a:xfrm>
            <a:off x="449260" y="2851189"/>
            <a:ext cx="1626347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Biopsy</a:t>
            </a:r>
          </a:p>
        </p:txBody>
      </p:sp>
      <p:pic>
        <p:nvPicPr>
          <p:cNvPr id="14" name="Graphic 13" descr="Cursor with solid fill">
            <a:extLst>
              <a:ext uri="{FF2B5EF4-FFF2-40B4-BE49-F238E27FC236}">
                <a16:creationId xmlns:a16="http://schemas.microsoft.com/office/drawing/2014/main" id="{72CAF27C-5130-1CE2-4F90-C1B977D028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7823" y="3127892"/>
            <a:ext cx="274320" cy="274320"/>
          </a:xfrm>
          <a:prstGeom prst="rect">
            <a:avLst/>
          </a:prstGeom>
        </p:spPr>
      </p:pic>
      <p:sp>
        <p:nvSpPr>
          <p:cNvPr id="21" name="question 4">
            <a:hlinkClick r:id="rId14" action="ppaction://hlinksldjump"/>
            <a:extLst>
              <a:ext uri="{FF2B5EF4-FFF2-40B4-BE49-F238E27FC236}">
                <a16:creationId xmlns:a16="http://schemas.microsoft.com/office/drawing/2014/main" id="{EE073FB7-3534-D4BD-EB00-FF64A582E8AB}"/>
              </a:ext>
            </a:extLst>
          </p:cNvPr>
          <p:cNvSpPr txBox="1"/>
          <p:nvPr/>
        </p:nvSpPr>
        <p:spPr>
          <a:xfrm>
            <a:off x="139829" y="3437787"/>
            <a:ext cx="1636133" cy="690086"/>
          </a:xfrm>
          <a:prstGeom prst="roundRect">
            <a:avLst>
              <a:gd name="adj" fmla="val 11906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Testing &amp; counseling</a:t>
            </a:r>
          </a:p>
        </p:txBody>
      </p:sp>
      <p:sp>
        <p:nvSpPr>
          <p:cNvPr id="23" name="Cases">
            <a:hlinkClick r:id="rId15" action="ppaction://hlinksldjump"/>
            <a:extLst>
              <a:ext uri="{FF2B5EF4-FFF2-40B4-BE49-F238E27FC236}">
                <a16:creationId xmlns:a16="http://schemas.microsoft.com/office/drawing/2014/main" id="{7014489F-0AA2-650B-0970-E7EB6F029A87}"/>
              </a:ext>
            </a:extLst>
          </p:cNvPr>
          <p:cNvSpPr txBox="1"/>
          <p:nvPr/>
        </p:nvSpPr>
        <p:spPr>
          <a:xfrm>
            <a:off x="137876" y="4925205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Cases</a:t>
            </a:r>
          </a:p>
        </p:txBody>
      </p:sp>
      <p:sp>
        <p:nvSpPr>
          <p:cNvPr id="25" name="question 3">
            <a:hlinkClick r:id="rId16" action="ppaction://hlinksldjump"/>
            <a:extLst>
              <a:ext uri="{FF2B5EF4-FFF2-40B4-BE49-F238E27FC236}">
                <a16:creationId xmlns:a16="http://schemas.microsoft.com/office/drawing/2014/main" id="{8DE41BDF-5FCE-A570-97F2-1CC878D67549}"/>
              </a:ext>
            </a:extLst>
          </p:cNvPr>
          <p:cNvSpPr txBox="1"/>
          <p:nvPr/>
        </p:nvSpPr>
        <p:spPr>
          <a:xfrm>
            <a:off x="139829" y="4322227"/>
            <a:ext cx="1632261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Systemic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B6CC6CC5-0745-6474-F367-B8DA65E14C1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4864" y="3986512"/>
            <a:ext cx="274320" cy="274320"/>
          </a:xfrm>
          <a:prstGeom prst="rect">
            <a:avLst/>
          </a:prstGeom>
        </p:spPr>
      </p:pic>
      <p:pic>
        <p:nvPicPr>
          <p:cNvPr id="12" name="Graphic 11" descr="Cursor with solid fill">
            <a:extLst>
              <a:ext uri="{FF2B5EF4-FFF2-40B4-BE49-F238E27FC236}">
                <a16:creationId xmlns:a16="http://schemas.microsoft.com/office/drawing/2014/main" id="{74BCA612-DA46-7667-4E0E-8EE7CD372A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4864" y="5195831"/>
            <a:ext cx="274320" cy="274320"/>
          </a:xfrm>
          <a:prstGeom prst="rect">
            <a:avLst/>
          </a:prstGeom>
        </p:spPr>
      </p:pic>
      <p:pic>
        <p:nvPicPr>
          <p:cNvPr id="15" name="Graphic 14" descr="Cursor with solid fill">
            <a:extLst>
              <a:ext uri="{FF2B5EF4-FFF2-40B4-BE49-F238E27FC236}">
                <a16:creationId xmlns:a16="http://schemas.microsoft.com/office/drawing/2014/main" id="{47A93060-9BCB-DDC7-D5BB-D1292E113C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4864" y="4590833"/>
            <a:ext cx="274320" cy="274320"/>
          </a:xfrm>
          <a:prstGeom prst="rect">
            <a:avLst/>
          </a:prstGeom>
        </p:spPr>
      </p:pic>
      <p:pic>
        <p:nvPicPr>
          <p:cNvPr id="17" name="Graphic 16" descr="Cursor with solid fill">
            <a:extLst>
              <a:ext uri="{FF2B5EF4-FFF2-40B4-BE49-F238E27FC236}">
                <a16:creationId xmlns:a16="http://schemas.microsoft.com/office/drawing/2014/main" id="{F9A8D474-65F1-B8AC-5761-724799F0EA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4864" y="474446"/>
            <a:ext cx="274320" cy="274320"/>
          </a:xfrm>
          <a:prstGeom prst="rect">
            <a:avLst/>
          </a:prstGeom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1AEE0D2-12CE-B457-43C5-83E4218C1FB8}"/>
              </a:ext>
            </a:extLst>
          </p:cNvPr>
          <p:cNvCxnSpPr>
            <a:cxnSpLocks/>
          </p:cNvCxnSpPr>
          <p:nvPr/>
        </p:nvCxnSpPr>
        <p:spPr>
          <a:xfrm rot="16200000" flipH="1">
            <a:off x="-6094" y="2013549"/>
            <a:ext cx="736542" cy="1741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Graphic 30" descr="Cursor with solid fill">
            <a:extLst>
              <a:ext uri="{FF2B5EF4-FFF2-40B4-BE49-F238E27FC236}">
                <a16:creationId xmlns:a16="http://schemas.microsoft.com/office/drawing/2014/main" id="{104DB123-0B54-B9A7-D594-303E9DD389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4740" y="2137110"/>
            <a:ext cx="274320" cy="274320"/>
          </a:xfrm>
          <a:prstGeom prst="rect">
            <a:avLst/>
          </a:prstGeom>
        </p:spPr>
      </p:pic>
      <p:pic>
        <p:nvPicPr>
          <p:cNvPr id="52" name="Graphic 51" descr="Cursor with solid fill">
            <a:extLst>
              <a:ext uri="{FF2B5EF4-FFF2-40B4-BE49-F238E27FC236}">
                <a16:creationId xmlns:a16="http://schemas.microsoft.com/office/drawing/2014/main" id="{4F389BC3-9988-4DE1-9A72-909A0B2684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7336" y="2855455"/>
            <a:ext cx="274320" cy="274320"/>
          </a:xfrm>
          <a:prstGeom prst="rect">
            <a:avLst/>
          </a:prstGeom>
        </p:spPr>
      </p:pic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3B30DC63-EDF5-4E5B-A6A8-9CD27899A82A}"/>
              </a:ext>
            </a:extLst>
          </p:cNvPr>
          <p:cNvCxnSpPr>
            <a:cxnSpLocks/>
          </p:cNvCxnSpPr>
          <p:nvPr/>
        </p:nvCxnSpPr>
        <p:spPr>
          <a:xfrm>
            <a:off x="9796179" y="2993242"/>
            <a:ext cx="4736" cy="274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6" name="Graphic 55" descr="Cursor with solid fill">
            <a:extLst>
              <a:ext uri="{FF2B5EF4-FFF2-40B4-BE49-F238E27FC236}">
                <a16:creationId xmlns:a16="http://schemas.microsoft.com/office/drawing/2014/main" id="{CE808F46-41DC-49D7-AD89-C052AC7F15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2291" y="2855455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265" grpId="0" animBg="1"/>
      <p:bldP spid="51" grpId="0" animBg="1"/>
      <p:bldP spid="57" grpId="0" animBg="1"/>
      <p:bldP spid="94" grpId="0" animBg="1"/>
      <p:bldP spid="95" grpId="0" animBg="1"/>
      <p:bldP spid="95" grpId="1" animBg="1"/>
      <p:bldP spid="95" grpId="2" animBg="1"/>
      <p:bldP spid="184" grpId="0" animBg="1"/>
      <p:bldP spid="185" grpId="0" animBg="1"/>
      <p:bldP spid="186" grpId="0" animBg="1"/>
      <p:bldP spid="199" grpId="0" animBg="1"/>
      <p:bldP spid="199" grpId="1" animBg="1"/>
      <p:bldP spid="212" grpId="0" animBg="1"/>
      <p:bldP spid="255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achIM logo" descr="Icon&#10;&#10;Description automatically generated">
            <a:extLst>
              <a:ext uri="{FF2B5EF4-FFF2-40B4-BE49-F238E27FC236}">
                <a16:creationId xmlns:a16="http://schemas.microsoft.com/office/drawing/2014/main" id="{86DBE23E-435C-8C8A-988F-E93F40D3C8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" y="6320673"/>
            <a:ext cx="1387970" cy="528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464D26-12D6-485B-9697-AFF451D4B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r="30365" b="37813"/>
          <a:stretch/>
        </p:blipFill>
        <p:spPr>
          <a:xfrm>
            <a:off x="4540427" y="606954"/>
            <a:ext cx="4058345" cy="5789593"/>
          </a:xfrm>
          <a:prstGeom prst="rect">
            <a:avLst/>
          </a:prstGeom>
        </p:spPr>
      </p:pic>
      <p:pic>
        <p:nvPicPr>
          <p:cNvPr id="50" name="Liver" descr="Chart, bubble chart&#10;&#10;Description automatically generated">
            <a:extLst>
              <a:ext uri="{FF2B5EF4-FFF2-40B4-BE49-F238E27FC236}">
                <a16:creationId xmlns:a16="http://schemas.microsoft.com/office/drawing/2014/main" id="{60BA6E67-3D87-4BE6-A767-72CAFA7B7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688" b="46752" l="17013" r="24491">
                        <a14:backgroundMark x1="16167" y1="40190" x2="18200" y2="35810"/>
                        <a14:backgroundMark x1="18200" y1="35810" x2="21500" y2="34333"/>
                        <a14:backgroundMark x1="21500" y1="34333" x2="24533" y2="36143"/>
                        <a14:backgroundMark x1="24533" y1="36143" x2="25600" y2="41238"/>
                        <a14:backgroundMark x1="25600" y1="41238" x2="23367" y2="46476"/>
                        <a14:backgroundMark x1="23367" y1="46476" x2="20167" y2="47524"/>
                        <a14:backgroundMark x1="20167" y1="47524" x2="16600" y2="45238"/>
                        <a14:backgroundMark x1="16600" y1="45238" x2="15800" y2="40714"/>
                        <a14:backgroundMark x1="15800" y1="40714" x2="16000" y2="4023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34305" r="74574" b="51865"/>
          <a:stretch/>
        </p:blipFill>
        <p:spPr>
          <a:xfrm>
            <a:off x="6026215" y="3772603"/>
            <a:ext cx="299760" cy="313364"/>
          </a:xfrm>
          <a:prstGeom prst="roundRect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Graphic 55" descr="Cursor with solid fill">
            <a:extLst>
              <a:ext uri="{FF2B5EF4-FFF2-40B4-BE49-F238E27FC236}">
                <a16:creationId xmlns:a16="http://schemas.microsoft.com/office/drawing/2014/main" id="{17A8EFED-20B3-47F0-BB2B-751056BD292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6182" y="3929285"/>
            <a:ext cx="271776" cy="274320"/>
          </a:xfrm>
          <a:prstGeom prst="rect">
            <a:avLst/>
          </a:prstGeom>
        </p:spPr>
      </p:pic>
      <p:pic>
        <p:nvPicPr>
          <p:cNvPr id="52" name="Peripheral lung" descr="Chart, bubble chart&#10;&#10;Description automatically generated">
            <a:extLst>
              <a:ext uri="{FF2B5EF4-FFF2-40B4-BE49-F238E27FC236}">
                <a16:creationId xmlns:a16="http://schemas.microsoft.com/office/drawing/2014/main" id="{E73640AF-4264-4B29-9735-90D1C6D31D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688" b="46752" l="17013" r="24491">
                        <a14:backgroundMark x1="16167" y1="40190" x2="18200" y2="35810"/>
                        <a14:backgroundMark x1="18200" y1="35810" x2="21500" y2="34333"/>
                        <a14:backgroundMark x1="21500" y1="34333" x2="24533" y2="36143"/>
                        <a14:backgroundMark x1="24533" y1="36143" x2="25600" y2="41238"/>
                        <a14:backgroundMark x1="25600" y1="41238" x2="23367" y2="46476"/>
                        <a14:backgroundMark x1="23367" y1="46476" x2="20167" y2="47524"/>
                        <a14:backgroundMark x1="20167" y1="47524" x2="16600" y2="45238"/>
                        <a14:backgroundMark x1="16600" y1="45238" x2="15800" y2="40714"/>
                        <a14:backgroundMark x1="15800" y1="40714" x2="16000" y2="4023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34305" r="74574" b="51865"/>
          <a:stretch/>
        </p:blipFill>
        <p:spPr>
          <a:xfrm>
            <a:off x="5876335" y="3299773"/>
            <a:ext cx="299760" cy="313364"/>
          </a:xfrm>
          <a:prstGeom prst="roundRect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Endobronchial" descr="Chart, bubble chart&#10;&#10;Description automatically generated">
            <a:extLst>
              <a:ext uri="{FF2B5EF4-FFF2-40B4-BE49-F238E27FC236}">
                <a16:creationId xmlns:a16="http://schemas.microsoft.com/office/drawing/2014/main" id="{DDF34D5A-26DA-43E2-96E6-C53FD8104E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688" b="46752" l="17013" r="24491">
                        <a14:backgroundMark x1="16167" y1="40190" x2="18200" y2="35810"/>
                        <a14:backgroundMark x1="18200" y1="35810" x2="21500" y2="34333"/>
                        <a14:backgroundMark x1="21500" y1="34333" x2="24533" y2="36143"/>
                        <a14:backgroundMark x1="24533" y1="36143" x2="25600" y2="41238"/>
                        <a14:backgroundMark x1="25600" y1="41238" x2="23367" y2="46476"/>
                        <a14:backgroundMark x1="23367" y1="46476" x2="20167" y2="47524"/>
                        <a14:backgroundMark x1="20167" y1="47524" x2="16600" y2="45238"/>
                        <a14:backgroundMark x1="16600" y1="45238" x2="15800" y2="40714"/>
                        <a14:backgroundMark x1="15800" y1="40714" x2="16000" y2="4023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34305" r="74574" b="51865"/>
          <a:stretch/>
        </p:blipFill>
        <p:spPr>
          <a:xfrm>
            <a:off x="6769058" y="2800712"/>
            <a:ext cx="299760" cy="313364"/>
          </a:xfrm>
          <a:prstGeom prst="roundRect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Graphic 58" descr="Cursor with solid fill">
            <a:extLst>
              <a:ext uri="{FF2B5EF4-FFF2-40B4-BE49-F238E27FC236}">
                <a16:creationId xmlns:a16="http://schemas.microsoft.com/office/drawing/2014/main" id="{D62608AF-283C-4A2F-9C10-0696FFD469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3411" y="2978245"/>
            <a:ext cx="271776" cy="274320"/>
          </a:xfrm>
          <a:prstGeom prst="rect">
            <a:avLst/>
          </a:prstGeom>
        </p:spPr>
      </p:pic>
      <p:pic>
        <p:nvPicPr>
          <p:cNvPr id="11" name="Humerous" descr="Chart, bubble chart&#10;&#10;Description automatically generated">
            <a:extLst>
              <a:ext uri="{FF2B5EF4-FFF2-40B4-BE49-F238E27FC236}">
                <a16:creationId xmlns:a16="http://schemas.microsoft.com/office/drawing/2014/main" id="{17CA9000-F6FF-4659-B1E6-F9C8CDD773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688" b="46752" l="17013" r="24491">
                        <a14:backgroundMark x1="16167" y1="40190" x2="18200" y2="35810"/>
                        <a14:backgroundMark x1="18200" y1="35810" x2="21500" y2="34333"/>
                        <a14:backgroundMark x1="21500" y1="34333" x2="24533" y2="36143"/>
                        <a14:backgroundMark x1="24533" y1="36143" x2="25600" y2="41238"/>
                        <a14:backgroundMark x1="25600" y1="41238" x2="23367" y2="46476"/>
                        <a14:backgroundMark x1="23367" y1="46476" x2="20167" y2="47524"/>
                        <a14:backgroundMark x1="20167" y1="47524" x2="16600" y2="45238"/>
                        <a14:backgroundMark x1="16600" y1="45238" x2="15800" y2="40714"/>
                        <a14:backgroundMark x1="15800" y1="40714" x2="16000" y2="4023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34305" r="74574" b="51865"/>
          <a:stretch/>
        </p:blipFill>
        <p:spPr>
          <a:xfrm>
            <a:off x="7254788" y="2829727"/>
            <a:ext cx="299760" cy="313364"/>
          </a:xfrm>
          <a:prstGeom prst="roundRect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Graphic 62" descr="Cursor with solid fill">
            <a:extLst>
              <a:ext uri="{FF2B5EF4-FFF2-40B4-BE49-F238E27FC236}">
                <a16:creationId xmlns:a16="http://schemas.microsoft.com/office/drawing/2014/main" id="{E1C7D48C-A468-4AD5-A1FE-A189247DD62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4668" y="2978245"/>
            <a:ext cx="271776" cy="274320"/>
          </a:xfrm>
          <a:prstGeom prst="rect">
            <a:avLst/>
          </a:prstGeom>
        </p:spPr>
      </p:pic>
      <p:pic>
        <p:nvPicPr>
          <p:cNvPr id="54" name="Bone" descr="Chart, bubble chart&#10;&#10;Description automatically generated">
            <a:extLst>
              <a:ext uri="{FF2B5EF4-FFF2-40B4-BE49-F238E27FC236}">
                <a16:creationId xmlns:a16="http://schemas.microsoft.com/office/drawing/2014/main" id="{048AC6B0-00EE-4491-8041-60A988B063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688" b="46752" l="17013" r="24491">
                        <a14:backgroundMark x1="16167" y1="40190" x2="18200" y2="35810"/>
                        <a14:backgroundMark x1="18200" y1="35810" x2="21500" y2="34333"/>
                        <a14:backgroundMark x1="21500" y1="34333" x2="24533" y2="36143"/>
                        <a14:backgroundMark x1="24533" y1="36143" x2="25600" y2="41238"/>
                        <a14:backgroundMark x1="25600" y1="41238" x2="23367" y2="46476"/>
                        <a14:backgroundMark x1="23367" y1="46476" x2="20167" y2="47524"/>
                        <a14:backgroundMark x1="20167" y1="47524" x2="16600" y2="45238"/>
                        <a14:backgroundMark x1="16600" y1="45238" x2="15800" y2="40714"/>
                        <a14:backgroundMark x1="15800" y1="40714" x2="16000" y2="4023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34305" r="74574" b="51865"/>
          <a:stretch/>
        </p:blipFill>
        <p:spPr>
          <a:xfrm>
            <a:off x="7104908" y="5140515"/>
            <a:ext cx="299760" cy="313364"/>
          </a:xfrm>
          <a:prstGeom prst="roundRect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Graphic 79" descr="Cursor with solid fill">
            <a:extLst>
              <a:ext uri="{FF2B5EF4-FFF2-40B4-BE49-F238E27FC236}">
                <a16:creationId xmlns:a16="http://schemas.microsoft.com/office/drawing/2014/main" id="{95A35CC6-7CA4-4E47-8458-E0EADF51AE4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3065" y="5277421"/>
            <a:ext cx="271776" cy="274320"/>
          </a:xfrm>
          <a:prstGeom prst="rect">
            <a:avLst/>
          </a:prstGeom>
        </p:spPr>
      </p:pic>
      <p:pic>
        <p:nvPicPr>
          <p:cNvPr id="92" name="Graphic 91" descr="Cursor with solid fill">
            <a:extLst>
              <a:ext uri="{FF2B5EF4-FFF2-40B4-BE49-F238E27FC236}">
                <a16:creationId xmlns:a16="http://schemas.microsoft.com/office/drawing/2014/main" id="{584938D0-EE34-4582-AAD2-DF55C48E03C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4284" y="3441019"/>
            <a:ext cx="271776" cy="27432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421CBF35-57D0-4E46-A856-6E34E5B3BF17}"/>
              </a:ext>
            </a:extLst>
          </p:cNvPr>
          <p:cNvSpPr txBox="1"/>
          <p:nvPr/>
        </p:nvSpPr>
        <p:spPr>
          <a:xfrm>
            <a:off x="2064925" y="734483"/>
            <a:ext cx="3919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Click on each biopsy sites to determine which specialist would perform the biopsy.  </a:t>
            </a:r>
          </a:p>
        </p:txBody>
      </p:sp>
      <p:sp>
        <p:nvSpPr>
          <p:cNvPr id="83" name="Which lesion to biopsy?">
            <a:extLst>
              <a:ext uri="{FF2B5EF4-FFF2-40B4-BE49-F238E27FC236}">
                <a16:creationId xmlns:a16="http://schemas.microsoft.com/office/drawing/2014/main" id="{24CEF650-1AF0-4091-946C-0F7666CE2987}"/>
              </a:ext>
            </a:extLst>
          </p:cNvPr>
          <p:cNvSpPr txBox="1"/>
          <p:nvPr/>
        </p:nvSpPr>
        <p:spPr>
          <a:xfrm>
            <a:off x="7913101" y="708089"/>
            <a:ext cx="3387945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Which lesion would you biopsy to make a diagnosis?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799A7-3672-4F08-8380-DF6AE1AC16E0}"/>
              </a:ext>
            </a:extLst>
          </p:cNvPr>
          <p:cNvSpPr txBox="1"/>
          <p:nvPr/>
        </p:nvSpPr>
        <p:spPr>
          <a:xfrm>
            <a:off x="7913101" y="1423178"/>
            <a:ext cx="365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Biopsy most advanced lesion as it can give you diagnosis and staging.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EC90A8-C6A7-48DF-8216-8EB3332941B5}"/>
              </a:ext>
            </a:extLst>
          </p:cNvPr>
          <p:cNvSpPr txBox="1"/>
          <p:nvPr/>
        </p:nvSpPr>
        <p:spPr>
          <a:xfrm>
            <a:off x="4328174" y="113028"/>
            <a:ext cx="487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Where and How to Biopsy?</a:t>
            </a:r>
          </a:p>
        </p:txBody>
      </p:sp>
      <p:sp>
        <p:nvSpPr>
          <p:cNvPr id="97" name="Which lesion to biopsy?">
            <a:extLst>
              <a:ext uri="{FF2B5EF4-FFF2-40B4-BE49-F238E27FC236}">
                <a16:creationId xmlns:a16="http://schemas.microsoft.com/office/drawing/2014/main" id="{0D61C26F-4415-410A-9B7A-91ECB579BFFA}"/>
              </a:ext>
            </a:extLst>
          </p:cNvPr>
          <p:cNvSpPr txBox="1"/>
          <p:nvPr/>
        </p:nvSpPr>
        <p:spPr>
          <a:xfrm>
            <a:off x="7913428" y="708089"/>
            <a:ext cx="3387945" cy="715089"/>
          </a:xfrm>
          <a:prstGeom prst="roundRect">
            <a:avLst/>
          </a:prstGeom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Which lesion would you biopsy to make a diagnosis?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660C0C2-DDE2-43A6-A5B3-5B52C86AB141}"/>
              </a:ext>
            </a:extLst>
          </p:cNvPr>
          <p:cNvSpPr txBox="1"/>
          <p:nvPr/>
        </p:nvSpPr>
        <p:spPr>
          <a:xfrm>
            <a:off x="8393579" y="2468902"/>
            <a:ext cx="3112661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Endobronchial</a:t>
            </a:r>
            <a:r>
              <a:rPr lang="en-US" u="sng" dirty="0"/>
              <a:t> (Pulmonology)</a:t>
            </a:r>
          </a:p>
          <a:p>
            <a:pPr algn="ctr"/>
            <a:r>
              <a:rPr lang="en-US" dirty="0"/>
              <a:t>Masses near airways may be biopsied by bronchoscopy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5FFB0BF-37D3-45CD-95F1-7D866E2B1EAD}"/>
              </a:ext>
            </a:extLst>
          </p:cNvPr>
          <p:cNvSpPr txBox="1"/>
          <p:nvPr/>
        </p:nvSpPr>
        <p:spPr>
          <a:xfrm>
            <a:off x="8287730" y="3724175"/>
            <a:ext cx="3414192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Skin/ soft tissue / lymph nodes </a:t>
            </a:r>
            <a:r>
              <a:rPr lang="en-US" u="sng" dirty="0"/>
              <a:t>(General surgery/ IR)</a:t>
            </a:r>
          </a:p>
          <a:p>
            <a:pPr algn="ctr"/>
            <a:r>
              <a:rPr lang="en-US" dirty="0"/>
              <a:t>Excisional lymph node biopsy is typically done by general surgery. </a:t>
            </a:r>
          </a:p>
          <a:p>
            <a:pPr algn="ctr"/>
            <a:r>
              <a:rPr lang="en-US" dirty="0"/>
              <a:t>CT/US guided punch/core biopsy is done by IR.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B022684-27A4-403E-8932-03E855FAE756}"/>
              </a:ext>
            </a:extLst>
          </p:cNvPr>
          <p:cNvSpPr txBox="1"/>
          <p:nvPr/>
        </p:nvSpPr>
        <p:spPr>
          <a:xfrm>
            <a:off x="2144252" y="5120344"/>
            <a:ext cx="275957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Bone lesions </a:t>
            </a:r>
            <a:r>
              <a:rPr lang="en-US" u="sng" dirty="0"/>
              <a:t>(Ortho/IR)</a:t>
            </a:r>
          </a:p>
          <a:p>
            <a:pPr algn="ctr"/>
            <a:r>
              <a:rPr lang="en-US" dirty="0"/>
              <a:t>Can be biopsied by orthopedic surgery or IR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71025CC-DC61-4168-B383-D8C5A97F2F78}"/>
              </a:ext>
            </a:extLst>
          </p:cNvPr>
          <p:cNvSpPr txBox="1"/>
          <p:nvPr/>
        </p:nvSpPr>
        <p:spPr>
          <a:xfrm>
            <a:off x="2525781" y="3651967"/>
            <a:ext cx="2603831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Hepatic lesions </a:t>
            </a:r>
            <a:r>
              <a:rPr lang="en-US" u="sng" dirty="0"/>
              <a:t>(IR)</a:t>
            </a:r>
          </a:p>
          <a:p>
            <a:pPr algn="ctr"/>
            <a:r>
              <a:rPr lang="en-US" dirty="0"/>
              <a:t>May be amenable to CT/US guided biopsy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C0A2FCF-27D1-47DA-8930-02B4EA0C81DF}"/>
              </a:ext>
            </a:extLst>
          </p:cNvPr>
          <p:cNvSpPr txBox="1"/>
          <p:nvPr/>
        </p:nvSpPr>
        <p:spPr>
          <a:xfrm>
            <a:off x="2525781" y="1973808"/>
            <a:ext cx="2603831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Peripheral lung </a:t>
            </a:r>
            <a:r>
              <a:rPr lang="en-US" u="sng" dirty="0"/>
              <a:t>(IR/Surgery)</a:t>
            </a:r>
          </a:p>
          <a:p>
            <a:pPr algn="ctr"/>
            <a:r>
              <a:rPr lang="en-US" dirty="0"/>
              <a:t>May be amenable to CT guided biopsy</a:t>
            </a:r>
          </a:p>
        </p:txBody>
      </p:sp>
      <p:pic>
        <p:nvPicPr>
          <p:cNvPr id="93" name="Graphic 92" descr="Cursor with solid fill">
            <a:extLst>
              <a:ext uri="{FF2B5EF4-FFF2-40B4-BE49-F238E27FC236}">
                <a16:creationId xmlns:a16="http://schemas.microsoft.com/office/drawing/2014/main" id="{EAF4A686-68D1-47AE-9D0B-F1AB2CFBD20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23349" y="1265492"/>
            <a:ext cx="301752" cy="301752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B8FD1584-1301-0771-F40F-1DCA599BB0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6680" y="1582096"/>
            <a:ext cx="396905" cy="180079"/>
          </a:xfrm>
          <a:prstGeom prst="bentConnector3">
            <a:avLst>
              <a:gd name="adj1" fmla="val 9914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question 3">
            <a:hlinkClick r:id="rId10" action="ppaction://hlinksldjump"/>
            <a:extLst>
              <a:ext uri="{FF2B5EF4-FFF2-40B4-BE49-F238E27FC236}">
                <a16:creationId xmlns:a16="http://schemas.microsoft.com/office/drawing/2014/main" id="{DE8BA0D3-5341-E0E2-B298-C4EEF1E3075F}"/>
              </a:ext>
            </a:extLst>
          </p:cNvPr>
          <p:cNvSpPr txBox="1"/>
          <p:nvPr/>
        </p:nvSpPr>
        <p:spPr>
          <a:xfrm>
            <a:off x="439474" y="1677993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Asymptomatic</a:t>
            </a:r>
          </a:p>
        </p:txBody>
      </p:sp>
      <p:pic>
        <p:nvPicPr>
          <p:cNvPr id="16" name="Graphic 15" descr="Cursor with solid fill">
            <a:extLst>
              <a:ext uri="{FF2B5EF4-FFF2-40B4-BE49-F238E27FC236}">
                <a16:creationId xmlns:a16="http://schemas.microsoft.com/office/drawing/2014/main" id="{E4F3B0D9-7FE6-3AE3-8CC4-E0746787A31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7823" y="1942149"/>
            <a:ext cx="274320" cy="274320"/>
          </a:xfrm>
          <a:prstGeom prst="rect">
            <a:avLst/>
          </a:prstGeom>
        </p:spPr>
      </p:pic>
      <p:sp>
        <p:nvSpPr>
          <p:cNvPr id="25" name="question 3">
            <a:hlinkClick r:id="rId11" action="ppaction://hlinksldjump"/>
            <a:extLst>
              <a:ext uri="{FF2B5EF4-FFF2-40B4-BE49-F238E27FC236}">
                <a16:creationId xmlns:a16="http://schemas.microsoft.com/office/drawing/2014/main" id="{75098E34-F5BA-1421-65DE-EAA70985CEA6}"/>
              </a:ext>
            </a:extLst>
          </p:cNvPr>
          <p:cNvSpPr txBox="1"/>
          <p:nvPr/>
        </p:nvSpPr>
        <p:spPr>
          <a:xfrm>
            <a:off x="143899" y="198331"/>
            <a:ext cx="1636133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Introduction</a:t>
            </a:r>
          </a:p>
        </p:txBody>
      </p:sp>
      <p:sp>
        <p:nvSpPr>
          <p:cNvPr id="27" name="question 3">
            <a:hlinkClick r:id="rId12" action="ppaction://hlinksldjump"/>
            <a:extLst>
              <a:ext uri="{FF2B5EF4-FFF2-40B4-BE49-F238E27FC236}">
                <a16:creationId xmlns:a16="http://schemas.microsoft.com/office/drawing/2014/main" id="{F4D2284D-E00C-697B-F5E3-BD1B2D6119E3}"/>
              </a:ext>
            </a:extLst>
          </p:cNvPr>
          <p:cNvSpPr txBox="1"/>
          <p:nvPr/>
        </p:nvSpPr>
        <p:spPr>
          <a:xfrm>
            <a:off x="143899" y="784929"/>
            <a:ext cx="1636133" cy="71508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Diagnosis &amp; Screening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7DE17F-08AA-1CA0-5962-1BAB2351B8A4}"/>
              </a:ext>
            </a:extLst>
          </p:cNvPr>
          <p:cNvSpPr txBox="1"/>
          <p:nvPr/>
        </p:nvSpPr>
        <p:spPr>
          <a:xfrm>
            <a:off x="10288232" y="6629856"/>
            <a:ext cx="1903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Created with BioRender.com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492DF459-779F-6C4B-EFDD-1D7DA23D42C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6680" y="1582096"/>
            <a:ext cx="396905" cy="180079"/>
          </a:xfrm>
          <a:prstGeom prst="bentConnector3">
            <a:avLst>
              <a:gd name="adj1" fmla="val 9914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7EF1BD3C-A61A-946E-329B-F870CB84155A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-6094" y="2013549"/>
            <a:ext cx="736542" cy="1741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question 3">
            <a:hlinkClick r:id="rId13" action="ppaction://hlinksldjump"/>
            <a:extLst>
              <a:ext uri="{FF2B5EF4-FFF2-40B4-BE49-F238E27FC236}">
                <a16:creationId xmlns:a16="http://schemas.microsoft.com/office/drawing/2014/main" id="{45668800-6C93-AE68-5ED2-CDC64A47F084}"/>
              </a:ext>
            </a:extLst>
          </p:cNvPr>
          <p:cNvSpPr txBox="1"/>
          <p:nvPr/>
        </p:nvSpPr>
        <p:spPr>
          <a:xfrm>
            <a:off x="449260" y="2264591"/>
            <a:ext cx="1636134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Symptomatic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EC27C0FD-19F7-6BA5-88C4-D2C7678F7748}"/>
              </a:ext>
            </a:extLst>
          </p:cNvPr>
          <p:cNvCxnSpPr>
            <a:cxnSpLocks/>
            <a:endCxn id="22" idx="1"/>
          </p:cNvCxnSpPr>
          <p:nvPr/>
        </p:nvCxnSpPr>
        <p:spPr>
          <a:xfrm rot="16200000" flipH="1">
            <a:off x="-23116" y="2583125"/>
            <a:ext cx="770584" cy="17416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question 3">
            <a:hlinkClick r:id="rId14" action="ppaction://hlinksldjump"/>
            <a:extLst>
              <a:ext uri="{FF2B5EF4-FFF2-40B4-BE49-F238E27FC236}">
                <a16:creationId xmlns:a16="http://schemas.microsoft.com/office/drawing/2014/main" id="{00E247F9-0178-F1C8-F77A-FD0A80B3F275}"/>
              </a:ext>
            </a:extLst>
          </p:cNvPr>
          <p:cNvSpPr txBox="1"/>
          <p:nvPr/>
        </p:nvSpPr>
        <p:spPr>
          <a:xfrm>
            <a:off x="449260" y="2851189"/>
            <a:ext cx="1626347" cy="40862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Biopsy</a:t>
            </a:r>
          </a:p>
        </p:txBody>
      </p:sp>
      <p:pic>
        <p:nvPicPr>
          <p:cNvPr id="31" name="Graphic 30" descr="Cursor with solid fill">
            <a:extLst>
              <a:ext uri="{FF2B5EF4-FFF2-40B4-BE49-F238E27FC236}">
                <a16:creationId xmlns:a16="http://schemas.microsoft.com/office/drawing/2014/main" id="{EFC490E1-FA3B-4098-EDA7-8328C81162E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3055" y="2526740"/>
            <a:ext cx="274320" cy="274320"/>
          </a:xfrm>
          <a:prstGeom prst="rect">
            <a:avLst/>
          </a:prstGeom>
        </p:spPr>
      </p:pic>
      <p:sp>
        <p:nvSpPr>
          <p:cNvPr id="42" name="question 4">
            <a:hlinkClick r:id="rId15" action="ppaction://hlinksldjump"/>
            <a:extLst>
              <a:ext uri="{FF2B5EF4-FFF2-40B4-BE49-F238E27FC236}">
                <a16:creationId xmlns:a16="http://schemas.microsoft.com/office/drawing/2014/main" id="{A2AC3E7C-9C0D-ACF2-37DB-BD57CE902B90}"/>
              </a:ext>
            </a:extLst>
          </p:cNvPr>
          <p:cNvSpPr txBox="1"/>
          <p:nvPr/>
        </p:nvSpPr>
        <p:spPr>
          <a:xfrm>
            <a:off x="139829" y="3437787"/>
            <a:ext cx="1636133" cy="690086"/>
          </a:xfrm>
          <a:prstGeom prst="roundRect">
            <a:avLst>
              <a:gd name="adj" fmla="val 11906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Testing &amp; counseling</a:t>
            </a:r>
          </a:p>
        </p:txBody>
      </p:sp>
      <p:sp>
        <p:nvSpPr>
          <p:cNvPr id="44" name="Cases">
            <a:hlinkClick r:id="rId16" action="ppaction://hlinksldjump"/>
            <a:extLst>
              <a:ext uri="{FF2B5EF4-FFF2-40B4-BE49-F238E27FC236}">
                <a16:creationId xmlns:a16="http://schemas.microsoft.com/office/drawing/2014/main" id="{678F9C7D-1202-9CB6-6B9B-A55446B7AD51}"/>
              </a:ext>
            </a:extLst>
          </p:cNvPr>
          <p:cNvSpPr txBox="1"/>
          <p:nvPr/>
        </p:nvSpPr>
        <p:spPr>
          <a:xfrm>
            <a:off x="137876" y="4925205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Cases</a:t>
            </a:r>
          </a:p>
        </p:txBody>
      </p:sp>
      <p:sp>
        <p:nvSpPr>
          <p:cNvPr id="46" name="question 3">
            <a:hlinkClick r:id="rId17" action="ppaction://hlinksldjump"/>
            <a:extLst>
              <a:ext uri="{FF2B5EF4-FFF2-40B4-BE49-F238E27FC236}">
                <a16:creationId xmlns:a16="http://schemas.microsoft.com/office/drawing/2014/main" id="{F2AC1B7B-CFB6-719F-2102-FC79EDF183A9}"/>
              </a:ext>
            </a:extLst>
          </p:cNvPr>
          <p:cNvSpPr txBox="1"/>
          <p:nvPr/>
        </p:nvSpPr>
        <p:spPr>
          <a:xfrm>
            <a:off x="139829" y="4322227"/>
            <a:ext cx="1632261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Systemic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Graphic 2" descr="Cursor with solid fill">
            <a:extLst>
              <a:ext uri="{FF2B5EF4-FFF2-40B4-BE49-F238E27FC236}">
                <a16:creationId xmlns:a16="http://schemas.microsoft.com/office/drawing/2014/main" id="{99CF64FD-3007-C63F-80FA-AFFBBECA62D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4864" y="3986512"/>
            <a:ext cx="274320" cy="274320"/>
          </a:xfrm>
          <a:prstGeom prst="rect">
            <a:avLst/>
          </a:prstGeom>
        </p:spPr>
      </p:pic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62FAA938-142B-3C98-13F1-C2AFAC3A47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4864" y="5195831"/>
            <a:ext cx="274320" cy="274320"/>
          </a:xfrm>
          <a:prstGeom prst="rect">
            <a:avLst/>
          </a:prstGeom>
        </p:spPr>
      </p:pic>
      <p:pic>
        <p:nvPicPr>
          <p:cNvPr id="12" name="Graphic 11" descr="Cursor with solid fill">
            <a:extLst>
              <a:ext uri="{FF2B5EF4-FFF2-40B4-BE49-F238E27FC236}">
                <a16:creationId xmlns:a16="http://schemas.microsoft.com/office/drawing/2014/main" id="{D1EDCDE2-E5FC-483B-08D6-644F760252B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4864" y="4590833"/>
            <a:ext cx="274320" cy="274320"/>
          </a:xfrm>
          <a:prstGeom prst="rect">
            <a:avLst/>
          </a:prstGeom>
        </p:spPr>
      </p:pic>
      <p:pic>
        <p:nvPicPr>
          <p:cNvPr id="14" name="Graphic 13" descr="Cursor with solid fill">
            <a:extLst>
              <a:ext uri="{FF2B5EF4-FFF2-40B4-BE49-F238E27FC236}">
                <a16:creationId xmlns:a16="http://schemas.microsoft.com/office/drawing/2014/main" id="{6D0F4334-E117-D946-F50D-2F7F1A8CE6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4864" y="474446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81" grpId="0"/>
      <p:bldP spid="83" grpId="0" animBg="1"/>
      <p:bldP spid="2" grpId="0"/>
      <p:bldP spid="97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taging">
            <a:extLst>
              <a:ext uri="{FF2B5EF4-FFF2-40B4-BE49-F238E27FC236}">
                <a16:creationId xmlns:a16="http://schemas.microsoft.com/office/drawing/2014/main" id="{8CF7253F-D30A-CE43-2007-CC619DE2ADEF}"/>
              </a:ext>
            </a:extLst>
          </p:cNvPr>
          <p:cNvSpPr txBox="1"/>
          <p:nvPr/>
        </p:nvSpPr>
        <p:spPr>
          <a:xfrm>
            <a:off x="2940496" y="2030984"/>
            <a:ext cx="2140123" cy="715089"/>
          </a:xfrm>
          <a:prstGeom prst="roundRect">
            <a:avLst/>
          </a:prstGeom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Staging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(extent of cancer)</a:t>
            </a:r>
          </a:p>
        </p:txBody>
      </p:sp>
      <p:sp>
        <p:nvSpPr>
          <p:cNvPr id="129" name="Additional labs">
            <a:extLst>
              <a:ext uri="{FF2B5EF4-FFF2-40B4-BE49-F238E27FC236}">
                <a16:creationId xmlns:a16="http://schemas.microsoft.com/office/drawing/2014/main" id="{AD2D76EB-F2E5-AAA2-7AD2-23A8757117E6}"/>
              </a:ext>
            </a:extLst>
          </p:cNvPr>
          <p:cNvSpPr txBox="1"/>
          <p:nvPr/>
        </p:nvSpPr>
        <p:spPr>
          <a:xfrm>
            <a:off x="9014053" y="2030984"/>
            <a:ext cx="1614986" cy="715089"/>
          </a:xfrm>
          <a:prstGeom prst="roundRect">
            <a:avLst/>
          </a:prstGeom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Additional labs?</a:t>
            </a:r>
          </a:p>
        </p:txBody>
      </p:sp>
      <p:sp>
        <p:nvSpPr>
          <p:cNvPr id="130" name="Lung function">
            <a:extLst>
              <a:ext uri="{FF2B5EF4-FFF2-40B4-BE49-F238E27FC236}">
                <a16:creationId xmlns:a16="http://schemas.microsoft.com/office/drawing/2014/main" id="{20B6B4E2-6F35-6675-A009-F8B04ED9FD63}"/>
              </a:ext>
            </a:extLst>
          </p:cNvPr>
          <p:cNvSpPr txBox="1"/>
          <p:nvPr/>
        </p:nvSpPr>
        <p:spPr>
          <a:xfrm>
            <a:off x="5757981" y="2030984"/>
            <a:ext cx="2140123" cy="715089"/>
          </a:xfrm>
          <a:prstGeom prst="roundRect">
            <a:avLst/>
          </a:prstGeom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Assessment of surgical candidacy</a:t>
            </a:r>
          </a:p>
        </p:txBody>
      </p:sp>
      <p:pic>
        <p:nvPicPr>
          <p:cNvPr id="22" name="teachIM logo" descr="Icon&#10;&#10;Description automatically generated">
            <a:extLst>
              <a:ext uri="{FF2B5EF4-FFF2-40B4-BE49-F238E27FC236}">
                <a16:creationId xmlns:a16="http://schemas.microsoft.com/office/drawing/2014/main" id="{9941794D-0E4C-4929-897A-E61CE338C3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894"/>
            <a:ext cx="1387970" cy="528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5DE852-D05F-47E4-AD13-B6490098DF5D}"/>
              </a:ext>
            </a:extLst>
          </p:cNvPr>
          <p:cNvSpPr txBox="1"/>
          <p:nvPr/>
        </p:nvSpPr>
        <p:spPr>
          <a:xfrm>
            <a:off x="3144482" y="111366"/>
            <a:ext cx="764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Lung Cancer: Diagnosis and First Steps for the Internist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99782-C902-4AB1-936E-198A2A00CB5F}"/>
              </a:ext>
            </a:extLst>
          </p:cNvPr>
          <p:cNvSpPr txBox="1"/>
          <p:nvPr/>
        </p:nvSpPr>
        <p:spPr>
          <a:xfrm>
            <a:off x="5849374" y="796279"/>
            <a:ext cx="176168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Biopsy-proven diagnosis</a:t>
            </a:r>
          </a:p>
        </p:txBody>
      </p:sp>
      <p:sp>
        <p:nvSpPr>
          <p:cNvPr id="61" name="Staging">
            <a:extLst>
              <a:ext uri="{FF2B5EF4-FFF2-40B4-BE49-F238E27FC236}">
                <a16:creationId xmlns:a16="http://schemas.microsoft.com/office/drawing/2014/main" id="{D446DD9D-53E9-4D29-B841-0A269DADB00E}"/>
              </a:ext>
            </a:extLst>
          </p:cNvPr>
          <p:cNvSpPr txBox="1"/>
          <p:nvPr/>
        </p:nvSpPr>
        <p:spPr>
          <a:xfrm>
            <a:off x="2940496" y="2030984"/>
            <a:ext cx="2140123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Staging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(extent of cancer)</a:t>
            </a:r>
          </a:p>
        </p:txBody>
      </p:sp>
      <p:pic>
        <p:nvPicPr>
          <p:cNvPr id="62" name="Graphic 61" descr="Cursor with solid fill">
            <a:extLst>
              <a:ext uri="{FF2B5EF4-FFF2-40B4-BE49-F238E27FC236}">
                <a16:creationId xmlns:a16="http://schemas.microsoft.com/office/drawing/2014/main" id="{96C9A65E-66FB-4539-844F-15BF8F79A1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1544" y="2592583"/>
            <a:ext cx="274320" cy="274320"/>
          </a:xfrm>
          <a:prstGeom prst="rect">
            <a:avLst/>
          </a:prstGeom>
        </p:spPr>
      </p:pic>
      <p:sp>
        <p:nvSpPr>
          <p:cNvPr id="64" name="Additional labs">
            <a:extLst>
              <a:ext uri="{FF2B5EF4-FFF2-40B4-BE49-F238E27FC236}">
                <a16:creationId xmlns:a16="http://schemas.microsoft.com/office/drawing/2014/main" id="{90B95F7B-9199-4827-A7DC-ADB7B811D04F}"/>
              </a:ext>
            </a:extLst>
          </p:cNvPr>
          <p:cNvSpPr txBox="1"/>
          <p:nvPr/>
        </p:nvSpPr>
        <p:spPr>
          <a:xfrm>
            <a:off x="9014053" y="2030984"/>
            <a:ext cx="1614986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Additional labs?</a:t>
            </a:r>
          </a:p>
        </p:txBody>
      </p:sp>
      <p:pic>
        <p:nvPicPr>
          <p:cNvPr id="65" name="Graphic 64" descr="Cursor with solid fill">
            <a:extLst>
              <a:ext uri="{FF2B5EF4-FFF2-40B4-BE49-F238E27FC236}">
                <a16:creationId xmlns:a16="http://schemas.microsoft.com/office/drawing/2014/main" id="{99A1C927-DA8C-4913-B37B-BA5FACBEF1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2882" y="2592583"/>
            <a:ext cx="274320" cy="27432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44B7CF-C0A2-47B7-AAFE-8D449F3A7082}"/>
              </a:ext>
            </a:extLst>
          </p:cNvPr>
          <p:cNvSpPr txBox="1"/>
          <p:nvPr/>
        </p:nvSpPr>
        <p:spPr>
          <a:xfrm>
            <a:off x="2488850" y="3165798"/>
            <a:ext cx="3043413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dirty="0"/>
              <a:t>CT CAP + IV contrast OR PET-CT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dirty="0"/>
              <a:t>MRI brain with and without contrast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dirty="0"/>
              <a:t>Bronchoscopy +/- mediastinoscopy*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A33FDD-04C3-4C37-9CF9-A3DEAF3A898F}"/>
              </a:ext>
            </a:extLst>
          </p:cNvPr>
          <p:cNvCxnSpPr>
            <a:cxnSpLocks/>
            <a:stCxn id="61" idx="2"/>
            <a:endCxn id="69" idx="0"/>
          </p:cNvCxnSpPr>
          <p:nvPr/>
        </p:nvCxnSpPr>
        <p:spPr>
          <a:xfrm flipH="1">
            <a:off x="4010557" y="2746073"/>
            <a:ext cx="1" cy="4197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8EF724F-F44B-4226-A3DA-C1BA652B0E21}"/>
              </a:ext>
            </a:extLst>
          </p:cNvPr>
          <p:cNvSpPr txBox="1"/>
          <p:nvPr/>
        </p:nvSpPr>
        <p:spPr>
          <a:xfrm>
            <a:off x="8212989" y="3174901"/>
            <a:ext cx="3217113" cy="25853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Assess metastatic involvement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dirty="0"/>
              <a:t>CBC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dirty="0"/>
              <a:t>BMP + Ca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dirty="0"/>
              <a:t>LFTs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u="sng" dirty="0"/>
              <a:t>Determine targeted therapy (NSCLC only)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dirty="0"/>
              <a:t>PD-L1 percentage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dirty="0"/>
              <a:t>Molecular testing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B5AB75C-93D3-4691-9EAD-203C679239AE}"/>
              </a:ext>
            </a:extLst>
          </p:cNvPr>
          <p:cNvCxnSpPr>
            <a:cxnSpLocks/>
          </p:cNvCxnSpPr>
          <p:nvPr/>
        </p:nvCxnSpPr>
        <p:spPr>
          <a:xfrm>
            <a:off x="9831937" y="2756464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21E7BAAB-FC25-ABD3-0497-B99F9B73BD97}"/>
              </a:ext>
            </a:extLst>
          </p:cNvPr>
          <p:cNvCxnSpPr>
            <a:cxnSpLocks/>
            <a:endCxn id="35" idx="1"/>
          </p:cNvCxnSpPr>
          <p:nvPr/>
        </p:nvCxnSpPr>
        <p:spPr>
          <a:xfrm rot="16200000" flipH="1">
            <a:off x="90060" y="2431983"/>
            <a:ext cx="453657" cy="17481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DC384066-22C8-3D04-0938-A5AD5C34C7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-84684" y="2856071"/>
            <a:ext cx="789068" cy="160741"/>
          </a:xfrm>
          <a:prstGeom prst="bentConnector3">
            <a:avLst>
              <a:gd name="adj1" fmla="val 100041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question 3">
            <a:hlinkClick r:id="rId6" action="ppaction://hlinksldjump"/>
            <a:extLst>
              <a:ext uri="{FF2B5EF4-FFF2-40B4-BE49-F238E27FC236}">
                <a16:creationId xmlns:a16="http://schemas.microsoft.com/office/drawing/2014/main" id="{A27B0DB1-831C-0C4C-6AA5-6315F00274BA}"/>
              </a:ext>
            </a:extLst>
          </p:cNvPr>
          <p:cNvSpPr txBox="1"/>
          <p:nvPr/>
        </p:nvSpPr>
        <p:spPr>
          <a:xfrm>
            <a:off x="404296" y="2541908"/>
            <a:ext cx="1373620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SCLC</a:t>
            </a:r>
          </a:p>
        </p:txBody>
      </p:sp>
      <p:sp>
        <p:nvSpPr>
          <p:cNvPr id="36" name="question 3">
            <a:hlinkClick r:id="rId7" action="ppaction://hlinksldjump"/>
            <a:extLst>
              <a:ext uri="{FF2B5EF4-FFF2-40B4-BE49-F238E27FC236}">
                <a16:creationId xmlns:a16="http://schemas.microsoft.com/office/drawing/2014/main" id="{892B3020-725A-EC78-9790-80BB47807D82}"/>
              </a:ext>
            </a:extLst>
          </p:cNvPr>
          <p:cNvSpPr txBox="1"/>
          <p:nvPr/>
        </p:nvSpPr>
        <p:spPr>
          <a:xfrm>
            <a:off x="390221" y="3127124"/>
            <a:ext cx="1383827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NSCLC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CA77EE9-C47E-5507-8E14-09D245F5ECFB}"/>
              </a:ext>
            </a:extLst>
          </p:cNvPr>
          <p:cNvCxnSpPr>
            <a:stCxn id="7" idx="2"/>
            <a:endCxn id="61" idx="0"/>
          </p:cNvCxnSpPr>
          <p:nvPr/>
        </p:nvCxnSpPr>
        <p:spPr>
          <a:xfrm rot="5400000">
            <a:off x="5076202" y="376967"/>
            <a:ext cx="588374" cy="271966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47F1FFC1-CE85-3FB1-9F1B-67CE90054DE3}"/>
              </a:ext>
            </a:extLst>
          </p:cNvPr>
          <p:cNvCxnSpPr>
            <a:cxnSpLocks/>
            <a:stCxn id="7" idx="2"/>
            <a:endCxn id="64" idx="0"/>
          </p:cNvCxnSpPr>
          <p:nvPr/>
        </p:nvCxnSpPr>
        <p:spPr>
          <a:xfrm rot="16200000" flipH="1">
            <a:off x="7981695" y="191133"/>
            <a:ext cx="588374" cy="309132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Lung function">
            <a:extLst>
              <a:ext uri="{FF2B5EF4-FFF2-40B4-BE49-F238E27FC236}">
                <a16:creationId xmlns:a16="http://schemas.microsoft.com/office/drawing/2014/main" id="{C5FF9345-8244-F7B5-1EE6-185E285A0625}"/>
              </a:ext>
            </a:extLst>
          </p:cNvPr>
          <p:cNvSpPr txBox="1"/>
          <p:nvPr/>
        </p:nvSpPr>
        <p:spPr>
          <a:xfrm>
            <a:off x="5757981" y="2030984"/>
            <a:ext cx="2140123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Assessment of surgical candidacy</a:t>
            </a:r>
          </a:p>
        </p:txBody>
      </p:sp>
      <p:pic>
        <p:nvPicPr>
          <p:cNvPr id="81" name="Graphic 80" descr="Cursor with solid fill">
            <a:extLst>
              <a:ext uri="{FF2B5EF4-FFF2-40B4-BE49-F238E27FC236}">
                <a16:creationId xmlns:a16="http://schemas.microsoft.com/office/drawing/2014/main" id="{A970AECD-A470-2BCA-126E-28920E9CD1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9029" y="2592583"/>
            <a:ext cx="274320" cy="274320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6F4DD3A-22D7-5C09-6060-22B022FEB7A3}"/>
              </a:ext>
            </a:extLst>
          </p:cNvPr>
          <p:cNvCxnSpPr>
            <a:cxnSpLocks/>
          </p:cNvCxnSpPr>
          <p:nvPr/>
        </p:nvCxnSpPr>
        <p:spPr>
          <a:xfrm flipH="1">
            <a:off x="6838433" y="2756464"/>
            <a:ext cx="1" cy="274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4AF5E83-1391-64DC-FB26-CE0F89AE46AE}"/>
              </a:ext>
            </a:extLst>
          </p:cNvPr>
          <p:cNvSpPr txBox="1"/>
          <p:nvPr/>
        </p:nvSpPr>
        <p:spPr>
          <a:xfrm>
            <a:off x="6039492" y="3171504"/>
            <a:ext cx="15771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dirty="0"/>
              <a:t>PFTs*</a:t>
            </a:r>
          </a:p>
        </p:txBody>
      </p: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0AEB1272-E108-D76E-2A52-2E4E60E22188}"/>
              </a:ext>
            </a:extLst>
          </p:cNvPr>
          <p:cNvCxnSpPr>
            <a:stCxn id="7" idx="2"/>
            <a:endCxn id="80" idx="0"/>
          </p:cNvCxnSpPr>
          <p:nvPr/>
        </p:nvCxnSpPr>
        <p:spPr>
          <a:xfrm rot="16200000" flipH="1">
            <a:off x="6484944" y="1687885"/>
            <a:ext cx="588374" cy="9782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D1B63DA2-6CA3-6786-5F76-41595A1FC478}"/>
              </a:ext>
            </a:extLst>
          </p:cNvPr>
          <p:cNvSpPr txBox="1"/>
          <p:nvPr/>
        </p:nvSpPr>
        <p:spPr>
          <a:xfrm>
            <a:off x="2488849" y="4931716"/>
            <a:ext cx="3043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*varies with initial staging; typically when considering surgical resection</a:t>
            </a:r>
          </a:p>
        </p:txBody>
      </p:sp>
      <p:sp>
        <p:nvSpPr>
          <p:cNvPr id="109" name="question 4">
            <a:hlinkClick r:id="rId8" action="ppaction://hlinksldjump"/>
            <a:extLst>
              <a:ext uri="{FF2B5EF4-FFF2-40B4-BE49-F238E27FC236}">
                <a16:creationId xmlns:a16="http://schemas.microsoft.com/office/drawing/2014/main" id="{6A52BCD8-C779-C13D-9B34-5825441B6009}"/>
              </a:ext>
            </a:extLst>
          </p:cNvPr>
          <p:cNvSpPr txBox="1"/>
          <p:nvPr/>
        </p:nvSpPr>
        <p:spPr>
          <a:xfrm>
            <a:off x="141864" y="1675229"/>
            <a:ext cx="1636133" cy="690086"/>
          </a:xfrm>
          <a:prstGeom prst="roundRect">
            <a:avLst>
              <a:gd name="adj" fmla="val 11906"/>
            </a:avLst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Testing &amp; counseling</a:t>
            </a:r>
          </a:p>
        </p:txBody>
      </p:sp>
      <p:sp>
        <p:nvSpPr>
          <p:cNvPr id="113" name="question 3">
            <a:hlinkClick r:id="rId9" action="ppaction://hlinksldjump"/>
            <a:extLst>
              <a:ext uri="{FF2B5EF4-FFF2-40B4-BE49-F238E27FC236}">
                <a16:creationId xmlns:a16="http://schemas.microsoft.com/office/drawing/2014/main" id="{F3EA5F76-19A3-1ACC-0FD3-64F060D532B9}"/>
              </a:ext>
            </a:extLst>
          </p:cNvPr>
          <p:cNvSpPr txBox="1"/>
          <p:nvPr/>
        </p:nvSpPr>
        <p:spPr>
          <a:xfrm>
            <a:off x="143899" y="783547"/>
            <a:ext cx="1636133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Diagnosis &amp; Screening</a:t>
            </a:r>
          </a:p>
        </p:txBody>
      </p:sp>
      <p:sp>
        <p:nvSpPr>
          <p:cNvPr id="115" name="question 3">
            <a:hlinkClick r:id="rId10" action="ppaction://hlinksldjump"/>
            <a:extLst>
              <a:ext uri="{FF2B5EF4-FFF2-40B4-BE49-F238E27FC236}">
                <a16:creationId xmlns:a16="http://schemas.microsoft.com/office/drawing/2014/main" id="{E9B28547-428F-EEC0-06B0-ADE0383EBACD}"/>
              </a:ext>
            </a:extLst>
          </p:cNvPr>
          <p:cNvSpPr txBox="1"/>
          <p:nvPr/>
        </p:nvSpPr>
        <p:spPr>
          <a:xfrm>
            <a:off x="143899" y="198331"/>
            <a:ext cx="1636133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Introduction</a:t>
            </a:r>
          </a:p>
        </p:txBody>
      </p:sp>
      <p:cxnSp>
        <p:nvCxnSpPr>
          <p:cNvPr id="39" name="Connector: Elbow 33">
            <a:extLst>
              <a:ext uri="{FF2B5EF4-FFF2-40B4-BE49-F238E27FC236}">
                <a16:creationId xmlns:a16="http://schemas.microsoft.com/office/drawing/2014/main" id="{DC384066-22C8-3D04-0938-A5AD5C34C7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049" y="3536405"/>
            <a:ext cx="585676" cy="17481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question 3">
            <a:hlinkClick r:id="rId11" action="ppaction://hlinksldjump"/>
            <a:extLst>
              <a:ext uri="{FF2B5EF4-FFF2-40B4-BE49-F238E27FC236}">
                <a16:creationId xmlns:a16="http://schemas.microsoft.com/office/drawing/2014/main" id="{2630D757-DFE7-E29A-1826-CF117F617EF4}"/>
              </a:ext>
            </a:extLst>
          </p:cNvPr>
          <p:cNvSpPr txBox="1"/>
          <p:nvPr/>
        </p:nvSpPr>
        <p:spPr>
          <a:xfrm>
            <a:off x="404296" y="3712340"/>
            <a:ext cx="1369752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18" name="Cases">
            <a:hlinkClick r:id="rId12" action="ppaction://hlinksldjump"/>
            <a:extLst>
              <a:ext uri="{FF2B5EF4-FFF2-40B4-BE49-F238E27FC236}">
                <a16:creationId xmlns:a16="http://schemas.microsoft.com/office/drawing/2014/main" id="{30A902F7-E9F8-5354-04A9-4ADA01278FBC}"/>
              </a:ext>
            </a:extLst>
          </p:cNvPr>
          <p:cNvSpPr txBox="1"/>
          <p:nvPr/>
        </p:nvSpPr>
        <p:spPr>
          <a:xfrm>
            <a:off x="137876" y="4925205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Cases</a:t>
            </a:r>
          </a:p>
        </p:txBody>
      </p:sp>
      <p:sp>
        <p:nvSpPr>
          <p:cNvPr id="20" name="question 3">
            <a:hlinkClick r:id="rId13" action="ppaction://hlinksldjump"/>
            <a:extLst>
              <a:ext uri="{FF2B5EF4-FFF2-40B4-BE49-F238E27FC236}">
                <a16:creationId xmlns:a16="http://schemas.microsoft.com/office/drawing/2014/main" id="{86F3E3B4-CD53-5DD4-D266-74B4E0A31794}"/>
              </a:ext>
            </a:extLst>
          </p:cNvPr>
          <p:cNvSpPr txBox="1"/>
          <p:nvPr/>
        </p:nvSpPr>
        <p:spPr>
          <a:xfrm>
            <a:off x="139829" y="4322227"/>
            <a:ext cx="1632261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Systemic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Graphic 2" descr="Cursor with solid fill">
            <a:extLst>
              <a:ext uri="{FF2B5EF4-FFF2-40B4-BE49-F238E27FC236}">
                <a16:creationId xmlns:a16="http://schemas.microsoft.com/office/drawing/2014/main" id="{9F15C9B6-A624-C4BC-CB9E-A5DE9DCFB5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3986512"/>
            <a:ext cx="274320" cy="274320"/>
          </a:xfrm>
          <a:prstGeom prst="rect">
            <a:avLst/>
          </a:prstGeom>
        </p:spPr>
      </p:pic>
      <p:pic>
        <p:nvPicPr>
          <p:cNvPr id="4" name="Graphic 3" descr="Cursor with solid fill">
            <a:extLst>
              <a:ext uri="{FF2B5EF4-FFF2-40B4-BE49-F238E27FC236}">
                <a16:creationId xmlns:a16="http://schemas.microsoft.com/office/drawing/2014/main" id="{BD9067DA-110E-5541-7655-EC1F56E0EC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2831472"/>
            <a:ext cx="274320" cy="274320"/>
          </a:xfrm>
          <a:prstGeom prst="rect">
            <a:avLst/>
          </a:prstGeom>
        </p:spPr>
      </p:pic>
      <p:pic>
        <p:nvPicPr>
          <p:cNvPr id="5" name="Graphic 4" descr="Cursor with solid fill">
            <a:extLst>
              <a:ext uri="{FF2B5EF4-FFF2-40B4-BE49-F238E27FC236}">
                <a16:creationId xmlns:a16="http://schemas.microsoft.com/office/drawing/2014/main" id="{0204A62D-1C9D-3953-36FE-418FF11CA5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5195831"/>
            <a:ext cx="274320" cy="274320"/>
          </a:xfrm>
          <a:prstGeom prst="rect">
            <a:avLst/>
          </a:prstGeom>
        </p:spPr>
      </p:pic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BFC71BFB-69C9-896F-316D-A7A8907752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4590833"/>
            <a:ext cx="274320" cy="274320"/>
          </a:xfrm>
          <a:prstGeom prst="rect">
            <a:avLst/>
          </a:prstGeom>
        </p:spPr>
      </p:pic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id="{4AB51663-C9A2-230B-9FD4-650A6FF712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1339720"/>
            <a:ext cx="274320" cy="274320"/>
          </a:xfrm>
          <a:prstGeom prst="rect">
            <a:avLst/>
          </a:prstGeom>
        </p:spPr>
      </p:pic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D418D8B0-79D4-311F-66E9-E39F67AAB3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474446"/>
            <a:ext cx="274320" cy="274320"/>
          </a:xfrm>
          <a:prstGeom prst="rect">
            <a:avLst/>
          </a:prstGeom>
        </p:spPr>
      </p:pic>
      <p:pic>
        <p:nvPicPr>
          <p:cNvPr id="14" name="Graphic 13" descr="Cursor with solid fill">
            <a:extLst>
              <a:ext uri="{FF2B5EF4-FFF2-40B4-BE49-F238E27FC236}">
                <a16:creationId xmlns:a16="http://schemas.microsoft.com/office/drawing/2014/main" id="{286CDF86-2574-CEC0-0E94-2380ADCB06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3404616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69" grpId="0" animBg="1"/>
      <p:bldP spid="70" grpId="0" animBg="1"/>
      <p:bldP spid="80" grpId="0" animBg="1"/>
      <p:bldP spid="84" grpId="0" animBg="1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AF6AABC-B1C6-62F2-4458-3B8657471F7F}"/>
              </a:ext>
            </a:extLst>
          </p:cNvPr>
          <p:cNvGrpSpPr/>
          <p:nvPr/>
        </p:nvGrpSpPr>
        <p:grpSpPr>
          <a:xfrm>
            <a:off x="5506910" y="4683486"/>
            <a:ext cx="2737988" cy="816364"/>
            <a:chOff x="5506910" y="4683486"/>
            <a:chExt cx="2737988" cy="81636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52A8FE0-6A20-661A-9009-A06254D8EB0B}"/>
                </a:ext>
              </a:extLst>
            </p:cNvPr>
            <p:cNvGrpSpPr/>
            <p:nvPr/>
          </p:nvGrpSpPr>
          <p:grpSpPr>
            <a:xfrm>
              <a:off x="5506910" y="4683486"/>
              <a:ext cx="2737988" cy="816364"/>
              <a:chOff x="5079141" y="4547833"/>
              <a:chExt cx="2737988" cy="816364"/>
            </a:xfrm>
          </p:grpSpPr>
          <p:pic>
            <p:nvPicPr>
              <p:cNvPr id="100" name="Picture 99" descr="Diagram&#10;&#10;Description automatically generated with medium confidence">
                <a:extLst>
                  <a:ext uri="{FF2B5EF4-FFF2-40B4-BE49-F238E27FC236}">
                    <a16:creationId xmlns:a16="http://schemas.microsoft.com/office/drawing/2014/main" id="{0851D08F-4BEB-4C13-853D-1C1A2E71B6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80" t="61636" r="41455" b="25610"/>
              <a:stretch/>
            </p:blipFill>
            <p:spPr>
              <a:xfrm rot="20639499">
                <a:off x="5079141" y="4573156"/>
                <a:ext cx="1067196" cy="702370"/>
              </a:xfrm>
              <a:prstGeom prst="rect">
                <a:avLst/>
              </a:prstGeom>
            </p:spPr>
          </p:pic>
          <p:pic>
            <p:nvPicPr>
              <p:cNvPr id="96" name="Picture 95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3D93189F-22F3-341D-6766-B2CE44CB2C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131" t="20034" r="33186" b="36048"/>
              <a:stretch/>
            </p:blipFill>
            <p:spPr>
              <a:xfrm>
                <a:off x="6431442" y="4547833"/>
                <a:ext cx="575783" cy="816364"/>
              </a:xfrm>
              <a:prstGeom prst="rect">
                <a:avLst/>
              </a:prstGeom>
            </p:spPr>
          </p:pic>
          <p:pic>
            <p:nvPicPr>
              <p:cNvPr id="98" name="Picture 9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026C78A-6645-A5CB-C5BC-58FF1D4CBA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99" t="63842" r="74874" b="19794"/>
              <a:stretch/>
            </p:blipFill>
            <p:spPr>
              <a:xfrm>
                <a:off x="6958822" y="4557686"/>
                <a:ext cx="858307" cy="772513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719585-3F71-4013-BCD7-F7A1F2C66B96}"/>
                </a:ext>
              </a:extLst>
            </p:cNvPr>
            <p:cNvSpPr txBox="1"/>
            <p:nvPr/>
          </p:nvSpPr>
          <p:spPr>
            <a:xfrm>
              <a:off x="6233471" y="4914184"/>
              <a:ext cx="615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OR</a:t>
              </a:r>
            </a:p>
          </p:txBody>
        </p:sp>
      </p:grp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0F5A1687-C41F-1F21-9415-29142AC011BB}"/>
              </a:ext>
            </a:extLst>
          </p:cNvPr>
          <p:cNvCxnSpPr>
            <a:cxnSpLocks/>
            <a:endCxn id="4" idx="1"/>
          </p:cNvCxnSpPr>
          <p:nvPr/>
        </p:nvCxnSpPr>
        <p:spPr>
          <a:xfrm rot="16200000" flipH="1">
            <a:off x="90060" y="2431983"/>
            <a:ext cx="453657" cy="17481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28D098C-0ED6-A526-1B6A-D1A168953C64}"/>
              </a:ext>
            </a:extLst>
          </p:cNvPr>
          <p:cNvCxnSpPr>
            <a:cxnSpLocks/>
          </p:cNvCxnSpPr>
          <p:nvPr/>
        </p:nvCxnSpPr>
        <p:spPr>
          <a:xfrm>
            <a:off x="8696258" y="1475860"/>
            <a:ext cx="0" cy="5315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Overview">
            <a:extLst>
              <a:ext uri="{FF2B5EF4-FFF2-40B4-BE49-F238E27FC236}">
                <a16:creationId xmlns:a16="http://schemas.microsoft.com/office/drawing/2014/main" id="{7271FD9E-442F-7498-CA36-677A92684634}"/>
              </a:ext>
            </a:extLst>
          </p:cNvPr>
          <p:cNvSpPr txBox="1"/>
          <p:nvPr/>
        </p:nvSpPr>
        <p:spPr>
          <a:xfrm>
            <a:off x="2866211" y="783547"/>
            <a:ext cx="1257078" cy="40862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90" name="Staging">
            <a:extLst>
              <a:ext uri="{FF2B5EF4-FFF2-40B4-BE49-F238E27FC236}">
                <a16:creationId xmlns:a16="http://schemas.microsoft.com/office/drawing/2014/main" id="{D4E488EF-BC4F-68E1-285E-D6AD0B9ECB5A}"/>
              </a:ext>
            </a:extLst>
          </p:cNvPr>
          <p:cNvSpPr txBox="1"/>
          <p:nvPr/>
        </p:nvSpPr>
        <p:spPr>
          <a:xfrm>
            <a:off x="8089600" y="783547"/>
            <a:ext cx="1213316" cy="40862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Staging</a:t>
            </a:r>
          </a:p>
        </p:txBody>
      </p:sp>
      <p:pic>
        <p:nvPicPr>
          <p:cNvPr id="22" name="teachIM logo" descr="Icon&#10;&#10;Description automatically generated">
            <a:extLst>
              <a:ext uri="{FF2B5EF4-FFF2-40B4-BE49-F238E27FC236}">
                <a16:creationId xmlns:a16="http://schemas.microsoft.com/office/drawing/2014/main" id="{9941794D-0E4C-4929-897A-E61CE338C3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" y="6338458"/>
            <a:ext cx="1387970" cy="528106"/>
          </a:xfrm>
          <a:prstGeom prst="rect">
            <a:avLst/>
          </a:prstGeom>
        </p:spPr>
      </p:pic>
      <p:sp>
        <p:nvSpPr>
          <p:cNvPr id="16" name="Overview">
            <a:extLst>
              <a:ext uri="{FF2B5EF4-FFF2-40B4-BE49-F238E27FC236}">
                <a16:creationId xmlns:a16="http://schemas.microsoft.com/office/drawing/2014/main" id="{CFAEA2D0-622C-2354-279F-23F302DB625F}"/>
              </a:ext>
            </a:extLst>
          </p:cNvPr>
          <p:cNvSpPr txBox="1"/>
          <p:nvPr/>
        </p:nvSpPr>
        <p:spPr>
          <a:xfrm>
            <a:off x="2866211" y="783547"/>
            <a:ext cx="1257078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Overview</a:t>
            </a:r>
          </a:p>
        </p:txBody>
      </p:sp>
      <p:pic>
        <p:nvPicPr>
          <p:cNvPr id="18" name="Graphic 17" descr="Cursor with solid fill">
            <a:extLst>
              <a:ext uri="{FF2B5EF4-FFF2-40B4-BE49-F238E27FC236}">
                <a16:creationId xmlns:a16="http://schemas.microsoft.com/office/drawing/2014/main" id="{AD9DC9C9-6C86-94E8-A0BB-778245FA74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72413" y="1053994"/>
            <a:ext cx="274320" cy="274320"/>
          </a:xfrm>
          <a:prstGeom prst="rect">
            <a:avLst/>
          </a:prstGeom>
        </p:spPr>
      </p:pic>
      <p:sp>
        <p:nvSpPr>
          <p:cNvPr id="21" name="Staging">
            <a:extLst>
              <a:ext uri="{FF2B5EF4-FFF2-40B4-BE49-F238E27FC236}">
                <a16:creationId xmlns:a16="http://schemas.microsoft.com/office/drawing/2014/main" id="{C8E47409-0859-E789-C437-B59FCA800A2C}"/>
              </a:ext>
            </a:extLst>
          </p:cNvPr>
          <p:cNvSpPr txBox="1"/>
          <p:nvPr/>
        </p:nvSpPr>
        <p:spPr>
          <a:xfrm>
            <a:off x="8089600" y="783547"/>
            <a:ext cx="1213316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Staging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C2CCEB-04C8-3CC6-6500-4FE72196C594}"/>
              </a:ext>
            </a:extLst>
          </p:cNvPr>
          <p:cNvSpPr txBox="1"/>
          <p:nvPr/>
        </p:nvSpPr>
        <p:spPr>
          <a:xfrm>
            <a:off x="3144482" y="111366"/>
            <a:ext cx="764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Small Cell Lung Cancer</a:t>
            </a:r>
          </a:p>
        </p:txBody>
      </p:sp>
      <p:pic>
        <p:nvPicPr>
          <p:cNvPr id="46" name="Graphic 45" descr="Cursor with solid fill">
            <a:extLst>
              <a:ext uri="{FF2B5EF4-FFF2-40B4-BE49-F238E27FC236}">
                <a16:creationId xmlns:a16="http://schemas.microsoft.com/office/drawing/2014/main" id="{177A6F37-4D2F-AB7E-6B3E-A9D33895A1F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4131" y="1053994"/>
            <a:ext cx="274320" cy="274320"/>
          </a:xfrm>
          <a:prstGeom prst="rect">
            <a:avLst/>
          </a:prstGeom>
        </p:spPr>
      </p:pic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1EF481FF-1E6F-6C14-9E33-AB798B9CA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868371"/>
              </p:ext>
            </p:extLst>
          </p:nvPr>
        </p:nvGraphicFramePr>
        <p:xfrm>
          <a:off x="2233821" y="1299137"/>
          <a:ext cx="955900" cy="110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73043248-6BD4-14EC-2927-E09395FC271F}"/>
              </a:ext>
            </a:extLst>
          </p:cNvPr>
          <p:cNvSpPr txBox="1"/>
          <p:nvPr/>
        </p:nvSpPr>
        <p:spPr>
          <a:xfrm>
            <a:off x="2154654" y="2255604"/>
            <a:ext cx="28098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dirty="0"/>
              <a:t>Smoking is major RF</a:t>
            </a:r>
            <a:endParaRPr lang="en-US" sz="1800" dirty="0"/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dirty="0"/>
              <a:t>Rapidly progressive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800" dirty="0"/>
              <a:t>Brain metastases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800" dirty="0"/>
              <a:t>Associated with paraneoplastic syndromes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0C063-845E-1E86-EAE6-15108EB96121}"/>
              </a:ext>
            </a:extLst>
          </p:cNvPr>
          <p:cNvSpPr txBox="1"/>
          <p:nvPr/>
        </p:nvSpPr>
        <p:spPr>
          <a:xfrm>
            <a:off x="3191612" y="1495588"/>
            <a:ext cx="1442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10-15% of all lung cancers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09B0D45-13E6-C217-D50B-008F484E05EE}"/>
              </a:ext>
            </a:extLst>
          </p:cNvPr>
          <p:cNvGrpSpPr/>
          <p:nvPr/>
        </p:nvGrpSpPr>
        <p:grpSpPr>
          <a:xfrm>
            <a:off x="5486065" y="1402686"/>
            <a:ext cx="3063920" cy="3063449"/>
            <a:chOff x="5486065" y="1402686"/>
            <a:chExt cx="3063920" cy="306344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8593C3A-BF2C-2229-6217-F99BC57074A2}"/>
                </a:ext>
              </a:extLst>
            </p:cNvPr>
            <p:cNvSpPr txBox="1"/>
            <p:nvPr/>
          </p:nvSpPr>
          <p:spPr>
            <a:xfrm>
              <a:off x="5856032" y="1402686"/>
              <a:ext cx="2254237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Limited Stage</a:t>
              </a:r>
              <a:endParaRPr lang="en-US" dirty="0"/>
            </a:p>
          </p:txBody>
        </p:sp>
        <p:pic>
          <p:nvPicPr>
            <p:cNvPr id="66" name="Picture 6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0E56740-2ED3-7398-EB89-ABBAE8BF74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2" t="15220" r="73728" b="63639"/>
            <a:stretch/>
          </p:blipFill>
          <p:spPr>
            <a:xfrm>
              <a:off x="6058342" y="1899959"/>
              <a:ext cx="1728402" cy="158083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0AE1617-1AAD-A301-E5E8-FD86E6A2DFAC}"/>
                </a:ext>
              </a:extLst>
            </p:cNvPr>
            <p:cNvSpPr txBox="1"/>
            <p:nvPr/>
          </p:nvSpPr>
          <p:spPr>
            <a:xfrm>
              <a:off x="5486065" y="3542805"/>
              <a:ext cx="306392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Confined to ipsilateral chest that can be treated with single radiation field</a:t>
              </a:r>
            </a:p>
          </p:txBody>
        </p:sp>
      </p:grpSp>
      <p:sp>
        <p:nvSpPr>
          <p:cNvPr id="71" name="Treatment button">
            <a:extLst>
              <a:ext uri="{FF2B5EF4-FFF2-40B4-BE49-F238E27FC236}">
                <a16:creationId xmlns:a16="http://schemas.microsoft.com/office/drawing/2014/main" id="{02F4439E-ACDA-ACE3-38E5-7DF9135613F7}"/>
              </a:ext>
            </a:extLst>
          </p:cNvPr>
          <p:cNvSpPr txBox="1"/>
          <p:nvPr/>
        </p:nvSpPr>
        <p:spPr>
          <a:xfrm>
            <a:off x="8000854" y="4671017"/>
            <a:ext cx="1390809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Treatment</a:t>
            </a:r>
          </a:p>
        </p:txBody>
      </p:sp>
      <p:pic>
        <p:nvPicPr>
          <p:cNvPr id="72" name="Graphic 71" descr="Cursor with solid fill">
            <a:extLst>
              <a:ext uri="{FF2B5EF4-FFF2-40B4-BE49-F238E27FC236}">
                <a16:creationId xmlns:a16="http://schemas.microsoft.com/office/drawing/2014/main" id="{66C2D488-81AC-18B0-7099-57D70A2FA9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42877" y="4939156"/>
            <a:ext cx="274320" cy="274320"/>
          </a:xfrm>
          <a:prstGeom prst="rect">
            <a:avLst/>
          </a:prstGeom>
        </p:spPr>
      </p:pic>
      <p:sp>
        <p:nvSpPr>
          <p:cNvPr id="73" name="Prognosis">
            <a:extLst>
              <a:ext uri="{FF2B5EF4-FFF2-40B4-BE49-F238E27FC236}">
                <a16:creationId xmlns:a16="http://schemas.microsoft.com/office/drawing/2014/main" id="{93E51876-0194-977F-6837-48261A2E8F5D}"/>
              </a:ext>
            </a:extLst>
          </p:cNvPr>
          <p:cNvSpPr txBox="1"/>
          <p:nvPr/>
        </p:nvSpPr>
        <p:spPr>
          <a:xfrm>
            <a:off x="8000854" y="5840994"/>
            <a:ext cx="1390809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Prognosis</a:t>
            </a:r>
          </a:p>
        </p:txBody>
      </p:sp>
      <p:pic>
        <p:nvPicPr>
          <p:cNvPr id="74" name="Graphic 73" descr="Cursor with solid fill">
            <a:extLst>
              <a:ext uri="{FF2B5EF4-FFF2-40B4-BE49-F238E27FC236}">
                <a16:creationId xmlns:a16="http://schemas.microsoft.com/office/drawing/2014/main" id="{5ED83BB0-4ECE-7E18-06E8-0A86078912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42877" y="6109133"/>
            <a:ext cx="274320" cy="2743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732C548E-3AB7-CC97-A601-57B8DD0035F9}"/>
              </a:ext>
            </a:extLst>
          </p:cNvPr>
          <p:cNvSpPr txBox="1"/>
          <p:nvPr/>
        </p:nvSpPr>
        <p:spPr>
          <a:xfrm>
            <a:off x="3824523" y="5866289"/>
            <a:ext cx="21030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5-year survival rate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43B45D-BE1F-A81F-1D3D-6FABF8F21909}"/>
              </a:ext>
            </a:extLst>
          </p:cNvPr>
          <p:cNvSpPr txBox="1"/>
          <p:nvPr/>
        </p:nvSpPr>
        <p:spPr>
          <a:xfrm>
            <a:off x="3824523" y="6238510"/>
            <a:ext cx="21030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Median survival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D83E384-0329-0346-8D53-BFA39F82BABE}"/>
              </a:ext>
            </a:extLst>
          </p:cNvPr>
          <p:cNvSpPr txBox="1"/>
          <p:nvPr/>
        </p:nvSpPr>
        <p:spPr>
          <a:xfrm>
            <a:off x="6397823" y="5866289"/>
            <a:ext cx="1240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10-13%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EA24A5E-B434-178C-D482-EBE6A2857FF0}"/>
              </a:ext>
            </a:extLst>
          </p:cNvPr>
          <p:cNvSpPr txBox="1"/>
          <p:nvPr/>
        </p:nvSpPr>
        <p:spPr>
          <a:xfrm>
            <a:off x="9696634" y="5866289"/>
            <a:ext cx="1240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1-2%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DE7873-F2CD-AC2F-BD78-A25A43AEB78A}"/>
              </a:ext>
            </a:extLst>
          </p:cNvPr>
          <p:cNvSpPr txBox="1"/>
          <p:nvPr/>
        </p:nvSpPr>
        <p:spPr>
          <a:xfrm>
            <a:off x="6397823" y="6238510"/>
            <a:ext cx="1240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15-20 </a:t>
            </a:r>
            <a:r>
              <a:rPr lang="en-US" dirty="0" err="1"/>
              <a:t>mos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4666B06-11C5-4209-3F69-C62507DF23EF}"/>
              </a:ext>
            </a:extLst>
          </p:cNvPr>
          <p:cNvSpPr txBox="1"/>
          <p:nvPr/>
        </p:nvSpPr>
        <p:spPr>
          <a:xfrm>
            <a:off x="9696634" y="6238510"/>
            <a:ext cx="1240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8-13 </a:t>
            </a:r>
            <a:r>
              <a:rPr lang="en-US" dirty="0" err="1"/>
              <a:t>mos</a:t>
            </a:r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256ADA0-EBEA-CA6E-4CBA-D1CD2C477AC1}"/>
              </a:ext>
            </a:extLst>
          </p:cNvPr>
          <p:cNvGrpSpPr/>
          <p:nvPr/>
        </p:nvGrpSpPr>
        <p:grpSpPr>
          <a:xfrm>
            <a:off x="8745270" y="1402686"/>
            <a:ext cx="3143132" cy="2811322"/>
            <a:chOff x="8977507" y="1402686"/>
            <a:chExt cx="3143132" cy="281132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9E82F4-5149-9C88-C389-83464AA1A941}"/>
                </a:ext>
              </a:extLst>
            </p:cNvPr>
            <p:cNvSpPr txBox="1"/>
            <p:nvPr/>
          </p:nvSpPr>
          <p:spPr>
            <a:xfrm>
              <a:off x="9427730" y="1402686"/>
              <a:ext cx="2254237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Extensive Stage</a:t>
              </a:r>
              <a:endParaRPr lang="en-US" dirty="0"/>
            </a:p>
          </p:txBody>
        </p:sp>
        <p:pic>
          <p:nvPicPr>
            <p:cNvPr id="67" name="Picture 6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5149F4D-45F3-105E-A03E-13FC3B5D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43" t="19525" r="49255" b="60977"/>
            <a:stretch/>
          </p:blipFill>
          <p:spPr>
            <a:xfrm>
              <a:off x="9255508" y="2045161"/>
              <a:ext cx="1463209" cy="124802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0769ED9-73B6-E2C2-E832-EE420E1BC080}"/>
                </a:ext>
              </a:extLst>
            </p:cNvPr>
            <p:cNvSpPr txBox="1"/>
            <p:nvPr/>
          </p:nvSpPr>
          <p:spPr>
            <a:xfrm>
              <a:off x="8977507" y="3567677"/>
              <a:ext cx="30859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Spread beyond ipsilateral chest</a:t>
              </a:r>
              <a:endParaRPr lang="en-US" sz="1800" dirty="0"/>
            </a:p>
            <a:p>
              <a:pPr algn="ctr"/>
              <a:r>
                <a:rPr lang="en-US" sz="1800" dirty="0"/>
                <a:t>Distant metastases</a:t>
              </a:r>
            </a:p>
          </p:txBody>
        </p:sp>
        <p:pic>
          <p:nvPicPr>
            <p:cNvPr id="84" name="Picture 8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E3BA907-C738-419B-54CB-B72F99250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667" b="20857" l="36300" r="49100">
                          <a14:foregroundMark x1="43667" y1="17905" x2="43100" y2="16714"/>
                          <a14:foregroundMark x1="45600" y1="9952" x2="35800" y2="10524"/>
                          <a14:foregroundMark x1="35800" y1="10524" x2="38167" y2="2857"/>
                          <a14:foregroundMark x1="38167" y1="2857" x2="46400" y2="4667"/>
                          <a14:foregroundMark x1="46400" y1="4667" x2="44767" y2="9190"/>
                          <a14:foregroundMark x1="44900" y1="10762" x2="45467" y2="8381"/>
                          <a14:foregroundMark x1="45900" y1="15714" x2="44233" y2="20857"/>
                          <a14:foregroundMark x1="48233" y1="19476" x2="48233" y2="19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43" t="5832" r="49255" b="79743"/>
            <a:stretch/>
          </p:blipFill>
          <p:spPr>
            <a:xfrm>
              <a:off x="10520469" y="1818753"/>
              <a:ext cx="1463209" cy="923330"/>
            </a:xfrm>
            <a:prstGeom prst="rect">
              <a:avLst/>
            </a:prstGeom>
          </p:spPr>
        </p:pic>
        <p:pic>
          <p:nvPicPr>
            <p:cNvPr id="86" name="Picture 8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2630853-B87D-7326-0D86-1EAC9DBD8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43" t="38769" r="49255" b="48136"/>
            <a:stretch/>
          </p:blipFill>
          <p:spPr>
            <a:xfrm>
              <a:off x="10657430" y="2690376"/>
              <a:ext cx="1463209" cy="83817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7BAA5CC-5BD8-021A-4DFE-12291044535F}"/>
              </a:ext>
            </a:extLst>
          </p:cNvPr>
          <p:cNvGrpSpPr/>
          <p:nvPr/>
        </p:nvGrpSpPr>
        <p:grpSpPr>
          <a:xfrm>
            <a:off x="9633665" y="4683486"/>
            <a:ext cx="1439680" cy="816364"/>
            <a:chOff x="6377449" y="4547833"/>
            <a:chExt cx="1439680" cy="816364"/>
          </a:xfrm>
        </p:grpSpPr>
        <p:pic>
          <p:nvPicPr>
            <p:cNvPr id="104" name="Picture 10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F75DAEA-63F8-16C0-5BB6-3658211F0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31" t="20034" r="33186" b="36048"/>
            <a:stretch/>
          </p:blipFill>
          <p:spPr>
            <a:xfrm>
              <a:off x="6377449" y="4547833"/>
              <a:ext cx="575783" cy="816364"/>
            </a:xfrm>
            <a:prstGeom prst="rect">
              <a:avLst/>
            </a:prstGeom>
          </p:spPr>
        </p:pic>
        <p:pic>
          <p:nvPicPr>
            <p:cNvPr id="105" name="Picture 10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B304BE6-775A-6E29-8755-DBBC8DF09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9" t="63842" r="74874" b="19794"/>
            <a:stretch/>
          </p:blipFill>
          <p:spPr>
            <a:xfrm>
              <a:off x="6958822" y="4557686"/>
              <a:ext cx="858307" cy="772513"/>
            </a:xfrm>
            <a:prstGeom prst="rect">
              <a:avLst/>
            </a:prstGeom>
          </p:spPr>
        </p:pic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691015D-7579-FF67-6235-A5DE54231B7D}"/>
              </a:ext>
            </a:extLst>
          </p:cNvPr>
          <p:cNvSpPr txBox="1"/>
          <p:nvPr/>
        </p:nvSpPr>
        <p:spPr>
          <a:xfrm>
            <a:off x="4072873" y="4875328"/>
            <a:ext cx="15779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Treatment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B02E0A0-3F02-4DF4-BA93-41887E7B8906}"/>
              </a:ext>
            </a:extLst>
          </p:cNvPr>
          <p:cNvSpPr txBox="1"/>
          <p:nvPr/>
        </p:nvSpPr>
        <p:spPr>
          <a:xfrm>
            <a:off x="10288232" y="6629856"/>
            <a:ext cx="1903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Created with BioRender.com</a:t>
            </a:r>
          </a:p>
        </p:txBody>
      </p:sp>
      <p:sp>
        <p:nvSpPr>
          <p:cNvPr id="64" name="question 3">
            <a:hlinkClick r:id="rId13" action="ppaction://hlinksldjump"/>
            <a:extLst>
              <a:ext uri="{FF2B5EF4-FFF2-40B4-BE49-F238E27FC236}">
                <a16:creationId xmlns:a16="http://schemas.microsoft.com/office/drawing/2014/main" id="{F3EA5F76-19A3-1ACC-0FD3-64F060D532B9}"/>
              </a:ext>
            </a:extLst>
          </p:cNvPr>
          <p:cNvSpPr txBox="1"/>
          <p:nvPr/>
        </p:nvSpPr>
        <p:spPr>
          <a:xfrm>
            <a:off x="143899" y="783547"/>
            <a:ext cx="1636133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Diagnosis &amp; Screening</a:t>
            </a:r>
          </a:p>
        </p:txBody>
      </p:sp>
      <p:sp>
        <p:nvSpPr>
          <p:cNvPr id="68" name="question 3">
            <a:hlinkClick r:id="rId14" action="ppaction://hlinksldjump"/>
            <a:extLst>
              <a:ext uri="{FF2B5EF4-FFF2-40B4-BE49-F238E27FC236}">
                <a16:creationId xmlns:a16="http://schemas.microsoft.com/office/drawing/2014/main" id="{E9B28547-428F-EEC0-06B0-ADE0383EBACD}"/>
              </a:ext>
            </a:extLst>
          </p:cNvPr>
          <p:cNvSpPr txBox="1"/>
          <p:nvPr/>
        </p:nvSpPr>
        <p:spPr>
          <a:xfrm>
            <a:off x="143899" y="198331"/>
            <a:ext cx="1636133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Introduction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372AE927-B225-F5E0-6B2C-CE3D9E06B1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-84684" y="2856071"/>
            <a:ext cx="789068" cy="160741"/>
          </a:xfrm>
          <a:prstGeom prst="bentConnector3">
            <a:avLst>
              <a:gd name="adj1" fmla="val 100041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question 3">
            <a:hlinkClick r:id="rId15" action="ppaction://hlinksldjump"/>
            <a:extLst>
              <a:ext uri="{FF2B5EF4-FFF2-40B4-BE49-F238E27FC236}">
                <a16:creationId xmlns:a16="http://schemas.microsoft.com/office/drawing/2014/main" id="{F7CFF23B-2ED4-B83B-EA02-484CD5FA2937}"/>
              </a:ext>
            </a:extLst>
          </p:cNvPr>
          <p:cNvSpPr txBox="1"/>
          <p:nvPr/>
        </p:nvSpPr>
        <p:spPr>
          <a:xfrm>
            <a:off x="404296" y="2541908"/>
            <a:ext cx="1373620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SCLC</a:t>
            </a:r>
          </a:p>
        </p:txBody>
      </p:sp>
      <p:sp>
        <p:nvSpPr>
          <p:cNvPr id="5" name="question 3">
            <a:hlinkClick r:id="rId16" action="ppaction://hlinksldjump"/>
            <a:extLst>
              <a:ext uri="{FF2B5EF4-FFF2-40B4-BE49-F238E27FC236}">
                <a16:creationId xmlns:a16="http://schemas.microsoft.com/office/drawing/2014/main" id="{13BB5644-B0C5-E065-EAF2-2349FF29848D}"/>
              </a:ext>
            </a:extLst>
          </p:cNvPr>
          <p:cNvSpPr txBox="1"/>
          <p:nvPr/>
        </p:nvSpPr>
        <p:spPr>
          <a:xfrm>
            <a:off x="390221" y="3127124"/>
            <a:ext cx="1383827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NSCLC</a:t>
            </a:r>
          </a:p>
        </p:txBody>
      </p:sp>
      <p:cxnSp>
        <p:nvCxnSpPr>
          <p:cNvPr id="10" name="Connector: Elbow 33">
            <a:extLst>
              <a:ext uri="{FF2B5EF4-FFF2-40B4-BE49-F238E27FC236}">
                <a16:creationId xmlns:a16="http://schemas.microsoft.com/office/drawing/2014/main" id="{8AAEC2DA-6BC9-94D7-EC9A-183C57577A8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049" y="3536405"/>
            <a:ext cx="585676" cy="17481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question 4">
            <a:hlinkClick r:id="rId17" action="ppaction://hlinksldjump"/>
            <a:extLst>
              <a:ext uri="{FF2B5EF4-FFF2-40B4-BE49-F238E27FC236}">
                <a16:creationId xmlns:a16="http://schemas.microsoft.com/office/drawing/2014/main" id="{6A52BCD8-C779-C13D-9B34-5825441B6009}"/>
              </a:ext>
            </a:extLst>
          </p:cNvPr>
          <p:cNvSpPr txBox="1"/>
          <p:nvPr/>
        </p:nvSpPr>
        <p:spPr>
          <a:xfrm>
            <a:off x="141864" y="1675229"/>
            <a:ext cx="1636133" cy="690086"/>
          </a:xfrm>
          <a:prstGeom prst="roundRect">
            <a:avLst>
              <a:gd name="adj" fmla="val 11906"/>
            </a:avLst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Testing &amp; counseling</a:t>
            </a:r>
          </a:p>
        </p:txBody>
      </p:sp>
      <p:sp>
        <p:nvSpPr>
          <p:cNvPr id="27" name="question 3">
            <a:hlinkClick r:id="rId18" action="ppaction://hlinksldjump"/>
            <a:extLst>
              <a:ext uri="{FF2B5EF4-FFF2-40B4-BE49-F238E27FC236}">
                <a16:creationId xmlns:a16="http://schemas.microsoft.com/office/drawing/2014/main" id="{AF34B982-1BF4-9049-C13E-0361D678A1EF}"/>
              </a:ext>
            </a:extLst>
          </p:cNvPr>
          <p:cNvSpPr txBox="1"/>
          <p:nvPr/>
        </p:nvSpPr>
        <p:spPr>
          <a:xfrm>
            <a:off x="404296" y="3712340"/>
            <a:ext cx="1369752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1" name="Cases">
            <a:hlinkClick r:id="rId19" action="ppaction://hlinksldjump"/>
            <a:extLst>
              <a:ext uri="{FF2B5EF4-FFF2-40B4-BE49-F238E27FC236}">
                <a16:creationId xmlns:a16="http://schemas.microsoft.com/office/drawing/2014/main" id="{49F50875-AF6D-5B3D-F192-5C86E644CED1}"/>
              </a:ext>
            </a:extLst>
          </p:cNvPr>
          <p:cNvSpPr txBox="1"/>
          <p:nvPr/>
        </p:nvSpPr>
        <p:spPr>
          <a:xfrm>
            <a:off x="137876" y="4925205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Cases</a:t>
            </a:r>
          </a:p>
        </p:txBody>
      </p:sp>
      <p:sp>
        <p:nvSpPr>
          <p:cNvPr id="33" name="question 3">
            <a:hlinkClick r:id="rId20" action="ppaction://hlinksldjump"/>
            <a:extLst>
              <a:ext uri="{FF2B5EF4-FFF2-40B4-BE49-F238E27FC236}">
                <a16:creationId xmlns:a16="http://schemas.microsoft.com/office/drawing/2014/main" id="{B352A180-98B7-B4A3-F2FB-7DEA3A940863}"/>
              </a:ext>
            </a:extLst>
          </p:cNvPr>
          <p:cNvSpPr txBox="1"/>
          <p:nvPr/>
        </p:nvSpPr>
        <p:spPr>
          <a:xfrm>
            <a:off x="139829" y="4322227"/>
            <a:ext cx="1632261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Systemic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id="{5CD41AAD-88FF-E784-7125-685B0D045A1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3404616"/>
            <a:ext cx="274320" cy="274320"/>
          </a:xfrm>
          <a:prstGeom prst="rect">
            <a:avLst/>
          </a:prstGeom>
        </p:spPr>
      </p:pic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id="{6CF412E2-A5CA-A0D6-D43D-F32C616583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5195831"/>
            <a:ext cx="274320" cy="274320"/>
          </a:xfrm>
          <a:prstGeom prst="rect">
            <a:avLst/>
          </a:prstGeom>
        </p:spPr>
      </p:pic>
      <p:pic>
        <p:nvPicPr>
          <p:cNvPr id="14" name="Graphic 13" descr="Cursor with solid fill">
            <a:extLst>
              <a:ext uri="{FF2B5EF4-FFF2-40B4-BE49-F238E27FC236}">
                <a16:creationId xmlns:a16="http://schemas.microsoft.com/office/drawing/2014/main" id="{5FCEBF6D-93A2-4312-E4FE-3BE92988BD2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4590833"/>
            <a:ext cx="274320" cy="274320"/>
          </a:xfrm>
          <a:prstGeom prst="rect">
            <a:avLst/>
          </a:prstGeom>
        </p:spPr>
      </p:pic>
      <p:pic>
        <p:nvPicPr>
          <p:cNvPr id="15" name="Graphic 14" descr="Cursor with solid fill">
            <a:extLst>
              <a:ext uri="{FF2B5EF4-FFF2-40B4-BE49-F238E27FC236}">
                <a16:creationId xmlns:a16="http://schemas.microsoft.com/office/drawing/2014/main" id="{DAA64F37-0DF8-673D-481F-4F74A1D05F2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1339720"/>
            <a:ext cx="274320" cy="274320"/>
          </a:xfrm>
          <a:prstGeom prst="rect">
            <a:avLst/>
          </a:prstGeom>
        </p:spPr>
      </p:pic>
      <p:pic>
        <p:nvPicPr>
          <p:cNvPr id="17" name="Graphic 16" descr="Cursor with solid fill">
            <a:extLst>
              <a:ext uri="{FF2B5EF4-FFF2-40B4-BE49-F238E27FC236}">
                <a16:creationId xmlns:a16="http://schemas.microsoft.com/office/drawing/2014/main" id="{DBED890C-C246-F4EE-6064-450BC5A1DB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474446"/>
            <a:ext cx="274320" cy="274320"/>
          </a:xfrm>
          <a:prstGeom prst="rect">
            <a:avLst/>
          </a:prstGeom>
        </p:spPr>
      </p:pic>
      <p:pic>
        <p:nvPicPr>
          <p:cNvPr id="19" name="Graphic 18" descr="Cursor with solid fill">
            <a:extLst>
              <a:ext uri="{FF2B5EF4-FFF2-40B4-BE49-F238E27FC236}">
                <a16:creationId xmlns:a16="http://schemas.microsoft.com/office/drawing/2014/main" id="{A6476CFF-EE84-6C94-8EAB-4B5F85F9057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2217113"/>
            <a:ext cx="274320" cy="274320"/>
          </a:xfrm>
          <a:prstGeom prst="rect">
            <a:avLst/>
          </a:prstGeom>
        </p:spPr>
      </p:pic>
      <p:pic>
        <p:nvPicPr>
          <p:cNvPr id="20" name="Graphic 19" descr="Cursor with solid fill">
            <a:extLst>
              <a:ext uri="{FF2B5EF4-FFF2-40B4-BE49-F238E27FC236}">
                <a16:creationId xmlns:a16="http://schemas.microsoft.com/office/drawing/2014/main" id="{BAB8C554-E93C-425B-1D52-424C2334AF5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3986512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Graphic spid="49" grpId="0">
        <p:bldAsOne/>
      </p:bldGraphic>
      <p:bldP spid="51" grpId="0"/>
      <p:bldP spid="53" grpId="0"/>
      <p:bldP spid="71" grpId="0" animBg="1"/>
      <p:bldP spid="73" grpId="0" animBg="1"/>
      <p:bldP spid="77" grpId="0" animBg="1"/>
      <p:bldP spid="78" grpId="0" animBg="1"/>
      <p:bldP spid="80" grpId="0"/>
      <p:bldP spid="81" grpId="0"/>
      <p:bldP spid="82" grpId="0"/>
      <p:bldP spid="83" grpId="0"/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AFF0C1-F047-A37B-989E-E6FC85D6999C}"/>
              </a:ext>
            </a:extLst>
          </p:cNvPr>
          <p:cNvCxnSpPr>
            <a:cxnSpLocks/>
          </p:cNvCxnSpPr>
          <p:nvPr/>
        </p:nvCxnSpPr>
        <p:spPr>
          <a:xfrm>
            <a:off x="8700313" y="1443917"/>
            <a:ext cx="0" cy="5315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4F674F7-A1EB-571C-D95A-9C65BCFD4CA2}"/>
              </a:ext>
            </a:extLst>
          </p:cNvPr>
          <p:cNvGrpSpPr/>
          <p:nvPr/>
        </p:nvGrpSpPr>
        <p:grpSpPr>
          <a:xfrm>
            <a:off x="7512097" y="4317708"/>
            <a:ext cx="2498611" cy="1013372"/>
            <a:chOff x="7563917" y="4317708"/>
            <a:chExt cx="2498611" cy="101337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EB381D-303A-0AD0-762C-FEE661FD15B3}"/>
                </a:ext>
              </a:extLst>
            </p:cNvPr>
            <p:cNvSpPr/>
            <p:nvPr/>
          </p:nvSpPr>
          <p:spPr>
            <a:xfrm>
              <a:off x="7563917" y="4317708"/>
              <a:ext cx="2498611" cy="10133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7CB6B22-F143-7DF6-99FC-E0EE9640A2F4}"/>
                </a:ext>
              </a:extLst>
            </p:cNvPr>
            <p:cNvGrpSpPr/>
            <p:nvPr/>
          </p:nvGrpSpPr>
          <p:grpSpPr>
            <a:xfrm>
              <a:off x="7680119" y="4415582"/>
              <a:ext cx="2316666" cy="816364"/>
              <a:chOff x="7680119" y="4415582"/>
              <a:chExt cx="2316666" cy="81636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C4554BF-5E87-8A7A-B82D-859B2DE82794}"/>
                  </a:ext>
                </a:extLst>
              </p:cNvPr>
              <p:cNvGrpSpPr/>
              <p:nvPr/>
            </p:nvGrpSpPr>
            <p:grpSpPr>
              <a:xfrm>
                <a:off x="8809153" y="4415582"/>
                <a:ext cx="1187632" cy="816364"/>
                <a:chOff x="6338058" y="4545271"/>
                <a:chExt cx="1187632" cy="816364"/>
              </a:xfrm>
            </p:grpSpPr>
            <p:pic>
              <p:nvPicPr>
                <p:cNvPr id="34" name="Picture 33" descr="Graphical user interface, application&#10;&#10;Description automatically generated">
                  <a:extLst>
                    <a:ext uri="{FF2B5EF4-FFF2-40B4-BE49-F238E27FC236}">
                      <a16:creationId xmlns:a16="http://schemas.microsoft.com/office/drawing/2014/main" id="{4AC4CE87-93BF-573B-301A-7F477BCF3B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131" t="20034" r="33186" b="36048"/>
                <a:stretch/>
              </p:blipFill>
              <p:spPr>
                <a:xfrm>
                  <a:off x="6338058" y="4545271"/>
                  <a:ext cx="575783" cy="816364"/>
                </a:xfrm>
                <a:prstGeom prst="rect">
                  <a:avLst/>
                </a:prstGeom>
              </p:spPr>
            </p:pic>
            <p:pic>
              <p:nvPicPr>
                <p:cNvPr id="35" name="Picture 34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EA92982C-6CBC-6474-B269-5E825C9C8E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399" t="63842" r="74874" b="19794"/>
                <a:stretch/>
              </p:blipFill>
              <p:spPr>
                <a:xfrm>
                  <a:off x="6809886" y="4642233"/>
                  <a:ext cx="715804" cy="644254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28F3E4CE-45DB-A794-E3C7-3B1ABCD22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53" t="27097" r="62630" b="48395"/>
              <a:stretch/>
            </p:blipFill>
            <p:spPr>
              <a:xfrm rot="20025031">
                <a:off x="7680119" y="4552468"/>
                <a:ext cx="714277" cy="585832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5C5840-FB81-30E2-CD8E-7091774D6DF7}"/>
                  </a:ext>
                </a:extLst>
              </p:cNvPr>
              <p:cNvSpPr txBox="1"/>
              <p:nvPr/>
            </p:nvSpPr>
            <p:spPr>
              <a:xfrm>
                <a:off x="8263374" y="4710228"/>
                <a:ext cx="622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OR</a:t>
                </a:r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7D83E384-0329-0346-8D53-BFA39F82BABE}"/>
              </a:ext>
            </a:extLst>
          </p:cNvPr>
          <p:cNvSpPr txBox="1"/>
          <p:nvPr/>
        </p:nvSpPr>
        <p:spPr>
          <a:xfrm>
            <a:off x="5627432" y="5889277"/>
            <a:ext cx="1248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73-90%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EA24A5E-B434-178C-D482-EBE6A2857FF0}"/>
              </a:ext>
            </a:extLst>
          </p:cNvPr>
          <p:cNvSpPr txBox="1"/>
          <p:nvPr/>
        </p:nvSpPr>
        <p:spPr>
          <a:xfrm>
            <a:off x="8946835" y="5866289"/>
            <a:ext cx="1240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12-41%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DE7873-F2CD-AC2F-BD78-A25A43AEB78A}"/>
              </a:ext>
            </a:extLst>
          </p:cNvPr>
          <p:cNvSpPr txBox="1"/>
          <p:nvPr/>
        </p:nvSpPr>
        <p:spPr>
          <a:xfrm>
            <a:off x="7274498" y="5866289"/>
            <a:ext cx="1240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56-65%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4666B06-11C5-4209-3F69-C62507DF23EF}"/>
              </a:ext>
            </a:extLst>
          </p:cNvPr>
          <p:cNvSpPr txBox="1"/>
          <p:nvPr/>
        </p:nvSpPr>
        <p:spPr>
          <a:xfrm>
            <a:off x="10724046" y="5892326"/>
            <a:ext cx="1240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0-10%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28D098C-0ED6-A526-1B6A-D1A168953C64}"/>
              </a:ext>
            </a:extLst>
          </p:cNvPr>
          <p:cNvCxnSpPr>
            <a:cxnSpLocks/>
          </p:cNvCxnSpPr>
          <p:nvPr/>
        </p:nvCxnSpPr>
        <p:spPr>
          <a:xfrm>
            <a:off x="7046125" y="1463155"/>
            <a:ext cx="0" cy="5315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Overview">
            <a:extLst>
              <a:ext uri="{FF2B5EF4-FFF2-40B4-BE49-F238E27FC236}">
                <a16:creationId xmlns:a16="http://schemas.microsoft.com/office/drawing/2014/main" id="{7271FD9E-442F-7498-CA36-677A92684634}"/>
              </a:ext>
            </a:extLst>
          </p:cNvPr>
          <p:cNvSpPr txBox="1"/>
          <p:nvPr/>
        </p:nvSpPr>
        <p:spPr>
          <a:xfrm>
            <a:off x="2866211" y="783547"/>
            <a:ext cx="1257078" cy="40862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90" name="Staging">
            <a:extLst>
              <a:ext uri="{FF2B5EF4-FFF2-40B4-BE49-F238E27FC236}">
                <a16:creationId xmlns:a16="http://schemas.microsoft.com/office/drawing/2014/main" id="{D4E488EF-BC4F-68E1-285E-D6AD0B9ECB5A}"/>
              </a:ext>
            </a:extLst>
          </p:cNvPr>
          <p:cNvSpPr txBox="1"/>
          <p:nvPr/>
        </p:nvSpPr>
        <p:spPr>
          <a:xfrm>
            <a:off x="7949900" y="783547"/>
            <a:ext cx="1213316" cy="40862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Staging</a:t>
            </a:r>
          </a:p>
        </p:txBody>
      </p:sp>
      <p:pic>
        <p:nvPicPr>
          <p:cNvPr id="22" name="teachIM logo" descr="Icon&#10;&#10;Description automatically generated">
            <a:extLst>
              <a:ext uri="{FF2B5EF4-FFF2-40B4-BE49-F238E27FC236}">
                <a16:creationId xmlns:a16="http://schemas.microsoft.com/office/drawing/2014/main" id="{9941794D-0E4C-4929-897A-E61CE338C3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" y="6338458"/>
            <a:ext cx="1387970" cy="528106"/>
          </a:xfrm>
          <a:prstGeom prst="rect">
            <a:avLst/>
          </a:prstGeom>
        </p:spPr>
      </p:pic>
      <p:sp>
        <p:nvSpPr>
          <p:cNvPr id="16" name="Overview">
            <a:extLst>
              <a:ext uri="{FF2B5EF4-FFF2-40B4-BE49-F238E27FC236}">
                <a16:creationId xmlns:a16="http://schemas.microsoft.com/office/drawing/2014/main" id="{CFAEA2D0-622C-2354-279F-23F302DB625F}"/>
              </a:ext>
            </a:extLst>
          </p:cNvPr>
          <p:cNvSpPr txBox="1"/>
          <p:nvPr/>
        </p:nvSpPr>
        <p:spPr>
          <a:xfrm>
            <a:off x="2866211" y="783547"/>
            <a:ext cx="1257078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Overview</a:t>
            </a:r>
          </a:p>
        </p:txBody>
      </p:sp>
      <p:pic>
        <p:nvPicPr>
          <p:cNvPr id="18" name="Graphic 17" descr="Cursor with solid fill">
            <a:extLst>
              <a:ext uri="{FF2B5EF4-FFF2-40B4-BE49-F238E27FC236}">
                <a16:creationId xmlns:a16="http://schemas.microsoft.com/office/drawing/2014/main" id="{AD9DC9C9-6C86-94E8-A0BB-778245FA74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72413" y="1053994"/>
            <a:ext cx="274320" cy="274320"/>
          </a:xfrm>
          <a:prstGeom prst="rect">
            <a:avLst/>
          </a:prstGeom>
        </p:spPr>
      </p:pic>
      <p:sp>
        <p:nvSpPr>
          <p:cNvPr id="21" name="Staging">
            <a:extLst>
              <a:ext uri="{FF2B5EF4-FFF2-40B4-BE49-F238E27FC236}">
                <a16:creationId xmlns:a16="http://schemas.microsoft.com/office/drawing/2014/main" id="{C8E47409-0859-E789-C437-B59FCA800A2C}"/>
              </a:ext>
            </a:extLst>
          </p:cNvPr>
          <p:cNvSpPr txBox="1"/>
          <p:nvPr/>
        </p:nvSpPr>
        <p:spPr>
          <a:xfrm>
            <a:off x="7949900" y="783547"/>
            <a:ext cx="1213316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Staging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C2CCEB-04C8-3CC6-6500-4FE72196C594}"/>
              </a:ext>
            </a:extLst>
          </p:cNvPr>
          <p:cNvSpPr txBox="1"/>
          <p:nvPr/>
        </p:nvSpPr>
        <p:spPr>
          <a:xfrm>
            <a:off x="3144482" y="111366"/>
            <a:ext cx="764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Non-Small Cell Lung Cancer</a:t>
            </a:r>
          </a:p>
        </p:txBody>
      </p:sp>
      <p:pic>
        <p:nvPicPr>
          <p:cNvPr id="46" name="Graphic 45" descr="Cursor with solid fill">
            <a:extLst>
              <a:ext uri="{FF2B5EF4-FFF2-40B4-BE49-F238E27FC236}">
                <a16:creationId xmlns:a16="http://schemas.microsoft.com/office/drawing/2014/main" id="{177A6F37-4D2F-AB7E-6B3E-A9D33895A1F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35213" y="1053004"/>
            <a:ext cx="274320" cy="274320"/>
          </a:xfrm>
          <a:prstGeom prst="rect">
            <a:avLst/>
          </a:prstGeom>
        </p:spPr>
      </p:pic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1EF481FF-1E6F-6C14-9E33-AB798B9CA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862357"/>
              </p:ext>
            </p:extLst>
          </p:nvPr>
        </p:nvGraphicFramePr>
        <p:xfrm>
          <a:off x="2233821" y="1299137"/>
          <a:ext cx="955900" cy="110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73043248-6BD4-14EC-2927-E09395FC271F}"/>
              </a:ext>
            </a:extLst>
          </p:cNvPr>
          <p:cNvSpPr txBox="1"/>
          <p:nvPr/>
        </p:nvSpPr>
        <p:spPr>
          <a:xfrm>
            <a:off x="2154655" y="2255604"/>
            <a:ext cx="26427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u="sng" dirty="0"/>
              <a:t>Histological subtypes</a:t>
            </a:r>
            <a:r>
              <a:rPr lang="en-US" dirty="0"/>
              <a:t>:</a:t>
            </a:r>
          </a:p>
          <a:p>
            <a:pPr marL="571500" lvl="1" indent="-114300">
              <a:buFont typeface="Arial" panose="020B0604020202020204" pitchFamily="34" charset="0"/>
              <a:buChar char="•"/>
            </a:pPr>
            <a:r>
              <a:rPr lang="en-US" dirty="0"/>
              <a:t>Adenocarcinoma  </a:t>
            </a:r>
          </a:p>
          <a:p>
            <a:pPr marL="571500" lvl="1" indent="-114300">
              <a:buFont typeface="Arial" panose="020B0604020202020204" pitchFamily="34" charset="0"/>
              <a:buChar char="•"/>
            </a:pPr>
            <a:r>
              <a:rPr lang="en-US" dirty="0"/>
              <a:t>Squamous</a:t>
            </a:r>
          </a:p>
          <a:p>
            <a:pPr marL="571500" lvl="1" indent="-114300">
              <a:buFont typeface="Arial" panose="020B0604020202020204" pitchFamily="34" charset="0"/>
              <a:buChar char="•"/>
            </a:pPr>
            <a:r>
              <a:rPr lang="en-US" dirty="0"/>
              <a:t>Other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dirty="0"/>
              <a:t>Treatment dependent on histology and molecular testing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0C063-845E-1E86-EAE6-15108EB96121}"/>
              </a:ext>
            </a:extLst>
          </p:cNvPr>
          <p:cNvSpPr txBox="1"/>
          <p:nvPr/>
        </p:nvSpPr>
        <p:spPr>
          <a:xfrm>
            <a:off x="3191612" y="1495588"/>
            <a:ext cx="1442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80-85% of all lung cancers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593C3A-BF2C-2229-6217-F99BC57074A2}"/>
              </a:ext>
            </a:extLst>
          </p:cNvPr>
          <p:cNvSpPr txBox="1"/>
          <p:nvPr/>
        </p:nvSpPr>
        <p:spPr>
          <a:xfrm>
            <a:off x="5627432" y="1402686"/>
            <a:ext cx="124825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32C548E-3AB7-CC97-A601-57B8DD0035F9}"/>
              </a:ext>
            </a:extLst>
          </p:cNvPr>
          <p:cNvSpPr txBox="1"/>
          <p:nvPr/>
        </p:nvSpPr>
        <p:spPr>
          <a:xfrm>
            <a:off x="2988239" y="5866289"/>
            <a:ext cx="2286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5-year survival rate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9E82F4-5149-9C88-C389-83464AA1A941}"/>
              </a:ext>
            </a:extLst>
          </p:cNvPr>
          <p:cNvSpPr txBox="1"/>
          <p:nvPr/>
        </p:nvSpPr>
        <p:spPr>
          <a:xfrm>
            <a:off x="8868572" y="1402686"/>
            <a:ext cx="136946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III</a:t>
            </a:r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691015D-7579-FF67-6235-A5DE54231B7D}"/>
              </a:ext>
            </a:extLst>
          </p:cNvPr>
          <p:cNvSpPr txBox="1"/>
          <p:nvPr/>
        </p:nvSpPr>
        <p:spPr>
          <a:xfrm>
            <a:off x="3374373" y="4710228"/>
            <a:ext cx="15779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Treatment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83267-8243-6688-C1F2-611C4A33C69B}"/>
              </a:ext>
            </a:extLst>
          </p:cNvPr>
          <p:cNvSpPr txBox="1"/>
          <p:nvPr/>
        </p:nvSpPr>
        <p:spPr>
          <a:xfrm>
            <a:off x="7269750" y="1402686"/>
            <a:ext cx="124825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II</a:t>
            </a: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944C9D8-33DD-BB4A-7C10-2DE9C3F71E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5220" r="73728" b="63639"/>
          <a:stretch/>
        </p:blipFill>
        <p:spPr>
          <a:xfrm>
            <a:off x="5257465" y="1855377"/>
            <a:ext cx="1728402" cy="1580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728CFE-3AC1-02E7-99AA-8370B01D48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0" t="12864" r="37309" b="52657"/>
          <a:stretch/>
        </p:blipFill>
        <p:spPr>
          <a:xfrm>
            <a:off x="7122960" y="1855377"/>
            <a:ext cx="1503528" cy="1378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60AC44-CC00-3202-EC89-09016066408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55998" r="37768" b="5975"/>
          <a:stretch/>
        </p:blipFill>
        <p:spPr>
          <a:xfrm>
            <a:off x="8754122" y="1855377"/>
            <a:ext cx="1587916" cy="151058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D2E832-78CA-EA03-DA90-F34605F94FC5}"/>
              </a:ext>
            </a:extLst>
          </p:cNvPr>
          <p:cNvCxnSpPr>
            <a:cxnSpLocks/>
          </p:cNvCxnSpPr>
          <p:nvPr/>
        </p:nvCxnSpPr>
        <p:spPr>
          <a:xfrm>
            <a:off x="10415591" y="1443917"/>
            <a:ext cx="0" cy="5315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4E834B-9B95-89DE-13CD-4D4A48325DD6}"/>
              </a:ext>
            </a:extLst>
          </p:cNvPr>
          <p:cNvSpPr txBox="1"/>
          <p:nvPr/>
        </p:nvSpPr>
        <p:spPr>
          <a:xfrm>
            <a:off x="10594983" y="1402686"/>
            <a:ext cx="136946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IV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B048C2-5587-D5F9-E744-5FC8E372EBD9}"/>
              </a:ext>
            </a:extLst>
          </p:cNvPr>
          <p:cNvSpPr txBox="1"/>
          <p:nvPr/>
        </p:nvSpPr>
        <p:spPr>
          <a:xfrm>
            <a:off x="10488760" y="1855377"/>
            <a:ext cx="16548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Metastases to…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dirty="0"/>
              <a:t>Brain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dirty="0"/>
              <a:t>Liver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dirty="0"/>
              <a:t>Lung/pleura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dirty="0"/>
              <a:t>Adrenals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dirty="0"/>
              <a:t>Bone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dirty="0"/>
              <a:t>Lymph nodes</a:t>
            </a:r>
          </a:p>
        </p:txBody>
      </p:sp>
      <p:sp>
        <p:nvSpPr>
          <p:cNvPr id="73" name="Prognosis">
            <a:extLst>
              <a:ext uri="{FF2B5EF4-FFF2-40B4-BE49-F238E27FC236}">
                <a16:creationId xmlns:a16="http://schemas.microsoft.com/office/drawing/2014/main" id="{93E51876-0194-977F-6837-48261A2E8F5D}"/>
              </a:ext>
            </a:extLst>
          </p:cNvPr>
          <p:cNvSpPr txBox="1"/>
          <p:nvPr/>
        </p:nvSpPr>
        <p:spPr>
          <a:xfrm>
            <a:off x="7772254" y="5840994"/>
            <a:ext cx="1390809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Prognosis</a:t>
            </a:r>
          </a:p>
        </p:txBody>
      </p:sp>
      <p:sp>
        <p:nvSpPr>
          <p:cNvPr id="71" name="Treatment button">
            <a:extLst>
              <a:ext uri="{FF2B5EF4-FFF2-40B4-BE49-F238E27FC236}">
                <a16:creationId xmlns:a16="http://schemas.microsoft.com/office/drawing/2014/main" id="{02F4439E-ACDA-ACE3-38E5-7DF9135613F7}"/>
              </a:ext>
            </a:extLst>
          </p:cNvPr>
          <p:cNvSpPr txBox="1"/>
          <p:nvPr/>
        </p:nvSpPr>
        <p:spPr>
          <a:xfrm>
            <a:off x="7772254" y="4505917"/>
            <a:ext cx="1390809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Treatment</a:t>
            </a:r>
          </a:p>
        </p:txBody>
      </p:sp>
      <p:pic>
        <p:nvPicPr>
          <p:cNvPr id="72" name="Graphic 71" descr="Cursor with solid fill">
            <a:extLst>
              <a:ext uri="{FF2B5EF4-FFF2-40B4-BE49-F238E27FC236}">
                <a16:creationId xmlns:a16="http://schemas.microsoft.com/office/drawing/2014/main" id="{66C2D488-81AC-18B0-7099-57D70A2FA9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03886" y="4774056"/>
            <a:ext cx="274320" cy="274320"/>
          </a:xfrm>
          <a:prstGeom prst="rect">
            <a:avLst/>
          </a:prstGeom>
        </p:spPr>
      </p:pic>
      <p:pic>
        <p:nvPicPr>
          <p:cNvPr id="74" name="Graphic 73" descr="Cursor with solid fill">
            <a:extLst>
              <a:ext uri="{FF2B5EF4-FFF2-40B4-BE49-F238E27FC236}">
                <a16:creationId xmlns:a16="http://schemas.microsoft.com/office/drawing/2014/main" id="{5ED83BB0-4ECE-7E18-06E8-0A86078912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03886" y="6109133"/>
            <a:ext cx="274320" cy="274320"/>
          </a:xfrm>
          <a:prstGeom prst="rect">
            <a:avLst/>
          </a:prstGeom>
        </p:spPr>
      </p:pic>
      <p:pic>
        <p:nvPicPr>
          <p:cNvPr id="38" name="Picture 3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AE0903-3478-554A-5B69-635CAB10EE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1" t="20034" r="33186" b="36048"/>
          <a:stretch/>
        </p:blipFill>
        <p:spPr>
          <a:xfrm>
            <a:off x="11056356" y="4415582"/>
            <a:ext cx="575783" cy="81636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80A275F-8B9D-D20D-A692-ACA04C9B94FD}"/>
              </a:ext>
            </a:extLst>
          </p:cNvPr>
          <p:cNvSpPr txBox="1"/>
          <p:nvPr/>
        </p:nvSpPr>
        <p:spPr>
          <a:xfrm>
            <a:off x="10288232" y="6629856"/>
            <a:ext cx="1903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Created with BioRender.com</a:t>
            </a:r>
          </a:p>
        </p:txBody>
      </p:sp>
      <p:sp>
        <p:nvSpPr>
          <p:cNvPr id="66" name="question 3">
            <a:hlinkClick r:id="rId13" action="ppaction://hlinksldjump"/>
            <a:extLst>
              <a:ext uri="{FF2B5EF4-FFF2-40B4-BE49-F238E27FC236}">
                <a16:creationId xmlns:a16="http://schemas.microsoft.com/office/drawing/2014/main" id="{F3EA5F76-19A3-1ACC-0FD3-64F060D532B9}"/>
              </a:ext>
            </a:extLst>
          </p:cNvPr>
          <p:cNvSpPr txBox="1"/>
          <p:nvPr/>
        </p:nvSpPr>
        <p:spPr>
          <a:xfrm>
            <a:off x="143899" y="783547"/>
            <a:ext cx="1636133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Diagnosis &amp; Screening</a:t>
            </a:r>
          </a:p>
        </p:txBody>
      </p:sp>
      <p:sp>
        <p:nvSpPr>
          <p:cNvPr id="68" name="question 3">
            <a:hlinkClick r:id="rId14" action="ppaction://hlinksldjump"/>
            <a:extLst>
              <a:ext uri="{FF2B5EF4-FFF2-40B4-BE49-F238E27FC236}">
                <a16:creationId xmlns:a16="http://schemas.microsoft.com/office/drawing/2014/main" id="{E9B28547-428F-EEC0-06B0-ADE0383EBACD}"/>
              </a:ext>
            </a:extLst>
          </p:cNvPr>
          <p:cNvSpPr txBox="1"/>
          <p:nvPr/>
        </p:nvSpPr>
        <p:spPr>
          <a:xfrm>
            <a:off x="143899" y="198331"/>
            <a:ext cx="1636133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Introduction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3422BA7-AF8A-9A7B-79B3-B40CEB989AA0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90060" y="2431983"/>
            <a:ext cx="453657" cy="17481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D2D3112-CF12-3734-40B2-DDCB138836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-84684" y="2856071"/>
            <a:ext cx="789068" cy="160741"/>
          </a:xfrm>
          <a:prstGeom prst="bentConnector3">
            <a:avLst>
              <a:gd name="adj1" fmla="val 100041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question 3">
            <a:hlinkClick r:id="rId15" action="ppaction://hlinksldjump"/>
            <a:extLst>
              <a:ext uri="{FF2B5EF4-FFF2-40B4-BE49-F238E27FC236}">
                <a16:creationId xmlns:a16="http://schemas.microsoft.com/office/drawing/2014/main" id="{4952E336-9C6F-E772-60CE-448329BED6C7}"/>
              </a:ext>
            </a:extLst>
          </p:cNvPr>
          <p:cNvSpPr txBox="1"/>
          <p:nvPr/>
        </p:nvSpPr>
        <p:spPr>
          <a:xfrm>
            <a:off x="404296" y="2541908"/>
            <a:ext cx="1373620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SCLC</a:t>
            </a:r>
          </a:p>
        </p:txBody>
      </p:sp>
      <p:sp>
        <p:nvSpPr>
          <p:cNvPr id="20" name="question 3">
            <a:hlinkClick r:id="rId16" action="ppaction://hlinksldjump"/>
            <a:extLst>
              <a:ext uri="{FF2B5EF4-FFF2-40B4-BE49-F238E27FC236}">
                <a16:creationId xmlns:a16="http://schemas.microsoft.com/office/drawing/2014/main" id="{C484E28A-3DB8-13E7-540A-41BB767694EF}"/>
              </a:ext>
            </a:extLst>
          </p:cNvPr>
          <p:cNvSpPr txBox="1"/>
          <p:nvPr/>
        </p:nvSpPr>
        <p:spPr>
          <a:xfrm>
            <a:off x="390221" y="3127124"/>
            <a:ext cx="1383827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NSCLC</a:t>
            </a:r>
          </a:p>
        </p:txBody>
      </p:sp>
      <p:sp>
        <p:nvSpPr>
          <p:cNvPr id="26" name="question 3">
            <a:hlinkClick r:id="rId17" action="ppaction://hlinksldjump"/>
            <a:extLst>
              <a:ext uri="{FF2B5EF4-FFF2-40B4-BE49-F238E27FC236}">
                <a16:creationId xmlns:a16="http://schemas.microsoft.com/office/drawing/2014/main" id="{5A44C617-64FC-4458-B535-181F2367AAA2}"/>
              </a:ext>
            </a:extLst>
          </p:cNvPr>
          <p:cNvSpPr txBox="1"/>
          <p:nvPr/>
        </p:nvSpPr>
        <p:spPr>
          <a:xfrm>
            <a:off x="404296" y="3712340"/>
            <a:ext cx="1369752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cxnSp>
        <p:nvCxnSpPr>
          <p:cNvPr id="28" name="Connector: Elbow 33">
            <a:extLst>
              <a:ext uri="{FF2B5EF4-FFF2-40B4-BE49-F238E27FC236}">
                <a16:creationId xmlns:a16="http://schemas.microsoft.com/office/drawing/2014/main" id="{5A0A8E59-74F3-9D8D-9CE9-F5FE77B9ED58}"/>
              </a:ext>
            </a:extLst>
          </p:cNvPr>
          <p:cNvCxnSpPr>
            <a:cxnSpLocks/>
            <a:endCxn id="26" idx="1"/>
          </p:cNvCxnSpPr>
          <p:nvPr/>
        </p:nvCxnSpPr>
        <p:spPr>
          <a:xfrm rot="16200000" flipH="1">
            <a:off x="24049" y="3536405"/>
            <a:ext cx="585676" cy="17481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question 4">
            <a:hlinkClick r:id="rId18" action="ppaction://hlinksldjump"/>
            <a:extLst>
              <a:ext uri="{FF2B5EF4-FFF2-40B4-BE49-F238E27FC236}">
                <a16:creationId xmlns:a16="http://schemas.microsoft.com/office/drawing/2014/main" id="{DFD33AB6-F7AF-EA3F-623C-19CDB139CDFC}"/>
              </a:ext>
            </a:extLst>
          </p:cNvPr>
          <p:cNvSpPr txBox="1"/>
          <p:nvPr/>
        </p:nvSpPr>
        <p:spPr>
          <a:xfrm>
            <a:off x="141864" y="1675229"/>
            <a:ext cx="1636133" cy="690086"/>
          </a:xfrm>
          <a:prstGeom prst="roundRect">
            <a:avLst>
              <a:gd name="adj" fmla="val 11906"/>
            </a:avLst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Testing &amp; counseling</a:t>
            </a:r>
          </a:p>
        </p:txBody>
      </p:sp>
      <p:sp>
        <p:nvSpPr>
          <p:cNvPr id="41" name="Cases">
            <a:hlinkClick r:id="rId19" action="ppaction://hlinksldjump"/>
            <a:extLst>
              <a:ext uri="{FF2B5EF4-FFF2-40B4-BE49-F238E27FC236}">
                <a16:creationId xmlns:a16="http://schemas.microsoft.com/office/drawing/2014/main" id="{06E48CB7-037C-A21D-4848-4DED2D13C519}"/>
              </a:ext>
            </a:extLst>
          </p:cNvPr>
          <p:cNvSpPr txBox="1"/>
          <p:nvPr/>
        </p:nvSpPr>
        <p:spPr>
          <a:xfrm>
            <a:off x="137876" y="4925205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Cases</a:t>
            </a:r>
          </a:p>
        </p:txBody>
      </p:sp>
      <p:sp>
        <p:nvSpPr>
          <p:cNvPr id="44" name="question 3">
            <a:hlinkClick r:id="rId20" action="ppaction://hlinksldjump"/>
            <a:extLst>
              <a:ext uri="{FF2B5EF4-FFF2-40B4-BE49-F238E27FC236}">
                <a16:creationId xmlns:a16="http://schemas.microsoft.com/office/drawing/2014/main" id="{98792C3E-667E-6255-8BB6-378E7309396E}"/>
              </a:ext>
            </a:extLst>
          </p:cNvPr>
          <p:cNvSpPr txBox="1"/>
          <p:nvPr/>
        </p:nvSpPr>
        <p:spPr>
          <a:xfrm>
            <a:off x="139829" y="4322227"/>
            <a:ext cx="1632261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Systemic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443E2-6868-E9D5-7277-A34BCC140D42}"/>
              </a:ext>
            </a:extLst>
          </p:cNvPr>
          <p:cNvSpPr txBox="1"/>
          <p:nvPr/>
        </p:nvSpPr>
        <p:spPr>
          <a:xfrm>
            <a:off x="2988239" y="6235621"/>
            <a:ext cx="2286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Median survival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BAAA9E-D956-2AE1-5103-2CF69290A0B4}"/>
              </a:ext>
            </a:extLst>
          </p:cNvPr>
          <p:cNvGrpSpPr/>
          <p:nvPr/>
        </p:nvGrpSpPr>
        <p:grpSpPr>
          <a:xfrm>
            <a:off x="5341512" y="4523258"/>
            <a:ext cx="1681225" cy="644254"/>
            <a:chOff x="5341849" y="4565020"/>
            <a:chExt cx="1681225" cy="644254"/>
          </a:xfrm>
        </p:grpSpPr>
        <p:grpSp>
          <p:nvGrpSpPr>
            <p:cNvPr id="12" name="Group 11"/>
            <p:cNvGrpSpPr/>
            <p:nvPr/>
          </p:nvGrpSpPr>
          <p:grpSpPr>
            <a:xfrm>
              <a:off x="5341849" y="4565020"/>
              <a:ext cx="1681225" cy="644254"/>
              <a:chOff x="5341849" y="4565020"/>
              <a:chExt cx="1681225" cy="644254"/>
            </a:xfrm>
          </p:grpSpPr>
          <p:pic>
            <p:nvPicPr>
              <p:cNvPr id="36" name="Picture 35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B2442657-5BFE-FB64-FC63-EF4FDA606B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53" t="27097" r="62630" b="48395"/>
              <a:stretch/>
            </p:blipFill>
            <p:spPr>
              <a:xfrm rot="20358772">
                <a:off x="5341849" y="4573818"/>
                <a:ext cx="714277" cy="585832"/>
              </a:xfrm>
              <a:prstGeom prst="rect">
                <a:avLst/>
              </a:prstGeom>
            </p:spPr>
          </p:pic>
          <p:pic>
            <p:nvPicPr>
              <p:cNvPr id="87" name="Picture 8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A92982C-6CBC-6474-B269-5E825C9C8E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99" t="63842" r="74874" b="19794"/>
              <a:stretch/>
            </p:blipFill>
            <p:spPr>
              <a:xfrm>
                <a:off x="6307270" y="4565020"/>
                <a:ext cx="715804" cy="644254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E0CE6E-D92F-A747-7D5E-489F7C4852BD}"/>
                </a:ext>
              </a:extLst>
            </p:cNvPr>
            <p:cNvSpPr txBox="1"/>
            <p:nvPr/>
          </p:nvSpPr>
          <p:spPr>
            <a:xfrm>
              <a:off x="5770618" y="4708471"/>
              <a:ext cx="62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OR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D83E384-0329-0346-8D53-BFA39F82BABE}"/>
              </a:ext>
            </a:extLst>
          </p:cNvPr>
          <p:cNvSpPr txBox="1"/>
          <p:nvPr/>
        </p:nvSpPr>
        <p:spPr>
          <a:xfrm>
            <a:off x="5627432" y="6270999"/>
            <a:ext cx="1248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N/R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83E384-0329-0346-8D53-BFA39F82BABE}"/>
              </a:ext>
            </a:extLst>
          </p:cNvPr>
          <p:cNvSpPr txBox="1"/>
          <p:nvPr/>
        </p:nvSpPr>
        <p:spPr>
          <a:xfrm>
            <a:off x="7286648" y="6258609"/>
            <a:ext cx="1248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66 </a:t>
            </a:r>
            <a:r>
              <a:rPr lang="en-US" dirty="0" err="1"/>
              <a:t>mos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D83E384-0329-0346-8D53-BFA39F82BABE}"/>
              </a:ext>
            </a:extLst>
          </p:cNvPr>
          <p:cNvSpPr txBox="1"/>
          <p:nvPr/>
        </p:nvSpPr>
        <p:spPr>
          <a:xfrm>
            <a:off x="8922977" y="6270999"/>
            <a:ext cx="1375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11-41.9 </a:t>
            </a:r>
            <a:r>
              <a:rPr lang="en-US" dirty="0" err="1"/>
              <a:t>mos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D83E384-0329-0346-8D53-BFA39F82BABE}"/>
              </a:ext>
            </a:extLst>
          </p:cNvPr>
          <p:cNvSpPr txBox="1"/>
          <p:nvPr/>
        </p:nvSpPr>
        <p:spPr>
          <a:xfrm>
            <a:off x="10679670" y="6270999"/>
            <a:ext cx="1248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6-11.5 </a:t>
            </a:r>
            <a:r>
              <a:rPr lang="en-US" dirty="0" err="1"/>
              <a:t>mos</a:t>
            </a:r>
            <a:endParaRPr lang="en-US" dirty="0"/>
          </a:p>
        </p:txBody>
      </p:sp>
      <p:pic>
        <p:nvPicPr>
          <p:cNvPr id="24" name="Graphic 23" descr="Cursor with solid fill">
            <a:extLst>
              <a:ext uri="{FF2B5EF4-FFF2-40B4-BE49-F238E27FC236}">
                <a16:creationId xmlns:a16="http://schemas.microsoft.com/office/drawing/2014/main" id="{8A099A6D-2634-AFCA-85FA-47C13762186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3986512"/>
            <a:ext cx="274320" cy="274320"/>
          </a:xfrm>
          <a:prstGeom prst="rect">
            <a:avLst/>
          </a:prstGeom>
        </p:spPr>
      </p:pic>
      <p:pic>
        <p:nvPicPr>
          <p:cNvPr id="31" name="Graphic 30" descr="Cursor with solid fill">
            <a:extLst>
              <a:ext uri="{FF2B5EF4-FFF2-40B4-BE49-F238E27FC236}">
                <a16:creationId xmlns:a16="http://schemas.microsoft.com/office/drawing/2014/main" id="{4F9615B8-A0D8-B3D1-6AFA-0058B5B930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2831472"/>
            <a:ext cx="274320" cy="274320"/>
          </a:xfrm>
          <a:prstGeom prst="rect">
            <a:avLst/>
          </a:prstGeom>
        </p:spPr>
      </p:pic>
      <p:pic>
        <p:nvPicPr>
          <p:cNvPr id="32" name="Graphic 31" descr="Cursor with solid fill">
            <a:extLst>
              <a:ext uri="{FF2B5EF4-FFF2-40B4-BE49-F238E27FC236}">
                <a16:creationId xmlns:a16="http://schemas.microsoft.com/office/drawing/2014/main" id="{B130953F-7E31-F0FE-45AD-59E0A20540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5195831"/>
            <a:ext cx="274320" cy="274320"/>
          </a:xfrm>
          <a:prstGeom prst="rect">
            <a:avLst/>
          </a:prstGeom>
        </p:spPr>
      </p:pic>
      <p:pic>
        <p:nvPicPr>
          <p:cNvPr id="48" name="Graphic 47" descr="Cursor with solid fill">
            <a:extLst>
              <a:ext uri="{FF2B5EF4-FFF2-40B4-BE49-F238E27FC236}">
                <a16:creationId xmlns:a16="http://schemas.microsoft.com/office/drawing/2014/main" id="{8582109F-A5BB-0809-F631-A9323BB7891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4590833"/>
            <a:ext cx="274320" cy="274320"/>
          </a:xfrm>
          <a:prstGeom prst="rect">
            <a:avLst/>
          </a:prstGeom>
        </p:spPr>
      </p:pic>
      <p:pic>
        <p:nvPicPr>
          <p:cNvPr id="50" name="Graphic 49" descr="Cursor with solid fill">
            <a:extLst>
              <a:ext uri="{FF2B5EF4-FFF2-40B4-BE49-F238E27FC236}">
                <a16:creationId xmlns:a16="http://schemas.microsoft.com/office/drawing/2014/main" id="{FF5B32DB-091B-E6EA-721A-E906955F850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1339720"/>
            <a:ext cx="274320" cy="274320"/>
          </a:xfrm>
          <a:prstGeom prst="rect">
            <a:avLst/>
          </a:prstGeom>
        </p:spPr>
      </p:pic>
      <p:pic>
        <p:nvPicPr>
          <p:cNvPr id="52" name="Graphic 51" descr="Cursor with solid fill">
            <a:extLst>
              <a:ext uri="{FF2B5EF4-FFF2-40B4-BE49-F238E27FC236}">
                <a16:creationId xmlns:a16="http://schemas.microsoft.com/office/drawing/2014/main" id="{00989980-3350-37E0-0799-F990A61BACE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474446"/>
            <a:ext cx="274320" cy="274320"/>
          </a:xfrm>
          <a:prstGeom prst="rect">
            <a:avLst/>
          </a:prstGeom>
        </p:spPr>
      </p:pic>
      <p:pic>
        <p:nvPicPr>
          <p:cNvPr id="54" name="Graphic 53" descr="Cursor with solid fill">
            <a:extLst>
              <a:ext uri="{FF2B5EF4-FFF2-40B4-BE49-F238E27FC236}">
                <a16:creationId xmlns:a16="http://schemas.microsoft.com/office/drawing/2014/main" id="{2BA158B5-4D82-4B12-EC3A-33058A331F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864" y="2217113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16" grpId="0" animBg="1"/>
      <p:bldP spid="21" grpId="0" animBg="1"/>
      <p:bldGraphic spid="49" grpId="0">
        <p:bldAsOne/>
      </p:bldGraphic>
      <p:bldP spid="51" grpId="0"/>
      <p:bldP spid="53" grpId="0"/>
      <p:bldP spid="56" grpId="0" animBg="1"/>
      <p:bldP spid="77" grpId="0" animBg="1"/>
      <p:bldP spid="57" grpId="0" animBg="1"/>
      <p:bldP spid="106" grpId="0" animBg="1"/>
      <p:bldP spid="3" grpId="0" animBg="1"/>
      <p:bldP spid="13" grpId="0" animBg="1"/>
      <p:bldP spid="19" grpId="0"/>
      <p:bldP spid="73" grpId="0" animBg="1"/>
      <p:bldP spid="71" grpId="0" animBg="1"/>
      <p:bldP spid="7" grpId="0" animBg="1"/>
      <p:bldP spid="70" grpId="0"/>
      <p:bldP spid="75" grpId="0"/>
      <p:bldP spid="76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aracteristics">
            <a:extLst>
              <a:ext uri="{FF2B5EF4-FFF2-40B4-BE49-F238E27FC236}">
                <a16:creationId xmlns:a16="http://schemas.microsoft.com/office/drawing/2014/main" id="{B9A40E2E-9DE9-F7AE-C27C-5C940B9FD310}"/>
              </a:ext>
            </a:extLst>
          </p:cNvPr>
          <p:cNvSpPr txBox="1"/>
          <p:nvPr/>
        </p:nvSpPr>
        <p:spPr>
          <a:xfrm>
            <a:off x="2239928" y="1782370"/>
            <a:ext cx="1828800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Characteristics</a:t>
            </a:r>
          </a:p>
        </p:txBody>
      </p:sp>
      <p:sp>
        <p:nvSpPr>
          <p:cNvPr id="84" name="Prognosis">
            <a:extLst>
              <a:ext uri="{FF2B5EF4-FFF2-40B4-BE49-F238E27FC236}">
                <a16:creationId xmlns:a16="http://schemas.microsoft.com/office/drawing/2014/main" id="{FAA8224A-577B-A6C6-3C4E-EB90D36EFEBE}"/>
              </a:ext>
            </a:extLst>
          </p:cNvPr>
          <p:cNvSpPr txBox="1"/>
          <p:nvPr/>
        </p:nvSpPr>
        <p:spPr>
          <a:xfrm>
            <a:off x="2239928" y="5740202"/>
            <a:ext cx="1828800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Prognosis</a:t>
            </a:r>
          </a:p>
        </p:txBody>
      </p:sp>
      <p:sp>
        <p:nvSpPr>
          <p:cNvPr id="85" name="Treatment">
            <a:extLst>
              <a:ext uri="{FF2B5EF4-FFF2-40B4-BE49-F238E27FC236}">
                <a16:creationId xmlns:a16="http://schemas.microsoft.com/office/drawing/2014/main" id="{0E38757D-79D5-317E-8C14-B49BE7B9DFC8}"/>
              </a:ext>
            </a:extLst>
          </p:cNvPr>
          <p:cNvSpPr txBox="1"/>
          <p:nvPr/>
        </p:nvSpPr>
        <p:spPr>
          <a:xfrm>
            <a:off x="2239928" y="4516957"/>
            <a:ext cx="1828800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Treatment</a:t>
            </a:r>
          </a:p>
        </p:txBody>
      </p:sp>
      <p:sp>
        <p:nvSpPr>
          <p:cNvPr id="86" name="Staging">
            <a:extLst>
              <a:ext uri="{FF2B5EF4-FFF2-40B4-BE49-F238E27FC236}">
                <a16:creationId xmlns:a16="http://schemas.microsoft.com/office/drawing/2014/main" id="{82F46D3F-430A-F7D0-6756-0505BFBDF5AD}"/>
              </a:ext>
            </a:extLst>
          </p:cNvPr>
          <p:cNvSpPr txBox="1"/>
          <p:nvPr/>
        </p:nvSpPr>
        <p:spPr>
          <a:xfrm>
            <a:off x="2239928" y="3171065"/>
            <a:ext cx="1828800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Staging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6603010-9DE6-0FB9-5C57-EF6080ED0A6B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90060" y="2431983"/>
            <a:ext cx="453657" cy="17481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teachIM logo" descr="Icon&#10;&#10;Description automatically generated">
            <a:extLst>
              <a:ext uri="{FF2B5EF4-FFF2-40B4-BE49-F238E27FC236}">
                <a16:creationId xmlns:a16="http://schemas.microsoft.com/office/drawing/2014/main" id="{9941794D-0E4C-4929-897A-E61CE338C3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" y="6338458"/>
            <a:ext cx="1387970" cy="52810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7C2CCEB-04C8-3CC6-6500-4FE72196C594}"/>
              </a:ext>
            </a:extLst>
          </p:cNvPr>
          <p:cNvSpPr txBox="1"/>
          <p:nvPr/>
        </p:nvSpPr>
        <p:spPr>
          <a:xfrm>
            <a:off x="3144482" y="111366"/>
            <a:ext cx="764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SCLC vs NSCLC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0A275F-8B9D-D20D-A692-ACA04C9B94FD}"/>
              </a:ext>
            </a:extLst>
          </p:cNvPr>
          <p:cNvSpPr txBox="1"/>
          <p:nvPr/>
        </p:nvSpPr>
        <p:spPr>
          <a:xfrm>
            <a:off x="10288232" y="6629856"/>
            <a:ext cx="1903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Created with BioRender.com</a:t>
            </a:r>
          </a:p>
        </p:txBody>
      </p:sp>
      <p:sp>
        <p:nvSpPr>
          <p:cNvPr id="12" name="Characteristics">
            <a:extLst>
              <a:ext uri="{FF2B5EF4-FFF2-40B4-BE49-F238E27FC236}">
                <a16:creationId xmlns:a16="http://schemas.microsoft.com/office/drawing/2014/main" id="{37BEB49D-F6EF-40CF-0912-3C6ED1CD16CB}"/>
              </a:ext>
            </a:extLst>
          </p:cNvPr>
          <p:cNvSpPr txBox="1"/>
          <p:nvPr/>
        </p:nvSpPr>
        <p:spPr>
          <a:xfrm>
            <a:off x="2239928" y="1782370"/>
            <a:ext cx="1828800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Characteristics</a:t>
            </a:r>
          </a:p>
        </p:txBody>
      </p:sp>
      <p:pic>
        <p:nvPicPr>
          <p:cNvPr id="15" name="Graphic 14" descr="Cursor with solid fill">
            <a:extLst>
              <a:ext uri="{FF2B5EF4-FFF2-40B4-BE49-F238E27FC236}">
                <a16:creationId xmlns:a16="http://schemas.microsoft.com/office/drawing/2014/main" id="{9423514F-31FA-6B5B-7FD1-DD2024D9A5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4968" y="2055487"/>
            <a:ext cx="274320" cy="274320"/>
          </a:xfrm>
          <a:prstGeom prst="rect">
            <a:avLst/>
          </a:prstGeom>
        </p:spPr>
      </p:pic>
      <p:sp>
        <p:nvSpPr>
          <p:cNvPr id="37" name="Prognosis">
            <a:extLst>
              <a:ext uri="{FF2B5EF4-FFF2-40B4-BE49-F238E27FC236}">
                <a16:creationId xmlns:a16="http://schemas.microsoft.com/office/drawing/2014/main" id="{AEB9F26C-243A-9550-C4DF-C333EED28752}"/>
              </a:ext>
            </a:extLst>
          </p:cNvPr>
          <p:cNvSpPr txBox="1"/>
          <p:nvPr/>
        </p:nvSpPr>
        <p:spPr>
          <a:xfrm>
            <a:off x="2244179" y="5740202"/>
            <a:ext cx="1828800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Prognosis</a:t>
            </a:r>
          </a:p>
        </p:txBody>
      </p:sp>
      <p:pic>
        <p:nvPicPr>
          <p:cNvPr id="40" name="Graphic 39" descr="Cursor with solid fill">
            <a:extLst>
              <a:ext uri="{FF2B5EF4-FFF2-40B4-BE49-F238E27FC236}">
                <a16:creationId xmlns:a16="http://schemas.microsoft.com/office/drawing/2014/main" id="{A4CA9FAB-582A-C1EF-4C1A-DDBB0087F5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4968" y="6019295"/>
            <a:ext cx="274320" cy="274320"/>
          </a:xfrm>
          <a:prstGeom prst="rect">
            <a:avLst/>
          </a:prstGeom>
        </p:spPr>
      </p:pic>
      <p:sp>
        <p:nvSpPr>
          <p:cNvPr id="43" name="Treatment">
            <a:extLst>
              <a:ext uri="{FF2B5EF4-FFF2-40B4-BE49-F238E27FC236}">
                <a16:creationId xmlns:a16="http://schemas.microsoft.com/office/drawing/2014/main" id="{80F4EA29-A28C-CF57-1F4D-5B11EFFD09B6}"/>
              </a:ext>
            </a:extLst>
          </p:cNvPr>
          <p:cNvSpPr txBox="1"/>
          <p:nvPr/>
        </p:nvSpPr>
        <p:spPr>
          <a:xfrm>
            <a:off x="2244179" y="4516957"/>
            <a:ext cx="1828800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Treatment</a:t>
            </a:r>
          </a:p>
        </p:txBody>
      </p:sp>
      <p:pic>
        <p:nvPicPr>
          <p:cNvPr id="44" name="Graphic 43" descr="Cursor with solid fill">
            <a:extLst>
              <a:ext uri="{FF2B5EF4-FFF2-40B4-BE49-F238E27FC236}">
                <a16:creationId xmlns:a16="http://schemas.microsoft.com/office/drawing/2014/main" id="{7839A209-2CB6-A7DB-B836-16231D53B2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4968" y="4795417"/>
            <a:ext cx="274320" cy="274320"/>
          </a:xfrm>
          <a:prstGeom prst="rect">
            <a:avLst/>
          </a:prstGeom>
        </p:spPr>
      </p:pic>
      <p:sp>
        <p:nvSpPr>
          <p:cNvPr id="2" name="Staging">
            <a:extLst>
              <a:ext uri="{FF2B5EF4-FFF2-40B4-BE49-F238E27FC236}">
                <a16:creationId xmlns:a16="http://schemas.microsoft.com/office/drawing/2014/main" id="{922AADDB-CBAA-8145-D1CD-74CB64B842EE}"/>
              </a:ext>
            </a:extLst>
          </p:cNvPr>
          <p:cNvSpPr txBox="1"/>
          <p:nvPr/>
        </p:nvSpPr>
        <p:spPr>
          <a:xfrm>
            <a:off x="2244179" y="3171065"/>
            <a:ext cx="1828800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Staging</a:t>
            </a:r>
          </a:p>
        </p:txBody>
      </p:sp>
      <p:pic>
        <p:nvPicPr>
          <p:cNvPr id="3" name="Graphic 2" descr="Cursor with solid fill">
            <a:extLst>
              <a:ext uri="{FF2B5EF4-FFF2-40B4-BE49-F238E27FC236}">
                <a16:creationId xmlns:a16="http://schemas.microsoft.com/office/drawing/2014/main" id="{80208ED1-9D9F-F07F-A0D9-98F6BB32C4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4968" y="3452196"/>
            <a:ext cx="274320" cy="274320"/>
          </a:xfrm>
          <a:prstGeom prst="rect">
            <a:avLst/>
          </a:prstGeom>
        </p:spPr>
      </p:pic>
      <p:sp>
        <p:nvSpPr>
          <p:cNvPr id="38" name="question 3">
            <a:hlinkClick r:id="rId6" action="ppaction://hlinksldjump"/>
            <a:extLst>
              <a:ext uri="{FF2B5EF4-FFF2-40B4-BE49-F238E27FC236}">
                <a16:creationId xmlns:a16="http://schemas.microsoft.com/office/drawing/2014/main" id="{F3EA5F76-19A3-1ACC-0FD3-64F060D532B9}"/>
              </a:ext>
            </a:extLst>
          </p:cNvPr>
          <p:cNvSpPr txBox="1"/>
          <p:nvPr/>
        </p:nvSpPr>
        <p:spPr>
          <a:xfrm>
            <a:off x="143899" y="783547"/>
            <a:ext cx="1636133" cy="715089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Diagnosis &amp; Screening</a:t>
            </a:r>
          </a:p>
        </p:txBody>
      </p:sp>
      <p:sp>
        <p:nvSpPr>
          <p:cNvPr id="46" name="question 3">
            <a:hlinkClick r:id="rId7" action="ppaction://hlinksldjump"/>
            <a:extLst>
              <a:ext uri="{FF2B5EF4-FFF2-40B4-BE49-F238E27FC236}">
                <a16:creationId xmlns:a16="http://schemas.microsoft.com/office/drawing/2014/main" id="{E9B28547-428F-EEC0-06B0-ADE0383EBACD}"/>
              </a:ext>
            </a:extLst>
          </p:cNvPr>
          <p:cNvSpPr txBox="1"/>
          <p:nvPr/>
        </p:nvSpPr>
        <p:spPr>
          <a:xfrm>
            <a:off x="143899" y="198331"/>
            <a:ext cx="1636133" cy="408623"/>
          </a:xfrm>
          <a:prstGeom prst="round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Introduction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8D098C-0ED6-A526-1B6A-D1A168953C64}"/>
              </a:ext>
            </a:extLst>
          </p:cNvPr>
          <p:cNvCxnSpPr>
            <a:cxnSpLocks/>
          </p:cNvCxnSpPr>
          <p:nvPr/>
        </p:nvCxnSpPr>
        <p:spPr>
          <a:xfrm>
            <a:off x="7621097" y="1286897"/>
            <a:ext cx="0" cy="5315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58A9BEE-AE1A-F184-5C47-BB2BD4469933}"/>
              </a:ext>
            </a:extLst>
          </p:cNvPr>
          <p:cNvSpPr txBox="1"/>
          <p:nvPr/>
        </p:nvSpPr>
        <p:spPr>
          <a:xfrm>
            <a:off x="5170527" y="731606"/>
            <a:ext cx="15779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SCLC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58A9BEE-AE1A-F184-5C47-BB2BD4469933}"/>
              </a:ext>
            </a:extLst>
          </p:cNvPr>
          <p:cNvSpPr txBox="1"/>
          <p:nvPr/>
        </p:nvSpPr>
        <p:spPr>
          <a:xfrm>
            <a:off x="9030545" y="729899"/>
            <a:ext cx="15779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NSCLC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37568" y="3190710"/>
            <a:ext cx="304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Limited vs Extensive Stage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97586" y="3190710"/>
            <a:ext cx="304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Stage I - IV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437568" y="5759847"/>
            <a:ext cx="304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086009" y="5759847"/>
            <a:ext cx="346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(stage I) to Poor (stage IV)</a:t>
            </a:r>
          </a:p>
        </p:txBody>
      </p:sp>
      <p:sp>
        <p:nvSpPr>
          <p:cNvPr id="7" name="question 4">
            <a:hlinkClick r:id="rId8" action="ppaction://hlinksldjump"/>
            <a:extLst>
              <a:ext uri="{FF2B5EF4-FFF2-40B4-BE49-F238E27FC236}">
                <a16:creationId xmlns:a16="http://schemas.microsoft.com/office/drawing/2014/main" id="{CDC20D05-0A6C-7D19-FD41-6E60021154C9}"/>
              </a:ext>
            </a:extLst>
          </p:cNvPr>
          <p:cNvSpPr txBox="1"/>
          <p:nvPr/>
        </p:nvSpPr>
        <p:spPr>
          <a:xfrm>
            <a:off x="141864" y="1675229"/>
            <a:ext cx="1636133" cy="690086"/>
          </a:xfrm>
          <a:prstGeom prst="roundRect">
            <a:avLst>
              <a:gd name="adj" fmla="val 11906"/>
            </a:avLst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Testing &amp; counseling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8122DDC-8C68-1D0A-D1F6-1DF7682ADEDF}"/>
              </a:ext>
            </a:extLst>
          </p:cNvPr>
          <p:cNvCxnSpPr>
            <a:cxnSpLocks/>
          </p:cNvCxnSpPr>
          <p:nvPr/>
        </p:nvCxnSpPr>
        <p:spPr>
          <a:xfrm rot="16200000" flipH="1">
            <a:off x="-84684" y="2856071"/>
            <a:ext cx="789068" cy="160741"/>
          </a:xfrm>
          <a:prstGeom prst="bentConnector3">
            <a:avLst>
              <a:gd name="adj1" fmla="val 100041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question 3">
            <a:hlinkClick r:id="rId9" action="ppaction://hlinksldjump"/>
            <a:extLst>
              <a:ext uri="{FF2B5EF4-FFF2-40B4-BE49-F238E27FC236}">
                <a16:creationId xmlns:a16="http://schemas.microsoft.com/office/drawing/2014/main" id="{FE9652C2-5ED8-4B21-7A0D-2C73DDFB39F7}"/>
              </a:ext>
            </a:extLst>
          </p:cNvPr>
          <p:cNvSpPr txBox="1"/>
          <p:nvPr/>
        </p:nvSpPr>
        <p:spPr>
          <a:xfrm>
            <a:off x="404296" y="2541908"/>
            <a:ext cx="1373620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SCLC</a:t>
            </a:r>
          </a:p>
        </p:txBody>
      </p:sp>
      <p:sp>
        <p:nvSpPr>
          <p:cNvPr id="16" name="question 3">
            <a:hlinkClick r:id="rId10" action="ppaction://hlinksldjump"/>
            <a:extLst>
              <a:ext uri="{FF2B5EF4-FFF2-40B4-BE49-F238E27FC236}">
                <a16:creationId xmlns:a16="http://schemas.microsoft.com/office/drawing/2014/main" id="{F9412894-389B-E298-5A05-9BBB13D48610}"/>
              </a:ext>
            </a:extLst>
          </p:cNvPr>
          <p:cNvSpPr txBox="1"/>
          <p:nvPr/>
        </p:nvSpPr>
        <p:spPr>
          <a:xfrm>
            <a:off x="390221" y="3127124"/>
            <a:ext cx="1383827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NSCLC</a:t>
            </a:r>
          </a:p>
        </p:txBody>
      </p:sp>
      <p:pic>
        <p:nvPicPr>
          <p:cNvPr id="17" name="Graphic 16" descr="Cursor with solid fill">
            <a:extLst>
              <a:ext uri="{FF2B5EF4-FFF2-40B4-BE49-F238E27FC236}">
                <a16:creationId xmlns:a16="http://schemas.microsoft.com/office/drawing/2014/main" id="{E5EB605B-4C4B-44CD-2CC0-21A6B39E85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3404616"/>
            <a:ext cx="274320" cy="274320"/>
          </a:xfrm>
          <a:prstGeom prst="rect">
            <a:avLst/>
          </a:prstGeom>
        </p:spPr>
      </p:pic>
      <p:pic>
        <p:nvPicPr>
          <p:cNvPr id="18" name="Graphic 17" descr="Cursor with solid fill">
            <a:extLst>
              <a:ext uri="{FF2B5EF4-FFF2-40B4-BE49-F238E27FC236}">
                <a16:creationId xmlns:a16="http://schemas.microsoft.com/office/drawing/2014/main" id="{3EE08B8D-67F1-6034-39AA-9A30E9EF77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2831472"/>
            <a:ext cx="274320" cy="274320"/>
          </a:xfrm>
          <a:prstGeom prst="rect">
            <a:avLst/>
          </a:prstGeom>
        </p:spPr>
      </p:pic>
      <p:cxnSp>
        <p:nvCxnSpPr>
          <p:cNvPr id="21" name="Connector: Elbow 33">
            <a:extLst>
              <a:ext uri="{FF2B5EF4-FFF2-40B4-BE49-F238E27FC236}">
                <a16:creationId xmlns:a16="http://schemas.microsoft.com/office/drawing/2014/main" id="{F3349C4A-B56D-218E-C8F0-E6E6529A39F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049" y="3536405"/>
            <a:ext cx="585676" cy="17481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1833FCD-944C-A6B4-43F1-E666FFA7A9E6}"/>
              </a:ext>
            </a:extLst>
          </p:cNvPr>
          <p:cNvGrpSpPr/>
          <p:nvPr/>
        </p:nvGrpSpPr>
        <p:grpSpPr>
          <a:xfrm>
            <a:off x="4437568" y="1142124"/>
            <a:ext cx="3043820" cy="1766112"/>
            <a:chOff x="4666309" y="1153756"/>
            <a:chExt cx="3043820" cy="1766112"/>
          </a:xfrm>
        </p:grpSpPr>
        <p:sp>
          <p:nvSpPr>
            <p:cNvPr id="9" name="TextBox 8"/>
            <p:cNvSpPr txBox="1"/>
            <p:nvPr/>
          </p:nvSpPr>
          <p:spPr>
            <a:xfrm>
              <a:off x="4666309" y="1996538"/>
              <a:ext cx="30438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Tx/>
                <a:buChar char="-"/>
              </a:pPr>
              <a:r>
                <a:rPr lang="en-US" dirty="0"/>
                <a:t>Smoking associated</a:t>
              </a:r>
            </a:p>
            <a:p>
              <a:pPr marL="114300" indent="-114300">
                <a:buFontTx/>
                <a:buChar char="-"/>
              </a:pPr>
              <a:r>
                <a:rPr lang="en-US" dirty="0"/>
                <a:t>Brain </a:t>
              </a:r>
              <a:r>
                <a:rPr lang="en-US" dirty="0" err="1"/>
                <a:t>mets</a:t>
              </a:r>
              <a:endParaRPr lang="en-US" dirty="0"/>
            </a:p>
            <a:p>
              <a:pPr marL="114300" indent="-114300">
                <a:buFontTx/>
                <a:buChar char="-"/>
              </a:pPr>
              <a:r>
                <a:rPr lang="en-US" dirty="0"/>
                <a:t>Paraneoplastic syndromes</a:t>
              </a:r>
            </a:p>
          </p:txBody>
        </p:sp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0B313720-5252-6285-AD76-334ED3E878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16077535"/>
                </p:ext>
              </p:extLst>
            </p:nvPr>
          </p:nvGraphicFramePr>
          <p:xfrm>
            <a:off x="4756770" y="1153756"/>
            <a:ext cx="955900" cy="11047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B1C724-E209-7221-B713-F99D12E8D66F}"/>
                </a:ext>
              </a:extLst>
            </p:cNvPr>
            <p:cNvSpPr txBox="1"/>
            <p:nvPr/>
          </p:nvSpPr>
          <p:spPr>
            <a:xfrm>
              <a:off x="5714561" y="1350207"/>
              <a:ext cx="14428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10-15% of all lung cancers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3441924-AEAA-D086-4CA1-2210AC7D5FC2}"/>
              </a:ext>
            </a:extLst>
          </p:cNvPr>
          <p:cNvGrpSpPr/>
          <p:nvPr/>
        </p:nvGrpSpPr>
        <p:grpSpPr>
          <a:xfrm>
            <a:off x="4375222" y="4020709"/>
            <a:ext cx="3043820" cy="1401119"/>
            <a:chOff x="4528488" y="3978573"/>
            <a:chExt cx="3043820" cy="1401119"/>
          </a:xfrm>
        </p:grpSpPr>
        <p:sp>
          <p:nvSpPr>
            <p:cNvPr id="68" name="TextBox 67"/>
            <p:cNvSpPr txBox="1"/>
            <p:nvPr/>
          </p:nvSpPr>
          <p:spPr>
            <a:xfrm>
              <a:off x="4528488" y="3978573"/>
              <a:ext cx="3043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Depends on </a:t>
              </a:r>
              <a:r>
                <a:rPr lang="en-US" u="sng" dirty="0"/>
                <a:t>stage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D76CB8-44AB-C54F-22D2-27A0C291E664}"/>
                </a:ext>
              </a:extLst>
            </p:cNvPr>
            <p:cNvGrpSpPr/>
            <p:nvPr/>
          </p:nvGrpSpPr>
          <p:grpSpPr>
            <a:xfrm>
              <a:off x="4580020" y="4324185"/>
              <a:ext cx="2765523" cy="1055507"/>
              <a:chOff x="5382804" y="4314498"/>
              <a:chExt cx="2765523" cy="105550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7238F16-F9C2-0A3B-7F51-E75C90098332}"/>
                  </a:ext>
                </a:extLst>
              </p:cNvPr>
              <p:cNvGrpSpPr/>
              <p:nvPr/>
            </p:nvGrpSpPr>
            <p:grpSpPr>
              <a:xfrm>
                <a:off x="5382804" y="4314498"/>
                <a:ext cx="2765523" cy="811818"/>
                <a:chOff x="5204841" y="4547833"/>
                <a:chExt cx="2765523" cy="811818"/>
              </a:xfrm>
            </p:grpSpPr>
            <p:pic>
              <p:nvPicPr>
                <p:cNvPr id="28" name="Picture 27" descr="Diagram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4C49BD1F-D922-EFAA-3307-DF6968146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980" t="61636" r="41455" b="25610"/>
                <a:stretch/>
              </p:blipFill>
              <p:spPr>
                <a:xfrm rot="20805099">
                  <a:off x="5204841" y="4657281"/>
                  <a:ext cx="1067196" cy="702370"/>
                </a:xfrm>
                <a:prstGeom prst="rect">
                  <a:avLst/>
                </a:prstGeom>
              </p:spPr>
            </p:pic>
            <p:pic>
              <p:nvPicPr>
                <p:cNvPr id="29" name="Picture 28" descr="Graphical user interface, application&#10;&#10;Description automatically generated">
                  <a:extLst>
                    <a:ext uri="{FF2B5EF4-FFF2-40B4-BE49-F238E27FC236}">
                      <a16:creationId xmlns:a16="http://schemas.microsoft.com/office/drawing/2014/main" id="{E1C28EA2-BBE0-FFC2-A820-19B1D0CAEE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365" t="20034" r="39232" b="47813"/>
                <a:stretch/>
              </p:blipFill>
              <p:spPr>
                <a:xfrm>
                  <a:off x="6330535" y="4547833"/>
                  <a:ext cx="462128" cy="597658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B814C32B-105D-A6AD-7B0D-0625C5A90F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399" t="63842" r="74874" b="19794"/>
                <a:stretch/>
              </p:blipFill>
              <p:spPr>
                <a:xfrm>
                  <a:off x="7112057" y="4569217"/>
                  <a:ext cx="858307" cy="772513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F6D58D4-670A-6EDC-F587-E2637B06BDD3}"/>
                  </a:ext>
                </a:extLst>
              </p:cNvPr>
              <p:cNvSpPr txBox="1"/>
              <p:nvPr/>
            </p:nvSpPr>
            <p:spPr>
              <a:xfrm>
                <a:off x="5822868" y="4846785"/>
                <a:ext cx="19893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Immuno-/ chemotherapy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A4B92AA-7E0F-FEAE-562A-387FE2E22248}"/>
              </a:ext>
            </a:extLst>
          </p:cNvPr>
          <p:cNvGrpSpPr/>
          <p:nvPr/>
        </p:nvGrpSpPr>
        <p:grpSpPr>
          <a:xfrm>
            <a:off x="7762187" y="3978464"/>
            <a:ext cx="4114619" cy="1485608"/>
            <a:chOff x="7762187" y="3978464"/>
            <a:chExt cx="4114619" cy="1485608"/>
          </a:xfrm>
        </p:grpSpPr>
        <p:sp>
          <p:nvSpPr>
            <p:cNvPr id="69" name="TextBox 68"/>
            <p:cNvSpPr txBox="1"/>
            <p:nvPr/>
          </p:nvSpPr>
          <p:spPr>
            <a:xfrm>
              <a:off x="7762187" y="3978464"/>
              <a:ext cx="4114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Depends on </a:t>
              </a:r>
              <a:r>
                <a:rPr lang="en-US" u="sng" dirty="0"/>
                <a:t>stage</a:t>
              </a:r>
              <a:r>
                <a:rPr lang="en-US" dirty="0"/>
                <a:t> and </a:t>
              </a:r>
              <a:r>
                <a:rPr lang="en-US" u="sng" dirty="0"/>
                <a:t>molecular markers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C6B9C62-6283-EB03-F041-69A98475807D}"/>
                </a:ext>
              </a:extLst>
            </p:cNvPr>
            <p:cNvGrpSpPr/>
            <p:nvPr/>
          </p:nvGrpSpPr>
          <p:grpSpPr>
            <a:xfrm>
              <a:off x="7987796" y="4350776"/>
              <a:ext cx="3663400" cy="1113296"/>
              <a:chOff x="5382804" y="4313950"/>
              <a:chExt cx="3663400" cy="111329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0EA3E27-94A0-2D7D-D813-AA4B75397227}"/>
                  </a:ext>
                </a:extLst>
              </p:cNvPr>
              <p:cNvGrpSpPr/>
              <p:nvPr/>
            </p:nvGrpSpPr>
            <p:grpSpPr>
              <a:xfrm>
                <a:off x="5382804" y="4313950"/>
                <a:ext cx="3663400" cy="812366"/>
                <a:chOff x="5204841" y="4547285"/>
                <a:chExt cx="3663400" cy="812366"/>
              </a:xfrm>
            </p:grpSpPr>
            <p:pic>
              <p:nvPicPr>
                <p:cNvPr id="60" name="Picture 59" descr="Diagram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840DA78-F808-2EFD-9A7C-A276F86724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980" t="61636" r="41455" b="25610"/>
                <a:stretch/>
              </p:blipFill>
              <p:spPr>
                <a:xfrm rot="20805099">
                  <a:off x="5204841" y="4657281"/>
                  <a:ext cx="1067196" cy="702370"/>
                </a:xfrm>
                <a:prstGeom prst="rect">
                  <a:avLst/>
                </a:prstGeom>
              </p:spPr>
            </p:pic>
            <p:pic>
              <p:nvPicPr>
                <p:cNvPr id="61" name="Picture 60" descr="Graphical user interface, application&#10;&#10;Description automatically generated">
                  <a:extLst>
                    <a:ext uri="{FF2B5EF4-FFF2-40B4-BE49-F238E27FC236}">
                      <a16:creationId xmlns:a16="http://schemas.microsoft.com/office/drawing/2014/main" id="{6364ABC6-7600-8BB3-12CA-E46E0BD348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365" t="20034" r="39232" b="47813"/>
                <a:stretch/>
              </p:blipFill>
              <p:spPr>
                <a:xfrm>
                  <a:off x="6552307" y="4566087"/>
                  <a:ext cx="462128" cy="597658"/>
                </a:xfrm>
                <a:prstGeom prst="rect">
                  <a:avLst/>
                </a:prstGeom>
              </p:spPr>
            </p:pic>
            <p:pic>
              <p:nvPicPr>
                <p:cNvPr id="62" name="Picture 61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222B5F2E-8ABE-61DF-C6F3-AE094CBF9B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399" t="63842" r="74874" b="19794"/>
                <a:stretch/>
              </p:blipFill>
              <p:spPr>
                <a:xfrm>
                  <a:off x="8009934" y="4547285"/>
                  <a:ext cx="858307" cy="772513"/>
                </a:xfrm>
                <a:prstGeom prst="rect">
                  <a:avLst/>
                </a:prstGeom>
              </p:spPr>
            </p:pic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2486595-AAA4-5BC5-645E-95D8D9ECCE7A}"/>
                  </a:ext>
                </a:extLst>
              </p:cNvPr>
              <p:cNvSpPr txBox="1"/>
              <p:nvPr/>
            </p:nvSpPr>
            <p:spPr>
              <a:xfrm>
                <a:off x="6188126" y="4904026"/>
                <a:ext cx="2194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Immuno-/ chemo-/ targeted therapy</a:t>
                </a:r>
              </a:p>
            </p:txBody>
          </p:sp>
        </p:grp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E2BE087B-7E4C-BC13-C699-44290FBF01B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59758" r="79325" b="6706"/>
          <a:stretch/>
        </p:blipFill>
        <p:spPr>
          <a:xfrm>
            <a:off x="9870605" y="4311163"/>
            <a:ext cx="468424" cy="730021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DA9D68C1-A93D-7D43-3954-420A8F635C8E}"/>
              </a:ext>
            </a:extLst>
          </p:cNvPr>
          <p:cNvGrpSpPr/>
          <p:nvPr/>
        </p:nvGrpSpPr>
        <p:grpSpPr>
          <a:xfrm>
            <a:off x="7953402" y="1121876"/>
            <a:ext cx="3732188" cy="1506457"/>
            <a:chOff x="7941215" y="1136412"/>
            <a:chExt cx="3732188" cy="1506457"/>
          </a:xfrm>
        </p:grpSpPr>
        <p:sp>
          <p:nvSpPr>
            <p:cNvPr id="65" name="TextBox 64"/>
            <p:cNvSpPr txBox="1"/>
            <p:nvPr/>
          </p:nvSpPr>
          <p:spPr>
            <a:xfrm>
              <a:off x="7941215" y="1996538"/>
              <a:ext cx="3732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Tx/>
                <a:buChar char="-"/>
              </a:pPr>
              <a:r>
                <a:rPr lang="en-US" dirty="0"/>
                <a:t>Different histological subtypes</a:t>
              </a:r>
            </a:p>
            <a:p>
              <a:pPr marL="114300" indent="-114300">
                <a:buFontTx/>
                <a:buChar char="-"/>
              </a:pPr>
              <a:r>
                <a:rPr lang="en-US" dirty="0"/>
                <a:t>Molecular characteristics important</a:t>
              </a:r>
            </a:p>
          </p:txBody>
        </p:sp>
        <p:graphicFrame>
          <p:nvGraphicFramePr>
            <p:cNvPr id="25" name="Chart 24">
              <a:extLst>
                <a:ext uri="{FF2B5EF4-FFF2-40B4-BE49-F238E27FC236}">
                  <a16:creationId xmlns:a16="http://schemas.microsoft.com/office/drawing/2014/main" id="{B211F72D-C7E0-2A3F-E1F7-651B7CD319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9107974"/>
                </p:ext>
              </p:extLst>
            </p:nvPr>
          </p:nvGraphicFramePr>
          <p:xfrm>
            <a:off x="8092096" y="1136412"/>
            <a:ext cx="955900" cy="11047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1C9E14-D54B-CF35-EFBF-EFB4DCB1FBB5}"/>
                </a:ext>
              </a:extLst>
            </p:cNvPr>
            <p:cNvSpPr txBox="1"/>
            <p:nvPr/>
          </p:nvSpPr>
          <p:spPr>
            <a:xfrm>
              <a:off x="9049887" y="1332863"/>
              <a:ext cx="14428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80-85% of all lung cancers</a:t>
              </a:r>
            </a:p>
          </p:txBody>
        </p:sp>
      </p:grpSp>
      <p:sp>
        <p:nvSpPr>
          <p:cNvPr id="87" name="question 3">
            <a:hlinkClick r:id="rId17" action="ppaction://hlinksldjump"/>
            <a:extLst>
              <a:ext uri="{FF2B5EF4-FFF2-40B4-BE49-F238E27FC236}">
                <a16:creationId xmlns:a16="http://schemas.microsoft.com/office/drawing/2014/main" id="{8990C3BD-E7DD-48C4-669D-F97DEB556ED4}"/>
              </a:ext>
            </a:extLst>
          </p:cNvPr>
          <p:cNvSpPr txBox="1"/>
          <p:nvPr/>
        </p:nvSpPr>
        <p:spPr>
          <a:xfrm>
            <a:off x="404296" y="3712340"/>
            <a:ext cx="1369752" cy="408623"/>
          </a:xfrm>
          <a:prstGeom prst="roundRect">
            <a:avLst/>
          </a:prstGeom>
          <a:solidFill>
            <a:schemeClr val="tx1"/>
          </a:solidFill>
          <a:ln w="3810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89" name="Cases">
            <a:hlinkClick r:id="" action="ppaction://noaction"/>
            <a:extLst>
              <a:ext uri="{FF2B5EF4-FFF2-40B4-BE49-F238E27FC236}">
                <a16:creationId xmlns:a16="http://schemas.microsoft.com/office/drawing/2014/main" id="{6CDFD008-3A7F-1390-DA46-D4C3894E60F3}"/>
              </a:ext>
            </a:extLst>
          </p:cNvPr>
          <p:cNvSpPr txBox="1"/>
          <p:nvPr/>
        </p:nvSpPr>
        <p:spPr>
          <a:xfrm>
            <a:off x="137876" y="4925205"/>
            <a:ext cx="1636133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Cases</a:t>
            </a:r>
          </a:p>
        </p:txBody>
      </p:sp>
      <p:pic>
        <p:nvPicPr>
          <p:cNvPr id="90" name="Graphic 89" descr="Cursor with solid fill">
            <a:extLst>
              <a:ext uri="{FF2B5EF4-FFF2-40B4-BE49-F238E27FC236}">
                <a16:creationId xmlns:a16="http://schemas.microsoft.com/office/drawing/2014/main" id="{E4438921-E3C3-A0EB-5566-228886C9D9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5195831"/>
            <a:ext cx="274320" cy="274320"/>
          </a:xfrm>
          <a:prstGeom prst="rect">
            <a:avLst/>
          </a:prstGeom>
        </p:spPr>
      </p:pic>
      <p:sp>
        <p:nvSpPr>
          <p:cNvPr id="91" name="question 3">
            <a:hlinkClick r:id="rId18" action="ppaction://hlinksldjump"/>
            <a:extLst>
              <a:ext uri="{FF2B5EF4-FFF2-40B4-BE49-F238E27FC236}">
                <a16:creationId xmlns:a16="http://schemas.microsoft.com/office/drawing/2014/main" id="{D1905B39-4FEC-F3ED-F0BF-F2E7196BBD55}"/>
              </a:ext>
            </a:extLst>
          </p:cNvPr>
          <p:cNvSpPr txBox="1"/>
          <p:nvPr/>
        </p:nvSpPr>
        <p:spPr>
          <a:xfrm>
            <a:off x="139829" y="4322227"/>
            <a:ext cx="1632261" cy="408623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Systemic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" name="Graphic 91" descr="Cursor with solid fill">
            <a:extLst>
              <a:ext uri="{FF2B5EF4-FFF2-40B4-BE49-F238E27FC236}">
                <a16:creationId xmlns:a16="http://schemas.microsoft.com/office/drawing/2014/main" id="{5116322C-242D-3969-F3BB-E19E657652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4590833"/>
            <a:ext cx="274320" cy="274320"/>
          </a:xfrm>
          <a:prstGeom prst="rect">
            <a:avLst/>
          </a:prstGeom>
        </p:spPr>
      </p:pic>
      <p:pic>
        <p:nvPicPr>
          <p:cNvPr id="5" name="Graphic 4" descr="Cursor with solid fill">
            <a:extLst>
              <a:ext uri="{FF2B5EF4-FFF2-40B4-BE49-F238E27FC236}">
                <a16:creationId xmlns:a16="http://schemas.microsoft.com/office/drawing/2014/main" id="{AA7DDDA4-31DD-6F9E-9968-4467309E43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1339720"/>
            <a:ext cx="274320" cy="274320"/>
          </a:xfrm>
          <a:prstGeom prst="rect">
            <a:avLst/>
          </a:prstGeom>
        </p:spPr>
      </p:pic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id="{5C16A9A0-46F8-E0D4-F2CC-29F4F98695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474446"/>
            <a:ext cx="274320" cy="274320"/>
          </a:xfrm>
          <a:prstGeom prst="rect">
            <a:avLst/>
          </a:prstGeom>
        </p:spPr>
      </p:pic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3F2AD54B-03F1-9529-F474-CB633E98BE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864" y="2217113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2" grpId="0" animBg="1"/>
      <p:bldP spid="37" grpId="0" animBg="1"/>
      <p:bldP spid="43" grpId="0" animBg="1"/>
      <p:bldP spid="2" grpId="0" animBg="1"/>
      <p:bldP spid="66" grpId="0"/>
      <p:bldP spid="67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083D256C34A48B218AD505A8F94A4" ma:contentTypeVersion="7" ma:contentTypeDescription="Create a new document." ma:contentTypeScope="" ma:versionID="770a11ea5c663670ca57804ee7f9af05">
  <xsd:schema xmlns:xsd="http://www.w3.org/2001/XMLSchema" xmlns:xs="http://www.w3.org/2001/XMLSchema" xmlns:p="http://schemas.microsoft.com/office/2006/metadata/properties" xmlns:ns3="54c89dd2-c2ed-42d5-926a-c19e19a4e2d4" xmlns:ns4="f83baced-6a12-40ab-813e-68ce4dd8da73" targetNamespace="http://schemas.microsoft.com/office/2006/metadata/properties" ma:root="true" ma:fieldsID="5e23d33b02452dadd26a599c98acce69" ns3:_="" ns4:_="">
    <xsd:import namespace="54c89dd2-c2ed-42d5-926a-c19e19a4e2d4"/>
    <xsd:import namespace="f83baced-6a12-40ab-813e-68ce4dd8da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89dd2-c2ed-42d5-926a-c19e19a4e2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baced-6a12-40ab-813e-68ce4dd8da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4B01C-CC40-4568-B5C8-150B5898D4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FA1BEB-C3CA-4444-BCDD-C06CBBDE51EF}">
  <ds:schemaRefs>
    <ds:schemaRef ds:uri="http://www.w3.org/XML/1998/namespace"/>
    <ds:schemaRef ds:uri="f83baced-6a12-40ab-813e-68ce4dd8da73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4c89dd2-c2ed-42d5-926a-c19e19a4e2d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F3B2A6-802F-461D-895C-35E675D6FB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89dd2-c2ed-42d5-926a-c19e19a4e2d4"/>
    <ds:schemaRef ds:uri="f83baced-6a12-40ab-813e-68ce4dd8da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7535</TotalTime>
  <Words>1668</Words>
  <Application>Microsoft Office PowerPoint</Application>
  <PresentationFormat>Widescreen</PresentationFormat>
  <Paragraphs>383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Fainstad</dc:creator>
  <cp:lastModifiedBy>Yilin Zhang</cp:lastModifiedBy>
  <cp:revision>520</cp:revision>
  <dcterms:created xsi:type="dcterms:W3CDTF">2020-12-09T20:37:45Z</dcterms:created>
  <dcterms:modified xsi:type="dcterms:W3CDTF">2023-12-18T23:43:24Z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0x010100A3E083D256C34A48B218AD505A8F94A4</vt:lpwstr>
  </property>
</Properties>
</file>