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D04E3-B8A1-4C78-A635-5D2AA8625014}" type="doc">
      <dgm:prSet loTypeId="urn:microsoft.com/office/officeart/2005/8/layout/cycle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7BC0F7A-0CC6-45A7-BC12-06E7E5CE59DF}">
      <dgm:prSet phldrT="[Text]" custT="1"/>
      <dgm:spPr/>
      <dgm:t>
        <a:bodyPr/>
        <a:lstStyle/>
        <a:p>
          <a:r>
            <a:rPr lang="en-US" sz="600" dirty="0"/>
            <a:t>Cancer</a:t>
          </a:r>
        </a:p>
      </dgm:t>
    </dgm:pt>
    <dgm:pt modelId="{93E3BD00-7EB6-49DB-8AA6-DE88E82014C2}" type="parTrans" cxnId="{3CF2DD24-9114-4F15-ABEA-797741481AE8}">
      <dgm:prSet/>
      <dgm:spPr/>
      <dgm:t>
        <a:bodyPr/>
        <a:lstStyle/>
        <a:p>
          <a:endParaRPr lang="en-US" sz="1800"/>
        </a:p>
      </dgm:t>
    </dgm:pt>
    <dgm:pt modelId="{4DA5F42F-5B6F-4A15-9D8C-5BC34DA3BE2E}" type="sibTrans" cxnId="{3CF2DD24-9114-4F15-ABEA-797741481AE8}">
      <dgm:prSet/>
      <dgm:spPr/>
      <dgm:t>
        <a:bodyPr/>
        <a:lstStyle/>
        <a:p>
          <a:endParaRPr lang="en-US" sz="1800"/>
        </a:p>
      </dgm:t>
    </dgm:pt>
    <dgm:pt modelId="{9F786CB4-A020-494C-960A-23DAACE50DB2}">
      <dgm:prSet phldrT="[Text]" custT="1"/>
      <dgm:spPr/>
      <dgm:t>
        <a:bodyPr/>
        <a:lstStyle/>
        <a:p>
          <a:r>
            <a:rPr lang="en-US" sz="600" dirty="0"/>
            <a:t>Infectious Disease</a:t>
          </a:r>
        </a:p>
      </dgm:t>
    </dgm:pt>
    <dgm:pt modelId="{8F5D0499-2193-4150-803C-2F4876F65CD4}" type="parTrans" cxnId="{A3F57FE9-0230-43FE-A61B-6C1AB400BE4A}">
      <dgm:prSet/>
      <dgm:spPr/>
      <dgm:t>
        <a:bodyPr/>
        <a:lstStyle/>
        <a:p>
          <a:endParaRPr lang="en-US" sz="1800"/>
        </a:p>
      </dgm:t>
    </dgm:pt>
    <dgm:pt modelId="{03602650-4597-4FF6-B19C-E72A57603F05}" type="sibTrans" cxnId="{A3F57FE9-0230-43FE-A61B-6C1AB400BE4A}">
      <dgm:prSet/>
      <dgm:spPr/>
      <dgm:t>
        <a:bodyPr/>
        <a:lstStyle/>
        <a:p>
          <a:endParaRPr lang="en-US" sz="1800"/>
        </a:p>
      </dgm:t>
    </dgm:pt>
    <dgm:pt modelId="{04C7D834-7AAC-4839-B0AB-D18B6500B390}">
      <dgm:prSet phldrT="[Text]" custT="1"/>
      <dgm:spPr/>
      <dgm:t>
        <a:bodyPr/>
        <a:lstStyle/>
        <a:p>
          <a:r>
            <a:rPr lang="en-US" sz="600" dirty="0"/>
            <a:t>Psychosocial</a:t>
          </a:r>
        </a:p>
      </dgm:t>
    </dgm:pt>
    <dgm:pt modelId="{444EA6FD-3114-4341-AD67-097DFF773E6D}" type="parTrans" cxnId="{20CB291B-7DF7-4ECB-B05B-91642676600D}">
      <dgm:prSet/>
      <dgm:spPr/>
      <dgm:t>
        <a:bodyPr/>
        <a:lstStyle/>
        <a:p>
          <a:endParaRPr lang="en-US" sz="1800"/>
        </a:p>
      </dgm:t>
    </dgm:pt>
    <dgm:pt modelId="{E07DD3F4-29EB-4E27-9866-64A61322F5BF}" type="sibTrans" cxnId="{20CB291B-7DF7-4ECB-B05B-91642676600D}">
      <dgm:prSet/>
      <dgm:spPr/>
      <dgm:t>
        <a:bodyPr/>
        <a:lstStyle/>
        <a:p>
          <a:endParaRPr lang="en-US" sz="1800"/>
        </a:p>
      </dgm:t>
    </dgm:pt>
    <dgm:pt modelId="{6211D0A6-A724-4053-B536-34343BC38EF2}">
      <dgm:prSet phldrT="[Text]" custT="1"/>
      <dgm:spPr/>
      <dgm:t>
        <a:bodyPr/>
        <a:lstStyle/>
        <a:p>
          <a:r>
            <a:rPr lang="en-US" sz="600" dirty="0"/>
            <a:t>Cardiovascular</a:t>
          </a:r>
        </a:p>
      </dgm:t>
    </dgm:pt>
    <dgm:pt modelId="{66BEF17A-9A81-417E-BF99-54381F961749}" type="parTrans" cxnId="{86DAAAF0-AAAD-4F20-8BB9-253520EC5E6C}">
      <dgm:prSet/>
      <dgm:spPr/>
      <dgm:t>
        <a:bodyPr/>
        <a:lstStyle/>
        <a:p>
          <a:endParaRPr lang="en-US" sz="1800"/>
        </a:p>
      </dgm:t>
    </dgm:pt>
    <dgm:pt modelId="{FE406E9A-051C-4A81-AB7A-ABABE22C3579}" type="sibTrans" cxnId="{86DAAAF0-AAAD-4F20-8BB9-253520EC5E6C}">
      <dgm:prSet/>
      <dgm:spPr/>
      <dgm:t>
        <a:bodyPr/>
        <a:lstStyle/>
        <a:p>
          <a:endParaRPr lang="en-US" sz="1800"/>
        </a:p>
      </dgm:t>
    </dgm:pt>
    <dgm:pt modelId="{A2649B45-85BA-4A90-BAD5-84CA586F3A93}">
      <dgm:prSet phldrT="[Text]" custT="1"/>
      <dgm:spPr/>
      <dgm:t>
        <a:bodyPr/>
        <a:lstStyle/>
        <a:p>
          <a:r>
            <a:rPr lang="en-US" sz="600" dirty="0"/>
            <a:t>Family/Safety</a:t>
          </a:r>
        </a:p>
      </dgm:t>
    </dgm:pt>
    <dgm:pt modelId="{222569F1-4604-436F-AFCA-F86C7AB05F25}" type="parTrans" cxnId="{2A1D2BC8-B4E9-46C2-BF1E-7C57B5862D20}">
      <dgm:prSet/>
      <dgm:spPr/>
      <dgm:t>
        <a:bodyPr/>
        <a:lstStyle/>
        <a:p>
          <a:endParaRPr lang="en-US" sz="1800"/>
        </a:p>
      </dgm:t>
    </dgm:pt>
    <dgm:pt modelId="{AEF3A373-B117-44B3-B68A-4F4E3EBF67F1}" type="sibTrans" cxnId="{2A1D2BC8-B4E9-46C2-BF1E-7C57B5862D20}">
      <dgm:prSet/>
      <dgm:spPr/>
      <dgm:t>
        <a:bodyPr/>
        <a:lstStyle/>
        <a:p>
          <a:endParaRPr lang="en-US" sz="1800"/>
        </a:p>
      </dgm:t>
    </dgm:pt>
    <dgm:pt modelId="{5139865C-5838-4BB8-9081-65BD4CE7579B}" type="pres">
      <dgm:prSet presAssocID="{C34D04E3-B8A1-4C78-A635-5D2AA8625014}" presName="cycle" presStyleCnt="0">
        <dgm:presLayoutVars>
          <dgm:dir/>
          <dgm:resizeHandles val="exact"/>
        </dgm:presLayoutVars>
      </dgm:prSet>
      <dgm:spPr/>
    </dgm:pt>
    <dgm:pt modelId="{E5074A74-D706-4E7E-A812-E593917EF587}" type="pres">
      <dgm:prSet presAssocID="{27BC0F7A-0CC6-45A7-BC12-06E7E5CE59DF}" presName="node" presStyleLbl="node1" presStyleIdx="0" presStyleCnt="5">
        <dgm:presLayoutVars>
          <dgm:bulletEnabled val="1"/>
        </dgm:presLayoutVars>
      </dgm:prSet>
      <dgm:spPr/>
    </dgm:pt>
    <dgm:pt modelId="{42775C88-084B-43B1-857C-FD29D6140585}" type="pres">
      <dgm:prSet presAssocID="{27BC0F7A-0CC6-45A7-BC12-06E7E5CE59DF}" presName="spNode" presStyleCnt="0"/>
      <dgm:spPr/>
    </dgm:pt>
    <dgm:pt modelId="{50315BBD-645D-46B5-B225-A264183E24F8}" type="pres">
      <dgm:prSet presAssocID="{4DA5F42F-5B6F-4A15-9D8C-5BC34DA3BE2E}" presName="sibTrans" presStyleLbl="sibTrans1D1" presStyleIdx="0" presStyleCnt="5"/>
      <dgm:spPr/>
    </dgm:pt>
    <dgm:pt modelId="{57D37ACF-9CF9-4020-A0BE-D7AFDFD30B39}" type="pres">
      <dgm:prSet presAssocID="{9F786CB4-A020-494C-960A-23DAACE50DB2}" presName="node" presStyleLbl="node1" presStyleIdx="1" presStyleCnt="5" custRadScaleRad="101886" custRadScaleInc="1759">
        <dgm:presLayoutVars>
          <dgm:bulletEnabled val="1"/>
        </dgm:presLayoutVars>
      </dgm:prSet>
      <dgm:spPr/>
    </dgm:pt>
    <dgm:pt modelId="{073BEDD8-8A51-4DF4-BCCF-D18A42A2EE12}" type="pres">
      <dgm:prSet presAssocID="{9F786CB4-A020-494C-960A-23DAACE50DB2}" presName="spNode" presStyleCnt="0"/>
      <dgm:spPr/>
    </dgm:pt>
    <dgm:pt modelId="{C27590CA-F935-48E3-9FF4-A029534BC409}" type="pres">
      <dgm:prSet presAssocID="{03602650-4597-4FF6-B19C-E72A57603F05}" presName="sibTrans" presStyleLbl="sibTrans1D1" presStyleIdx="1" presStyleCnt="5"/>
      <dgm:spPr/>
    </dgm:pt>
    <dgm:pt modelId="{D98060B8-E9C5-4E28-8E5F-D4B943B9E6B6}" type="pres">
      <dgm:prSet presAssocID="{04C7D834-7AAC-4839-B0AB-D18B6500B390}" presName="node" presStyleLbl="node1" presStyleIdx="2" presStyleCnt="5">
        <dgm:presLayoutVars>
          <dgm:bulletEnabled val="1"/>
        </dgm:presLayoutVars>
      </dgm:prSet>
      <dgm:spPr/>
    </dgm:pt>
    <dgm:pt modelId="{5E2F2AC1-B196-4647-96AA-0359CC5325E6}" type="pres">
      <dgm:prSet presAssocID="{04C7D834-7AAC-4839-B0AB-D18B6500B390}" presName="spNode" presStyleCnt="0"/>
      <dgm:spPr/>
    </dgm:pt>
    <dgm:pt modelId="{0B0645EC-699F-4965-A236-9B824FDA953E}" type="pres">
      <dgm:prSet presAssocID="{E07DD3F4-29EB-4E27-9866-64A61322F5BF}" presName="sibTrans" presStyleLbl="sibTrans1D1" presStyleIdx="2" presStyleCnt="5"/>
      <dgm:spPr/>
    </dgm:pt>
    <dgm:pt modelId="{8861E35F-9277-47D5-AD83-0380733115EF}" type="pres">
      <dgm:prSet presAssocID="{6211D0A6-A724-4053-B536-34343BC38EF2}" presName="node" presStyleLbl="node1" presStyleIdx="3" presStyleCnt="5">
        <dgm:presLayoutVars>
          <dgm:bulletEnabled val="1"/>
        </dgm:presLayoutVars>
      </dgm:prSet>
      <dgm:spPr/>
    </dgm:pt>
    <dgm:pt modelId="{417A28B2-FC4B-4925-B416-366E2B97D7A7}" type="pres">
      <dgm:prSet presAssocID="{6211D0A6-A724-4053-B536-34343BC38EF2}" presName="spNode" presStyleCnt="0"/>
      <dgm:spPr/>
    </dgm:pt>
    <dgm:pt modelId="{9EFE2281-156C-44F1-840F-90FD41B403B3}" type="pres">
      <dgm:prSet presAssocID="{FE406E9A-051C-4A81-AB7A-ABABE22C3579}" presName="sibTrans" presStyleLbl="sibTrans1D1" presStyleIdx="3" presStyleCnt="5"/>
      <dgm:spPr/>
    </dgm:pt>
    <dgm:pt modelId="{431513E3-0722-4045-8992-01EC61EDD9BF}" type="pres">
      <dgm:prSet presAssocID="{A2649B45-85BA-4A90-BAD5-84CA586F3A93}" presName="node" presStyleLbl="node1" presStyleIdx="4" presStyleCnt="5">
        <dgm:presLayoutVars>
          <dgm:bulletEnabled val="1"/>
        </dgm:presLayoutVars>
      </dgm:prSet>
      <dgm:spPr/>
    </dgm:pt>
    <dgm:pt modelId="{51B021C4-9097-461F-B37F-ED4EEC756B0D}" type="pres">
      <dgm:prSet presAssocID="{A2649B45-85BA-4A90-BAD5-84CA586F3A93}" presName="spNode" presStyleCnt="0"/>
      <dgm:spPr/>
    </dgm:pt>
    <dgm:pt modelId="{27FE422A-4810-46B5-B29E-74974DAC8ED9}" type="pres">
      <dgm:prSet presAssocID="{AEF3A373-B117-44B3-B68A-4F4E3EBF67F1}" presName="sibTrans" presStyleLbl="sibTrans1D1" presStyleIdx="4" presStyleCnt="5"/>
      <dgm:spPr/>
    </dgm:pt>
  </dgm:ptLst>
  <dgm:cxnLst>
    <dgm:cxn modelId="{20CB291B-7DF7-4ECB-B05B-91642676600D}" srcId="{C34D04E3-B8A1-4C78-A635-5D2AA8625014}" destId="{04C7D834-7AAC-4839-B0AB-D18B6500B390}" srcOrd="2" destOrd="0" parTransId="{444EA6FD-3114-4341-AD67-097DFF773E6D}" sibTransId="{E07DD3F4-29EB-4E27-9866-64A61322F5BF}"/>
    <dgm:cxn modelId="{3CF2DD24-9114-4F15-ABEA-797741481AE8}" srcId="{C34D04E3-B8A1-4C78-A635-5D2AA8625014}" destId="{27BC0F7A-0CC6-45A7-BC12-06E7E5CE59DF}" srcOrd="0" destOrd="0" parTransId="{93E3BD00-7EB6-49DB-8AA6-DE88E82014C2}" sibTransId="{4DA5F42F-5B6F-4A15-9D8C-5BC34DA3BE2E}"/>
    <dgm:cxn modelId="{BF34BC2E-8D01-4FFF-819D-7AC1DAD5CF6B}" type="presOf" srcId="{4DA5F42F-5B6F-4A15-9D8C-5BC34DA3BE2E}" destId="{50315BBD-645D-46B5-B225-A264183E24F8}" srcOrd="0" destOrd="0" presId="urn:microsoft.com/office/officeart/2005/8/layout/cycle6"/>
    <dgm:cxn modelId="{93EA4B6A-92C9-4648-A7E6-9E4E5F27B475}" type="presOf" srcId="{04C7D834-7AAC-4839-B0AB-D18B6500B390}" destId="{D98060B8-E9C5-4E28-8E5F-D4B943B9E6B6}" srcOrd="0" destOrd="0" presId="urn:microsoft.com/office/officeart/2005/8/layout/cycle6"/>
    <dgm:cxn modelId="{51A03475-6177-45B3-B7F8-E0750FB8A805}" type="presOf" srcId="{03602650-4597-4FF6-B19C-E72A57603F05}" destId="{C27590CA-F935-48E3-9FF4-A029534BC409}" srcOrd="0" destOrd="0" presId="urn:microsoft.com/office/officeart/2005/8/layout/cycle6"/>
    <dgm:cxn modelId="{2ABCF489-645A-47FD-A447-362F69BFB10F}" type="presOf" srcId="{A2649B45-85BA-4A90-BAD5-84CA586F3A93}" destId="{431513E3-0722-4045-8992-01EC61EDD9BF}" srcOrd="0" destOrd="0" presId="urn:microsoft.com/office/officeart/2005/8/layout/cycle6"/>
    <dgm:cxn modelId="{E68005B2-1330-4620-9531-1DCE89316639}" type="presOf" srcId="{6211D0A6-A724-4053-B536-34343BC38EF2}" destId="{8861E35F-9277-47D5-AD83-0380733115EF}" srcOrd="0" destOrd="0" presId="urn:microsoft.com/office/officeart/2005/8/layout/cycle6"/>
    <dgm:cxn modelId="{464D49B5-E3AB-455E-B4AD-198B9D3CD8D4}" type="presOf" srcId="{27BC0F7A-0CC6-45A7-BC12-06E7E5CE59DF}" destId="{E5074A74-D706-4E7E-A812-E593917EF587}" srcOrd="0" destOrd="0" presId="urn:microsoft.com/office/officeart/2005/8/layout/cycle6"/>
    <dgm:cxn modelId="{2A1D2BC8-B4E9-46C2-BF1E-7C57B5862D20}" srcId="{C34D04E3-B8A1-4C78-A635-5D2AA8625014}" destId="{A2649B45-85BA-4A90-BAD5-84CA586F3A93}" srcOrd="4" destOrd="0" parTransId="{222569F1-4604-436F-AFCA-F86C7AB05F25}" sibTransId="{AEF3A373-B117-44B3-B68A-4F4E3EBF67F1}"/>
    <dgm:cxn modelId="{6AF6B6D5-1349-4019-A2FE-7EB268486338}" type="presOf" srcId="{C34D04E3-B8A1-4C78-A635-5D2AA8625014}" destId="{5139865C-5838-4BB8-9081-65BD4CE7579B}" srcOrd="0" destOrd="0" presId="urn:microsoft.com/office/officeart/2005/8/layout/cycle6"/>
    <dgm:cxn modelId="{BCBC18D7-2A6F-440D-8FFE-7E9A8674FE9A}" type="presOf" srcId="{9F786CB4-A020-494C-960A-23DAACE50DB2}" destId="{57D37ACF-9CF9-4020-A0BE-D7AFDFD30B39}" srcOrd="0" destOrd="0" presId="urn:microsoft.com/office/officeart/2005/8/layout/cycle6"/>
    <dgm:cxn modelId="{A3F57FE9-0230-43FE-A61B-6C1AB400BE4A}" srcId="{C34D04E3-B8A1-4C78-A635-5D2AA8625014}" destId="{9F786CB4-A020-494C-960A-23DAACE50DB2}" srcOrd="1" destOrd="0" parTransId="{8F5D0499-2193-4150-803C-2F4876F65CD4}" sibTransId="{03602650-4597-4FF6-B19C-E72A57603F05}"/>
    <dgm:cxn modelId="{B83B1EEE-8F49-40B2-997B-615C6EA9FCE9}" type="presOf" srcId="{E07DD3F4-29EB-4E27-9866-64A61322F5BF}" destId="{0B0645EC-699F-4965-A236-9B824FDA953E}" srcOrd="0" destOrd="0" presId="urn:microsoft.com/office/officeart/2005/8/layout/cycle6"/>
    <dgm:cxn modelId="{12990EF0-B806-4481-B254-56754058513C}" type="presOf" srcId="{AEF3A373-B117-44B3-B68A-4F4E3EBF67F1}" destId="{27FE422A-4810-46B5-B29E-74974DAC8ED9}" srcOrd="0" destOrd="0" presId="urn:microsoft.com/office/officeart/2005/8/layout/cycle6"/>
    <dgm:cxn modelId="{86DAAAF0-AAAD-4F20-8BB9-253520EC5E6C}" srcId="{C34D04E3-B8A1-4C78-A635-5D2AA8625014}" destId="{6211D0A6-A724-4053-B536-34343BC38EF2}" srcOrd="3" destOrd="0" parTransId="{66BEF17A-9A81-417E-BF99-54381F961749}" sibTransId="{FE406E9A-051C-4A81-AB7A-ABABE22C3579}"/>
    <dgm:cxn modelId="{F441D5F8-226A-4FAB-9D60-302FC93D627C}" type="presOf" srcId="{FE406E9A-051C-4A81-AB7A-ABABE22C3579}" destId="{9EFE2281-156C-44F1-840F-90FD41B403B3}" srcOrd="0" destOrd="0" presId="urn:microsoft.com/office/officeart/2005/8/layout/cycle6"/>
    <dgm:cxn modelId="{AFBC750B-64FA-4660-9AB4-99808664E443}" type="presParOf" srcId="{5139865C-5838-4BB8-9081-65BD4CE7579B}" destId="{E5074A74-D706-4E7E-A812-E593917EF587}" srcOrd="0" destOrd="0" presId="urn:microsoft.com/office/officeart/2005/8/layout/cycle6"/>
    <dgm:cxn modelId="{F9775125-C0EC-4248-8DDD-A60FDB618ECF}" type="presParOf" srcId="{5139865C-5838-4BB8-9081-65BD4CE7579B}" destId="{42775C88-084B-43B1-857C-FD29D6140585}" srcOrd="1" destOrd="0" presId="urn:microsoft.com/office/officeart/2005/8/layout/cycle6"/>
    <dgm:cxn modelId="{503FCFBD-6C49-4FDE-A665-2F776F2566DA}" type="presParOf" srcId="{5139865C-5838-4BB8-9081-65BD4CE7579B}" destId="{50315BBD-645D-46B5-B225-A264183E24F8}" srcOrd="2" destOrd="0" presId="urn:microsoft.com/office/officeart/2005/8/layout/cycle6"/>
    <dgm:cxn modelId="{B42B6F8A-CB8A-45AB-859C-31F98A066530}" type="presParOf" srcId="{5139865C-5838-4BB8-9081-65BD4CE7579B}" destId="{57D37ACF-9CF9-4020-A0BE-D7AFDFD30B39}" srcOrd="3" destOrd="0" presId="urn:microsoft.com/office/officeart/2005/8/layout/cycle6"/>
    <dgm:cxn modelId="{B98D301B-0AD9-4462-8188-F262542226C0}" type="presParOf" srcId="{5139865C-5838-4BB8-9081-65BD4CE7579B}" destId="{073BEDD8-8A51-4DF4-BCCF-D18A42A2EE12}" srcOrd="4" destOrd="0" presId="urn:microsoft.com/office/officeart/2005/8/layout/cycle6"/>
    <dgm:cxn modelId="{54DBE196-D793-4FC8-A17E-F28BD0D8C5DD}" type="presParOf" srcId="{5139865C-5838-4BB8-9081-65BD4CE7579B}" destId="{C27590CA-F935-48E3-9FF4-A029534BC409}" srcOrd="5" destOrd="0" presId="urn:microsoft.com/office/officeart/2005/8/layout/cycle6"/>
    <dgm:cxn modelId="{FC754D87-C1B8-4446-9F37-32AC7CE589FD}" type="presParOf" srcId="{5139865C-5838-4BB8-9081-65BD4CE7579B}" destId="{D98060B8-E9C5-4E28-8E5F-D4B943B9E6B6}" srcOrd="6" destOrd="0" presId="urn:microsoft.com/office/officeart/2005/8/layout/cycle6"/>
    <dgm:cxn modelId="{330133C9-A2CE-497A-BE52-B3A5319152D1}" type="presParOf" srcId="{5139865C-5838-4BB8-9081-65BD4CE7579B}" destId="{5E2F2AC1-B196-4647-96AA-0359CC5325E6}" srcOrd="7" destOrd="0" presId="urn:microsoft.com/office/officeart/2005/8/layout/cycle6"/>
    <dgm:cxn modelId="{DE6DCDCE-AE47-415B-9C6F-B4DFD0E53F64}" type="presParOf" srcId="{5139865C-5838-4BB8-9081-65BD4CE7579B}" destId="{0B0645EC-699F-4965-A236-9B824FDA953E}" srcOrd="8" destOrd="0" presId="urn:microsoft.com/office/officeart/2005/8/layout/cycle6"/>
    <dgm:cxn modelId="{39DE7C71-F9EE-4532-A665-11945C95DA06}" type="presParOf" srcId="{5139865C-5838-4BB8-9081-65BD4CE7579B}" destId="{8861E35F-9277-47D5-AD83-0380733115EF}" srcOrd="9" destOrd="0" presId="urn:microsoft.com/office/officeart/2005/8/layout/cycle6"/>
    <dgm:cxn modelId="{D24AEC6A-8F9B-477E-BB20-8CB2D156AD45}" type="presParOf" srcId="{5139865C-5838-4BB8-9081-65BD4CE7579B}" destId="{417A28B2-FC4B-4925-B416-366E2B97D7A7}" srcOrd="10" destOrd="0" presId="urn:microsoft.com/office/officeart/2005/8/layout/cycle6"/>
    <dgm:cxn modelId="{FCD4DBB3-651C-46A8-BBAA-289F5DD1773A}" type="presParOf" srcId="{5139865C-5838-4BB8-9081-65BD4CE7579B}" destId="{9EFE2281-156C-44F1-840F-90FD41B403B3}" srcOrd="11" destOrd="0" presId="urn:microsoft.com/office/officeart/2005/8/layout/cycle6"/>
    <dgm:cxn modelId="{40D1A67B-846A-4DB0-87D5-62AFD783F2FF}" type="presParOf" srcId="{5139865C-5838-4BB8-9081-65BD4CE7579B}" destId="{431513E3-0722-4045-8992-01EC61EDD9BF}" srcOrd="12" destOrd="0" presId="urn:microsoft.com/office/officeart/2005/8/layout/cycle6"/>
    <dgm:cxn modelId="{C4158F5C-E2A5-461A-B125-4B9BE9224627}" type="presParOf" srcId="{5139865C-5838-4BB8-9081-65BD4CE7579B}" destId="{51B021C4-9097-461F-B37F-ED4EEC756B0D}" srcOrd="13" destOrd="0" presId="urn:microsoft.com/office/officeart/2005/8/layout/cycle6"/>
    <dgm:cxn modelId="{C9296059-FD9E-41F7-91B0-88DDF88080B7}" type="presParOf" srcId="{5139865C-5838-4BB8-9081-65BD4CE7579B}" destId="{27FE422A-4810-46B5-B29E-74974DAC8ED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74A74-D706-4E7E-A812-E593917EF587}">
      <dsp:nvSpPr>
        <dsp:cNvPr id="0" name=""/>
        <dsp:cNvSpPr/>
      </dsp:nvSpPr>
      <dsp:spPr>
        <a:xfrm>
          <a:off x="856474" y="1091"/>
          <a:ext cx="548894" cy="3567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Cancer</a:t>
          </a:r>
        </a:p>
      </dsp:txBody>
      <dsp:txXfrm>
        <a:off x="873891" y="18508"/>
        <a:ext cx="514060" cy="321947"/>
      </dsp:txXfrm>
    </dsp:sp>
    <dsp:sp modelId="{50315BBD-645D-46B5-B225-A264183E24F8}">
      <dsp:nvSpPr>
        <dsp:cNvPr id="0" name=""/>
        <dsp:cNvSpPr/>
      </dsp:nvSpPr>
      <dsp:spPr>
        <a:xfrm>
          <a:off x="440331" y="188292"/>
          <a:ext cx="1425482" cy="1425482"/>
        </a:xfrm>
        <a:custGeom>
          <a:avLst/>
          <a:gdLst/>
          <a:ahLst/>
          <a:cxnLst/>
          <a:rect l="0" t="0" r="0" b="0"/>
          <a:pathLst>
            <a:path>
              <a:moveTo>
                <a:pt x="968985" y="47655"/>
              </a:moveTo>
              <a:arcTo wR="712741" hR="712741" stAng="17464241" swAng="2028911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37ACF-9CF9-4020-A0BE-D7AFDFD30B39}">
      <dsp:nvSpPr>
        <dsp:cNvPr id="0" name=""/>
        <dsp:cNvSpPr/>
      </dsp:nvSpPr>
      <dsp:spPr>
        <a:xfrm>
          <a:off x="1548750" y="494524"/>
          <a:ext cx="548894" cy="3567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Infectious Disease</a:t>
          </a:r>
        </a:p>
      </dsp:txBody>
      <dsp:txXfrm>
        <a:off x="1566167" y="511941"/>
        <a:ext cx="514060" cy="321947"/>
      </dsp:txXfrm>
    </dsp:sp>
    <dsp:sp modelId="{C27590CA-F935-48E3-9FF4-A029534BC409}">
      <dsp:nvSpPr>
        <dsp:cNvPr id="0" name=""/>
        <dsp:cNvSpPr/>
      </dsp:nvSpPr>
      <dsp:spPr>
        <a:xfrm>
          <a:off x="430832" y="161317"/>
          <a:ext cx="1425482" cy="1425482"/>
        </a:xfrm>
        <a:custGeom>
          <a:avLst/>
          <a:gdLst/>
          <a:ahLst/>
          <a:cxnLst/>
          <a:rect l="0" t="0" r="0" b="0"/>
          <a:pathLst>
            <a:path>
              <a:moveTo>
                <a:pt x="1425250" y="694577"/>
              </a:moveTo>
              <a:arcTo wR="712741" hR="712741" stAng="21512382" swAng="2210324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060B8-E9C5-4E28-8E5F-D4B943B9E6B6}">
      <dsp:nvSpPr>
        <dsp:cNvPr id="0" name=""/>
        <dsp:cNvSpPr/>
      </dsp:nvSpPr>
      <dsp:spPr>
        <a:xfrm>
          <a:off x="1275412" y="1290452"/>
          <a:ext cx="548894" cy="3567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Psychosocial</a:t>
          </a:r>
        </a:p>
      </dsp:txBody>
      <dsp:txXfrm>
        <a:off x="1292829" y="1307869"/>
        <a:ext cx="514060" cy="321947"/>
      </dsp:txXfrm>
    </dsp:sp>
    <dsp:sp modelId="{0B0645EC-699F-4965-A236-9B824FDA953E}">
      <dsp:nvSpPr>
        <dsp:cNvPr id="0" name=""/>
        <dsp:cNvSpPr/>
      </dsp:nvSpPr>
      <dsp:spPr>
        <a:xfrm>
          <a:off x="418180" y="179482"/>
          <a:ext cx="1425482" cy="1425482"/>
        </a:xfrm>
        <a:custGeom>
          <a:avLst/>
          <a:gdLst/>
          <a:ahLst/>
          <a:cxnLst/>
          <a:rect l="0" t="0" r="0" b="0"/>
          <a:pathLst>
            <a:path>
              <a:moveTo>
                <a:pt x="854401" y="1411262"/>
              </a:moveTo>
              <a:arcTo wR="712741" hR="712741" stAng="4712152" swAng="137569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1E35F-9277-47D5-AD83-0380733115EF}">
      <dsp:nvSpPr>
        <dsp:cNvPr id="0" name=""/>
        <dsp:cNvSpPr/>
      </dsp:nvSpPr>
      <dsp:spPr>
        <a:xfrm>
          <a:off x="437535" y="1290452"/>
          <a:ext cx="548894" cy="3567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Cardiovascular</a:t>
          </a:r>
        </a:p>
      </dsp:txBody>
      <dsp:txXfrm>
        <a:off x="454952" y="1307869"/>
        <a:ext cx="514060" cy="321947"/>
      </dsp:txXfrm>
    </dsp:sp>
    <dsp:sp modelId="{9EFE2281-156C-44F1-840F-90FD41B403B3}">
      <dsp:nvSpPr>
        <dsp:cNvPr id="0" name=""/>
        <dsp:cNvSpPr/>
      </dsp:nvSpPr>
      <dsp:spPr>
        <a:xfrm>
          <a:off x="418180" y="179482"/>
          <a:ext cx="1425482" cy="1425482"/>
        </a:xfrm>
        <a:custGeom>
          <a:avLst/>
          <a:gdLst/>
          <a:ahLst/>
          <a:cxnLst/>
          <a:rect l="0" t="0" r="0" b="0"/>
          <a:pathLst>
            <a:path>
              <a:moveTo>
                <a:pt x="119091" y="1107177"/>
              </a:moveTo>
              <a:arcTo wR="712741" hR="712741" stAng="8783931" swAng="219607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513E3-0722-4045-8992-01EC61EDD9BF}">
      <dsp:nvSpPr>
        <dsp:cNvPr id="0" name=""/>
        <dsp:cNvSpPr/>
      </dsp:nvSpPr>
      <dsp:spPr>
        <a:xfrm>
          <a:off x="178617" y="493583"/>
          <a:ext cx="548894" cy="3567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Family/Safety</a:t>
          </a:r>
        </a:p>
      </dsp:txBody>
      <dsp:txXfrm>
        <a:off x="196034" y="511000"/>
        <a:ext cx="514060" cy="321947"/>
      </dsp:txXfrm>
    </dsp:sp>
    <dsp:sp modelId="{27FE422A-4810-46B5-B29E-74974DAC8ED9}">
      <dsp:nvSpPr>
        <dsp:cNvPr id="0" name=""/>
        <dsp:cNvSpPr/>
      </dsp:nvSpPr>
      <dsp:spPr>
        <a:xfrm>
          <a:off x="418180" y="179482"/>
          <a:ext cx="1425482" cy="1425482"/>
        </a:xfrm>
        <a:custGeom>
          <a:avLst/>
          <a:gdLst/>
          <a:ahLst/>
          <a:cxnLst/>
          <a:rect l="0" t="0" r="0" b="0"/>
          <a:pathLst>
            <a:path>
              <a:moveTo>
                <a:pt x="124203" y="310717"/>
              </a:moveTo>
              <a:arcTo wR="712741" hR="712741" stAng="12860192" swAng="1961239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9FC95-3E47-4C95-A96E-CF907BF1536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CDAD6-AA33-4F7B-ABB4-3B180464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0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3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0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4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3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3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8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2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3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0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1906C6-3206-42A1-BEC7-04C28954B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57637"/>
              </p:ext>
            </p:extLst>
          </p:nvPr>
        </p:nvGraphicFramePr>
        <p:xfrm>
          <a:off x="839931" y="575011"/>
          <a:ext cx="7464137" cy="217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5654">
                  <a:extLst>
                    <a:ext uri="{9D8B030D-6E8A-4147-A177-3AD203B41FA5}">
                      <a16:colId xmlns:a16="http://schemas.microsoft.com/office/drawing/2014/main" val="1173139459"/>
                    </a:ext>
                  </a:extLst>
                </a:gridCol>
                <a:gridCol w="2365765">
                  <a:extLst>
                    <a:ext uri="{9D8B030D-6E8A-4147-A177-3AD203B41FA5}">
                      <a16:colId xmlns:a16="http://schemas.microsoft.com/office/drawing/2014/main" val="4028220587"/>
                    </a:ext>
                  </a:extLst>
                </a:gridCol>
                <a:gridCol w="2414427">
                  <a:extLst>
                    <a:ext uri="{9D8B030D-6E8A-4147-A177-3AD203B41FA5}">
                      <a16:colId xmlns:a16="http://schemas.microsoft.com/office/drawing/2014/main" val="3276360499"/>
                    </a:ext>
                  </a:extLst>
                </a:gridCol>
                <a:gridCol w="1868291">
                  <a:extLst>
                    <a:ext uri="{9D8B030D-6E8A-4147-A177-3AD203B41FA5}">
                      <a16:colId xmlns:a16="http://schemas.microsoft.com/office/drawing/2014/main" val="2914202397"/>
                    </a:ext>
                  </a:extLst>
                </a:gridCol>
              </a:tblGrid>
              <a:tr h="1728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>
                          <a:effectLst/>
                        </a:rPr>
                        <a:t>Cancer Screening 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314824885"/>
                  </a:ext>
                </a:extLst>
              </a:tr>
              <a:tr h="173869">
                <a:tc>
                  <a:txBody>
                    <a:bodyPr/>
                    <a:lstStyle/>
                    <a:p>
                      <a:pPr fontAlgn="b"/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Population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Modality &amp; Interval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Discontinuation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1781682029"/>
                  </a:ext>
                </a:extLst>
              </a:tr>
              <a:tr h="412277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Breast Cancer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All females 40-74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Mammogram – every 2 years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Life expectancy &lt;10 years or &gt;74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732203943"/>
                  </a:ext>
                </a:extLst>
              </a:tr>
              <a:tr h="450705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Colon Cancer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Adults 45-79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Colonoscopy – every 10 years</a:t>
                      </a:r>
                    </a:p>
                    <a:p>
                      <a:pPr lvl="0">
                        <a:buNone/>
                      </a:pPr>
                      <a:r>
                        <a:rPr lang="en-US" sz="900" dirty="0" err="1">
                          <a:effectLst/>
                        </a:rPr>
                        <a:t>gFOBT</a:t>
                      </a:r>
                      <a:r>
                        <a:rPr lang="en-US" sz="900" dirty="0">
                          <a:effectLst/>
                        </a:rPr>
                        <a:t> or FIT – yearly</a:t>
                      </a:r>
                    </a:p>
                    <a:p>
                      <a:pPr lvl="0">
                        <a:buNone/>
                      </a:pPr>
                      <a:r>
                        <a:rPr lang="en-US" sz="900" dirty="0" err="1">
                          <a:effectLst/>
                        </a:rPr>
                        <a:t>sFIT+DNA</a:t>
                      </a:r>
                      <a:r>
                        <a:rPr lang="en-US" sz="900" dirty="0">
                          <a:effectLst/>
                        </a:rPr>
                        <a:t> - every 3 years</a:t>
                      </a:r>
                    </a:p>
                    <a:p>
                      <a:pPr lvl="0">
                        <a:buNone/>
                      </a:pPr>
                      <a:r>
                        <a:rPr lang="en-US" sz="900" dirty="0">
                          <a:effectLst/>
                        </a:rPr>
                        <a:t>CT colonography or sigmoidoscopy - every 5 years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≥85 or earlier depending on patient 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567626841"/>
                  </a:ext>
                </a:extLst>
              </a:tr>
              <a:tr h="336371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Cervical Cancer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Adults starting at 21-25 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Primary </a:t>
                      </a:r>
                      <a:r>
                        <a:rPr lang="en-US" sz="900" dirty="0" err="1">
                          <a:effectLst/>
                        </a:rPr>
                        <a:t>hrHPV</a:t>
                      </a:r>
                      <a:r>
                        <a:rPr lang="en-US" sz="900" dirty="0">
                          <a:effectLst/>
                        </a:rPr>
                        <a:t> - every 5 years</a:t>
                      </a:r>
                    </a:p>
                    <a:p>
                      <a:pPr lvl="0">
                        <a:buNone/>
                      </a:pPr>
                      <a:r>
                        <a:rPr lang="en-US" sz="900" dirty="0" err="1">
                          <a:effectLst/>
                        </a:rPr>
                        <a:t>hrHPV</a:t>
                      </a:r>
                      <a:r>
                        <a:rPr lang="en-US" sz="900" dirty="0">
                          <a:effectLst/>
                        </a:rPr>
                        <a:t> + cytology - every 5 years</a:t>
                      </a:r>
                    </a:p>
                    <a:p>
                      <a:pPr lvl="0">
                        <a:buNone/>
                      </a:pPr>
                      <a:r>
                        <a:rPr lang="en-US" sz="900" dirty="0">
                          <a:effectLst/>
                        </a:rPr>
                        <a:t>cytology - every 3 years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Stop if ≥65 with normal screening in 10 years prior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532002264"/>
                  </a:ext>
                </a:extLst>
              </a:tr>
              <a:tr h="185193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Lung Cancer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Adults 50-80 with at least 20 pack-year hx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LDCT scan annually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If quit &gt;15 years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3639071857"/>
                  </a:ext>
                </a:extLst>
              </a:tr>
              <a:tr h="158763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Prostate Cancer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Males 55-69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No screening or PSA every 1-2 years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If ≥ 70 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9803428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9F7C26D-61C8-4457-BB5E-5F9EF970AE79}"/>
              </a:ext>
            </a:extLst>
          </p:cNvPr>
          <p:cNvSpPr txBox="1"/>
          <p:nvPr/>
        </p:nvSpPr>
        <p:spPr>
          <a:xfrm>
            <a:off x="2238117" y="117824"/>
            <a:ext cx="4667763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/>
              <a:t>Adult Disease Prevention and Screening – Average-Risk Patient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7A5AAE-0987-409D-8D0C-F52358EB2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56470"/>
              </p:ext>
            </p:extLst>
          </p:nvPr>
        </p:nvGraphicFramePr>
        <p:xfrm>
          <a:off x="339955" y="2954431"/>
          <a:ext cx="3948525" cy="36261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2801">
                  <a:extLst>
                    <a:ext uri="{9D8B030D-6E8A-4147-A177-3AD203B41FA5}">
                      <a16:colId xmlns:a16="http://schemas.microsoft.com/office/drawing/2014/main" val="352536896"/>
                    </a:ext>
                  </a:extLst>
                </a:gridCol>
                <a:gridCol w="1459549">
                  <a:extLst>
                    <a:ext uri="{9D8B030D-6E8A-4147-A177-3AD203B41FA5}">
                      <a16:colId xmlns:a16="http://schemas.microsoft.com/office/drawing/2014/main" val="2614111356"/>
                    </a:ext>
                  </a:extLst>
                </a:gridCol>
                <a:gridCol w="1316175">
                  <a:extLst>
                    <a:ext uri="{9D8B030D-6E8A-4147-A177-3AD203B41FA5}">
                      <a16:colId xmlns:a16="http://schemas.microsoft.com/office/drawing/2014/main" val="132297611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dirty="0">
                          <a:effectLst/>
                        </a:rPr>
                        <a:t>Infectious Diseases Screening and Prevention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695793817"/>
                  </a:ext>
                </a:extLst>
              </a:tr>
              <a:tr h="167164">
                <a:tc gridSpan="3"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I</a:t>
                      </a:r>
                      <a:r>
                        <a:rPr lang="en-US" sz="900" b="1" dirty="0">
                          <a:effectLst/>
                        </a:rPr>
                        <a:t>mmunizations - Average Risk Patient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14414132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>
                          <a:effectLst/>
                        </a:rPr>
                        <a:t>Population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Frequency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06300153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Influenza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All adults 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annually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340835860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COVID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All adults 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unknown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3266379709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Tdap or Td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All adults 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1 dose of Tdap then Tdap or Td every 10 years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755218117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HPV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19-26  or up to 45 w/ shared decision making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2-3 doses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161867385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Pneumonia (PCV20)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≥65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1 dose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62399597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Shingles (Shingrix)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≥50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2 doses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3764100324"/>
                  </a:ext>
                </a:extLst>
              </a:tr>
              <a:tr h="7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>
                          <a:effectLst/>
                        </a:rPr>
                        <a:t>Hepatitis B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&lt;60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dirty="0">
                          <a:effectLst/>
                        </a:rPr>
                        <a:t>2-3 doses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6867720"/>
                  </a:ext>
                </a:extLst>
              </a:tr>
              <a:tr h="15787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*Ensure childhood vaccinations are UTD, consider Hep A/PCV20 if high risk*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183870"/>
                  </a:ext>
                </a:extLst>
              </a:tr>
              <a:tr h="167164">
                <a:tc gridSpan="3">
                  <a:txBody>
                    <a:bodyPr/>
                    <a:lstStyle/>
                    <a:p>
                      <a:pPr fontAlgn="b"/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08871757"/>
                  </a:ext>
                </a:extLst>
              </a:tr>
              <a:tr h="1671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dirty="0">
                          <a:effectLst/>
                        </a:rPr>
                        <a:t>Infection Screening 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919297640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>
                          <a:effectLst/>
                        </a:rPr>
                        <a:t>Population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Frequency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27941728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HIV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15-65 or at increased risk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dirty="0">
                          <a:effectLst/>
                        </a:rPr>
                        <a:t>Once or with new symptoms or exposures</a:t>
                      </a: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2764002667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HCV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>
                          <a:effectLst/>
                        </a:rPr>
                        <a:t>18-79 </a:t>
                      </a:r>
                      <a:endParaRPr lang="en-US" sz="9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 vMerge="1">
                  <a:txBody>
                    <a:bodyPr/>
                    <a:lstStyle/>
                    <a:p>
                      <a:pPr fontAlgn="b"/>
                      <a:endParaRPr lang="en-US" sz="1100" dirty="0">
                        <a:effectLst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79217409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Gonorrhea/Chlamydia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Sexually active women &lt;24 or 25+ at increased risk</a:t>
                      </a:r>
                    </a:p>
                  </a:txBody>
                  <a:tcPr marL="7144" marR="7144" marT="7144" marB="34290" anchor="b"/>
                </a:tc>
                <a:tc vMerge="1">
                  <a:txBody>
                    <a:bodyPr/>
                    <a:lstStyle/>
                    <a:p>
                      <a:pPr fontAlgn="b"/>
                      <a:endParaRPr lang="en-US" sz="1100" dirty="0">
                        <a:effectLst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44099303"/>
                  </a:ext>
                </a:extLst>
              </a:tr>
              <a:tr h="1671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dirty="0">
                          <a:effectLst/>
                        </a:rPr>
                        <a:t>*Screen for HBV, TB and syphilis in high-risk patients*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776798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CF0150F-4049-4606-97CE-7784EC571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63494"/>
              </p:ext>
            </p:extLst>
          </p:nvPr>
        </p:nvGraphicFramePr>
        <p:xfrm>
          <a:off x="4657363" y="2954431"/>
          <a:ext cx="4146682" cy="20188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8927">
                  <a:extLst>
                    <a:ext uri="{9D8B030D-6E8A-4147-A177-3AD203B41FA5}">
                      <a16:colId xmlns:a16="http://schemas.microsoft.com/office/drawing/2014/main" val="1276213553"/>
                    </a:ext>
                  </a:extLst>
                </a:gridCol>
                <a:gridCol w="3487755">
                  <a:extLst>
                    <a:ext uri="{9D8B030D-6E8A-4147-A177-3AD203B41FA5}">
                      <a16:colId xmlns:a16="http://schemas.microsoft.com/office/drawing/2014/main" val="1709121607"/>
                    </a:ext>
                  </a:extLst>
                </a:gridCol>
              </a:tblGrid>
              <a:tr h="1671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dirty="0">
                          <a:effectLst/>
                        </a:rPr>
                        <a:t>Psychosocial Screening – All Adults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53247964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endParaRPr lang="en-US" sz="900" b="1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Screening Tool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1761890963"/>
                  </a:ext>
                </a:extLst>
              </a:tr>
              <a:tr h="167164">
                <a:tc gridSpan="2"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Substance Use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684868425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Alcohol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“Do you sometimes drink beer, wine or other alcoholic beverages?" If yes, "How many times in the past year have you had five (four for women) or more drinks in a day?" (or AUDIT-C)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0793089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Tobacco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"Do you ever smoke or use other tobacco or nicotine products?"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3937482357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Illicit Drugs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“How many times in the past year have you used an illegal drug or used a prescription medication for non-medical reasons?”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734772899"/>
                  </a:ext>
                </a:extLst>
              </a:tr>
              <a:tr h="167164">
                <a:tc gridSpan="2">
                  <a:txBody>
                    <a:bodyPr/>
                    <a:lstStyle/>
                    <a:p>
                      <a:pPr fontAlgn="b"/>
                      <a:r>
                        <a:rPr lang="en-US" sz="900" b="1" dirty="0">
                          <a:effectLst/>
                        </a:rPr>
                        <a:t>Mental Health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5437717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Depression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Patient Health Questionnaire (PHQ) 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391265833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Anxiety 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900" dirty="0">
                          <a:effectLst/>
                        </a:rPr>
                        <a:t>Generalized Anxiety Disorder-7 (GAD-7)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4204871729"/>
                  </a:ext>
                </a:extLst>
              </a:tr>
            </a:tbl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6CB22A2-2C0C-4F63-8A0B-F4A8876415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1123069"/>
              </p:ext>
            </p:extLst>
          </p:nvPr>
        </p:nvGraphicFramePr>
        <p:xfrm>
          <a:off x="6702458" y="5068162"/>
          <a:ext cx="2261843" cy="1671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0B25664-A9EF-4E05-95F4-1E019C00A216}"/>
              </a:ext>
            </a:extLst>
          </p:cNvPr>
          <p:cNvSpPr txBox="1"/>
          <p:nvPr/>
        </p:nvSpPr>
        <p:spPr>
          <a:xfrm>
            <a:off x="4855522" y="5614938"/>
            <a:ext cx="1707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**Remember to check for updates and tailor based on </a:t>
            </a:r>
            <a:r>
              <a:rPr lang="en-US" sz="1100" b="1" dirty="0"/>
              <a:t>Age, Sex and Risk Factors</a:t>
            </a:r>
            <a:r>
              <a:rPr lang="en-US" sz="1100" dirty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10486B-E3F7-4EA1-9540-775ED1162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11936"/>
              </p:ext>
            </p:extLst>
          </p:nvPr>
        </p:nvGraphicFramePr>
        <p:xfrm>
          <a:off x="1344323" y="520375"/>
          <a:ext cx="6455351" cy="23126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8870">
                  <a:extLst>
                    <a:ext uri="{9D8B030D-6E8A-4147-A177-3AD203B41FA5}">
                      <a16:colId xmlns:a16="http://schemas.microsoft.com/office/drawing/2014/main" val="1840063060"/>
                    </a:ext>
                  </a:extLst>
                </a:gridCol>
                <a:gridCol w="2396975">
                  <a:extLst>
                    <a:ext uri="{9D8B030D-6E8A-4147-A177-3AD203B41FA5}">
                      <a16:colId xmlns:a16="http://schemas.microsoft.com/office/drawing/2014/main" val="252767882"/>
                    </a:ext>
                  </a:extLst>
                </a:gridCol>
                <a:gridCol w="2639506">
                  <a:extLst>
                    <a:ext uri="{9D8B030D-6E8A-4147-A177-3AD203B41FA5}">
                      <a16:colId xmlns:a16="http://schemas.microsoft.com/office/drawing/2014/main" val="199159134"/>
                    </a:ext>
                  </a:extLst>
                </a:gridCol>
              </a:tblGrid>
              <a:tr h="1671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dirty="0">
                          <a:effectLst/>
                        </a:rPr>
                        <a:t>Cardiovascular Disease Screening and Prevention</a:t>
                      </a:r>
                    </a:p>
                  </a:txBody>
                  <a:tcPr marL="7144" marR="7144" marT="7144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070509527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endParaRPr lang="en-US" sz="1000" dirty="0">
                        <a:effectLst/>
                      </a:endParaRP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 dirty="0">
                          <a:effectLst/>
                        </a:rPr>
                        <a:t>Population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 dirty="0">
                          <a:effectLst/>
                        </a:rPr>
                        <a:t>Screening Tool and Interval</a:t>
                      </a: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163379962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Hypertension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All adults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Office-based blood pressure, annually if 40+ or risk factors</a:t>
                      </a: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64978618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Obesity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All adults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Via BMI calculation, typically at each visit</a:t>
                      </a: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1299463937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Diabetes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1) Adults 35-70 w/</a:t>
                      </a:r>
                      <a:r>
                        <a:rPr lang="en-US" sz="1000" dirty="0" err="1">
                          <a:effectLst/>
                        </a:rPr>
                        <a:t>overwt</a:t>
                      </a:r>
                      <a:r>
                        <a:rPr lang="en-US" sz="1000" dirty="0">
                          <a:effectLst/>
                        </a:rPr>
                        <a:t> or obesity (USPSTF) </a:t>
                      </a:r>
                    </a:p>
                    <a:p>
                      <a:pPr fontAlgn="b"/>
                      <a:r>
                        <a:rPr lang="en-US" sz="1000" dirty="0">
                          <a:effectLst/>
                        </a:rPr>
                        <a:t>2) Any age with obesity + a risk factor or at 35 for any adult (ADA)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A1C, fasting plasma glucose, glucose tolerance test at least every 3 years</a:t>
                      </a: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1414493525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Lipid Disorders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Adults 40-75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Lipid panel every 5 years if low risk or every 3 years if higher risk</a:t>
                      </a: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3615120280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Abdominal Aortic Aneurysm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Men aged 65-75 who have ever smoked</a:t>
                      </a:r>
                    </a:p>
                  </a:txBody>
                  <a:tcPr marL="7144" marR="7144" marT="7144" marB="34290" anchor="ctr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Abdominal ultrasound once</a:t>
                      </a:r>
                    </a:p>
                  </a:txBody>
                  <a:tcPr marL="7144" marR="7144" marT="7144" marB="34290" anchor="ctr"/>
                </a:tc>
                <a:extLst>
                  <a:ext uri="{0D108BD9-81ED-4DB2-BD59-A6C34878D82A}">
                    <a16:rowId xmlns:a16="http://schemas.microsoft.com/office/drawing/2014/main" val="3028773516"/>
                  </a:ext>
                </a:extLst>
              </a:tr>
              <a:tr h="1671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dirty="0">
                          <a:effectLst/>
                        </a:rPr>
                        <a:t>*All adults should also receive counseling on diet and exercise as primary prevention for cardiovascular disease</a:t>
                      </a:r>
                    </a:p>
                  </a:txBody>
                  <a:tcPr marL="7144" marR="7144" marT="7144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9009095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8AEF42-25D6-4F1E-8E73-A93C97B04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61510"/>
              </p:ext>
            </p:extLst>
          </p:nvPr>
        </p:nvGraphicFramePr>
        <p:xfrm>
          <a:off x="949429" y="3110553"/>
          <a:ext cx="7245138" cy="32270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8959">
                  <a:extLst>
                    <a:ext uri="{9D8B030D-6E8A-4147-A177-3AD203B41FA5}">
                      <a16:colId xmlns:a16="http://schemas.microsoft.com/office/drawing/2014/main" val="2951911985"/>
                    </a:ext>
                  </a:extLst>
                </a:gridCol>
                <a:gridCol w="1601255">
                  <a:extLst>
                    <a:ext uri="{9D8B030D-6E8A-4147-A177-3AD203B41FA5}">
                      <a16:colId xmlns:a16="http://schemas.microsoft.com/office/drawing/2014/main" val="148621754"/>
                    </a:ext>
                  </a:extLst>
                </a:gridCol>
                <a:gridCol w="4824924">
                  <a:extLst>
                    <a:ext uri="{9D8B030D-6E8A-4147-A177-3AD203B41FA5}">
                      <a16:colId xmlns:a16="http://schemas.microsoft.com/office/drawing/2014/main" val="2492730891"/>
                    </a:ext>
                  </a:extLst>
                </a:gridCol>
              </a:tblGrid>
              <a:tr h="1671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dirty="0">
                          <a:effectLst/>
                        </a:rPr>
                        <a:t>Family/Safety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258113882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endParaRPr lang="en-US" sz="1000" dirty="0">
                        <a:effectLst/>
                      </a:endParaRP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Population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Recommendation</a:t>
                      </a:r>
                      <a:endParaRPr lang="en-US" sz="1000">
                        <a:effectLst/>
                      </a:endParaRP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35332833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Family Planning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All adults of reproductive age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Assess reproductive goals, prescribe daily folic acid for all women planning or capable of pregnancy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894089671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Falls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Adults &gt;65 or other risk factors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Ask about falls at least annually: 1) Do you feel unsteady when standing or walking?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2) Do you worry about falling?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3) Have you fallen in the past year? (If YES ask, “How many times?” “Were you injured?”)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2924124528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Osteoporosis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Women &gt;65  or postmenopausal women under 65 at increased risk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DEXA scan once, repeat scan interval depends on BMD on initial scan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1493521643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Advanced Care Planning</a:t>
                      </a:r>
                    </a:p>
                  </a:txBody>
                  <a:tcPr marL="7144" marR="7144" marT="7144" marB="34290" anchor="b"/>
                </a:tc>
                <a:tc gridSpan="2"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No formal recommendation but consider completing advanced directives in all adults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812393568"/>
                  </a:ext>
                </a:extLst>
              </a:tr>
              <a:tr h="79581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Intimate Partner Violence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All women of reproductive age</a:t>
                      </a:r>
                    </a:p>
                  </a:txBody>
                  <a:tcPr marL="7144" marR="7144" marT="7144" marB="34290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Usually annual via a screening tool</a:t>
                      </a:r>
                      <a:endParaRPr lang="en-US" sz="1000" dirty="0"/>
                    </a:p>
                    <a:p>
                      <a:pPr lvl="0">
                        <a:buNone/>
                      </a:pPr>
                      <a:r>
                        <a:rPr lang="en-US" sz="1000" dirty="0">
                          <a:effectLst/>
                        </a:rPr>
                        <a:t>Ex:  HITS: How often does your partner: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- Hurt you physically?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- Insult you or talk down to you?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- Threaten you with harm?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- Scream or curse at you?</a:t>
                      </a:r>
                    </a:p>
                  </a:txBody>
                  <a:tcPr marL="7144" marR="7144" marT="7144" marB="34290" anchor="b"/>
                </a:tc>
                <a:extLst>
                  <a:ext uri="{0D108BD9-81ED-4DB2-BD59-A6C34878D82A}">
                    <a16:rowId xmlns:a16="http://schemas.microsoft.com/office/drawing/2014/main" val="3779652530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Elder Abuse</a:t>
                      </a:r>
                    </a:p>
                  </a:txBody>
                  <a:tcPr marL="7144" marR="7144" marT="7144" marB="34290" anchor="b"/>
                </a:tc>
                <a:tc gridSpan="2"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No formal recommendation but consider screening in patients with risk factors</a:t>
                      </a:r>
                    </a:p>
                  </a:txBody>
                  <a:tcPr marL="7144" marR="7144" marT="7144" marB="3429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4344633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25E8B6C-ED9E-4244-8CE1-127D3F7C872B}"/>
              </a:ext>
            </a:extLst>
          </p:cNvPr>
          <p:cNvSpPr txBox="1"/>
          <p:nvPr/>
        </p:nvSpPr>
        <p:spPr>
          <a:xfrm>
            <a:off x="2116254" y="117916"/>
            <a:ext cx="4667763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/>
              <a:t>Adult Disease Prevention and Screening – Average-Risk Patient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DC2D89-F06D-4923-A41E-A91AF292DB77}"/>
              </a:ext>
            </a:extLst>
          </p:cNvPr>
          <p:cNvSpPr txBox="1"/>
          <p:nvPr/>
        </p:nvSpPr>
        <p:spPr>
          <a:xfrm>
            <a:off x="7946796" y="6570482"/>
            <a:ext cx="2187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Revised 10/2022</a:t>
            </a:r>
          </a:p>
        </p:txBody>
      </p:sp>
    </p:spTree>
    <p:extLst>
      <p:ext uri="{BB962C8B-B14F-4D97-AF65-F5344CB8AC3E}">
        <p14:creationId xmlns:p14="http://schemas.microsoft.com/office/powerpoint/2010/main" val="138709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2822</TotalTime>
  <Words>738</Words>
  <Application>Microsoft Office PowerPoint</Application>
  <PresentationFormat>On-screen Show (4:3)</PresentationFormat>
  <Paragraphs>129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Brett, Molly S.</dc:creator>
  <cp:lastModifiedBy>Brett, Molly S.</cp:lastModifiedBy>
  <cp:revision>161</cp:revision>
  <dcterms:created xsi:type="dcterms:W3CDTF">2021-06-15T19:44:26Z</dcterms:created>
  <dcterms:modified xsi:type="dcterms:W3CDTF">2024-05-28T17:42:48Z</dcterms:modified>
</cp:coreProperties>
</file>