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5C616D-57D6-42C9-85BF-E47F0961AFF6}" v="2" dt="2024-08-01T15:39:59.2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instad, Brandon" userId="aac92477-536e-4d21-9f70-fa5cd941f380" providerId="ADAL" clId="{F25C616D-57D6-42C9-85BF-E47F0961AFF6}"/>
    <pc:docChg chg="custSel modSld">
      <pc:chgData name="Fainstad, Brandon" userId="aac92477-536e-4d21-9f70-fa5cd941f380" providerId="ADAL" clId="{F25C616D-57D6-42C9-85BF-E47F0961AFF6}" dt="2024-08-01T16:10:59.953" v="94" actId="20577"/>
      <pc:docMkLst>
        <pc:docMk/>
      </pc:docMkLst>
      <pc:sldChg chg="modSp mod">
        <pc:chgData name="Fainstad, Brandon" userId="aac92477-536e-4d21-9f70-fa5cd941f380" providerId="ADAL" clId="{F25C616D-57D6-42C9-85BF-E47F0961AFF6}" dt="2024-08-01T16:10:59.953" v="94" actId="20577"/>
        <pc:sldMkLst>
          <pc:docMk/>
          <pc:sldMk cId="3968690184" sldId="257"/>
        </pc:sldMkLst>
        <pc:graphicFrameChg chg="mod modGraphic">
          <ac:chgData name="Fainstad, Brandon" userId="aac92477-536e-4d21-9f70-fa5cd941f380" providerId="ADAL" clId="{F25C616D-57D6-42C9-85BF-E47F0961AFF6}" dt="2024-08-01T16:10:59.953" v="94" actId="20577"/>
          <ac:graphicFrameMkLst>
            <pc:docMk/>
            <pc:sldMk cId="3968690184" sldId="257"/>
            <ac:graphicFrameMk id="8" creationId="{F89CC8E3-4820-D9C0-9196-9C56E047B9A6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260DB-3B95-AEEF-7135-C51D48C7F0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F22892-8EE5-63EC-3705-5E417F4901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54DD8-F294-6173-7635-D8B4EAC34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F965-8B0B-4E32-B0F2-911376EFFEC9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94A7C-A48E-4178-02B1-2189AD380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F2A78-77CF-FEEE-F9B5-6BE0B8A36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A57F-D5AF-47A5-AF42-E758145E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466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A87A-68EF-747F-7627-37A600BD9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D146E3-45A9-3433-9D67-E37F4C881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48E71-9709-C1E6-172B-F7D282289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F965-8B0B-4E32-B0F2-911376EFFEC9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5A0D0-9611-1FD1-5E4A-B610824CB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3FFF5-69D6-04C6-6D8E-A1B44F389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A57F-D5AF-47A5-AF42-E758145E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218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5AF306-F719-2FF6-61A9-A7C8A33186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A9B0BD-3FB6-1921-5FEB-BCC905067B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45B10-1E0C-A972-F004-EF1986309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F965-8B0B-4E32-B0F2-911376EFFEC9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3516E-DDC4-878C-E812-15F6B5F50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8E060E-6298-4160-CD29-DD4EC6874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A57F-D5AF-47A5-AF42-E758145E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315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63A06-0C02-5F19-9C98-998F32BDC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D1D5A-3721-D14E-FAAE-0619FF7F6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779B5-CE56-367F-2353-8A50B25E6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F965-8B0B-4E32-B0F2-911376EFFEC9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27B62-1337-6739-E6CD-C050F683E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7F97D-0B79-59D5-64B3-6781B0BD8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A57F-D5AF-47A5-AF42-E758145E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981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667E4-B7FF-4DBC-1D01-88D3A823B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33E234-2D72-5AD6-9B38-F099450B6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8181B8-62E1-46C2-4419-6DF64CB4A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F965-8B0B-4E32-B0F2-911376EFFEC9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1CBBA-1DE0-5541-7807-B88C22349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C62EF-08DD-351E-B0A6-CAD9455C4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A57F-D5AF-47A5-AF42-E758145E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977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DFCDE-07D5-34A5-2440-780117952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97D3E-35AB-29C7-9A9A-B5B3AC2156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46652-71CE-C425-1BAA-3E3C60A71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211BCB-CDBA-6E91-9D17-7E266B2A8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F965-8B0B-4E32-B0F2-911376EFFEC9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029371-6034-7090-4817-7B00E2D5C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18F021-B7F8-A928-A4B3-24E3E2B18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A57F-D5AF-47A5-AF42-E758145E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247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E1A66-AC51-8E8C-C545-F766F5EF3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B6A000-6903-A768-5A86-FA2DEA244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EF902B-898D-9518-4BBA-BC4547F04D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BB73D3-E63D-DF18-395D-55D7ABB08C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B1B4FB-AB62-98A1-686E-CF58F4C8E4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E5FB4C-1CF0-3A79-4BAF-350ADE10E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F965-8B0B-4E32-B0F2-911376EFFEC9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1E14B8-9453-D879-1C2C-98E6355BA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60DDE8-9F80-5053-C375-5DA7BAC4F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A57F-D5AF-47A5-AF42-E758145E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2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96B0C-D1DB-F86A-356C-CC315FD89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D59967-9A22-03BE-E259-251439836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F965-8B0B-4E32-B0F2-911376EFFEC9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4D926A-E856-FEC2-F954-EA1760E6E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3AE5E7-CC50-49A1-D28D-CDCCA3AAB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A57F-D5AF-47A5-AF42-E758145E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37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EF4A3E-1C12-8D29-62D8-9E3CBC1D8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F965-8B0B-4E32-B0F2-911376EFFEC9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F98418-E05B-0084-E312-5099F227C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8C39BA-9459-6EC1-2ED9-E9AE9AFB5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A57F-D5AF-47A5-AF42-E758145E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136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1A915-EB72-39DD-C26A-C3D54530F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7BE761-39BD-7585-C24D-20F446239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ADFD0E-DFCE-1F3A-7C0A-E22514327D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848591-9C68-8215-CC7B-FB9A8DCE0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F965-8B0B-4E32-B0F2-911376EFFEC9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85DAB5-192E-723B-AB65-B47E9F5D0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2C7394-5CEE-367C-8377-22656B1F8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A57F-D5AF-47A5-AF42-E758145E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116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E8121-A6A9-3679-0ED6-D37458C5C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D2EEAB-4AC9-605C-A101-EC265718FC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D73401-1D2F-D337-70DD-86DE37B855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55F8A7-7FA3-58D3-4068-B430B0FAC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F965-8B0B-4E32-B0F2-911376EFFEC9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4031A2-F227-80F6-0F1C-8C3EB39B4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87B97B-C073-5E00-C4AE-3175876CD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A57F-D5AF-47A5-AF42-E758145E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293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EB8E24-D8FF-C408-A570-7C352997B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E0192-77F6-9E3E-EBDC-6405FCEC9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EA478-1763-C7E4-065A-4872D6732E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7F965-8B0B-4E32-B0F2-911376EFFEC9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92918-037E-FD01-2439-603A8FC356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18C244-6129-2889-FB6C-1FEEE713BD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5A57F-D5AF-47A5-AF42-E758145EA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612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6F6992C-B5AE-17FB-654E-9326016EBE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6967450"/>
              </p:ext>
            </p:extLst>
          </p:nvPr>
        </p:nvGraphicFramePr>
        <p:xfrm>
          <a:off x="772159" y="700314"/>
          <a:ext cx="10881360" cy="56889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5247">
                  <a:extLst>
                    <a:ext uri="{9D8B030D-6E8A-4147-A177-3AD203B41FA5}">
                      <a16:colId xmlns:a16="http://schemas.microsoft.com/office/drawing/2014/main" val="3768289497"/>
                    </a:ext>
                  </a:extLst>
                </a:gridCol>
                <a:gridCol w="1841064">
                  <a:extLst>
                    <a:ext uri="{9D8B030D-6E8A-4147-A177-3AD203B41FA5}">
                      <a16:colId xmlns:a16="http://schemas.microsoft.com/office/drawing/2014/main" val="3069079098"/>
                    </a:ext>
                  </a:extLst>
                </a:gridCol>
                <a:gridCol w="1932482">
                  <a:extLst>
                    <a:ext uri="{9D8B030D-6E8A-4147-A177-3AD203B41FA5}">
                      <a16:colId xmlns:a16="http://schemas.microsoft.com/office/drawing/2014/main" val="3788371151"/>
                    </a:ext>
                  </a:extLst>
                </a:gridCol>
                <a:gridCol w="2244653">
                  <a:extLst>
                    <a:ext uri="{9D8B030D-6E8A-4147-A177-3AD203B41FA5}">
                      <a16:colId xmlns:a16="http://schemas.microsoft.com/office/drawing/2014/main" val="1603835430"/>
                    </a:ext>
                  </a:extLst>
                </a:gridCol>
                <a:gridCol w="2987914">
                  <a:extLst>
                    <a:ext uri="{9D8B030D-6E8A-4147-A177-3AD203B41FA5}">
                      <a16:colId xmlns:a16="http://schemas.microsoft.com/office/drawing/2014/main" val="3663705083"/>
                    </a:ext>
                  </a:extLst>
                </a:gridCol>
              </a:tblGrid>
              <a:tr h="61609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Medication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Formulations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Principal effects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>
                          <a:solidFill>
                            <a:schemeClr val="tx1"/>
                          </a:solidFill>
                        </a:rPr>
                        <a:t>Contraindications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, side effects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Lab monitoring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6597295"/>
                  </a:ext>
                </a:extLst>
              </a:tr>
              <a:tr h="1672267"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1774834"/>
                  </a:ext>
                </a:extLst>
              </a:tr>
              <a:tr h="1144183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4594162"/>
                  </a:ext>
                </a:extLst>
              </a:tr>
              <a:tr h="1088256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8716409"/>
                  </a:ext>
                </a:extLst>
              </a:tr>
              <a:tr h="1144183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7026210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C9AD28D4-0C40-5D51-CA5B-D82FB684A012}"/>
              </a:ext>
            </a:extLst>
          </p:cNvPr>
          <p:cNvSpPr txBox="1"/>
          <p:nvPr/>
        </p:nvSpPr>
        <p:spPr>
          <a:xfrm>
            <a:off x="1097281" y="214086"/>
            <a:ext cx="108813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Learner handout – Feminizing hormones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941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6F6992C-B5AE-17FB-654E-9326016EBE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7763243"/>
              </p:ext>
            </p:extLst>
          </p:nvPr>
        </p:nvGraphicFramePr>
        <p:xfrm>
          <a:off x="772159" y="700314"/>
          <a:ext cx="1088136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5247">
                  <a:extLst>
                    <a:ext uri="{9D8B030D-6E8A-4147-A177-3AD203B41FA5}">
                      <a16:colId xmlns:a16="http://schemas.microsoft.com/office/drawing/2014/main" val="3768289497"/>
                    </a:ext>
                  </a:extLst>
                </a:gridCol>
                <a:gridCol w="1841064">
                  <a:extLst>
                    <a:ext uri="{9D8B030D-6E8A-4147-A177-3AD203B41FA5}">
                      <a16:colId xmlns:a16="http://schemas.microsoft.com/office/drawing/2014/main" val="3069079098"/>
                    </a:ext>
                  </a:extLst>
                </a:gridCol>
                <a:gridCol w="1932482">
                  <a:extLst>
                    <a:ext uri="{9D8B030D-6E8A-4147-A177-3AD203B41FA5}">
                      <a16:colId xmlns:a16="http://schemas.microsoft.com/office/drawing/2014/main" val="3788371151"/>
                    </a:ext>
                  </a:extLst>
                </a:gridCol>
                <a:gridCol w="2244653">
                  <a:extLst>
                    <a:ext uri="{9D8B030D-6E8A-4147-A177-3AD203B41FA5}">
                      <a16:colId xmlns:a16="http://schemas.microsoft.com/office/drawing/2014/main" val="1603835430"/>
                    </a:ext>
                  </a:extLst>
                </a:gridCol>
                <a:gridCol w="2987914">
                  <a:extLst>
                    <a:ext uri="{9D8B030D-6E8A-4147-A177-3AD203B41FA5}">
                      <a16:colId xmlns:a16="http://schemas.microsoft.com/office/drawing/2014/main" val="3663705083"/>
                    </a:ext>
                  </a:extLst>
                </a:gridCol>
              </a:tblGrid>
              <a:tr h="61609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Medication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Formulations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Principal effects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>
                          <a:solidFill>
                            <a:schemeClr val="tx1"/>
                          </a:solidFill>
                        </a:rPr>
                        <a:t>Contraindications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, side effects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Lab monitoring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6597295"/>
                  </a:ext>
                </a:extLst>
              </a:tr>
              <a:tr h="167226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Estradiol</a:t>
                      </a:r>
                    </a:p>
                    <a:p>
                      <a:r>
                        <a:rPr lang="en-US" i="1" dirty="0">
                          <a:solidFill>
                            <a:schemeClr val="tx1"/>
                          </a:solidFill>
                        </a:rPr>
                        <a:t>*No evidence for progesterone therapy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Oral, transdermal patch, IM/SQ injection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Breast development, fat redistribution, reduction body hair, arrest scalp hair loss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u="sng" dirty="0">
                          <a:solidFill>
                            <a:schemeClr val="tx1"/>
                          </a:solidFill>
                        </a:rPr>
                        <a:t>Hemodynamically significant PE/DVT*, hormone receptor positive malignancy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Erectile dysfunction, hyperprolactinemia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Total estradiol at 3 months, 6 months, and then yearly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Total testosterone at 3 months , 6 months, then yearly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Goal= 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♀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physiologic range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1774834"/>
                  </a:ext>
                </a:extLst>
              </a:tr>
              <a:tr h="1144183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Spironolactone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Reduction body hair, secondary male sex characteristics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Hyperkalemia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Orthostasis, polyuria, AKI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Erectile dysfunction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BUN/Cr/K 3 months, 6 months, then yearly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4594162"/>
                  </a:ext>
                </a:extLst>
              </a:tr>
              <a:tr h="88014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 alpha reductase inhibitors 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(finasteride, dutasteride)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Reduction male pattern baldness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Orthostasis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Low libido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Erectile dysfunction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  <a:p>
                      <a:r>
                        <a:rPr lang="en-US" i="1" dirty="0">
                          <a:solidFill>
                            <a:schemeClr val="tx1"/>
                          </a:solidFill>
                        </a:rPr>
                        <a:t>May make T higher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8716409"/>
                  </a:ext>
                </a:extLst>
              </a:tr>
              <a:tr h="1144183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GnRH agonists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(leuprolide, etc.)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IM, surgical implementation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Repress secondary sex characteristics/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puberty delay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Osteoporosis, increased cardiovascular/CVA events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Estradiol/testosterone levels per above 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FSH/LSH in select circumstances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7026210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C9AD28D4-0C40-5D51-CA5B-D82FB684A012}"/>
              </a:ext>
            </a:extLst>
          </p:cNvPr>
          <p:cNvSpPr txBox="1"/>
          <p:nvPr/>
        </p:nvSpPr>
        <p:spPr>
          <a:xfrm>
            <a:off x="1097281" y="214086"/>
            <a:ext cx="108813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Learner handout – Feminizing hormones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99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F89CC8E3-4820-D9C0-9196-9C56E047B9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49390"/>
              </p:ext>
            </p:extLst>
          </p:nvPr>
        </p:nvGraphicFramePr>
        <p:xfrm>
          <a:off x="784860" y="949847"/>
          <a:ext cx="10622280" cy="5423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456">
                  <a:extLst>
                    <a:ext uri="{9D8B030D-6E8A-4147-A177-3AD203B41FA5}">
                      <a16:colId xmlns:a16="http://schemas.microsoft.com/office/drawing/2014/main" val="4101189177"/>
                    </a:ext>
                  </a:extLst>
                </a:gridCol>
                <a:gridCol w="2124456">
                  <a:extLst>
                    <a:ext uri="{9D8B030D-6E8A-4147-A177-3AD203B41FA5}">
                      <a16:colId xmlns:a16="http://schemas.microsoft.com/office/drawing/2014/main" val="2658697831"/>
                    </a:ext>
                  </a:extLst>
                </a:gridCol>
                <a:gridCol w="2124456">
                  <a:extLst>
                    <a:ext uri="{9D8B030D-6E8A-4147-A177-3AD203B41FA5}">
                      <a16:colId xmlns:a16="http://schemas.microsoft.com/office/drawing/2014/main" val="1768745860"/>
                    </a:ext>
                  </a:extLst>
                </a:gridCol>
                <a:gridCol w="2124456">
                  <a:extLst>
                    <a:ext uri="{9D8B030D-6E8A-4147-A177-3AD203B41FA5}">
                      <a16:colId xmlns:a16="http://schemas.microsoft.com/office/drawing/2014/main" val="1543183894"/>
                    </a:ext>
                  </a:extLst>
                </a:gridCol>
                <a:gridCol w="2124456">
                  <a:extLst>
                    <a:ext uri="{9D8B030D-6E8A-4147-A177-3AD203B41FA5}">
                      <a16:colId xmlns:a16="http://schemas.microsoft.com/office/drawing/2014/main" val="1825708368"/>
                    </a:ext>
                  </a:extLst>
                </a:gridCol>
              </a:tblGrid>
              <a:tr h="94308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Medication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Formulations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Principal effects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u="sng" dirty="0">
                          <a:solidFill>
                            <a:schemeClr val="tx1"/>
                          </a:solidFill>
                        </a:rPr>
                        <a:t>Contraindications,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side effects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Lab monitoring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84408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2496763"/>
                  </a:ext>
                </a:extLst>
              </a:tr>
            </a:tbl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D286A6FC-4EBD-D1AB-3DEE-CAA9C73A00BB}"/>
              </a:ext>
            </a:extLst>
          </p:cNvPr>
          <p:cNvSpPr txBox="1">
            <a:spLocks/>
          </p:cNvSpPr>
          <p:nvPr/>
        </p:nvSpPr>
        <p:spPr>
          <a:xfrm>
            <a:off x="891540" y="-66278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Learner handout – </a:t>
            </a:r>
            <a:r>
              <a:rPr lang="en-US" sz="18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Maculinizing</a:t>
            </a:r>
            <a:r>
              <a:rPr lang="en-US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hormones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65892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F89CC8E3-4820-D9C0-9196-9C56E047B9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08851"/>
              </p:ext>
            </p:extLst>
          </p:nvPr>
        </p:nvGraphicFramePr>
        <p:xfrm>
          <a:off x="784860" y="690840"/>
          <a:ext cx="10622280" cy="5149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456">
                  <a:extLst>
                    <a:ext uri="{9D8B030D-6E8A-4147-A177-3AD203B41FA5}">
                      <a16:colId xmlns:a16="http://schemas.microsoft.com/office/drawing/2014/main" val="4101189177"/>
                    </a:ext>
                  </a:extLst>
                </a:gridCol>
                <a:gridCol w="2124456">
                  <a:extLst>
                    <a:ext uri="{9D8B030D-6E8A-4147-A177-3AD203B41FA5}">
                      <a16:colId xmlns:a16="http://schemas.microsoft.com/office/drawing/2014/main" val="2658697831"/>
                    </a:ext>
                  </a:extLst>
                </a:gridCol>
                <a:gridCol w="2124456">
                  <a:extLst>
                    <a:ext uri="{9D8B030D-6E8A-4147-A177-3AD203B41FA5}">
                      <a16:colId xmlns:a16="http://schemas.microsoft.com/office/drawing/2014/main" val="1768745860"/>
                    </a:ext>
                  </a:extLst>
                </a:gridCol>
                <a:gridCol w="2124456">
                  <a:extLst>
                    <a:ext uri="{9D8B030D-6E8A-4147-A177-3AD203B41FA5}">
                      <a16:colId xmlns:a16="http://schemas.microsoft.com/office/drawing/2014/main" val="1543183894"/>
                    </a:ext>
                  </a:extLst>
                </a:gridCol>
                <a:gridCol w="2124456">
                  <a:extLst>
                    <a:ext uri="{9D8B030D-6E8A-4147-A177-3AD203B41FA5}">
                      <a16:colId xmlns:a16="http://schemas.microsoft.com/office/drawing/2014/main" val="1825708368"/>
                    </a:ext>
                  </a:extLst>
                </a:gridCol>
              </a:tblGrid>
              <a:tr h="94308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Medication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Formulations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Principal effects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u="sng" dirty="0">
                          <a:solidFill>
                            <a:schemeClr val="tx1"/>
                          </a:solidFill>
                        </a:rPr>
                        <a:t>Contraindications,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side effects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Lab monitoring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8440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Testosterone (bioidentical)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Gel, IM/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SubQ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, Patch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Facial hair, virilizing vocal changes, increased muscle mass, increased body hair, clitoral growth, cessation menses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u="sng" dirty="0">
                          <a:solidFill>
                            <a:schemeClr val="tx1"/>
                          </a:solidFill>
                        </a:rPr>
                        <a:t>Active sex-hormone receptive cancer, pregnancy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Polycythemia, acne, frontal/temporal hairline recession, +/- hyperlipidemia, CV risk</a:t>
                      </a:r>
                    </a:p>
                    <a:p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*Note, testosterone NOT associated with worsened mood disorders </a:t>
                      </a:r>
                      <a:r>
                        <a:rPr lang="en-US" b="0" i="1" dirty="0"/>
                        <a:t>when treating gender dysphoria</a:t>
                      </a:r>
                      <a:endParaRPr lang="en-US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Total testosterone and CBC at 3 months, 6 months, yearly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Consider estradiol measurement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Lipids, A1C based on USPTF guidelines for males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Goal testosterone level between dose = </a:t>
                      </a:r>
                      <a:r>
                        <a:rPr lang="en-US" dirty="0"/>
                        <a:t>(400-700 ng/dL)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2496763"/>
                  </a:ext>
                </a:extLst>
              </a:tr>
            </a:tbl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D286A6FC-4EBD-D1AB-3DEE-CAA9C73A00BB}"/>
              </a:ext>
            </a:extLst>
          </p:cNvPr>
          <p:cNvSpPr txBox="1">
            <a:spLocks/>
          </p:cNvSpPr>
          <p:nvPr/>
        </p:nvSpPr>
        <p:spPr>
          <a:xfrm>
            <a:off x="891540" y="194872"/>
            <a:ext cx="10515600" cy="4679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Learner handout – Masculinizing hormones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968690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326</Words>
  <Application>Microsoft Office PowerPoint</Application>
  <PresentationFormat>Widescreen</PresentationFormat>
  <Paragraphs>83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ADAMS</dc:creator>
  <cp:lastModifiedBy>Fainstad, Brandon</cp:lastModifiedBy>
  <cp:revision>5</cp:revision>
  <dcterms:created xsi:type="dcterms:W3CDTF">2024-02-29T18:26:34Z</dcterms:created>
  <dcterms:modified xsi:type="dcterms:W3CDTF">2024-08-01T16:11:06Z</dcterms:modified>
</cp:coreProperties>
</file>